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59" r:id="rId11"/>
    <p:sldId id="269" r:id="rId12"/>
    <p:sldId id="260" r:id="rId13"/>
    <p:sldId id="266" r:id="rId14"/>
    <p:sldId id="270" r:id="rId15"/>
    <p:sldId id="275" r:id="rId16"/>
    <p:sldId id="274" r:id="rId17"/>
    <p:sldId id="272" r:id="rId18"/>
    <p:sldId id="277" r:id="rId19"/>
    <p:sldId id="278" r:id="rId20"/>
    <p:sldId id="273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4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4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825E-77EC-1C5B-5010-8A537976B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INTERGALAKTIČKI ŠAH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F10F1-5EFA-71E4-7C43-02A0E7830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LEON JURIĆ</a:t>
            </a:r>
          </a:p>
          <a:p>
            <a:r>
              <a:rPr lang="en-US" dirty="0"/>
              <a:t>LUKA MILAČIĆ</a:t>
            </a:r>
          </a:p>
          <a:p>
            <a:r>
              <a:rPr lang="en-US" dirty="0"/>
              <a:t>BOJAN ŠTETIĆ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55B96-A658-FD90-8BB2-3DC3C591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913282"/>
            <a:ext cx="3921125" cy="38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- </a:t>
            </a:r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DB8B8-1F64-B239-E934-CDD6A622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5" y="2523236"/>
            <a:ext cx="2776767" cy="2802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E4EF71-9990-E2FA-83A9-5501667F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717" y="2523236"/>
            <a:ext cx="2894120" cy="2742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7F677C-AF18-9607-993C-D70B22557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82" y="2489491"/>
            <a:ext cx="2776767" cy="280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0EF624-9FDF-6A89-C083-0670DC01B342}"/>
              </a:ext>
            </a:extLst>
          </p:cNvPr>
          <p:cNvSpPr txBox="1"/>
          <p:nvPr/>
        </p:nvSpPr>
        <p:spPr>
          <a:xfrm>
            <a:off x="1363431" y="1991764"/>
            <a:ext cx="85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Kraljica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2C4B2-2B45-F37B-DAEC-A0275A372B7D}"/>
              </a:ext>
            </a:extLst>
          </p:cNvPr>
          <p:cNvSpPr txBox="1"/>
          <p:nvPr/>
        </p:nvSpPr>
        <p:spPr>
          <a:xfrm>
            <a:off x="5102229" y="1991764"/>
            <a:ext cx="59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Kralj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E95DC-477F-F485-71BB-CDEF67BAE5E1}"/>
              </a:ext>
            </a:extLst>
          </p:cNvPr>
          <p:cNvSpPr txBox="1"/>
          <p:nvPr/>
        </p:nvSpPr>
        <p:spPr>
          <a:xfrm>
            <a:off x="8947739" y="1991764"/>
            <a:ext cx="58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Kula</a:t>
            </a:r>
          </a:p>
        </p:txBody>
      </p:sp>
      <p:pic>
        <p:nvPicPr>
          <p:cNvPr id="16" name="Picture 15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744B5FF6-CC41-C393-32FB-215B0BA26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- </a:t>
            </a:r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EF624-9FDF-6A89-C083-0670DC01B342}"/>
              </a:ext>
            </a:extLst>
          </p:cNvPr>
          <p:cNvSpPr txBox="1"/>
          <p:nvPr/>
        </p:nvSpPr>
        <p:spPr>
          <a:xfrm>
            <a:off x="1214642" y="1908347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Konj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2C4B2-2B45-F37B-DAEC-A0275A372B7D}"/>
              </a:ext>
            </a:extLst>
          </p:cNvPr>
          <p:cNvSpPr txBox="1"/>
          <p:nvPr/>
        </p:nvSpPr>
        <p:spPr>
          <a:xfrm>
            <a:off x="4668192" y="1946424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Lovac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E95DC-477F-F485-71BB-CDEF67BAE5E1}"/>
              </a:ext>
            </a:extLst>
          </p:cNvPr>
          <p:cNvSpPr txBox="1"/>
          <p:nvPr/>
        </p:nvSpPr>
        <p:spPr>
          <a:xfrm>
            <a:off x="9039393" y="18247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3EABA-0881-EC63-DFA0-EF0D1FC3F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6" y="2489491"/>
            <a:ext cx="2815853" cy="2803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52E19-E3AF-24A7-8D29-AE017EFD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62" y="2429187"/>
            <a:ext cx="2517699" cy="3101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8D619-C4BE-B9F6-FDE9-B8A21983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639" y="2486114"/>
            <a:ext cx="2404948" cy="2987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E68521-E6F4-CB6A-E5B6-A0DA5372A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583" y="2315756"/>
            <a:ext cx="2263488" cy="3454109"/>
          </a:xfrm>
          <a:prstGeom prst="rect">
            <a:avLst/>
          </a:prstGeom>
        </p:spPr>
      </p:pic>
      <p:pic>
        <p:nvPicPr>
          <p:cNvPr id="17" name="Picture 1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20CEABAF-2949-6067-294B-585AE5FEC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202-5CDB-8D82-DC56-44CB2669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– </a:t>
            </a:r>
            <a:r>
              <a:rPr lang="en-US" dirty="0" err="1"/>
              <a:t>uzimanje</a:t>
            </a:r>
            <a:r>
              <a:rPr lang="en-US" dirty="0"/>
              <a:t>/</a:t>
            </a:r>
            <a:r>
              <a:rPr lang="en-US" dirty="0" err="1"/>
              <a:t>nadapadnje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785D8-A377-1EF7-8F7C-E618C6AF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1" y="2671438"/>
            <a:ext cx="2349415" cy="358523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E4019A4-E11A-588D-2498-0840B565AFDC}"/>
              </a:ext>
            </a:extLst>
          </p:cNvPr>
          <p:cNvSpPr/>
          <p:nvPr/>
        </p:nvSpPr>
        <p:spPr>
          <a:xfrm rot="18893131">
            <a:off x="1089413" y="4310063"/>
            <a:ext cx="495212" cy="30798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C417DE-9958-974D-252E-AABEDD143209}"/>
              </a:ext>
            </a:extLst>
          </p:cNvPr>
          <p:cNvSpPr/>
          <p:nvPr/>
        </p:nvSpPr>
        <p:spPr>
          <a:xfrm>
            <a:off x="2587987" y="4248055"/>
            <a:ext cx="349732" cy="41545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E67CA-5C32-307C-B155-D5955D2E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80" y="2671437"/>
            <a:ext cx="2392417" cy="3585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CE9DAE-A4A6-E695-32A8-F4BAB2B961B4}"/>
              </a:ext>
            </a:extLst>
          </p:cNvPr>
          <p:cNvSpPr txBox="1"/>
          <p:nvPr/>
        </p:nvSpPr>
        <p:spPr>
          <a:xfrm>
            <a:off x="2049817" y="2065867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Ako</a:t>
            </a:r>
            <a:r>
              <a:rPr lang="en-US" dirty="0"/>
              <a:t> je Hp ≤ 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DF7A39-B15C-B199-0D61-0B6E05F3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98" y="2671437"/>
            <a:ext cx="2394693" cy="3585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31DFB0-6ABF-4527-E789-D5963D0724A8}"/>
              </a:ext>
            </a:extLst>
          </p:cNvPr>
          <p:cNvSpPr txBox="1"/>
          <p:nvPr/>
        </p:nvSpPr>
        <p:spPr>
          <a:xfrm>
            <a:off x="8221277" y="2065867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Ako</a:t>
            </a:r>
            <a:r>
              <a:rPr lang="en-US" dirty="0"/>
              <a:t> je Hp &gt; AD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80771C-D3D8-6E56-CA5C-62D7DD9FC0B8}"/>
              </a:ext>
            </a:extLst>
          </p:cNvPr>
          <p:cNvSpPr/>
          <p:nvPr/>
        </p:nvSpPr>
        <p:spPr>
          <a:xfrm rot="13580658">
            <a:off x="7205538" y="4301789"/>
            <a:ext cx="495212" cy="30798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8EFA33-591A-EAE5-28B7-1153CEA99B75}"/>
              </a:ext>
            </a:extLst>
          </p:cNvPr>
          <p:cNvSpPr/>
          <p:nvPr/>
        </p:nvSpPr>
        <p:spPr>
          <a:xfrm>
            <a:off x="8933127" y="4256329"/>
            <a:ext cx="349732" cy="41545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EB47FF-D056-950E-C090-EF580004F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892" y="2663163"/>
            <a:ext cx="2399245" cy="3585236"/>
          </a:xfrm>
          <a:prstGeom prst="rect">
            <a:avLst/>
          </a:prstGeom>
        </p:spPr>
      </p:pic>
      <p:pic>
        <p:nvPicPr>
          <p:cNvPr id="17" name="Picture 1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CB499497-B9B5-9AE0-24C6-CCD63CD9E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9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2619-38C7-F8D0-6D3C-23FAE1AC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6" y="414291"/>
            <a:ext cx="10131425" cy="1456267"/>
          </a:xfrm>
        </p:spPr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- </a:t>
            </a:r>
            <a:r>
              <a:rPr lang="en-US" dirty="0" err="1"/>
              <a:t>matiranje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1189-A1AA-965F-151A-F1D0DA95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21" y="-95106"/>
            <a:ext cx="10131425" cy="3649133"/>
          </a:xfrm>
        </p:spPr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pravilu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,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geldamo</a:t>
            </a:r>
            <a:r>
              <a:rPr lang="en-US" dirty="0"/>
              <a:t> </a:t>
            </a:r>
            <a:r>
              <a:rPr lang="en-US" dirty="0" err="1"/>
              <a:t>kraljev</a:t>
            </a:r>
            <a:r>
              <a:rPr lang="en-US" dirty="0"/>
              <a:t> hp</a:t>
            </a:r>
          </a:p>
        </p:txBody>
      </p:sp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B0901E61-14C4-80D0-7779-452A7433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4745F-F665-D6D9-4EE3-23B7B332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08" y="2345950"/>
            <a:ext cx="4225772" cy="4207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21BC8-5F9C-E233-929D-01C0FC3E9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536" y="2345950"/>
            <a:ext cx="4224554" cy="421255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87012C-E49A-1E59-0420-083F530F873D}"/>
              </a:ext>
            </a:extLst>
          </p:cNvPr>
          <p:cNvSpPr/>
          <p:nvPr/>
        </p:nvSpPr>
        <p:spPr>
          <a:xfrm rot="18893131">
            <a:off x="2786476" y="5099521"/>
            <a:ext cx="2510929" cy="22781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13B235E-7DEC-EF97-CCD9-4CA7BD3D7230}"/>
              </a:ext>
            </a:extLst>
          </p:cNvPr>
          <p:cNvSpPr/>
          <p:nvPr/>
        </p:nvSpPr>
        <p:spPr>
          <a:xfrm rot="13585168">
            <a:off x="8576111" y="3312283"/>
            <a:ext cx="1874087" cy="2334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69DC1E-ABD1-252E-31E4-24244A461021}"/>
              </a:ext>
            </a:extLst>
          </p:cNvPr>
          <p:cNvSpPr/>
          <p:nvPr/>
        </p:nvSpPr>
        <p:spPr>
          <a:xfrm>
            <a:off x="5622118" y="4063424"/>
            <a:ext cx="442694" cy="76833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5C393-247F-F0C5-F845-95918AD06F8B}"/>
              </a:ext>
            </a:extLst>
          </p:cNvPr>
          <p:cNvSpPr txBox="1"/>
          <p:nvPr/>
        </p:nvSpPr>
        <p:spPr>
          <a:xfrm>
            <a:off x="5086904" y="1905461"/>
            <a:ext cx="13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Ovo </a:t>
            </a:r>
            <a:r>
              <a:rPr lang="en-US" dirty="0" err="1"/>
              <a:t>nije</a:t>
            </a:r>
            <a:r>
              <a:rPr lang="en-US" dirty="0"/>
              <a:t> mat</a:t>
            </a:r>
          </a:p>
        </p:txBody>
      </p:sp>
    </p:spTree>
    <p:extLst>
      <p:ext uri="{BB962C8B-B14F-4D97-AF65-F5344CB8AC3E}">
        <p14:creationId xmlns:p14="http://schemas.microsoft.com/office/powerpoint/2010/main" val="426422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2619-38C7-F8D0-6D3C-23FAE1AC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6" y="414291"/>
            <a:ext cx="10131425" cy="1456267"/>
          </a:xfrm>
        </p:spPr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- </a:t>
            </a:r>
            <a:r>
              <a:rPr lang="en-US" dirty="0" err="1"/>
              <a:t>matiranje</a:t>
            </a:r>
            <a:endParaRPr lang="en-US" dirty="0"/>
          </a:p>
        </p:txBody>
      </p:sp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B0901E61-14C4-80D0-7779-452A7433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69DC1E-ABD1-252E-31E4-24244A461021}"/>
              </a:ext>
            </a:extLst>
          </p:cNvPr>
          <p:cNvSpPr/>
          <p:nvPr/>
        </p:nvSpPr>
        <p:spPr>
          <a:xfrm>
            <a:off x="5388248" y="3825475"/>
            <a:ext cx="556389" cy="91461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5C393-247F-F0C5-F845-95918AD06F8B}"/>
              </a:ext>
            </a:extLst>
          </p:cNvPr>
          <p:cNvSpPr txBox="1"/>
          <p:nvPr/>
        </p:nvSpPr>
        <p:spPr>
          <a:xfrm>
            <a:off x="4776085" y="1836553"/>
            <a:ext cx="16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Ovo </a:t>
            </a:r>
            <a:r>
              <a:rPr lang="en-US" dirty="0" err="1"/>
              <a:t>sada</a:t>
            </a:r>
            <a:r>
              <a:rPr lang="en-US" dirty="0"/>
              <a:t> je 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E81AF-A124-4D20-839B-04B70951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7" y="2379955"/>
            <a:ext cx="4225773" cy="421973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87012C-E49A-1E59-0420-083F530F873D}"/>
              </a:ext>
            </a:extLst>
          </p:cNvPr>
          <p:cNvSpPr/>
          <p:nvPr/>
        </p:nvSpPr>
        <p:spPr>
          <a:xfrm rot="13489680">
            <a:off x="2928619" y="3295639"/>
            <a:ext cx="1698004" cy="19804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251DD7-DE5E-9AE2-C4F4-14E8751D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58" y="2387811"/>
            <a:ext cx="4038614" cy="405589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13B235E-7DEC-EF97-CCD9-4CA7BD3D7230}"/>
              </a:ext>
            </a:extLst>
          </p:cNvPr>
          <p:cNvSpPr/>
          <p:nvPr/>
        </p:nvSpPr>
        <p:spPr>
          <a:xfrm rot="13585168">
            <a:off x="8612563" y="3261301"/>
            <a:ext cx="1726843" cy="215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C69685-BB18-3AAC-D7F1-584F940C1E17}"/>
              </a:ext>
            </a:extLst>
          </p:cNvPr>
          <p:cNvSpPr/>
          <p:nvPr/>
        </p:nvSpPr>
        <p:spPr>
          <a:xfrm>
            <a:off x="643471" y="609600"/>
            <a:ext cx="5452530" cy="571130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A8AF4-46AF-C47D-ACE5-19F0B688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MVC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87078-8849-57C6-D4B7-EEEC79D4E7DD}"/>
              </a:ext>
            </a:extLst>
          </p:cNvPr>
          <p:cNvSpPr txBox="1"/>
          <p:nvPr/>
        </p:nvSpPr>
        <p:spPr>
          <a:xfrm>
            <a:off x="6400800" y="2251587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Cijeli projekt je napravljen po MVC framework-u koji smo obradili na predavanjima</a:t>
            </a:r>
          </a:p>
        </p:txBody>
      </p:sp>
      <p:pic>
        <p:nvPicPr>
          <p:cNvPr id="15362" name="Picture 2" descr="Share">
            <a:extLst>
              <a:ext uri="{FF2B5EF4-FFF2-40B4-BE49-F238E27FC236}">
                <a16:creationId xmlns:a16="http://schemas.microsoft.com/office/drawing/2014/main" id="{5BBB6679-D10B-6B7C-7F54-0BB3A4D2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24" y="701336"/>
            <a:ext cx="4959045" cy="545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77182A39-3B99-C22E-1257-2D953AD9A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6E9F-37D5-04F3-0B7D-F1F8CA0D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and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5F3A5-B6FF-0D4D-2627-C0B009ED2670}"/>
              </a:ext>
            </a:extLst>
          </p:cNvPr>
          <p:cNvSpPr txBox="1"/>
          <p:nvPr/>
        </p:nvSpPr>
        <p:spPr>
          <a:xfrm>
            <a:off x="254089" y="1984574"/>
            <a:ext cx="472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Pri</a:t>
            </a:r>
            <a:r>
              <a:rPr lang="en-GB" sz="2000" dirty="0"/>
              <a:t> </a:t>
            </a:r>
            <a:r>
              <a:rPr lang="en-GB" sz="2000" dirty="0" err="1"/>
              <a:t>ulasku</a:t>
            </a:r>
            <a:r>
              <a:rPr lang="en-GB" sz="2000" dirty="0"/>
              <a:t> u </a:t>
            </a:r>
            <a:r>
              <a:rPr lang="en-GB" sz="2000" dirty="0" err="1"/>
              <a:t>igricu</a:t>
            </a:r>
            <a:r>
              <a:rPr lang="en-GB" sz="2000" dirty="0"/>
              <a:t> </a:t>
            </a:r>
            <a:r>
              <a:rPr lang="en-GB" sz="2000" dirty="0" err="1"/>
              <a:t>potrebno</a:t>
            </a:r>
            <a:r>
              <a:rPr lang="en-GB" sz="2000" dirty="0"/>
              <a:t> se </a:t>
            </a:r>
            <a:r>
              <a:rPr lang="en-GB" sz="2000" dirty="0" err="1"/>
              <a:t>ulogirati</a:t>
            </a:r>
            <a:r>
              <a:rPr lang="en-GB" sz="2000" dirty="0"/>
              <a:t> </a:t>
            </a:r>
            <a:r>
              <a:rPr lang="en-GB" sz="2000" dirty="0" err="1"/>
              <a:t>sa</a:t>
            </a:r>
            <a:r>
              <a:rPr lang="en-GB" sz="2000" dirty="0"/>
              <a:t> username-om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passwordom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7901A-BF18-65A9-04D6-B694C25346BE}"/>
              </a:ext>
            </a:extLst>
          </p:cNvPr>
          <p:cNvSpPr txBox="1"/>
          <p:nvPr/>
        </p:nvSpPr>
        <p:spPr>
          <a:xfrm>
            <a:off x="254088" y="3335330"/>
            <a:ext cx="5427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Novi </a:t>
            </a:r>
            <a:r>
              <a:rPr lang="en-GB" sz="2000" dirty="0" err="1"/>
              <a:t>korisnici</a:t>
            </a:r>
            <a:r>
              <a:rPr lang="en-GB" sz="2000" dirty="0"/>
              <a:t> se </a:t>
            </a:r>
            <a:r>
              <a:rPr lang="en-GB" sz="2000" dirty="0" err="1"/>
              <a:t>mogu</a:t>
            </a:r>
            <a:r>
              <a:rPr lang="en-GB" sz="2000" dirty="0"/>
              <a:t> </a:t>
            </a:r>
            <a:r>
              <a:rPr lang="en-GB" sz="2000" dirty="0" err="1"/>
              <a:t>registrirati</a:t>
            </a:r>
            <a:r>
              <a:rPr lang="en-GB" sz="2000" dirty="0"/>
              <a:t> </a:t>
            </a:r>
            <a:r>
              <a:rPr lang="en-GB" sz="2000" dirty="0" err="1"/>
              <a:t>sa</a:t>
            </a:r>
            <a:r>
              <a:rPr lang="en-GB" sz="2000" dirty="0"/>
              <a:t> username-om koji s </a:t>
            </a:r>
            <a:r>
              <a:rPr lang="en-GB" sz="2000" dirty="0" err="1"/>
              <a:t>još</a:t>
            </a:r>
            <a:r>
              <a:rPr lang="en-GB" sz="2000" dirty="0"/>
              <a:t> ne </a:t>
            </a:r>
            <a:r>
              <a:rPr lang="en-GB" sz="2000" dirty="0" err="1"/>
              <a:t>koristi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DA872-C140-7BF9-9217-822BFD0EA245}"/>
              </a:ext>
            </a:extLst>
          </p:cNvPr>
          <p:cNvSpPr txBox="1"/>
          <p:nvPr/>
        </p:nvSpPr>
        <p:spPr>
          <a:xfrm>
            <a:off x="254088" y="4541622"/>
            <a:ext cx="573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Za </a:t>
            </a:r>
            <a:r>
              <a:rPr lang="en-GB" sz="2000" dirty="0" err="1"/>
              <a:t>zaštitu</a:t>
            </a:r>
            <a:r>
              <a:rPr lang="en-GB" sz="2000" dirty="0"/>
              <a:t> </a:t>
            </a:r>
            <a:r>
              <a:rPr lang="en-GB" sz="2000" dirty="0" err="1"/>
              <a:t>passworda</a:t>
            </a:r>
            <a:r>
              <a:rPr lang="en-GB" sz="2000" dirty="0"/>
              <a:t> </a:t>
            </a:r>
            <a:r>
              <a:rPr lang="en-GB" sz="2000" dirty="0" err="1"/>
              <a:t>korišten</a:t>
            </a:r>
            <a:r>
              <a:rPr lang="en-GB" sz="2000" dirty="0"/>
              <a:t> je password hash </a:t>
            </a:r>
            <a:r>
              <a:rPr lang="en-GB" sz="2000" dirty="0" err="1"/>
              <a:t>čime</a:t>
            </a:r>
            <a:r>
              <a:rPr lang="en-GB" sz="2000" dirty="0"/>
              <a:t> se </a:t>
            </a:r>
            <a:r>
              <a:rPr lang="en-GB" sz="2000" dirty="0" err="1"/>
              <a:t>onemogućava</a:t>
            </a:r>
            <a:r>
              <a:rPr lang="en-GB" sz="2000" dirty="0"/>
              <a:t> </a:t>
            </a:r>
            <a:r>
              <a:rPr lang="en-GB" sz="2000" dirty="0" err="1"/>
              <a:t>vidljivost</a:t>
            </a:r>
            <a:r>
              <a:rPr lang="en-GB" sz="2000" dirty="0"/>
              <a:t> </a:t>
            </a:r>
            <a:r>
              <a:rPr lang="en-GB" sz="2000" dirty="0" err="1"/>
              <a:t>korisnikove</a:t>
            </a:r>
            <a:r>
              <a:rPr lang="en-GB" sz="2000" dirty="0"/>
              <a:t> </a:t>
            </a:r>
            <a:r>
              <a:rPr lang="en-GB" sz="2000" dirty="0" err="1"/>
              <a:t>šifre</a:t>
            </a:r>
            <a:r>
              <a:rPr lang="en-GB" sz="2000" dirty="0"/>
              <a:t> </a:t>
            </a:r>
            <a:r>
              <a:rPr lang="en-GB" sz="2000" dirty="0" err="1"/>
              <a:t>prilikom</a:t>
            </a:r>
            <a:r>
              <a:rPr lang="en-GB" sz="2000" dirty="0"/>
              <a:t> </a:t>
            </a:r>
            <a:r>
              <a:rPr lang="en-GB" sz="2000" dirty="0" err="1"/>
              <a:t>gledanja</a:t>
            </a:r>
            <a:r>
              <a:rPr lang="en-GB" sz="2000" dirty="0"/>
              <a:t> </a:t>
            </a:r>
            <a:r>
              <a:rPr lang="en-GB" sz="2000" dirty="0" err="1"/>
              <a:t>baze</a:t>
            </a:r>
            <a:r>
              <a:rPr lang="en-GB" sz="2000" dirty="0"/>
              <a:t> </a:t>
            </a:r>
            <a:r>
              <a:rPr lang="en-GB" sz="2000" dirty="0" err="1"/>
              <a:t>podataka</a:t>
            </a:r>
            <a:endParaRPr lang="en-GB" sz="2000" dirty="0"/>
          </a:p>
        </p:txBody>
      </p:sp>
      <p:pic>
        <p:nvPicPr>
          <p:cNvPr id="19458" name="Picture 2" descr="Registration">
            <a:extLst>
              <a:ext uri="{FF2B5EF4-FFF2-40B4-BE49-F238E27FC236}">
                <a16:creationId xmlns:a16="http://schemas.microsoft.com/office/drawing/2014/main" id="{B5983E8C-7434-13EB-9285-09F85B58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79" y="2103365"/>
            <a:ext cx="5062089" cy="31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F629547A-2934-6CB6-055F-7C7FDC171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47812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7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13BC8-0E88-3CDB-D3AC-56933F3898A3}"/>
              </a:ext>
            </a:extLst>
          </p:cNvPr>
          <p:cNvSpPr txBox="1"/>
          <p:nvPr/>
        </p:nvSpPr>
        <p:spPr>
          <a:xfrm>
            <a:off x="1840518" y="2129925"/>
            <a:ext cx="761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 </a:t>
            </a:r>
            <a:r>
              <a:rPr lang="en-GB" sz="2800" dirty="0" err="1"/>
              <a:t>našoj</a:t>
            </a:r>
            <a:r>
              <a:rPr lang="en-GB" sz="2800" dirty="0"/>
              <a:t> </a:t>
            </a:r>
            <a:r>
              <a:rPr lang="en-GB" sz="2800" dirty="0" err="1"/>
              <a:t>bazi</a:t>
            </a:r>
            <a:r>
              <a:rPr lang="en-GB" sz="2800" dirty="0"/>
              <a:t> </a:t>
            </a:r>
            <a:r>
              <a:rPr lang="en-GB" sz="2800" dirty="0" err="1"/>
              <a:t>podataka</a:t>
            </a:r>
            <a:r>
              <a:rPr lang="en-GB" sz="2800" dirty="0"/>
              <a:t> </a:t>
            </a:r>
            <a:r>
              <a:rPr lang="en-GB" sz="2800" dirty="0" err="1"/>
              <a:t>koristili</a:t>
            </a:r>
            <a:r>
              <a:rPr lang="en-GB" sz="2800" dirty="0"/>
              <a:t> </a:t>
            </a:r>
            <a:r>
              <a:rPr lang="en-GB" sz="2800" dirty="0" err="1"/>
              <a:t>smo</a:t>
            </a:r>
            <a:r>
              <a:rPr lang="en-GB" sz="2800" dirty="0"/>
              <a:t> </a:t>
            </a:r>
            <a:r>
              <a:rPr lang="en-GB" sz="2800" dirty="0" err="1"/>
              <a:t>dvije</a:t>
            </a:r>
            <a:r>
              <a:rPr lang="en-GB" sz="2800" dirty="0"/>
              <a:t> </a:t>
            </a:r>
            <a:r>
              <a:rPr lang="en-GB" sz="2800" dirty="0" err="1"/>
              <a:t>relacije</a:t>
            </a:r>
            <a:r>
              <a:rPr lang="en-GB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6CC02-D94D-5024-0511-F61CCE953CFC}"/>
              </a:ext>
            </a:extLst>
          </p:cNvPr>
          <p:cNvSpPr txBox="1"/>
          <p:nvPr/>
        </p:nvSpPr>
        <p:spPr>
          <a:xfrm>
            <a:off x="685801" y="3766700"/>
            <a:ext cx="49603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Tablica</a:t>
            </a:r>
            <a:r>
              <a:rPr lang="en-GB" sz="3200" dirty="0"/>
              <a:t> User </a:t>
            </a:r>
            <a:endParaRPr lang="en-GB" sz="2000" dirty="0"/>
          </a:p>
          <a:p>
            <a:r>
              <a:rPr lang="en-GB" dirty="0"/>
              <a:t>-</a:t>
            </a:r>
            <a:r>
              <a:rPr lang="en-GB" dirty="0" err="1"/>
              <a:t>Sadržava</a:t>
            </a:r>
            <a:r>
              <a:rPr lang="en-GB" dirty="0"/>
              <a:t> </a:t>
            </a:r>
            <a:r>
              <a:rPr lang="en-GB" dirty="0" err="1"/>
              <a:t>informacije</a:t>
            </a:r>
            <a:r>
              <a:rPr lang="en-GB" dirty="0"/>
              <a:t> za login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rejting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rezultate</a:t>
            </a:r>
            <a:endParaRPr lang="en-GB" dirty="0"/>
          </a:p>
          <a:p>
            <a:r>
              <a:rPr lang="en-GB" dirty="0" err="1"/>
              <a:t>korisinika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C3D20-46F6-9928-6AE2-9FF5AE6896BC}"/>
              </a:ext>
            </a:extLst>
          </p:cNvPr>
          <p:cNvSpPr txBox="1"/>
          <p:nvPr/>
        </p:nvSpPr>
        <p:spPr>
          <a:xfrm>
            <a:off x="6461369" y="3763644"/>
            <a:ext cx="49603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Tablica</a:t>
            </a:r>
            <a:r>
              <a:rPr lang="en-GB" sz="3200" dirty="0"/>
              <a:t> Rating</a:t>
            </a:r>
          </a:p>
          <a:p>
            <a:r>
              <a:rPr lang="en-GB" dirty="0"/>
              <a:t>-</a:t>
            </a:r>
            <a:r>
              <a:rPr lang="en-GB" dirty="0" err="1"/>
              <a:t>Sadržava</a:t>
            </a:r>
            <a:r>
              <a:rPr lang="en-GB" dirty="0"/>
              <a:t> </a:t>
            </a:r>
            <a:r>
              <a:rPr lang="en-GB" dirty="0" err="1"/>
              <a:t>svaki</a:t>
            </a:r>
            <a:r>
              <a:rPr lang="en-GB" dirty="0"/>
              <a:t> </a:t>
            </a:r>
            <a:r>
              <a:rPr lang="en-GB" dirty="0" err="1"/>
              <a:t>novi</a:t>
            </a:r>
            <a:r>
              <a:rPr lang="en-GB" dirty="0"/>
              <a:t> </a:t>
            </a:r>
            <a:r>
              <a:rPr lang="en-GB" dirty="0" err="1"/>
              <a:t>rejting</a:t>
            </a:r>
            <a:r>
              <a:rPr lang="en-GB" dirty="0"/>
              <a:t> </a:t>
            </a:r>
            <a:r>
              <a:rPr lang="en-GB" dirty="0" err="1"/>
              <a:t>pojedinog</a:t>
            </a:r>
            <a:r>
              <a:rPr lang="en-GB" dirty="0"/>
              <a:t> </a:t>
            </a:r>
            <a:r>
              <a:rPr lang="en-GB" dirty="0" err="1"/>
              <a:t>korisnika</a:t>
            </a:r>
            <a:endParaRPr lang="en-GB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5B5B4E66-B42F-88D8-6599-0309CAAF3DE5}"/>
              </a:ext>
            </a:extLst>
          </p:cNvPr>
          <p:cNvSpPr/>
          <p:nvPr/>
        </p:nvSpPr>
        <p:spPr>
          <a:xfrm rot="12519111">
            <a:off x="3089431" y="2811095"/>
            <a:ext cx="577049" cy="887279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37D34FD-F249-C1FD-34A4-7C7B3037E35A}"/>
              </a:ext>
            </a:extLst>
          </p:cNvPr>
          <p:cNvSpPr/>
          <p:nvPr/>
        </p:nvSpPr>
        <p:spPr>
          <a:xfrm rot="8412885">
            <a:off x="6570957" y="2829932"/>
            <a:ext cx="577049" cy="887279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9DED2749-A90F-1BAF-B69E-31B04205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komunikacija TOKOM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76AF-1484-1267-E914-62C6279F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14" y="1473548"/>
            <a:ext cx="6235717" cy="4907872"/>
          </a:xfrm>
        </p:spPr>
        <p:txBody>
          <a:bodyPr>
            <a:normAutofit/>
          </a:bodyPr>
          <a:lstStyle/>
          <a:p>
            <a:r>
              <a:rPr lang="hr-HR" dirty="0"/>
              <a:t>JAVASCRIPT je zaslužan za komunikaciju sa korisnikom</a:t>
            </a:r>
          </a:p>
          <a:p>
            <a:r>
              <a:rPr lang="hr-HR" dirty="0"/>
              <a:t>Pomoću AJAX-a se šalju poruke serveru sa opisom tražene akcije korisnika</a:t>
            </a:r>
          </a:p>
          <a:p>
            <a:r>
              <a:rPr lang="hr-HR" dirty="0"/>
              <a:t>Opis akcije se šalje POST metodom sa atributom </a:t>
            </a:r>
            <a:r>
              <a:rPr lang="hr-HR" i="1" dirty="0" err="1"/>
              <a:t>action</a:t>
            </a:r>
            <a:endParaRPr lang="hr-HR" i="1" dirty="0"/>
          </a:p>
          <a:p>
            <a:r>
              <a:rPr lang="hr-HR" dirty="0"/>
              <a:t>Atribut </a:t>
            </a:r>
            <a:r>
              <a:rPr lang="hr-HR" i="1" dirty="0" err="1"/>
              <a:t>user</a:t>
            </a:r>
            <a:r>
              <a:rPr lang="hr-HR" dirty="0"/>
              <a:t> sadrži </a:t>
            </a:r>
            <a:r>
              <a:rPr lang="hr-HR" dirty="0" err="1"/>
              <a:t>username</a:t>
            </a:r>
            <a:r>
              <a:rPr lang="hr-HR" dirty="0"/>
              <a:t> korisnika koji radi danu akciju</a:t>
            </a:r>
          </a:p>
          <a:p>
            <a:r>
              <a:rPr lang="hr-HR" dirty="0"/>
              <a:t>Istovremeno može biti aktivno do 16 igara</a:t>
            </a:r>
          </a:p>
          <a:p>
            <a:r>
              <a:rPr lang="hr-HR" dirty="0"/>
              <a:t>Za svaku aktivnu igru se čuva trenutno stanje ploče</a:t>
            </a:r>
            <a:r>
              <a:rPr lang="en-US" dirty="0"/>
              <a:t> i</a:t>
            </a:r>
            <a:r>
              <a:rPr lang="hr-HR" dirty="0"/>
              <a:t> username igrača koji je napravio zadnji potez</a:t>
            </a:r>
            <a:r>
              <a:rPr lang="en-US" dirty="0"/>
              <a:t> </a:t>
            </a:r>
          </a:p>
          <a:p>
            <a:r>
              <a:rPr lang="hr-HR" dirty="0"/>
              <a:t>Svaka igra je određena svojim indeksom te se po završetku igre taj indeks oslobađa</a:t>
            </a:r>
          </a:p>
          <a:p>
            <a:r>
              <a:rPr lang="hr-HR" dirty="0"/>
              <a:t>Za ovu komunikaciju se koristi </a:t>
            </a:r>
            <a:r>
              <a:rPr lang="hr-HR" dirty="0" err="1"/>
              <a:t>gameController.php</a:t>
            </a:r>
            <a:endParaRPr lang="en-US" dirty="0"/>
          </a:p>
        </p:txBody>
      </p:sp>
      <p:pic>
        <p:nvPicPr>
          <p:cNvPr id="17410" name="Picture 2" descr="Communication is a Secret Weapon - BAs Without Borders">
            <a:extLst>
              <a:ext uri="{FF2B5EF4-FFF2-40B4-BE49-F238E27FC236}">
                <a16:creationId xmlns:a16="http://schemas.microsoft.com/office/drawing/2014/main" id="{5B996721-1FE5-6FF2-C866-CAFD57B9C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75" r="10621"/>
          <a:stretch/>
        </p:blipFill>
        <p:spPr bwMode="auto">
          <a:xfrm>
            <a:off x="6921518" y="1340528"/>
            <a:ext cx="5035965" cy="460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0E34A491-4759-C48C-B9D7-85206FD85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202-5CDB-8D82-DC56-44CB2669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komunikacija TOKOM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1A70-E5EA-EA1E-76AB-346BD119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04" y="2065867"/>
            <a:ext cx="6132249" cy="3649133"/>
          </a:xfrm>
        </p:spPr>
        <p:txBody>
          <a:bodyPr/>
          <a:lstStyle/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‘</a:t>
            </a:r>
            <a:r>
              <a:rPr lang="hr-HR" dirty="0" err="1"/>
              <a:t>gameover</a:t>
            </a:r>
            <a:r>
              <a:rPr lang="hr-HR" dirty="0"/>
              <a:t>’ server označava da je igra za korisnika završila</a:t>
            </a:r>
          </a:p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‘</a:t>
            </a:r>
            <a:r>
              <a:rPr lang="hr-HR" dirty="0" err="1"/>
              <a:t>join</a:t>
            </a:r>
            <a:r>
              <a:rPr lang="hr-HR" dirty="0"/>
              <a:t>’ server označava da korisnik pokreće igru</a:t>
            </a:r>
          </a:p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</a:t>
            </a:r>
            <a:r>
              <a:rPr lang="hr-HR" i="1" dirty="0"/>
              <a:t>‘</a:t>
            </a:r>
            <a:r>
              <a:rPr lang="hr-HR" i="1" dirty="0" err="1"/>
              <a:t>reach</a:t>
            </a:r>
            <a:r>
              <a:rPr lang="hr-HR" i="1" dirty="0"/>
              <a:t>’</a:t>
            </a:r>
            <a:r>
              <a:rPr lang="hr-HR" dirty="0"/>
              <a:t> server koristi </a:t>
            </a:r>
            <a:r>
              <a:rPr lang="hr-HR" dirty="0" err="1"/>
              <a:t>long</a:t>
            </a:r>
            <a:r>
              <a:rPr lang="hr-HR" dirty="0"/>
              <a:t> </a:t>
            </a:r>
            <a:r>
              <a:rPr lang="hr-HR" dirty="0" err="1"/>
              <a:t>polling</a:t>
            </a:r>
            <a:r>
              <a:rPr lang="hr-HR" dirty="0"/>
              <a:t> na osnovu atributa </a:t>
            </a:r>
            <a:r>
              <a:rPr lang="hr-HR" i="1" dirty="0" err="1"/>
              <a:t>lastPlayer</a:t>
            </a:r>
            <a:r>
              <a:rPr lang="hr-HR" dirty="0"/>
              <a:t> za čekanje protivnikovog poteza</a:t>
            </a:r>
          </a:p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‘</a:t>
            </a:r>
            <a:r>
              <a:rPr lang="hr-HR" dirty="0" err="1"/>
              <a:t>send</a:t>
            </a:r>
            <a:r>
              <a:rPr lang="hr-HR" dirty="0"/>
              <a:t>’ server mijenja stanje ploče u stanje koje je korisnik poslao u atributu </a:t>
            </a:r>
            <a:r>
              <a:rPr lang="hr-HR" i="1" dirty="0" err="1"/>
              <a:t>board</a:t>
            </a:r>
            <a:endParaRPr lang="en-US" dirty="0"/>
          </a:p>
        </p:txBody>
      </p:sp>
      <p:pic>
        <p:nvPicPr>
          <p:cNvPr id="18434" name="Picture 2" descr="Buy Game Over Light | GAME">
            <a:extLst>
              <a:ext uri="{FF2B5EF4-FFF2-40B4-BE49-F238E27FC236}">
                <a16:creationId xmlns:a16="http://schemas.microsoft.com/office/drawing/2014/main" id="{F6FCDF48-0AA6-4092-7444-4DF2255AC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73114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B1EBAA90-D850-2A86-257E-98DBAF8ED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B4AA-3232-05C3-B296-B0AD6943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0D04-1EAA-B5BB-634A-4EF7FCEA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2000024"/>
            <a:ext cx="6223247" cy="3930259"/>
          </a:xfrm>
        </p:spPr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slična</a:t>
            </a:r>
            <a:r>
              <a:rPr lang="en-US" dirty="0"/>
              <a:t> </a:t>
            </a:r>
            <a:r>
              <a:rPr lang="en-US" dirty="0" err="1"/>
              <a:t>nomralnom</a:t>
            </a:r>
            <a:r>
              <a:rPr lang="en-US" dirty="0"/>
              <a:t> </a:t>
            </a:r>
            <a:r>
              <a:rPr lang="en-US" dirty="0" err="1"/>
              <a:t>šahu</a:t>
            </a:r>
            <a:endParaRPr lang="en-US" dirty="0"/>
          </a:p>
          <a:p>
            <a:r>
              <a:rPr lang="en-US" dirty="0" err="1"/>
              <a:t>Dodatno</a:t>
            </a:r>
            <a:r>
              <a:rPr lang="en-US" dirty="0"/>
              <a:t> je </a:t>
            </a:r>
            <a:r>
              <a:rPr lang="en-US" dirty="0" err="1"/>
              <a:t>objašnenjo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se </a:t>
            </a:r>
            <a:r>
              <a:rPr lang="en-US" dirty="0" err="1"/>
              <a:t>razlikuju</a:t>
            </a:r>
            <a:endParaRPr lang="en-US" dirty="0"/>
          </a:p>
          <a:p>
            <a:r>
              <a:rPr lang="en-US" dirty="0" err="1"/>
              <a:t>Razlikuju</a:t>
            </a:r>
            <a:r>
              <a:rPr lang="en-US" dirty="0"/>
              <a:t> se u </a:t>
            </a:r>
            <a:r>
              <a:rPr lang="en-US" dirty="0" err="1"/>
              <a:t>dodatnim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za Hp </a:t>
            </a:r>
            <a:r>
              <a:rPr lang="en-US" dirty="0" err="1"/>
              <a:t>i</a:t>
            </a:r>
            <a:r>
              <a:rPr lang="en-US" dirty="0"/>
              <a:t> AD</a:t>
            </a:r>
          </a:p>
          <a:p>
            <a:r>
              <a:rPr lang="en-US" dirty="0"/>
              <a:t>Hp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napada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podjenti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pojedena</a:t>
            </a:r>
            <a:endParaRPr lang="en-US" dirty="0"/>
          </a:p>
          <a:p>
            <a:r>
              <a:rPr lang="en-US" dirty="0"/>
              <a:t>AD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snagu</a:t>
            </a:r>
            <a:r>
              <a:rPr lang="en-US" dirty="0"/>
              <a:t> </a:t>
            </a:r>
            <a:r>
              <a:rPr lang="en-US" dirty="0" err="1"/>
              <a:t>napada</a:t>
            </a:r>
            <a:r>
              <a:rPr lang="en-US" dirty="0"/>
              <a:t> figure</a:t>
            </a:r>
          </a:p>
          <a:p>
            <a:r>
              <a:rPr lang="en-US" dirty="0"/>
              <a:t>Po </a:t>
            </a:r>
            <a:r>
              <a:rPr lang="en-US" dirty="0" err="1"/>
              <a:t>kliku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figure </a:t>
            </a:r>
            <a:r>
              <a:rPr lang="en-US" dirty="0" err="1"/>
              <a:t>prikazuje</a:t>
            </a:r>
            <a:r>
              <a:rPr lang="en-US" dirty="0"/>
              <a:t> se </a:t>
            </a:r>
            <a:r>
              <a:rPr lang="en-US" dirty="0" err="1"/>
              <a:t>gdje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kretati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narančastih</a:t>
            </a:r>
            <a:r>
              <a:rPr lang="en-US" dirty="0"/>
              <a:t> </a:t>
            </a:r>
            <a:r>
              <a:rPr lang="en-US" dirty="0" err="1"/>
              <a:t>krugova</a:t>
            </a:r>
            <a:endParaRPr lang="en-US" dirty="0"/>
          </a:p>
        </p:txBody>
      </p:sp>
      <p:pic>
        <p:nvPicPr>
          <p:cNvPr id="2050" name="Picture 2" descr="US Chess Federation's Official Rules of Chess - SEVENTH EDITION (Chess ...">
            <a:extLst>
              <a:ext uri="{FF2B5EF4-FFF2-40B4-BE49-F238E27FC236}">
                <a16:creationId xmlns:a16="http://schemas.microsoft.com/office/drawing/2014/main" id="{7D7A74DE-6571-C252-913E-884172C3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96" y="754191"/>
            <a:ext cx="3611380" cy="54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F58E637C-024B-3B23-826E-748860486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7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202-5CDB-8D82-DC56-44CB2669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73981"/>
            <a:ext cx="10131425" cy="1456267"/>
          </a:xfrm>
        </p:spPr>
        <p:txBody>
          <a:bodyPr/>
          <a:lstStyle/>
          <a:p>
            <a:r>
              <a:rPr lang="en-US" dirty="0"/>
              <a:t>Rating changes</a:t>
            </a:r>
          </a:p>
        </p:txBody>
      </p:sp>
      <p:pic>
        <p:nvPicPr>
          <p:cNvPr id="5" name="Content Placeholder 4" descr="A graph showing the constellation of the constellation&#10;&#10;Description automatically generated">
            <a:extLst>
              <a:ext uri="{FF2B5EF4-FFF2-40B4-BE49-F238E27FC236}">
                <a16:creationId xmlns:a16="http://schemas.microsoft.com/office/drawing/2014/main" id="{6A44353A-F339-48AC-E7FE-2A79093C5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34" y="1865308"/>
            <a:ext cx="6642237" cy="32520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C48AF-3346-392E-BC8A-D1E3D92011A6}"/>
              </a:ext>
            </a:extLst>
          </p:cNvPr>
          <p:cNvSpPr txBox="1"/>
          <p:nvPr/>
        </p:nvSpPr>
        <p:spPr>
          <a:xfrm>
            <a:off x="1233327" y="5553022"/>
            <a:ext cx="935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Za </a:t>
            </a:r>
            <a:r>
              <a:rPr lang="en-GB" sz="2400" dirty="0" err="1"/>
              <a:t>svakog</a:t>
            </a:r>
            <a:r>
              <a:rPr lang="en-GB" sz="2400" dirty="0"/>
              <a:t> </a:t>
            </a:r>
            <a:r>
              <a:rPr lang="en-GB" sz="2400" dirty="0" err="1"/>
              <a:t>usera</a:t>
            </a:r>
            <a:r>
              <a:rPr lang="en-GB" sz="2400" dirty="0"/>
              <a:t> se </a:t>
            </a:r>
            <a:r>
              <a:rPr lang="en-GB" sz="2400" dirty="0" err="1"/>
              <a:t>može</a:t>
            </a:r>
            <a:r>
              <a:rPr lang="en-GB" sz="2400" dirty="0"/>
              <a:t> </a:t>
            </a:r>
            <a:r>
              <a:rPr lang="en-GB" sz="2400" dirty="0" err="1"/>
              <a:t>vidjeti</a:t>
            </a:r>
            <a:r>
              <a:rPr lang="en-GB" sz="2400" dirty="0"/>
              <a:t> </a:t>
            </a:r>
            <a:r>
              <a:rPr lang="en-GB" sz="2400" dirty="0" err="1"/>
              <a:t>njegov</a:t>
            </a:r>
            <a:r>
              <a:rPr lang="en-GB" sz="2400" dirty="0"/>
              <a:t> rating </a:t>
            </a:r>
            <a:r>
              <a:rPr lang="en-GB" sz="2400" dirty="0" err="1"/>
              <a:t>kroz</a:t>
            </a:r>
            <a:r>
              <a:rPr lang="en-GB" sz="2400" dirty="0"/>
              <a:t> </a:t>
            </a:r>
            <a:r>
              <a:rPr lang="en-GB" sz="2400" dirty="0" err="1"/>
              <a:t>vrijeme</a:t>
            </a:r>
            <a:r>
              <a:rPr lang="en-GB" sz="2400" dirty="0"/>
              <a:t> </a:t>
            </a:r>
            <a:r>
              <a:rPr lang="en-GB" sz="2400" dirty="0" err="1"/>
              <a:t>igranja</a:t>
            </a:r>
            <a:r>
              <a:rPr lang="en-GB" sz="2400" dirty="0"/>
              <a:t> </a:t>
            </a:r>
            <a:r>
              <a:rPr lang="en-GB" sz="2400" dirty="0" err="1"/>
              <a:t>igre</a:t>
            </a:r>
            <a:endParaRPr lang="en-GB" sz="2400" dirty="0"/>
          </a:p>
          <a:p>
            <a:r>
              <a:rPr lang="en-GB" sz="2400" dirty="0" err="1"/>
              <a:t>Što</a:t>
            </a:r>
            <a:r>
              <a:rPr lang="en-GB" sz="2400" dirty="0"/>
              <a:t> se </a:t>
            </a:r>
            <a:r>
              <a:rPr lang="en-GB" sz="2400" dirty="0" err="1"/>
              <a:t>kreira</a:t>
            </a:r>
            <a:r>
              <a:rPr lang="en-GB" sz="2400" dirty="0"/>
              <a:t> </a:t>
            </a:r>
            <a:r>
              <a:rPr lang="en-GB" sz="2400" dirty="0" err="1"/>
              <a:t>komunikacijom</a:t>
            </a:r>
            <a:r>
              <a:rPr lang="en-GB" sz="2400" dirty="0"/>
              <a:t> s </a:t>
            </a:r>
            <a:r>
              <a:rPr lang="en-GB" sz="2400" dirty="0" err="1"/>
              <a:t>bazom</a:t>
            </a:r>
            <a:r>
              <a:rPr lang="en-GB" sz="2400" dirty="0"/>
              <a:t> Rating</a:t>
            </a:r>
          </a:p>
        </p:txBody>
      </p:sp>
      <p:pic>
        <p:nvPicPr>
          <p:cNvPr id="3" name="Picture 2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0769EF29-7F4E-9032-3E42-CD0A4A06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910D-C664-936B-DC7D-4BD7AD2C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Računanje</a:t>
            </a:r>
            <a:r>
              <a:rPr lang="en-US" dirty="0"/>
              <a:t> </a:t>
            </a:r>
            <a:r>
              <a:rPr lang="en-US" dirty="0" err="1"/>
              <a:t>rejtinga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6786-BD63-4872-470E-05A8F3DE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8" y="1890945"/>
            <a:ext cx="5539666" cy="3900256"/>
          </a:xfrm>
        </p:spPr>
        <p:txBody>
          <a:bodyPr/>
          <a:lstStyle/>
          <a:p>
            <a:r>
              <a:rPr lang="en-US" dirty="0" err="1"/>
              <a:t>Fromula</a:t>
            </a:r>
            <a:r>
              <a:rPr lang="en-US" dirty="0"/>
              <a:t> za </a:t>
            </a:r>
            <a:r>
              <a:rPr lang="en-US" dirty="0" err="1"/>
              <a:t>očekivani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2 </a:t>
            </a:r>
            <a:r>
              <a:rPr lang="en-US" dirty="0" err="1"/>
              <a:t>igrača</a:t>
            </a:r>
            <a:r>
              <a:rPr lang="en-US" dirty="0"/>
              <a:t> dana je </a:t>
            </a:r>
            <a:r>
              <a:rPr lang="en-US" dirty="0" err="1"/>
              <a:t>formulom</a:t>
            </a:r>
            <a:r>
              <a:rPr lang="en-US" dirty="0"/>
              <a:t>: </a:t>
            </a:r>
            <a:r>
              <a:rPr lang="pt-BR" dirty="0"/>
              <a:t>E = 1 / (1 + 10^((R2 - R1) / 400))</a:t>
            </a:r>
          </a:p>
          <a:p>
            <a:r>
              <a:rPr lang="pt-BR" dirty="0"/>
              <a:t>R1 i R2 su rejtinzi od igrača 1 i 2</a:t>
            </a:r>
          </a:p>
          <a:p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en-US" dirty="0" err="1"/>
              <a:t>rejtinga</a:t>
            </a:r>
            <a:r>
              <a:rPr lang="en-US" dirty="0"/>
              <a:t> </a:t>
            </a:r>
            <a:r>
              <a:rPr lang="en-US" dirty="0" err="1"/>
              <a:t>računamo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: </a:t>
            </a:r>
            <a:r>
              <a:rPr lang="el-GR" dirty="0"/>
              <a:t>Δ</a:t>
            </a:r>
            <a:r>
              <a:rPr lang="en-US" dirty="0"/>
              <a:t>R = K * (S - E)</a:t>
            </a:r>
          </a:p>
          <a:p>
            <a:r>
              <a:rPr lang="en-US" dirty="0"/>
              <a:t>K je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, u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uzimamo</a:t>
            </a:r>
            <a:r>
              <a:rPr lang="en-US" dirty="0"/>
              <a:t> da je K=30</a:t>
            </a:r>
          </a:p>
          <a:p>
            <a:r>
              <a:rPr lang="en-US" dirty="0"/>
              <a:t>S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varijabla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igrač</a:t>
            </a:r>
            <a:r>
              <a:rPr lang="en-US" dirty="0"/>
              <a:t> </a:t>
            </a:r>
            <a:r>
              <a:rPr lang="en-US" dirty="0" err="1"/>
              <a:t>pobjedio</a:t>
            </a:r>
            <a:r>
              <a:rPr lang="en-US" dirty="0"/>
              <a:t> je 1,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remi</a:t>
            </a:r>
            <a:r>
              <a:rPr lang="en-US" dirty="0"/>
              <a:t> je 0,5, a 0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gubitak</a:t>
            </a:r>
            <a:endParaRPr lang="en-US" dirty="0"/>
          </a:p>
          <a:p>
            <a:r>
              <a:rPr lang="en-US" dirty="0"/>
              <a:t>E je od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definiran</a:t>
            </a:r>
            <a:endParaRPr lang="en-US" dirty="0"/>
          </a:p>
        </p:txBody>
      </p:sp>
      <p:pic>
        <p:nvPicPr>
          <p:cNvPr id="16386" name="Picture 2" descr="Chess Ratings - Chess Terms - Chess.com">
            <a:extLst>
              <a:ext uri="{FF2B5EF4-FFF2-40B4-BE49-F238E27FC236}">
                <a16:creationId xmlns:a16="http://schemas.microsoft.com/office/drawing/2014/main" id="{68389E8C-E97B-C307-A387-6044703ED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3" t="27712" r="25266" b="28665"/>
          <a:stretch/>
        </p:blipFill>
        <p:spPr bwMode="auto">
          <a:xfrm>
            <a:off x="7024682" y="2065867"/>
            <a:ext cx="3379947" cy="328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BC19EAD3-363B-EC9F-BAC7-15E661FBB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1D7E-DADF-C8FF-1869-CA66E8A4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Budućnost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BB13-9126-8C06-B64C-E411B9B0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2246050"/>
            <a:ext cx="4554245" cy="3545150"/>
          </a:xfrm>
        </p:spPr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igra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omogućiti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  <a:p>
            <a:r>
              <a:rPr lang="en-US" dirty="0" err="1"/>
              <a:t>Patchevi</a:t>
            </a:r>
            <a:r>
              <a:rPr lang="en-US" dirty="0"/>
              <a:t> </a:t>
            </a:r>
            <a:r>
              <a:rPr lang="en-US" dirty="0" err="1"/>
              <a:t>svakih</a:t>
            </a:r>
            <a:r>
              <a:rPr lang="en-US" dirty="0"/>
              <a:t> </a:t>
            </a:r>
            <a:r>
              <a:rPr lang="en-US" dirty="0" err="1"/>
              <a:t>tjedan</a:t>
            </a:r>
            <a:r>
              <a:rPr lang="en-US" dirty="0"/>
              <a:t>/</a:t>
            </a:r>
            <a:r>
              <a:rPr lang="en-US" dirty="0" err="1"/>
              <a:t>mjesec</a:t>
            </a:r>
            <a:r>
              <a:rPr lang="en-US" dirty="0"/>
              <a:t>/</a:t>
            </a:r>
            <a:r>
              <a:rPr lang="en-US" dirty="0" err="1"/>
              <a:t>godinu</a:t>
            </a:r>
            <a:r>
              <a:rPr lang="en-US" dirty="0"/>
              <a:t> dana</a:t>
            </a:r>
          </a:p>
          <a:p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figure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igara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482" name="Picture 2" descr="Today Is the Future for Lexington Park LexLeader">
            <a:extLst>
              <a:ext uri="{FF2B5EF4-FFF2-40B4-BE49-F238E27FC236}">
                <a16:creationId xmlns:a16="http://schemas.microsoft.com/office/drawing/2014/main" id="{2D6A4CE9-7825-5A7F-309F-7AD08EE2C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1647"/>
            <a:ext cx="5089215" cy="32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25AD0BD3-B743-DDBF-552B-404DAD3B4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21F-A9E5-6F19-2BEE-54F6583F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6CC7-134E-78B5-3A8C-CD4742CD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That’s All Folks : Career Development Center">
            <a:extLst>
              <a:ext uri="{FF2B5EF4-FFF2-40B4-BE49-F238E27FC236}">
                <a16:creationId xmlns:a16="http://schemas.microsoft.com/office/drawing/2014/main" id="{2475DFDC-3C64-0748-F8C8-C65BB1A2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5199"/>
            <a:ext cx="12184602" cy="74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3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1C05-2848-E2A0-E238-E01AA10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-130219"/>
            <a:ext cx="10131425" cy="1456267"/>
          </a:xfrm>
        </p:spPr>
        <p:txBody>
          <a:bodyPr/>
          <a:lstStyle/>
          <a:p>
            <a:r>
              <a:rPr lang="en-US" dirty="0"/>
              <a:t>figure</a:t>
            </a:r>
          </a:p>
        </p:txBody>
      </p:sp>
      <p:pic>
        <p:nvPicPr>
          <p:cNvPr id="1042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50528FEB-D3B5-0ACD-5BB3-57FA55B1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60" y="1097899"/>
            <a:ext cx="1493649" cy="2720576"/>
          </a:xfrm>
        </p:spPr>
      </p:pic>
      <p:pic>
        <p:nvPicPr>
          <p:cNvPr id="1046" name="Picture 1045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69C7D95B-CDA3-BD2A-6162-928629C31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33" y="3925144"/>
            <a:ext cx="1531753" cy="2636748"/>
          </a:xfrm>
          <a:prstGeom prst="rect">
            <a:avLst/>
          </a:prstGeom>
        </p:spPr>
      </p:pic>
      <p:pic>
        <p:nvPicPr>
          <p:cNvPr id="1048" name="Picture 1047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C1338FF3-3794-10B3-FCC2-44C0BD5F9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7" y="843077"/>
            <a:ext cx="1689456" cy="2933954"/>
          </a:xfrm>
          <a:prstGeom prst="rect">
            <a:avLst/>
          </a:prstGeom>
        </p:spPr>
      </p:pic>
      <p:pic>
        <p:nvPicPr>
          <p:cNvPr id="1050" name="Picture 1049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BC9782B0-6877-5584-8B51-9C81ABDB0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0" y="3789482"/>
            <a:ext cx="1820265" cy="2908073"/>
          </a:xfrm>
          <a:prstGeom prst="rect">
            <a:avLst/>
          </a:prstGeom>
        </p:spPr>
      </p:pic>
      <p:pic>
        <p:nvPicPr>
          <p:cNvPr id="1052" name="Picture 1051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A5C6F57-8DB1-4DC7-D758-71837B613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78" y="1235812"/>
            <a:ext cx="1585097" cy="2674852"/>
          </a:xfrm>
          <a:prstGeom prst="rect">
            <a:avLst/>
          </a:prstGeom>
        </p:spPr>
      </p:pic>
      <p:pic>
        <p:nvPicPr>
          <p:cNvPr id="1054" name="Picture 105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8E2B6400-ABA4-6CC2-AE00-B51CDCF4E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70" y="4333339"/>
            <a:ext cx="1440305" cy="2286198"/>
          </a:xfrm>
          <a:prstGeom prst="rect">
            <a:avLst/>
          </a:prstGeom>
        </p:spPr>
      </p:pic>
      <p:pic>
        <p:nvPicPr>
          <p:cNvPr id="1056" name="Picture 105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63C8E3D5-C6C4-F8DC-1467-30C4B3D54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1364602"/>
            <a:ext cx="1341236" cy="2560542"/>
          </a:xfrm>
          <a:prstGeom prst="rect">
            <a:avLst/>
          </a:prstGeom>
        </p:spPr>
      </p:pic>
      <p:pic>
        <p:nvPicPr>
          <p:cNvPr id="1058" name="Picture 1057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3901BB44-03A9-7EB6-38FC-A00217BE2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4409545"/>
            <a:ext cx="1440305" cy="2133785"/>
          </a:xfrm>
          <a:prstGeom prst="rect">
            <a:avLst/>
          </a:prstGeom>
        </p:spPr>
      </p:pic>
      <p:pic>
        <p:nvPicPr>
          <p:cNvPr id="1060" name="Picture 105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1A0F34F7-DC13-EBA9-9EFE-A17814213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14" y="945737"/>
            <a:ext cx="1638442" cy="2933954"/>
          </a:xfrm>
          <a:prstGeom prst="rect">
            <a:avLst/>
          </a:prstGeom>
        </p:spPr>
      </p:pic>
      <p:pic>
        <p:nvPicPr>
          <p:cNvPr id="1062" name="Picture 106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3C920CA3-7941-0422-1B2A-95E2FB540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6" y="3777031"/>
            <a:ext cx="1493649" cy="2842506"/>
          </a:xfrm>
          <a:prstGeom prst="rect">
            <a:avLst/>
          </a:prstGeom>
        </p:spPr>
      </p:pic>
      <p:pic>
        <p:nvPicPr>
          <p:cNvPr id="1064" name="Picture 1063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E040D5BE-D27F-00E4-B76E-C49B3034BE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16" y="1265804"/>
            <a:ext cx="1585097" cy="2613887"/>
          </a:xfrm>
          <a:prstGeom prst="rect">
            <a:avLst/>
          </a:prstGeom>
        </p:spPr>
      </p:pic>
      <p:pic>
        <p:nvPicPr>
          <p:cNvPr id="1066" name="Picture 1065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B599288B-78D1-83B9-1A80-3184429BDC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42" y="4077557"/>
            <a:ext cx="136409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DB30BB45-41C2-9715-2C2C-4366B782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41" y="1953626"/>
            <a:ext cx="1914889" cy="3655698"/>
          </a:xfrm>
          <a:prstGeom prst="rect">
            <a:avLst/>
          </a:prstGeom>
        </p:spPr>
      </p:pic>
      <p:pic>
        <p:nvPicPr>
          <p:cNvPr id="7" name="Picture 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DD0DD6E1-181C-7F72-ABC1-53E79A02B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5" y="2267937"/>
            <a:ext cx="2043276" cy="3027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246361" y="306246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08BAA-7B5C-BBC6-7CC9-3BC41DDD192B}"/>
              </a:ext>
            </a:extLst>
          </p:cNvPr>
          <p:cNvSpPr txBox="1"/>
          <p:nvPr/>
        </p:nvSpPr>
        <p:spPr>
          <a:xfrm>
            <a:off x="7524618" y="4001465"/>
            <a:ext cx="39719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1 </a:t>
            </a:r>
            <a:r>
              <a:rPr lang="en-US" dirty="0" err="1"/>
              <a:t>ili</a:t>
            </a:r>
            <a:r>
              <a:rPr lang="en-US" dirty="0"/>
              <a:t> 2 </a:t>
            </a:r>
            <a:r>
              <a:rPr lang="en-US" dirty="0" err="1"/>
              <a:t>koraka</a:t>
            </a:r>
            <a:r>
              <a:rPr lang="en-US" dirty="0"/>
              <a:t> </a:t>
            </a:r>
            <a:r>
              <a:rPr lang="en-US" dirty="0" err="1"/>
              <a:t>unaprijed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napadati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polje </a:t>
            </a:r>
            <a:r>
              <a:rPr lang="en-US" dirty="0" err="1"/>
              <a:t>dijagonalno</a:t>
            </a:r>
            <a:r>
              <a:rPr lang="en-US" dirty="0"/>
              <a:t> </a:t>
            </a:r>
            <a:r>
              <a:rPr lang="en-US" dirty="0" err="1"/>
              <a:t>lijevo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desno</a:t>
            </a:r>
            <a:r>
              <a:rPr lang="en-US" dirty="0"/>
              <a:t>, </a:t>
            </a:r>
            <a:r>
              <a:rPr lang="en-US" dirty="0" err="1"/>
              <a:t>samo</a:t>
            </a:r>
            <a:r>
              <a:rPr lang="en-US" dirty="0"/>
              <a:t>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smjeru</a:t>
            </a:r>
            <a:endParaRPr lang="en-US" dirty="0"/>
          </a:p>
          <a:p>
            <a:r>
              <a:rPr lang="en-US" dirty="0"/>
              <a:t>-”</a:t>
            </a:r>
            <a:r>
              <a:rPr lang="en-US" dirty="0" err="1"/>
              <a:t>en</a:t>
            </a:r>
            <a:r>
              <a:rPr lang="en-US" dirty="0"/>
              <a:t> passant”</a:t>
            </a:r>
          </a:p>
        </p:txBody>
      </p:sp>
      <p:pic>
        <p:nvPicPr>
          <p:cNvPr id="13" name="Picture 12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3F4AF27B-3034-9914-80CB-F9340CFEC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konj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293944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2" y="285596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988909" y="3074659"/>
            <a:ext cx="1157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3.0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6DD8C2E-3542-ECD7-71F3-F9941FB4A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80" y="1658622"/>
            <a:ext cx="2098225" cy="3540756"/>
          </a:xfrm>
          <a:prstGeom prst="rect">
            <a:avLst/>
          </a:prstGeom>
        </p:spPr>
      </p:pic>
      <p:pic>
        <p:nvPicPr>
          <p:cNvPr id="12" name="Picture 11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68A13BA8-D011-214C-BB5F-31CEB0EC8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6" y="2034852"/>
            <a:ext cx="1906561" cy="3026287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6A0D134C-29F6-1B42-80F6-11650462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46" y="371065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D2644767-2D29-38A0-3814-E8D967D6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46" y="3428044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word Images - ClipArt Best">
            <a:extLst>
              <a:ext uri="{FF2B5EF4-FFF2-40B4-BE49-F238E27FC236}">
                <a16:creationId xmlns:a16="http://schemas.microsoft.com/office/drawing/2014/main" id="{F12FA662-1476-8297-F87F-A3A78AF6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1" y="4133015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636F56-CF89-F9EA-1C19-C79E88B14047}"/>
              </a:ext>
            </a:extLst>
          </p:cNvPr>
          <p:cNvSpPr txBox="1"/>
          <p:nvPr/>
        </p:nvSpPr>
        <p:spPr>
          <a:xfrm>
            <a:off x="7640027" y="4117689"/>
            <a:ext cx="36974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-u </a:t>
            </a:r>
            <a:r>
              <a:rPr lang="en-US" dirty="0" err="1"/>
              <a:t>slovo</a:t>
            </a:r>
            <a:r>
              <a:rPr lang="en-US" dirty="0"/>
              <a:t> L,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smjeru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okomit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prosli</a:t>
            </a:r>
            <a:r>
              <a:rPr lang="en-US" dirty="0"/>
              <a:t> </a:t>
            </a:r>
            <a:r>
              <a:rPr lang="en-US" dirty="0" err="1"/>
              <a:t>smjer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može</a:t>
            </a:r>
            <a:r>
              <a:rPr lang="en-US" dirty="0"/>
              <a:t> “</a:t>
            </a:r>
            <a:r>
              <a:rPr lang="en-US" dirty="0" err="1"/>
              <a:t>preskakati</a:t>
            </a:r>
            <a:r>
              <a:rPr lang="en-US" dirty="0"/>
              <a:t>” figure</a:t>
            </a:r>
          </a:p>
        </p:txBody>
      </p:sp>
      <p:pic>
        <p:nvPicPr>
          <p:cNvPr id="17" name="Picture 1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902E5E5F-7EB0-9F16-1EA7-B8DC9B9A2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lovac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110599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749212" y="3185263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3.15</a:t>
            </a:r>
          </a:p>
        </p:txBody>
      </p:sp>
      <p:pic>
        <p:nvPicPr>
          <p:cNvPr id="3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F754F7B1-DA5D-6D82-6CA4-FC55AA3C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37" y="2065867"/>
            <a:ext cx="1964669" cy="3578505"/>
          </a:xfrm>
        </p:spPr>
      </p:pic>
      <p:pic>
        <p:nvPicPr>
          <p:cNvPr id="12" name="Picture 11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C9E6EA93-1F1C-B5A7-9C22-64C7752BE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7" y="2076286"/>
            <a:ext cx="2014789" cy="3468242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075096F5-C1A2-01C5-29F6-32BB8CAE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9425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F8C8DE44-F347-097F-B93C-97817160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9425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6D12FA-F408-0B81-673A-C254870E69EC}"/>
              </a:ext>
            </a:extLst>
          </p:cNvPr>
          <p:cNvSpPr txBox="1"/>
          <p:nvPr/>
        </p:nvSpPr>
        <p:spPr>
          <a:xfrm>
            <a:off x="7640027" y="4117689"/>
            <a:ext cx="36974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-po </a:t>
            </a:r>
            <a:r>
              <a:rPr lang="en-US" dirty="0" err="1"/>
              <a:t>dijagonalama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nemože</a:t>
            </a:r>
            <a:r>
              <a:rPr lang="en-US" dirty="0"/>
              <a:t> “</a:t>
            </a:r>
            <a:r>
              <a:rPr lang="en-US" dirty="0" err="1"/>
              <a:t>preskakti</a:t>
            </a:r>
            <a:r>
              <a:rPr lang="en-US" dirty="0"/>
              <a:t>” figure</a:t>
            </a:r>
          </a:p>
        </p:txBody>
      </p:sp>
      <p:pic>
        <p:nvPicPr>
          <p:cNvPr id="16" name="Picture 15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1A199635-2314-0684-81C8-2852E8F3A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6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kula</a:t>
            </a:r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20362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5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3C0A6A2-B7CF-464D-80A5-0ECE6FB4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84" y="1729328"/>
            <a:ext cx="2337921" cy="3855324"/>
          </a:xfrm>
          <a:prstGeom prst="rect">
            <a:avLst/>
          </a:prstGeom>
        </p:spPr>
      </p:pic>
      <p:pic>
        <p:nvPicPr>
          <p:cNvPr id="12" name="Picture 1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4C60374-6E7E-3CDA-1BEA-C1E2D3956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" y="1834270"/>
            <a:ext cx="2011961" cy="3664241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4671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52689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489803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eart No Background - Cliparts.co">
            <a:extLst>
              <a:ext uri="{FF2B5EF4-FFF2-40B4-BE49-F238E27FC236}">
                <a16:creationId xmlns:a16="http://schemas.microsoft.com/office/drawing/2014/main" id="{A81B4E49-53C1-2170-E4C4-256F2496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50732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1" y="374528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F77F19-9797-9A56-FF0E-A96A58FEE66C}"/>
              </a:ext>
            </a:extLst>
          </p:cNvPr>
          <p:cNvSpPr txBox="1"/>
          <p:nvPr/>
        </p:nvSpPr>
        <p:spPr>
          <a:xfrm>
            <a:off x="7578179" y="4114572"/>
            <a:ext cx="36974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okomito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vodoravno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nemože</a:t>
            </a:r>
            <a:r>
              <a:rPr lang="en-US" dirty="0"/>
              <a:t> “</a:t>
            </a:r>
            <a:r>
              <a:rPr lang="en-US" dirty="0" err="1"/>
              <a:t>preskakti</a:t>
            </a:r>
            <a:r>
              <a:rPr lang="en-US" dirty="0"/>
              <a:t>” figure</a:t>
            </a:r>
          </a:p>
          <a:p>
            <a:r>
              <a:rPr lang="en-US" dirty="0"/>
              <a:t>-</a:t>
            </a:r>
            <a:r>
              <a:rPr lang="en-US" dirty="0" err="1"/>
              <a:t>rošada</a:t>
            </a:r>
            <a:endParaRPr lang="en-US" dirty="0"/>
          </a:p>
        </p:txBody>
      </p:sp>
      <p:pic>
        <p:nvPicPr>
          <p:cNvPr id="19" name="Picture 18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F36F5118-B887-84F5-CF4C-0EF86DD4C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5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kraljica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347110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0" y="292666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9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23901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268818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42" y="3548010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9A09A0B-89FA-A107-2094-92B56AD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01" y="2166901"/>
            <a:ext cx="2125149" cy="3805499"/>
          </a:xfrm>
          <a:prstGeom prst="rect">
            <a:avLst/>
          </a:prstGeom>
        </p:spPr>
      </p:pic>
      <p:pic>
        <p:nvPicPr>
          <p:cNvPr id="21" name="Picture 20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DAE7F4D-494E-DD0D-6100-75408D50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" y="2079884"/>
            <a:ext cx="1937345" cy="3686887"/>
          </a:xfrm>
          <a:prstGeom prst="rect">
            <a:avLst/>
          </a:prstGeom>
        </p:spPr>
      </p:pic>
      <p:pic>
        <p:nvPicPr>
          <p:cNvPr id="22" name="Picture 6" descr="Sword Images - ClipArt Best">
            <a:extLst>
              <a:ext uri="{FF2B5EF4-FFF2-40B4-BE49-F238E27FC236}">
                <a16:creationId xmlns:a16="http://schemas.microsoft.com/office/drawing/2014/main" id="{66780065-D0F3-6BF5-E4F3-BF6821BB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90" y="420752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473FC1-35AE-47A0-497E-19503A0B07D2}"/>
              </a:ext>
            </a:extLst>
          </p:cNvPr>
          <p:cNvSpPr txBox="1"/>
          <p:nvPr/>
        </p:nvSpPr>
        <p:spPr>
          <a:xfrm>
            <a:off x="7578179" y="4114572"/>
            <a:ext cx="36974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-po </a:t>
            </a:r>
            <a:r>
              <a:rPr lang="en-US" dirty="0" err="1"/>
              <a:t>dijagonalama</a:t>
            </a:r>
            <a:r>
              <a:rPr lang="en-US" dirty="0"/>
              <a:t>, </a:t>
            </a:r>
            <a:r>
              <a:rPr lang="en-US" dirty="0" err="1"/>
              <a:t>okomito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vodoravno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nemože</a:t>
            </a:r>
            <a:r>
              <a:rPr lang="en-US" dirty="0"/>
              <a:t> “</a:t>
            </a:r>
            <a:r>
              <a:rPr lang="en-US" dirty="0" err="1"/>
              <a:t>preskakti</a:t>
            </a:r>
            <a:r>
              <a:rPr lang="en-US" dirty="0"/>
              <a:t>” figure</a:t>
            </a:r>
          </a:p>
        </p:txBody>
      </p:sp>
      <p:pic>
        <p:nvPicPr>
          <p:cNvPr id="24" name="Picture 2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35C9B27D-5409-5C7C-F231-C5F5D6014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kralj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17831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39" y="34744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7550512" y="4203273"/>
            <a:ext cx="36974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bilokoje</a:t>
            </a:r>
            <a:r>
              <a:rPr lang="en-US" dirty="0"/>
              <a:t> polje s </a:t>
            </a:r>
            <a:r>
              <a:rPr lang="en-US" dirty="0" err="1"/>
              <a:t>kojim</a:t>
            </a:r>
            <a:r>
              <a:rPr lang="en-US" dirty="0"/>
              <a:t> </a:t>
            </a:r>
            <a:r>
              <a:rPr lang="en-US" dirty="0" err="1"/>
              <a:t>dijeli</a:t>
            </a:r>
            <a:r>
              <a:rPr lang="en-US" dirty="0"/>
              <a:t> </a:t>
            </a:r>
            <a:r>
              <a:rPr lang="en-US" dirty="0" err="1"/>
              <a:t>vrh</a:t>
            </a:r>
            <a:r>
              <a:rPr lang="en-US" dirty="0"/>
              <a:t> s </a:t>
            </a:r>
            <a:r>
              <a:rPr lang="en-US" dirty="0" err="1"/>
              <a:t>njim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rošada</a:t>
            </a:r>
            <a:r>
              <a:rPr lang="en-US" dirty="0"/>
              <a:t> (</a:t>
            </a:r>
            <a:r>
              <a:rPr lang="en-US" dirty="0" err="1"/>
              <a:t>standardna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807612" y="2459288"/>
            <a:ext cx="836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∞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973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45928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5910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B2659824-78B4-423B-E2A1-CC3331BC0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43" y="2078904"/>
            <a:ext cx="2146290" cy="3727304"/>
          </a:xfrm>
          <a:prstGeom prst="rect">
            <a:avLst/>
          </a:prstGeom>
        </p:spPr>
      </p:pic>
      <p:pic>
        <p:nvPicPr>
          <p:cNvPr id="7" name="Picture 6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721F64A5-57EA-A9BC-9D7F-F7CC7F457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5" y="2111785"/>
            <a:ext cx="2312470" cy="36944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9C967D-E81D-DA66-BFB8-C865F325A06F}"/>
              </a:ext>
            </a:extLst>
          </p:cNvPr>
          <p:cNvSpPr txBox="1"/>
          <p:nvPr/>
        </p:nvSpPr>
        <p:spPr>
          <a:xfrm>
            <a:off x="4896003" y="1975549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pic>
        <p:nvPicPr>
          <p:cNvPr id="20" name="Picture 19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903D550A-E830-A86D-C4AB-900731766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1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251</TotalTime>
  <Words>693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INTERGALAKTIČKI ŠAH</vt:lpstr>
      <vt:lpstr>pravila</vt:lpstr>
      <vt:lpstr>figure</vt:lpstr>
      <vt:lpstr>Figure atributi - pijun</vt:lpstr>
      <vt:lpstr>Figure atributi - konj</vt:lpstr>
      <vt:lpstr>Figure atributi - lovac</vt:lpstr>
      <vt:lpstr>Figure atributi - kula</vt:lpstr>
      <vt:lpstr>Figure atributi - kraljica</vt:lpstr>
      <vt:lpstr>Figure atributi - kralj</vt:lpstr>
      <vt:lpstr>Pravila - Kretanje figura</vt:lpstr>
      <vt:lpstr>Pravila - Kretanje figura</vt:lpstr>
      <vt:lpstr>Pravila – uzimanje/nadapadnje figura</vt:lpstr>
      <vt:lpstr>Pravila - matiranje</vt:lpstr>
      <vt:lpstr>Pravila - matiranje</vt:lpstr>
      <vt:lpstr>MVC </vt:lpstr>
      <vt:lpstr>Login and registration</vt:lpstr>
      <vt:lpstr>Baze podataka</vt:lpstr>
      <vt:lpstr>komunikacija TOKOM IGRE</vt:lpstr>
      <vt:lpstr>komunikacija TOKOM IGRE</vt:lpstr>
      <vt:lpstr>Rating changes</vt:lpstr>
      <vt:lpstr>Računanje rejtinga</vt:lpstr>
      <vt:lpstr>Budućnost projekta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INTERGALAKTIČKI ŠAH</dc:title>
  <dc:creator>Luka Milačić</dc:creator>
  <cp:lastModifiedBy>Luka Milačić</cp:lastModifiedBy>
  <cp:revision>10</cp:revision>
  <dcterms:created xsi:type="dcterms:W3CDTF">2023-07-09T18:07:49Z</dcterms:created>
  <dcterms:modified xsi:type="dcterms:W3CDTF">2023-07-09T22:19:39Z</dcterms:modified>
</cp:coreProperties>
</file>