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12192000" cy="6858000"/>
  <p:embeddedFontLst>
    <p:embeddedFont>
      <p:font typeface="Economic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31">
          <p15:clr>
            <a:srgbClr val="000000"/>
          </p15:clr>
        </p15:guide>
        <p15:guide id="2" pos="680">
          <p15:clr>
            <a:srgbClr val="000000"/>
          </p15:clr>
        </p15:guide>
        <p15:guide id="3" orient="horz" pos="1789">
          <p15:clr>
            <a:srgbClr val="9AA0A6"/>
          </p15:clr>
        </p15:guide>
        <p15:guide id="4" pos="311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jOn2Md9HM8pdCnpmlCFp2ngh5h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31" orient="horz"/>
        <p:guide pos="680"/>
        <p:guide pos="1789" orient="horz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08ddbe2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608ddbe2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4608ddbe2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3740a8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1e3740a8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Lenguaje multiplataforma: Se ejecuta en todos los sistemas operativos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Tirar el import this</a:t>
            </a:r>
            <a:endParaRPr/>
          </a:p>
        </p:txBody>
      </p:sp>
      <p:sp>
        <p:nvSpPr>
          <p:cNvPr id="183" name="Google Shape;183;g11e3740a8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3740a8f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1e3740a8f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1e3740a8f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3970b8b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e3970b8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e3970b8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3970b8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1e3970b8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1e3970b8b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608ddbe2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4608ddbe2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4608ddbe2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608ddbe2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4608ddbe2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4608ddbe2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08ddbe2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4608ddbe2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4608ddbe2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08ddbe2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4608ddbe2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4608ddbe2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939500e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a939500e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1a939500e8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608ddbe2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4608ddbe2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4608ddbe2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3970b8b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e3970b8b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1e3970b8b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08ddbe2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4608ddbe2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4608ddbe2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e3970b8b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1e3970b8b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1e3970b8b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3970b8b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1e3970b8b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1e3970b8b1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939500e8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1a939500e8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1a939500e8_0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08ddbe2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608ddbe2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608ddbe2c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939500e8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a939500e8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1a939500e8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08ddbe2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4608ddbe2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4608ddbe2c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08ddbe2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4608ddbe2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4608ddbe2c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08ddbe2c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4608ddbe2c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4608ddbe2c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08ddbe2c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4608ddbe2c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4608ddbe2c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type="ctrTitle"/>
          </p:nvPr>
        </p:nvSpPr>
        <p:spPr>
          <a:xfrm>
            <a:off x="914400" y="1899469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" type="subTitle"/>
          </p:nvPr>
        </p:nvSpPr>
        <p:spPr>
          <a:xfrm>
            <a:off x="1524000" y="44958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63"/>
          <p:cNvSpPr/>
          <p:nvPr/>
        </p:nvSpPr>
        <p:spPr>
          <a:xfrm>
            <a:off x="131234" y="136524"/>
            <a:ext cx="11929533" cy="1554212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" name="Google Shape;3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6795"/>
            <a:ext cx="2898443" cy="1369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 of /untref37/uploads/logos" id="31" name="Google Shape;31;p63"/>
          <p:cNvPicPr preferRelativeResize="0"/>
          <p:nvPr/>
        </p:nvPicPr>
        <p:blipFill rotWithShape="1">
          <a:blip r:embed="rId3">
            <a:alphaModFix/>
          </a:blip>
          <a:srcRect b="14430" l="8719" r="6702" t="52544"/>
          <a:stretch/>
        </p:blipFill>
        <p:spPr>
          <a:xfrm>
            <a:off x="2555875" y="894580"/>
            <a:ext cx="3623032" cy="76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7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3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3"/>
          <p:cNvSpPr txBox="1"/>
          <p:nvPr>
            <p:ph idx="1" type="body"/>
          </p:nvPr>
        </p:nvSpPr>
        <p:spPr>
          <a:xfrm rot="5400000">
            <a:off x="3920331" y="-2094447"/>
            <a:ext cx="4351338" cy="11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" type="body"/>
          </p:nvPr>
        </p:nvSpPr>
        <p:spPr>
          <a:xfrm>
            <a:off x="419100" y="1406784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7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8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68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9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7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2"/>
          <p:cNvSpPr txBox="1"/>
          <p:nvPr>
            <p:ph idx="1" type="body"/>
          </p:nvPr>
        </p:nvSpPr>
        <p:spPr>
          <a:xfrm>
            <a:off x="419100" y="1406784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62"/>
          <p:cNvSpPr/>
          <p:nvPr/>
        </p:nvSpPr>
        <p:spPr>
          <a:xfrm>
            <a:off x="0" y="919163"/>
            <a:ext cx="12192000" cy="17938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B9CD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2"/>
          <p:cNvSpPr/>
          <p:nvPr/>
        </p:nvSpPr>
        <p:spPr>
          <a:xfrm>
            <a:off x="0" y="919163"/>
            <a:ext cx="7918451" cy="179387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B9CD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2"/>
          <p:cNvSpPr txBox="1"/>
          <p:nvPr/>
        </p:nvSpPr>
        <p:spPr>
          <a:xfrm>
            <a:off x="9477104" y="6492134"/>
            <a:ext cx="2714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2"/>
          <p:cNvSpPr txBox="1"/>
          <p:nvPr/>
        </p:nvSpPr>
        <p:spPr>
          <a:xfrm>
            <a:off x="0" y="6488668"/>
            <a:ext cx="2516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Señales y Sistemas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62"/>
          <p:cNvCxnSpPr/>
          <p:nvPr/>
        </p:nvCxnSpPr>
        <p:spPr>
          <a:xfrm>
            <a:off x="0" y="6443533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62"/>
          <p:cNvSpPr txBox="1"/>
          <p:nvPr/>
        </p:nvSpPr>
        <p:spPr>
          <a:xfrm>
            <a:off x="4691970" y="6494193"/>
            <a:ext cx="2808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Sonido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399" y="56953"/>
            <a:ext cx="1743495" cy="823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 of /untref37/uploads/logos" id="22" name="Google Shape;22;p62"/>
          <p:cNvPicPr preferRelativeResize="0"/>
          <p:nvPr/>
        </p:nvPicPr>
        <p:blipFill rotWithShape="1">
          <a:blip r:embed="rId2">
            <a:alphaModFix/>
          </a:blip>
          <a:srcRect b="16536" l="9281" r="9579" t="50788"/>
          <a:stretch/>
        </p:blipFill>
        <p:spPr>
          <a:xfrm>
            <a:off x="9739061" y="190224"/>
            <a:ext cx="2301965" cy="5015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naconda.com/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earnpython.org/es/" TargetMode="External"/><Relationship Id="rId4" Type="http://schemas.openxmlformats.org/officeDocument/2006/relationships/hyperlink" Target="https://realpython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ckoverflow.com/help/how-to-ask" TargetMode="External"/><Relationship Id="rId4" Type="http://schemas.openxmlformats.org/officeDocument/2006/relationships/hyperlink" Target="https://stackoverflow.com/help/how-to-as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3646815" y="4586482"/>
            <a:ext cx="7315200" cy="118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 Bernardo Meza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Eugenio Massolo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101746" y="2121204"/>
            <a:ext cx="9988504" cy="228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Señales y Sistemas - Práctica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Presentación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608ddbe2c_0_44"/>
          <p:cNvSpPr txBox="1"/>
          <p:nvPr/>
        </p:nvSpPr>
        <p:spPr>
          <a:xfrm>
            <a:off x="3646815" y="4586482"/>
            <a:ext cx="73152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 Bernardo Meza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Eugenio Massolo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4608ddbe2c_0_44"/>
          <p:cNvSpPr txBox="1"/>
          <p:nvPr/>
        </p:nvSpPr>
        <p:spPr>
          <a:xfrm>
            <a:off x="1101746" y="2121204"/>
            <a:ext cx="99885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Señales y Sistemas - Práctica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1: Introducción a 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title"/>
          </p:nvPr>
        </p:nvSpPr>
        <p:spPr>
          <a:xfrm>
            <a:off x="838200" y="0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/>
              <a:t>Definiciones previas</a:t>
            </a:r>
            <a:endParaRPr/>
          </a:p>
        </p:txBody>
      </p:sp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273100" y="1352800"/>
            <a:ext cx="116430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Algoritmo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Programa/Software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Paradigma de programación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Imperativa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Declarativa</a:t>
            </a:r>
            <a:endParaRPr sz="22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Lenguajes de Bajo - Alto nivel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Lenguajes compilados - interpretados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3740a8f1_0_0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Definiciones</a:t>
            </a:r>
            <a:endParaRPr/>
          </a:p>
        </p:txBody>
      </p:sp>
      <p:sp>
        <p:nvSpPr>
          <p:cNvPr id="186" name="Google Shape;186;g11e3740a8f1_0_0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Python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O</a:t>
            </a:r>
            <a:r>
              <a:rPr lang="es-ES" sz="2200"/>
              <a:t>pen source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Lenguaje de programación multiplataforma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Multiparadigma. (por ahora imperativo)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Lenguaje interpretado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Tipado dinámico</a:t>
            </a:r>
            <a:endParaRPr sz="22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¿Porqué Python y no </a:t>
            </a:r>
            <a:r>
              <a:rPr lang="es-ES" sz="2500" strike="sngStrike"/>
              <a:t>Matlab</a:t>
            </a:r>
            <a:r>
              <a:rPr lang="es-ES" sz="2500"/>
              <a:t> lo que sea?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g11e3740a8f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75" y="2198200"/>
            <a:ext cx="2915300" cy="2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3740a8f1_0_6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194" name="Google Shape;194;g11e3740a8f1_0_6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Python en el contexto del audio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Bibliotecas de procesamiento de audio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Transformaciones y descriptores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Simulación de propagación de ondas sonoras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Herramientas para Machine Learning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Manejo de dispositivos I/O de audio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g11e3740a8f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575" y="1678438"/>
            <a:ext cx="30480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1e3740a8f1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362" y="3265025"/>
            <a:ext cx="3430368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1e3740a8f1_0_6"/>
          <p:cNvSpPr txBox="1"/>
          <p:nvPr/>
        </p:nvSpPr>
        <p:spPr>
          <a:xfrm>
            <a:off x="8330175" y="4946475"/>
            <a:ext cx="2498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300">
                <a:latin typeface="Economica"/>
                <a:ea typeface="Economica"/>
                <a:cs typeface="Economica"/>
                <a:sym typeface="Economica"/>
              </a:rPr>
              <a:t>Soundfile</a:t>
            </a:r>
            <a:endParaRPr b="1" sz="53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3970b8b1_0_6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04" name="Google Shape;204;g11e3970b8b1_0_6"/>
          <p:cNvSpPr txBox="1"/>
          <p:nvPr>
            <p:ph idx="1" type="body"/>
          </p:nvPr>
        </p:nvSpPr>
        <p:spPr>
          <a:xfrm>
            <a:off x="419100" y="1406775"/>
            <a:ext cx="109347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Instalar anaconda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Navegar hasta </a:t>
            </a:r>
            <a:r>
              <a:rPr lang="es-ES" sz="2200" u="sng">
                <a:solidFill>
                  <a:schemeClr val="hlink"/>
                </a:solidFill>
                <a:hlinkClick r:id="rId3"/>
              </a:rPr>
              <a:t>https://www.anaconda.com/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Descargar el instalador acorde a nuestro SO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Seguir los pasos de instalación (agregar al path en opciones avanzadas)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g11e3970b8b1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375" y="3242650"/>
            <a:ext cx="5349249" cy="287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3970b8b1_0_0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12" name="Google Shape;212;g11e3970b8b1_0_0"/>
          <p:cNvSpPr txBox="1"/>
          <p:nvPr>
            <p:ph idx="1" type="body"/>
          </p:nvPr>
        </p:nvSpPr>
        <p:spPr>
          <a:xfrm>
            <a:off x="406850" y="1431275"/>
            <a:ext cx="674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Anaconda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Distribución de un conjunto de herramientas pensadas para trabajar sobre Python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Lenguaje Python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Editor Spyder (IDE)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Gestor de paquetes conda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Editor de Notebooks Jupyter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Anaconda prompt</a:t>
            </a:r>
            <a:endParaRPr sz="22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Environments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3" name="Google Shape;213;g11e3970b8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25" y="1447875"/>
            <a:ext cx="3962275" cy="3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08ddbe2c_0_6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20" name="Google Shape;220;g14608ddbe2c_0_6"/>
          <p:cNvSpPr txBox="1"/>
          <p:nvPr>
            <p:ph idx="1" type="body"/>
          </p:nvPr>
        </p:nvSpPr>
        <p:spPr>
          <a:xfrm>
            <a:off x="406850" y="1431275"/>
            <a:ext cx="674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Environments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Son directorios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Variables de entorno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Paths! 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Constantes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Paquetes y dependencias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Son independientes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¿Cómo</a:t>
            </a:r>
            <a:r>
              <a:rPr lang="es-ES" sz="2500"/>
              <a:t> los activo? </a:t>
            </a:r>
            <a:endParaRPr sz="2500"/>
          </a:p>
        </p:txBody>
      </p:sp>
      <p:pic>
        <p:nvPicPr>
          <p:cNvPr id="221" name="Google Shape;221;g14608ddbe2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25" y="1447875"/>
            <a:ext cx="3962275" cy="3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608ddbe2c_0_13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La terminal</a:t>
            </a:r>
            <a:endParaRPr/>
          </a:p>
        </p:txBody>
      </p:sp>
      <p:sp>
        <p:nvSpPr>
          <p:cNvPr id="228" name="Google Shape;228;g14608ddbe2c_0_13"/>
          <p:cNvSpPr txBox="1"/>
          <p:nvPr>
            <p:ph idx="1" type="body"/>
          </p:nvPr>
        </p:nvSpPr>
        <p:spPr>
          <a:xfrm>
            <a:off x="406850" y="1431275"/>
            <a:ext cx="674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Terminal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Interface directa con el sistema operativo a través de un shell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shell? 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Hoy en dia, son programas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9" name="Google Shape;229;g14608ddbe2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900" y="1418125"/>
            <a:ext cx="3673200" cy="19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4608ddbe2c_0_13"/>
          <p:cNvPicPr preferRelativeResize="0"/>
          <p:nvPr/>
        </p:nvPicPr>
        <p:blipFill rotWithShape="1">
          <a:blip r:embed="rId4">
            <a:alphaModFix/>
          </a:blip>
          <a:srcRect b="0" l="0" r="32423" t="0"/>
          <a:stretch/>
        </p:blipFill>
        <p:spPr>
          <a:xfrm>
            <a:off x="7287375" y="3848550"/>
            <a:ext cx="3499524" cy="22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4608ddbe2c_0_13"/>
          <p:cNvPicPr preferRelativeResize="0"/>
          <p:nvPr/>
        </p:nvPicPr>
        <p:blipFill rotWithShape="1">
          <a:blip r:embed="rId5">
            <a:alphaModFix/>
          </a:blip>
          <a:srcRect b="12240" l="3848" r="4943" t="4998"/>
          <a:stretch/>
        </p:blipFill>
        <p:spPr>
          <a:xfrm>
            <a:off x="2298675" y="3712950"/>
            <a:ext cx="3876249" cy="2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08ddbe2c_0_23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La terminal</a:t>
            </a:r>
            <a:endParaRPr/>
          </a:p>
        </p:txBody>
      </p:sp>
      <p:sp>
        <p:nvSpPr>
          <p:cNvPr id="238" name="Google Shape;238;g14608ddbe2c_0_23"/>
          <p:cNvSpPr txBox="1"/>
          <p:nvPr>
            <p:ph idx="1" type="body"/>
          </p:nvPr>
        </p:nvSpPr>
        <p:spPr>
          <a:xfrm>
            <a:off x="406850" y="1431275"/>
            <a:ext cx="1094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¿Por</a:t>
            </a:r>
            <a:r>
              <a:rPr lang="es-ES" sz="2500"/>
              <a:t> </a:t>
            </a:r>
            <a:r>
              <a:rPr lang="es-ES" sz="2500"/>
              <a:t>qué</a:t>
            </a:r>
            <a:r>
              <a:rPr lang="es-ES" sz="2500"/>
              <a:t> es necesario aprender a usarlas?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608ddbe2c_0_32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La terminal</a:t>
            </a:r>
            <a:endParaRPr/>
          </a:p>
        </p:txBody>
      </p:sp>
      <p:sp>
        <p:nvSpPr>
          <p:cNvPr id="245" name="Google Shape;245;g14608ddbe2c_0_32"/>
          <p:cNvSpPr txBox="1"/>
          <p:nvPr>
            <p:ph idx="1" type="body"/>
          </p:nvPr>
        </p:nvSpPr>
        <p:spPr>
          <a:xfrm>
            <a:off x="406850" y="1431275"/>
            <a:ext cx="1094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¿Por qué es necesario aprender a usarlas?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Todo lo que se puede hacer desde la GUI, se puede hacer desde la terminal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Muchas cosas que se pueden hacer desde la terminal, no se pueden hacer desde la GUI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Herramientas de </a:t>
            </a:r>
            <a:r>
              <a:rPr lang="es-ES" sz="2500"/>
              <a:t>diagnóstico</a:t>
            </a:r>
            <a:r>
              <a:rPr lang="es-ES" sz="2500"/>
              <a:t> y control de sistema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Versatilidad de trabajo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¿Qué</a:t>
            </a:r>
            <a:r>
              <a:rPr lang="es-ES" sz="2500"/>
              <a:t> cosas necesito aprender? 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939500e8_0_104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/>
              <a:t>Presentación</a:t>
            </a:r>
            <a:endParaRPr/>
          </a:p>
        </p:txBody>
      </p:sp>
      <p:sp>
        <p:nvSpPr>
          <p:cNvPr id="114" name="Google Shape;114;g11a939500e8_0_104"/>
          <p:cNvSpPr txBox="1"/>
          <p:nvPr>
            <p:ph idx="1" type="body"/>
          </p:nvPr>
        </p:nvSpPr>
        <p:spPr>
          <a:xfrm>
            <a:off x="838200" y="1352812"/>
            <a:ext cx="92013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s-ES"/>
              <a:t>Martin Bernardo Meza</a:t>
            </a:r>
            <a:endParaRPr b="1"/>
          </a:p>
          <a:p>
            <a:pPr indent="-3873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i="1" lang="es-ES" sz="2500"/>
              <a:t>martinbernardomeza@gmail.com</a:t>
            </a:r>
            <a:endParaRPr i="1" sz="2500"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s-ES"/>
              <a:t>Eugenio Massolo</a:t>
            </a:r>
            <a:endParaRPr b="1"/>
          </a:p>
          <a:p>
            <a:pPr indent="-3873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i="1" lang="es-ES" sz="2500"/>
              <a:t>ugemassolo@gmail.com</a:t>
            </a:r>
            <a:endParaRPr i="1"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08ddbe2c_0_38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La terminal</a:t>
            </a:r>
            <a:endParaRPr/>
          </a:p>
        </p:txBody>
      </p:sp>
      <p:sp>
        <p:nvSpPr>
          <p:cNvPr id="252" name="Google Shape;252;g14608ddbe2c_0_38"/>
          <p:cNvSpPr txBox="1"/>
          <p:nvPr>
            <p:ph idx="1" type="body"/>
          </p:nvPr>
        </p:nvSpPr>
        <p:spPr>
          <a:xfrm>
            <a:off x="406850" y="1431275"/>
            <a:ext cx="1094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Punto de partida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Saber </a:t>
            </a:r>
            <a:r>
              <a:rPr lang="es-ES" sz="2500"/>
              <a:t>cómo</a:t>
            </a:r>
            <a:r>
              <a:rPr lang="es-ES" sz="2500"/>
              <a:t> abrir una terminal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Entender los componentes de la terminal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Navegar entre directorios 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Crear-borrar archivos y carpetas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Activar-desactivar environments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Ejecutar un server de Jupyter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Ejecutar scripts de python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Frenar una ejecución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e3970b8b1_0_19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59" name="Google Shape;259;g11e3970b8b1_0_19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Entornos de desarrollo integrado 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Editor de código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Intérprete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Espacio de variables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Herramientas de corrección de sintaxis y resaltado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¿Qué</a:t>
            </a:r>
            <a:r>
              <a:rPr lang="es-ES" sz="2200"/>
              <a:t> pinta tiene?</a:t>
            </a:r>
            <a:endParaRPr sz="22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200"/>
              <a:t>¿Por </a:t>
            </a:r>
            <a:r>
              <a:rPr lang="es-ES" sz="2200"/>
              <a:t>qué</a:t>
            </a:r>
            <a:r>
              <a:rPr lang="es-ES" sz="2200"/>
              <a:t> Spyder?</a:t>
            </a:r>
            <a:endParaRPr sz="22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200"/>
              <a:t>¿Qué alternativas tengo?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08ddbe2c_0_50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66" name="Google Shape;266;g14608ddbe2c_0_50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Notebooks (.ipynb)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Plataforma de programación interactiva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Basado en web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Integra código, notas y datos (gráficos, tablas, elementos html)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Uso principal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Workflows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Presentaciones, documentos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Exposición o resumen de resultados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e3970b8b1_0_25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Trabajar con Python</a:t>
            </a:r>
            <a:endParaRPr/>
          </a:p>
        </p:txBody>
      </p:sp>
      <p:sp>
        <p:nvSpPr>
          <p:cNvPr id="273" name="Google Shape;273;g11e3970b8b1_0_25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Maneras de ejecutar código en Python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Desde la terminal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Desde una IDE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Desde un editor de Notebooks</a:t>
            </a:r>
            <a:endParaRPr sz="2200"/>
          </a:p>
        </p:txBody>
      </p:sp>
      <p:pic>
        <p:nvPicPr>
          <p:cNvPr id="274" name="Google Shape;274;g11e3970b8b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97" y="2533872"/>
            <a:ext cx="2949774" cy="1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1e3970b8b1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000" y="2607686"/>
            <a:ext cx="2356300" cy="13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1e3970b8b1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850" y="4690475"/>
            <a:ext cx="2656075" cy="13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1e3970b8b1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575" y="4600934"/>
            <a:ext cx="2356300" cy="157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e3970b8b1_0_31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Bases de Python</a:t>
            </a:r>
            <a:endParaRPr/>
          </a:p>
        </p:txBody>
      </p:sp>
      <p:sp>
        <p:nvSpPr>
          <p:cNvPr id="284" name="Google Shape;284;g11e3970b8b1_0_31"/>
          <p:cNvSpPr txBox="1"/>
          <p:nvPr>
            <p:ph idx="1" type="body"/>
          </p:nvPr>
        </p:nvSpPr>
        <p:spPr>
          <a:xfrm>
            <a:off x="419100" y="1406784"/>
            <a:ext cx="1135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Las repasamos sobre un Notebook para hacerlo interactivo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Material de referencia (MUY recomendado)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“Python para el pueblo” - Bossio F., Curutchet S. 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Libros: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Python Crash Course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Learning Python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Páginas: 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 u="sng">
                <a:solidFill>
                  <a:schemeClr val="hlink"/>
                </a:solidFill>
                <a:hlinkClick r:id="rId3"/>
              </a:rPr>
              <a:t>https://www.learnpython.org/es/</a:t>
            </a:r>
            <a:endParaRPr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 u="sng">
                <a:solidFill>
                  <a:schemeClr val="hlink"/>
                </a:solidFill>
                <a:hlinkClick r:id="rId4"/>
              </a:rPr>
              <a:t>https://realpython.com/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Videos</a:t>
            </a:r>
            <a:r>
              <a:rPr lang="es-ES" sz="2200"/>
              <a:t>, cursos, tutoriales, etc.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023606" y="2666077"/>
            <a:ext cx="10144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 trabajar</a:t>
            </a: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939500e8_0_202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las clases</a:t>
            </a:r>
            <a:endParaRPr/>
          </a:p>
        </p:txBody>
      </p:sp>
      <p:sp>
        <p:nvSpPr>
          <p:cNvPr id="121" name="Google Shape;121;g11a939500e8_0_202"/>
          <p:cNvSpPr txBox="1"/>
          <p:nvPr>
            <p:ph idx="1" type="body"/>
          </p:nvPr>
        </p:nvSpPr>
        <p:spPr>
          <a:xfrm>
            <a:off x="419100" y="1406774"/>
            <a:ext cx="11353800" cy="4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Clases de los viernes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200"/>
              <a:t>Inicio puntual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Introducción teórica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Trabajo en grupo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 4 personas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b="1" lang="es-ES" sz="2200"/>
              <a:t>Planilla disponible en Drive</a:t>
            </a:r>
            <a:endParaRPr b="1"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Material del drive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Disponibilidad </a:t>
            </a:r>
            <a:r>
              <a:rPr b="1" lang="es-ES" sz="2200"/>
              <a:t>sincrónica</a:t>
            </a:r>
            <a:r>
              <a:rPr lang="es-ES" sz="2200"/>
              <a:t> con el transcurrir de las clases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Ejemplo de los notebooks de las clases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Tipos de documentos elementales </a:t>
            </a:r>
            <a:endParaRPr sz="2200"/>
          </a:p>
          <a:p>
            <a:pPr indent="-3683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clase_#.ppt</a:t>
            </a:r>
            <a:endParaRPr sz="2200"/>
          </a:p>
          <a:p>
            <a:pPr indent="-3683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clase_#.ipynb</a:t>
            </a:r>
            <a:endParaRPr sz="2200"/>
          </a:p>
          <a:p>
            <a:pPr indent="-3683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practica_#.ipynb</a:t>
            </a:r>
            <a:endParaRPr sz="2200"/>
          </a:p>
          <a:p>
            <a:pPr indent="-3683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extras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s-ES" sz="2200">
                <a:solidFill>
                  <a:srgbClr val="FF0000"/>
                </a:solidFill>
              </a:rPr>
              <a:t>Actualización de cronograma pendiente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08ddbe2c_0_56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trabajo</a:t>
            </a:r>
            <a:endParaRPr/>
          </a:p>
        </p:txBody>
      </p:sp>
      <p:sp>
        <p:nvSpPr>
          <p:cNvPr id="128" name="Google Shape;128;g14608ddbe2c_0_56"/>
          <p:cNvSpPr txBox="1"/>
          <p:nvPr>
            <p:ph idx="1" type="body"/>
          </p:nvPr>
        </p:nvSpPr>
        <p:spPr>
          <a:xfrm>
            <a:off x="419100" y="1406775"/>
            <a:ext cx="812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Guías de ejercicios semanales 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Resolución en clase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Sistema de estrellas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Ejercicios entre 1 y 3 estrellas son obligatorios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Ejercicios de 4 estrellas en adelante son desafíos opcionales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29" name="Google Shape;129;g14608ddbe2c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925" y="2409400"/>
            <a:ext cx="2566400" cy="25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939500e8_0_300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evaluación</a:t>
            </a:r>
            <a:endParaRPr/>
          </a:p>
        </p:txBody>
      </p:sp>
      <p:sp>
        <p:nvSpPr>
          <p:cNvPr id="136" name="Google Shape;136;g11a939500e8_0_300"/>
          <p:cNvSpPr txBox="1"/>
          <p:nvPr>
            <p:ph idx="1" type="body"/>
          </p:nvPr>
        </p:nvSpPr>
        <p:spPr>
          <a:xfrm>
            <a:off x="419100" y="1406775"/>
            <a:ext cx="1093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Trabajos prácticos</a:t>
            </a:r>
            <a:endParaRPr sz="25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Trabajo práctico 1 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Individual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Focalizado en los conceptos de programación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Recuperatorio inmediato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08ddbe2c_0_81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evaluación</a:t>
            </a:r>
            <a:endParaRPr/>
          </a:p>
        </p:txBody>
      </p:sp>
      <p:sp>
        <p:nvSpPr>
          <p:cNvPr id="143" name="Google Shape;143;g14608ddbe2c_0_81"/>
          <p:cNvSpPr txBox="1"/>
          <p:nvPr>
            <p:ph idx="1" type="body"/>
          </p:nvPr>
        </p:nvSpPr>
        <p:spPr>
          <a:xfrm>
            <a:off x="419100" y="1406775"/>
            <a:ext cx="1093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Trabajos prácticos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Trabajo práctico 2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Grupal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Focalizado en los conceptos importantes de SYS 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Dependiente de la situación de presencialidad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Equipamiento - tiempo - lugar disponible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Presentación - Documento escrito a definir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s-ES" sz="2200"/>
              <a:t>Armado de grupos (casos especiales)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08ddbe2c_0_69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evaluación</a:t>
            </a:r>
            <a:endParaRPr/>
          </a:p>
        </p:txBody>
      </p:sp>
      <p:sp>
        <p:nvSpPr>
          <p:cNvPr id="150" name="Google Shape;150;g14608ddbe2c_0_69"/>
          <p:cNvSpPr txBox="1"/>
          <p:nvPr>
            <p:ph idx="1" type="body"/>
          </p:nvPr>
        </p:nvSpPr>
        <p:spPr>
          <a:xfrm>
            <a:off x="419100" y="1406775"/>
            <a:ext cx="1093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Criterio de aprobación de la materia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Ambos trabajos </a:t>
            </a:r>
            <a:r>
              <a:rPr lang="es-ES" sz="2500"/>
              <a:t>prácticos</a:t>
            </a:r>
            <a:r>
              <a:rPr lang="es-ES" sz="2500"/>
              <a:t> con nota igual o mayor a 6 (seis)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No se modifican durante la cursada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08ddbe2c_0_93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Modalidad de trabajo</a:t>
            </a:r>
            <a:endParaRPr/>
          </a:p>
        </p:txBody>
      </p:sp>
      <p:sp>
        <p:nvSpPr>
          <p:cNvPr id="157" name="Google Shape;157;g14608ddbe2c_0_93"/>
          <p:cNvSpPr txBox="1"/>
          <p:nvPr>
            <p:ph idx="1" type="body"/>
          </p:nvPr>
        </p:nvSpPr>
        <p:spPr>
          <a:xfrm>
            <a:off x="419100" y="1406775"/>
            <a:ext cx="812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Cómo</a:t>
            </a:r>
            <a:r>
              <a:rPr lang="es-ES" sz="2500"/>
              <a:t> usar los espacios de consulta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Grupo de Whatsapp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Mails</a:t>
            </a:r>
            <a:endParaRPr sz="2500"/>
          </a:p>
          <a:p>
            <a:pPr indent="-3873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Enviar a ambas direcciones</a:t>
            </a:r>
            <a:endParaRPr sz="2500"/>
          </a:p>
          <a:p>
            <a:pPr indent="-3873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Clase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es-ES" sz="2500" u="sng">
                <a:solidFill>
                  <a:schemeClr val="hlink"/>
                </a:solidFill>
                <a:hlinkClick r:id="rId3"/>
              </a:rPr>
              <a:t>Cómo</a:t>
            </a:r>
            <a:r>
              <a:rPr b="1" lang="es-ES" sz="2500" u="sng">
                <a:solidFill>
                  <a:schemeClr val="hlink"/>
                </a:solidFill>
                <a:hlinkClick r:id="rId4"/>
              </a:rPr>
              <a:t> preguntar</a:t>
            </a:r>
            <a:r>
              <a:rPr b="1" lang="es-ES" sz="2500"/>
              <a:t> (guía pendiente)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608ddbe2c_0_100"/>
          <p:cNvSpPr txBox="1"/>
          <p:nvPr>
            <p:ph type="title"/>
          </p:nvPr>
        </p:nvSpPr>
        <p:spPr>
          <a:xfrm>
            <a:off x="838200" y="0"/>
            <a:ext cx="1051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DISCLAIMER</a:t>
            </a:r>
            <a:endParaRPr/>
          </a:p>
        </p:txBody>
      </p:sp>
      <p:sp>
        <p:nvSpPr>
          <p:cNvPr id="164" name="Google Shape;164;g14608ddbe2c_0_100"/>
          <p:cNvSpPr txBox="1"/>
          <p:nvPr>
            <p:ph idx="1" type="body"/>
          </p:nvPr>
        </p:nvSpPr>
        <p:spPr>
          <a:xfrm>
            <a:off x="419100" y="1406775"/>
            <a:ext cx="812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Cómo</a:t>
            </a:r>
            <a:r>
              <a:rPr lang="es-ES" sz="2500"/>
              <a:t> pensamos la </a:t>
            </a:r>
            <a:r>
              <a:rPr lang="es-ES" sz="2500"/>
              <a:t>práctica para los diferentes tipos de estudiantes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Términos en inglés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Grabaciones de las clases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Asistencias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s-ES" sz="2500"/>
              <a:t>Normas de convivencia</a:t>
            </a:r>
            <a:endParaRPr sz="2500"/>
          </a:p>
        </p:txBody>
      </p:sp>
      <p:pic>
        <p:nvPicPr>
          <p:cNvPr id="165" name="Google Shape;165;g14608ddbe2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950" y="2194125"/>
            <a:ext cx="3339300" cy="33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TREF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2020-08-23T15:48:38Z</dcterms:created>
  <dc:creator>Martin</dc:creator>
</cp:coreProperties>
</file>