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Ferreira" userId="94ae7a5402a57377" providerId="LiveId" clId="{2EABAE22-FCB5-483B-9978-A5C1486B9A01}"/>
    <pc:docChg chg="custSel addSld modSld">
      <pc:chgData name="Lucas Ferreira" userId="94ae7a5402a57377" providerId="LiveId" clId="{2EABAE22-FCB5-483B-9978-A5C1486B9A01}" dt="2025-08-21T01:05:30.118" v="590" actId="207"/>
      <pc:docMkLst>
        <pc:docMk/>
      </pc:docMkLst>
      <pc:sldChg chg="modSp mod modTransition">
        <pc:chgData name="Lucas Ferreira" userId="94ae7a5402a57377" providerId="LiveId" clId="{2EABAE22-FCB5-483B-9978-A5C1486B9A01}" dt="2025-08-21T01:05:30.118" v="590" actId="207"/>
        <pc:sldMkLst>
          <pc:docMk/>
          <pc:sldMk cId="652431611" sldId="257"/>
        </pc:sldMkLst>
        <pc:spChg chg="mod">
          <ac:chgData name="Lucas Ferreira" userId="94ae7a5402a57377" providerId="LiveId" clId="{2EABAE22-FCB5-483B-9978-A5C1486B9A01}" dt="2025-08-21T01:05:30.118" v="590" actId="207"/>
          <ac:spMkLst>
            <pc:docMk/>
            <pc:sldMk cId="652431611" sldId="257"/>
            <ac:spMk id="10" creationId="{0DBC0475-2B3A-4FAD-3DBD-1A7E9C898D66}"/>
          </ac:spMkLst>
        </pc:spChg>
      </pc:sldChg>
      <pc:sldChg chg="modSp mod modTransition">
        <pc:chgData name="Lucas Ferreira" userId="94ae7a5402a57377" providerId="LiveId" clId="{2EABAE22-FCB5-483B-9978-A5C1486B9A01}" dt="2025-08-21T01:05:03.563" v="587" actId="20577"/>
        <pc:sldMkLst>
          <pc:docMk/>
          <pc:sldMk cId="3227857477" sldId="258"/>
        </pc:sldMkLst>
        <pc:spChg chg="mod">
          <ac:chgData name="Lucas Ferreira" userId="94ae7a5402a57377" providerId="LiveId" clId="{2EABAE22-FCB5-483B-9978-A5C1486B9A01}" dt="2025-08-21T00:44:45.140" v="107" actId="207"/>
          <ac:spMkLst>
            <pc:docMk/>
            <pc:sldMk cId="3227857477" sldId="258"/>
            <ac:spMk id="2" creationId="{5C217053-2375-7C51-776E-66FE3BE47B37}"/>
          </ac:spMkLst>
        </pc:spChg>
        <pc:spChg chg="mod">
          <ac:chgData name="Lucas Ferreira" userId="94ae7a5402a57377" providerId="LiveId" clId="{2EABAE22-FCB5-483B-9978-A5C1486B9A01}" dt="2025-08-21T01:05:03.563" v="587" actId="20577"/>
          <ac:spMkLst>
            <pc:docMk/>
            <pc:sldMk cId="3227857477" sldId="258"/>
            <ac:spMk id="3" creationId="{DE03D2CB-4C7C-26E8-6F4A-C7DC1A093F89}"/>
          </ac:spMkLst>
        </pc:spChg>
        <pc:spChg chg="mod">
          <ac:chgData name="Lucas Ferreira" userId="94ae7a5402a57377" providerId="LiveId" clId="{2EABAE22-FCB5-483B-9978-A5C1486B9A01}" dt="2025-08-21T00:43:23.426" v="101" actId="1076"/>
          <ac:spMkLst>
            <pc:docMk/>
            <pc:sldMk cId="3227857477" sldId="258"/>
            <ac:spMk id="6" creationId="{5778FF09-AFB5-FA9F-8271-3575AD8B9F1B}"/>
          </ac:spMkLst>
        </pc:spChg>
        <pc:spChg chg="mod">
          <ac:chgData name="Lucas Ferreira" userId="94ae7a5402a57377" providerId="LiveId" clId="{2EABAE22-FCB5-483B-9978-A5C1486B9A01}" dt="2025-08-21T00:43:19.559" v="100" actId="1076"/>
          <ac:spMkLst>
            <pc:docMk/>
            <pc:sldMk cId="3227857477" sldId="258"/>
            <ac:spMk id="8" creationId="{D0212D40-992F-D91C-8DA1-F519E280480E}"/>
          </ac:spMkLst>
        </pc:spChg>
        <pc:spChg chg="mod">
          <ac:chgData name="Lucas Ferreira" userId="94ae7a5402a57377" providerId="LiveId" clId="{2EABAE22-FCB5-483B-9978-A5C1486B9A01}" dt="2025-08-21T00:43:14.428" v="99" actId="1076"/>
          <ac:spMkLst>
            <pc:docMk/>
            <pc:sldMk cId="3227857477" sldId="258"/>
            <ac:spMk id="9" creationId="{ED3E8977-995D-992C-0F6D-3C19828D2278}"/>
          </ac:spMkLst>
        </pc:spChg>
      </pc:sldChg>
      <pc:sldChg chg="modTransition">
        <pc:chgData name="Lucas Ferreira" userId="94ae7a5402a57377" providerId="LiveId" clId="{2EABAE22-FCB5-483B-9978-A5C1486B9A01}" dt="2025-08-21T00:56:08.855" v="576"/>
        <pc:sldMkLst>
          <pc:docMk/>
          <pc:sldMk cId="706684348" sldId="259"/>
        </pc:sldMkLst>
      </pc:sldChg>
      <pc:sldChg chg="modTransition">
        <pc:chgData name="Lucas Ferreira" userId="94ae7a5402a57377" providerId="LiveId" clId="{2EABAE22-FCB5-483B-9978-A5C1486B9A01}" dt="2025-08-21T00:56:12.201" v="577"/>
        <pc:sldMkLst>
          <pc:docMk/>
          <pc:sldMk cId="30195115" sldId="260"/>
        </pc:sldMkLst>
      </pc:sldChg>
      <pc:sldChg chg="modTransition">
        <pc:chgData name="Lucas Ferreira" userId="94ae7a5402a57377" providerId="LiveId" clId="{2EABAE22-FCB5-483B-9978-A5C1486B9A01}" dt="2025-08-21T00:56:29.093" v="579"/>
        <pc:sldMkLst>
          <pc:docMk/>
          <pc:sldMk cId="11457699" sldId="261"/>
        </pc:sldMkLst>
      </pc:sldChg>
      <pc:sldChg chg="addSp modSp mod modTransition">
        <pc:chgData name="Lucas Ferreira" userId="94ae7a5402a57377" providerId="LiveId" clId="{2EABAE22-FCB5-483B-9978-A5C1486B9A01}" dt="2025-08-21T00:56:33.805" v="580"/>
        <pc:sldMkLst>
          <pc:docMk/>
          <pc:sldMk cId="2800798395" sldId="262"/>
        </pc:sldMkLst>
        <pc:spChg chg="mod">
          <ac:chgData name="Lucas Ferreira" userId="94ae7a5402a57377" providerId="LiveId" clId="{2EABAE22-FCB5-483B-9978-A5C1486B9A01}" dt="2025-08-21T00:40:38.191" v="92" actId="207"/>
          <ac:spMkLst>
            <pc:docMk/>
            <pc:sldMk cId="2800798395" sldId="262"/>
            <ac:spMk id="2" creationId="{8EF00B1A-8DD5-7F14-BCB3-3787A0609EE1}"/>
          </ac:spMkLst>
        </pc:spChg>
        <pc:spChg chg="mod">
          <ac:chgData name="Lucas Ferreira" userId="94ae7a5402a57377" providerId="LiveId" clId="{2EABAE22-FCB5-483B-9978-A5C1486B9A01}" dt="2025-08-21T00:40:48.800" v="93" actId="1076"/>
          <ac:spMkLst>
            <pc:docMk/>
            <pc:sldMk cId="2800798395" sldId="262"/>
            <ac:spMk id="5" creationId="{416FDECA-1696-41E4-3DE2-4C3D6D87EDAF}"/>
          </ac:spMkLst>
        </pc:spChg>
        <pc:picChg chg="add mod">
          <ac:chgData name="Lucas Ferreira" userId="94ae7a5402a57377" providerId="LiveId" clId="{2EABAE22-FCB5-483B-9978-A5C1486B9A01}" dt="2025-08-21T00:41:11.879" v="97" actId="14100"/>
          <ac:picMkLst>
            <pc:docMk/>
            <pc:sldMk cId="2800798395" sldId="262"/>
            <ac:picMk id="7" creationId="{3AC2F6FD-B156-F081-68F8-536ED161AB80}"/>
          </ac:picMkLst>
        </pc:picChg>
      </pc:sldChg>
      <pc:sldChg chg="modSp new mod modTransition">
        <pc:chgData name="Lucas Ferreira" userId="94ae7a5402a57377" providerId="LiveId" clId="{2EABAE22-FCB5-483B-9978-A5C1486B9A01}" dt="2025-08-21T00:56:43.011" v="582"/>
        <pc:sldMkLst>
          <pc:docMk/>
          <pc:sldMk cId="3008523967" sldId="263"/>
        </pc:sldMkLst>
        <pc:spChg chg="mod">
          <ac:chgData name="Lucas Ferreira" userId="94ae7a5402a57377" providerId="LiveId" clId="{2EABAE22-FCB5-483B-9978-A5C1486B9A01}" dt="2025-08-21T00:55:23.021" v="566" actId="207"/>
          <ac:spMkLst>
            <pc:docMk/>
            <pc:sldMk cId="3008523967" sldId="263"/>
            <ac:spMk id="2" creationId="{71762F4C-B661-B222-A911-2299137DF7EE}"/>
          </ac:spMkLst>
        </pc:spChg>
        <pc:spChg chg="mod">
          <ac:chgData name="Lucas Ferreira" userId="94ae7a5402a57377" providerId="LiveId" clId="{2EABAE22-FCB5-483B-9978-A5C1486B9A01}" dt="2025-08-21T00:55:01.019" v="565" actId="5793"/>
          <ac:spMkLst>
            <pc:docMk/>
            <pc:sldMk cId="3008523967" sldId="263"/>
            <ac:spMk id="3" creationId="{263EAF6D-91D7-E7D9-6319-A511B71B6F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9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97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393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148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76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815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99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98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16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13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04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27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6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0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3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6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2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64EA-E792-4684-803F-FBC5F3E6031B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D9F3-1AEA-4B0C-A3C9-D90975169E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6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17053-2375-7C51-776E-66FE3BE4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perspectiveRelaxedModerately"/>
              <a:lightRig rig="threePt" dir="t"/>
            </a:scene3d>
          </a:bodyPr>
          <a:lstStyle/>
          <a:p>
            <a:r>
              <a:rPr lang="pt-BR" sz="4000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PESQUISA SOBRE O MERCADO DE TRABALHO DIRECIONADO AO MERCADO DE DESENVOLVIMENTO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3D2CB-4C7C-26E8-6F4A-C7DC1A09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784" y="2670823"/>
            <a:ext cx="10353762" cy="3643745"/>
          </a:xfrm>
        </p:spPr>
        <p:txBody>
          <a:bodyPr/>
          <a:lstStyle/>
          <a:p>
            <a:r>
              <a:rPr lang="pt-BR" dirty="0"/>
              <a:t>ABORDAREMOS OS PRINCIPAIS REQUISITOS QUE AS EMPRESAS DESEJAM E HABILIDADES ESPECIAS QUE ENCREMENTAM NA HORA DE CONTRATAR !</a:t>
            </a:r>
          </a:p>
          <a:p>
            <a:r>
              <a:rPr lang="pt-BR" dirty="0"/>
              <a:t>MOSTRANDO TENDÊNCIAS NO MERCADO E OS VALORES GERADOS PELA ÁREA EM DESTAQUE.</a:t>
            </a:r>
          </a:p>
          <a:p>
            <a:r>
              <a:rPr lang="pt-BR" dirty="0"/>
              <a:t>A PESQUISA MOSTRA TAMBÉM OS BENEFÍCIOS QUE AS EMPRESAS OFERECEM AOS SEUS COLABORADORES E TAMBÉM OS ESTILOS DE TRABALHO.</a:t>
            </a:r>
          </a:p>
          <a:p>
            <a:r>
              <a:rPr lang="pt-BR" sz="1400" i="1" dirty="0"/>
              <a:t>NO PRÓXIMO SLIDE VEREMOS ALGUMAS DAS EXIGÊNCIAS DAS EMPRESAS E HABILIDADES NECESSÁRIAS PARA ENGRESSAR NA CARREIRA.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0212D40-992F-D91C-8DA1-F519E280480E}"/>
              </a:ext>
            </a:extLst>
          </p:cNvPr>
          <p:cNvSpPr/>
          <p:nvPr/>
        </p:nvSpPr>
        <p:spPr>
          <a:xfrm rot="1671831">
            <a:off x="257007" y="3400787"/>
            <a:ext cx="720436" cy="277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D3E8977-995D-992C-0F6D-3C19828D2278}"/>
              </a:ext>
            </a:extLst>
          </p:cNvPr>
          <p:cNvSpPr/>
          <p:nvPr/>
        </p:nvSpPr>
        <p:spPr>
          <a:xfrm rot="1671831">
            <a:off x="211328" y="4222529"/>
            <a:ext cx="720436" cy="277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778FF09-AFB5-FA9F-8271-3575AD8B9F1B}"/>
              </a:ext>
            </a:extLst>
          </p:cNvPr>
          <p:cNvSpPr/>
          <p:nvPr/>
        </p:nvSpPr>
        <p:spPr>
          <a:xfrm rot="1671831">
            <a:off x="284111" y="2559875"/>
            <a:ext cx="720436" cy="277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574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33B35-1DD5-7F47-1201-8CFF6FE3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52400"/>
            <a:ext cx="10353761" cy="1326321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Área de Interesse: Desenvolvimento Web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0DBC0475-2B3A-4FAD-3DBD-1A7E9C89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31" y="1478721"/>
            <a:ext cx="11582400" cy="4696691"/>
          </a:xfrm>
        </p:spPr>
        <p:txBody>
          <a:bodyPr>
            <a:noAutofit/>
          </a:bodyPr>
          <a:lstStyle/>
          <a:p>
            <a:r>
              <a:rPr lang="pt-BR" sz="2400" dirty="0">
                <a:solidFill>
                  <a:srgbClr val="FFC000"/>
                </a:solidFill>
                <a:latin typeface="Bahnschrift SemiBold" panose="020B0502040204020203" pitchFamily="34" charset="0"/>
              </a:rPr>
              <a:t>Habilidades mais exigidas (mencionadas em 2 ou mais vagas):</a:t>
            </a:r>
          </a:p>
          <a:p>
            <a:r>
              <a:rPr lang="pt-BR" sz="2400" dirty="0">
                <a:latin typeface="Bahnschrift SemiBold" panose="020B0502040204020203" pitchFamily="34" charset="0"/>
              </a:rPr>
              <a:t>HTML/CSS: 5 vezes</a:t>
            </a:r>
          </a:p>
          <a:p>
            <a:r>
              <a:rPr lang="pt-BR" sz="2400" dirty="0">
                <a:latin typeface="Bahnschrift SemiBold" panose="020B0502040204020203" pitchFamily="34" charset="0"/>
              </a:rPr>
              <a:t>JavaScript/TypeScript: 4 vezes</a:t>
            </a:r>
          </a:p>
          <a:p>
            <a:r>
              <a:rPr lang="pt-BR" sz="2400" dirty="0">
                <a:latin typeface="Bahnschrift SemiBold" panose="020B0502040204020203" pitchFamily="34" charset="0"/>
              </a:rPr>
              <a:t>SQL / Banco de dados: 3 vezes</a:t>
            </a:r>
          </a:p>
          <a:p>
            <a:r>
              <a:rPr lang="pt-BR" sz="2400" dirty="0">
                <a:latin typeface="Bahnschrift SemiBold" panose="020B0502040204020203" pitchFamily="34" charset="0"/>
              </a:rPr>
              <a:t>React: 2 vezes - Git/GitHub: 4 vezes</a:t>
            </a:r>
          </a:p>
          <a:p>
            <a:r>
              <a:rPr lang="pt-BR" sz="2400" dirty="0">
                <a:latin typeface="Bahnschrift SemiBold" panose="020B0502040204020203" pitchFamily="34" charset="0"/>
              </a:rPr>
              <a:t>Pacote Office: 3 vezes</a:t>
            </a:r>
          </a:p>
          <a:p>
            <a:r>
              <a:rPr lang="pt-BR" sz="2400" dirty="0">
                <a:latin typeface="Bahnschrift SemiBold" panose="020B0502040204020203" pitchFamily="34" charset="0"/>
              </a:rPr>
              <a:t>Comunicação: 3 vezes</a:t>
            </a:r>
          </a:p>
          <a:p>
            <a:r>
              <a:rPr lang="pt-BR" sz="2400" dirty="0">
                <a:latin typeface="Bahnschrift SemiBold" panose="020B0502040204020203" pitchFamily="34" charset="0"/>
              </a:rPr>
              <a:t>Suporte Técnico: 2 vezes</a:t>
            </a:r>
          </a:p>
          <a:p>
            <a:endParaRPr lang="pt-BR" sz="24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4316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61579-B20C-6064-81D4-5EC46977C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>
                <a:solidFill>
                  <a:srgbClr val="FFC000"/>
                </a:solidFill>
              </a:rPr>
              <a:t>Diferenciais citados 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971A4C-F27D-FA83-6A3D-BE741759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- Tailwind CSS</a:t>
            </a:r>
          </a:p>
          <a:p>
            <a:r>
              <a:rPr lang="pt-BR" sz="2800" dirty="0"/>
              <a:t>- APIs REST- React Hooks</a:t>
            </a:r>
          </a:p>
          <a:p>
            <a:r>
              <a:rPr lang="pt-BR" sz="2800" dirty="0"/>
              <a:t>- C# / .NET- Conhecimento em Protheus</a:t>
            </a:r>
          </a:p>
          <a:p>
            <a:r>
              <a:rPr lang="pt-BR" sz="2800" dirty="0"/>
              <a:t>- Conhecimento em frameworks backend como NestJS, </a:t>
            </a:r>
            <a:r>
              <a:rPr lang="pt-BR" sz="2800" dirty="0" err="1"/>
              <a:t>Fastify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06684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E9630-8635-2CAA-0BA9-F04537C3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800" dirty="0">
                <a:solidFill>
                  <a:srgbClr val="FFC000"/>
                </a:solidFill>
              </a:rPr>
              <a:t>EVOLUÇÃO DO MERCADO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3720FA-913D-2944-5A32-DC1912B6E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51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O mercado de Tecnologia da Informação (TI) no Brasil apresenta perspectivas de crescimento robustas para os próximos anos, impulsionado por investimentos em inteligência artificial, computação em nuvem, segurança cibernética e modernização de infraestruturas.</a:t>
            </a:r>
          </a:p>
          <a:p>
            <a:pPr marL="0" indent="0">
              <a:buNone/>
            </a:pPr>
            <a:r>
              <a:rPr lang="pt-BR" dirty="0"/>
              <a:t>2024: O setor de TI brasileiro cresceu 13,9%, superando a média global de 10,8%, com investimentos totais de US58,6 bilhões, consolidando o Brasil como o 10º maior mercado de TI do mundo e líder na América Latina .</a:t>
            </a:r>
          </a:p>
          <a:p>
            <a:pPr marL="0" indent="0">
              <a:buNone/>
            </a:pPr>
            <a:r>
              <a:rPr lang="pt-BR" dirty="0"/>
              <a:t>2025: A previsão é de um crescimento adicional de 13%</a:t>
            </a:r>
          </a:p>
          <a:p>
            <a:pPr marL="0" indent="0">
              <a:buNone/>
            </a:pPr>
            <a:r>
              <a:rPr lang="pt-BR" dirty="0"/>
              <a:t>Posição Global do Brasil em TI: O Brasil mantém sua posição como o principal mercado de TI da América Latina, representando 34,7% do mercado regional. Em 2024, o país se destacou como o 10º maior investidor em TI globalmente, evidenciando sua relevância no cenário tecnológico mundial.</a:t>
            </a:r>
          </a:p>
        </p:txBody>
      </p:sp>
    </p:spTree>
    <p:extLst>
      <p:ext uri="{BB962C8B-B14F-4D97-AF65-F5344CB8AC3E}">
        <p14:creationId xmlns:p14="http://schemas.microsoft.com/office/powerpoint/2010/main" val="3019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5627F-C1FE-1B45-7BCE-0ECF2E8D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>
                <a:solidFill>
                  <a:srgbClr val="FFC000"/>
                </a:solidFill>
              </a:rPr>
              <a:t>BENEFÍCIOS DE ATUAR NA ÁREA DE TI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4B66-5613-37AB-E1BA-B3C791EF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4" y="2096064"/>
            <a:ext cx="11790217" cy="456797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crescimento do setor de TI no Brasil abre diversas oportunidades para profissionais da área. Com a expansão de tecnologias emergentes e a digitalização dos negócios, há uma demanda crescente por especialistas em desenvolvimento de software, análise de dados, segurança da informação e gestão de projetos tecnológicos. </a:t>
            </a:r>
          </a:p>
          <a:p>
            <a:endParaRPr lang="pt-BR" dirty="0"/>
          </a:p>
          <a:p>
            <a:r>
              <a:rPr lang="pt-BR" dirty="0"/>
              <a:t>1. </a:t>
            </a:r>
            <a:r>
              <a:rPr lang="pt-BR" dirty="0">
                <a:solidFill>
                  <a:srgbClr val="FFC000"/>
                </a:solidFill>
              </a:rPr>
              <a:t>Alta demanda por profissionais </a:t>
            </a:r>
            <a:r>
              <a:rPr lang="pt-BR" dirty="0"/>
              <a:t>- Empresas de todos os setores precisam de soluções tecnológicas.- Escassez de mão de obra qualificada → muitas vagas e boas oportunidades.</a:t>
            </a:r>
          </a:p>
          <a:p>
            <a:r>
              <a:rPr lang="pt-BR" dirty="0"/>
              <a:t>2. </a:t>
            </a:r>
            <a:r>
              <a:rPr lang="pt-BR" dirty="0">
                <a:solidFill>
                  <a:srgbClr val="FFC000"/>
                </a:solidFill>
              </a:rPr>
              <a:t>Bons salários e crescimento </a:t>
            </a:r>
            <a:r>
              <a:rPr lang="pt-BR" dirty="0"/>
              <a:t>- Salários iniciais competitivos, mesmo em estágio ou júnior.- Grandes chances de crescimento rápido com especialização e experiência.</a:t>
            </a:r>
          </a:p>
          <a:p>
            <a:r>
              <a:rPr lang="pt-BR" dirty="0"/>
              <a:t>3. </a:t>
            </a:r>
            <a:r>
              <a:rPr lang="pt-BR" dirty="0">
                <a:solidFill>
                  <a:srgbClr val="FFC000"/>
                </a:solidFill>
              </a:rPr>
              <a:t>Flexibilidade e trabalho remoto </a:t>
            </a:r>
            <a:r>
              <a:rPr lang="pt-BR" dirty="0"/>
              <a:t>- Muitas vagas home office ou híbridas.- Liberdade geográfica e melhor qualidade de vida.</a:t>
            </a:r>
          </a:p>
          <a:p>
            <a:r>
              <a:rPr lang="pt-BR" dirty="0"/>
              <a:t>4. </a:t>
            </a:r>
            <a:r>
              <a:rPr lang="pt-BR" dirty="0">
                <a:solidFill>
                  <a:srgbClr val="FFC000"/>
                </a:solidFill>
              </a:rPr>
              <a:t>Constante aprendizado </a:t>
            </a:r>
            <a:r>
              <a:rPr lang="pt-BR" dirty="0"/>
              <a:t>- Novas tecnologias surgem o tempo todo.- Estimula o desenvolvimento contínuo e evita rotina monótona.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769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00B1A-8DD5-7F14-BCB3-3787A060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MÉDIA DE SALÁRIO POR REGIÃO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16FDECA-1696-41E4-3DE2-4C3D6D87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953" y="835300"/>
            <a:ext cx="10779441" cy="4443281"/>
          </a:xfrm>
        </p:spPr>
        <p:txBody>
          <a:bodyPr>
            <a:normAutofit/>
          </a:bodyPr>
          <a:lstStyle/>
          <a:p>
            <a:r>
              <a:rPr lang="pt-BR" dirty="0"/>
              <a:t>Faixas Salariais em TI (Brasil, 2025)As faixas salariais podem variar conforme a região, porte da empresa e experiência do profissional.</a:t>
            </a:r>
          </a:p>
          <a:p>
            <a:endParaRPr lang="pt-BR" dirty="0"/>
          </a:p>
        </p:txBody>
      </p:sp>
      <p:pic>
        <p:nvPicPr>
          <p:cNvPr id="7" name="Imagem 6" descr="Linha do tempo&#10;&#10;O conteúdo gerado por IA pode estar incorreto.">
            <a:extLst>
              <a:ext uri="{FF2B5EF4-FFF2-40B4-BE49-F238E27FC236}">
                <a16:creationId xmlns:a16="http://schemas.microsoft.com/office/drawing/2014/main" id="{3AC2F6FD-B156-F081-68F8-536ED161A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4" y="1745673"/>
            <a:ext cx="11748654" cy="495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98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62F4C-B661-B222-A911-2299137D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C000"/>
                </a:solidFill>
              </a:rPr>
              <a:t>RESUMO DA PESQUISA:</a:t>
            </a:r>
            <a:br>
              <a:rPr lang="pt-BR" dirty="0">
                <a:solidFill>
                  <a:srgbClr val="FFC000"/>
                </a:solidFill>
              </a:rPr>
            </a:br>
            <a:endParaRPr lang="pt-BR" dirty="0">
              <a:solidFill>
                <a:srgbClr val="FFC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EAF6D-91D7-E7D9-6319-A511B71B6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MERCADO DE TI ESTÁ EM CONSTANTE EVOLUÇÃO, SENDO NECESSÁRIO O APRENDIZADO CONTINUO.</a:t>
            </a:r>
          </a:p>
          <a:p>
            <a:r>
              <a:rPr lang="pt-BR" dirty="0"/>
              <a:t>DIVERSOS FATORES INFLUENCIAM A TOMADA DE DECISÃO DE MIGRAR OU DE INICIAR NA ÁREA DE TI COMO QUALIDADE DE VIDA, SALÁRIOS, METODO DE TRABALHO, ETC.</a:t>
            </a:r>
          </a:p>
          <a:p>
            <a:r>
              <a:rPr lang="pt-BR" dirty="0"/>
              <a:t>- Proatividade, comunicação, trabalho em equipe e organização são tão importantes quanto saber programar. Um bom profissional colabora bem e ajuda o time a crescer.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523967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148</TotalTime>
  <Words>590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Bahnschrift SemiBold</vt:lpstr>
      <vt:lpstr>Bookman Old Style</vt:lpstr>
      <vt:lpstr>Rockwell</vt:lpstr>
      <vt:lpstr>Damask</vt:lpstr>
      <vt:lpstr>PESQUISA SOBRE O MERCADO DE TRABALHO DIRECIONADO AO MERCADO DE DESENVOLVIMENTO WEB</vt:lpstr>
      <vt:lpstr>Área de Interesse: Desenvolvimento Web</vt:lpstr>
      <vt:lpstr>Diferenciais citados :</vt:lpstr>
      <vt:lpstr>EVOLUÇÃO DO MERCADO DE TI</vt:lpstr>
      <vt:lpstr>BENEFÍCIOS DE ATUAR NA ÁREA DE TI</vt:lpstr>
      <vt:lpstr>MÉDIA DE SALÁRIO POR REGIÃO</vt:lpstr>
      <vt:lpstr>RESUMO DA PESQUISA: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Ferreira</dc:creator>
  <cp:lastModifiedBy>Lucas Ferreira</cp:lastModifiedBy>
  <cp:revision>1</cp:revision>
  <dcterms:created xsi:type="dcterms:W3CDTF">2025-08-20T22:37:27Z</dcterms:created>
  <dcterms:modified xsi:type="dcterms:W3CDTF">2025-08-21T01:05:43Z</dcterms:modified>
</cp:coreProperties>
</file>