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D9BAE7-7F41-49C7-8CA1-17B55A5D1581}">
  <a:tblStyle styleId="{66D9BAE7-7F41-49C7-8CA1-17B55A5D15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5EF250-A774-4B93-A97C-E7B038BF2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dfb2849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dfb2849e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dfb284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dfb2849e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fb2849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3dfb2849e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fb2849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dfb2849e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dfb2849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dfb2849e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dfb2849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3dfb2849e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fb284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3dfb2849e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fb2849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3dfb2849e5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fb2849e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dfb2849e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37b7f8c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c37b7f8c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0b70a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0b70a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c37b7f8c5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c37b7f8c5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c37b7f8c5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c37b7f8c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c37b7f8c5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c37b7f8c5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c37b7f8c5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c37b7f8c5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37b7f8c5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37b7f8c5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37b7f8c5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c37b7f8c5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37b7f8c5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37b7f8c5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37b7f8c5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37b7f8c5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37b7f8c5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c37b7f8c5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c37b7f8c5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c37b7f8c5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0b70a0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0b70a0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c37b7f8c5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c37b7f8c5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c37b7f8c5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c37b7f8c5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c37b7f8c5_6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c37b7f8c5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dfb2849e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dfb2849e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c37b7f8c5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c37b7f8c5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c37b7f8c5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c37b7f8c5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c37b7f8c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c37b7f8c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c37b7f8c5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c37b7f8c5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dfb2849e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dfb2849e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dfb2849e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dfb2849e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f0b70a0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f0b70a0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f0b70a0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f0b70a0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57215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57215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57215f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57215f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fb2849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fb2849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fb2849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3dfb2849e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83" y="342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Relationship Between County Demographics and Prisoner Distributions</a:t>
            </a:r>
            <a:endParaRPr sz="3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75" y="371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1: Tim, Supanut, David, Ganesh, Rishabh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Gender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581" y="1732359"/>
            <a:ext cx="2128838" cy="167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Gender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790461" y="122368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 Distribution </a:t>
            </a:r>
            <a:endParaRPr sz="1100"/>
          </a:p>
        </p:txBody>
      </p:sp>
      <p:sp>
        <p:nvSpPr>
          <p:cNvPr id="116" name="Google Shape;116;p23"/>
          <p:cNvSpPr txBox="1"/>
          <p:nvPr/>
        </p:nvSpPr>
        <p:spPr>
          <a:xfrm>
            <a:off x="3664323" y="122368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 Distribution </a:t>
            </a:r>
            <a:endParaRPr sz="1100"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500063" y="1872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181350"/>
                <a:gridCol w="657425"/>
                <a:gridCol w="7905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Male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Female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0.74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County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37.14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11.92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18" name="Google Shape;118;p23"/>
          <p:cNvGraphicFramePr/>
          <p:nvPr/>
        </p:nvGraphicFramePr>
        <p:xfrm>
          <a:off x="3502514" y="1872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052750"/>
                <a:gridCol w="657425"/>
                <a:gridCol w="8026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Male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Female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6471396" y="122368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difference</a:t>
            </a:r>
            <a:endParaRPr sz="1100"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6309587" y="1872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052750"/>
                <a:gridCol w="657425"/>
                <a:gridCol w="8389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Male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Female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1.48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1.71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1.43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1.38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1.52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Gender</a:t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3502514" y="1891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357850"/>
                <a:gridCol w="847925"/>
              </a:tblGrid>
              <a:tr h="47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p-Value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Employment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6865" y="1696640"/>
            <a:ext cx="2150269" cy="175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Employment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738765" y="135815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 Distribution 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3512517" y="135815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 Distribution </a:t>
            </a:r>
            <a:endParaRPr sz="1100"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553638" y="2006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907300"/>
                <a:gridCol w="729300"/>
                <a:gridCol w="9470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Unemployed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37.74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46.51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41" name="Google Shape;141;p26"/>
          <p:cNvGraphicFramePr/>
          <p:nvPr/>
        </p:nvGraphicFramePr>
        <p:xfrm>
          <a:off x="3327390" y="2006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895175"/>
                <a:gridCol w="729350"/>
                <a:gridCol w="8865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Unemployed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42" name="Google Shape;142;p26"/>
          <p:cNvSpPr txBox="1"/>
          <p:nvPr/>
        </p:nvSpPr>
        <p:spPr>
          <a:xfrm>
            <a:off x="6286271" y="1358152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difference</a:t>
            </a:r>
            <a:endParaRPr sz="1100"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6101144" y="2006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907300"/>
                <a:gridCol w="705100"/>
                <a:gridCol w="9712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Unemployed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1.35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1.82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1.26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1.44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1.38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44" name="Google Shape;144;p26"/>
          <p:cNvSpPr txBox="1"/>
          <p:nvPr/>
        </p:nvSpPr>
        <p:spPr>
          <a:xfrm>
            <a:off x="3966355" y="1717084"/>
            <a:ext cx="113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2017-2021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Employment</a:t>
            </a:r>
            <a:endParaRPr/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3502514" y="1891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357850"/>
                <a:gridCol w="847925"/>
              </a:tblGrid>
              <a:tr h="47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p-Value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Education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5" y="1771650"/>
            <a:ext cx="2000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Education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719418" y="1344706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 Distribution </a:t>
            </a:r>
            <a:endParaRPr sz="1100"/>
          </a:p>
        </p:txBody>
      </p:sp>
      <p:sp>
        <p:nvSpPr>
          <p:cNvPr id="163" name="Google Shape;163;p29"/>
          <p:cNvSpPr txBox="1"/>
          <p:nvPr/>
        </p:nvSpPr>
        <p:spPr>
          <a:xfrm>
            <a:off x="3550024" y="1344706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 Distribution </a:t>
            </a:r>
            <a:endParaRPr sz="1100"/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440103" y="1993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967800"/>
                <a:gridCol w="802725"/>
                <a:gridCol w="7110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School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School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0.64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0.36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New 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0.28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Alpha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33.00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12.74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65" name="Google Shape;165;p29"/>
          <p:cNvGraphicFramePr/>
          <p:nvPr/>
        </p:nvGraphicFramePr>
        <p:xfrm>
          <a:off x="3258608" y="1993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979900"/>
                <a:gridCol w="802725"/>
                <a:gridCol w="7110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School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School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0.94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0.17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0.91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6" name="Google Shape;166;p29"/>
          <p:cNvSpPr txBox="1"/>
          <p:nvPr/>
        </p:nvSpPr>
        <p:spPr>
          <a:xfrm>
            <a:off x="6380632" y="1344706"/>
            <a:ext cx="2043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difference</a:t>
            </a:r>
            <a:endParaRPr sz="1100"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6125516" y="1993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943600"/>
                <a:gridCol w="802725"/>
                <a:gridCol w="7110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School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School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6.00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2.80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1.65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</a:tbl>
          </a:graphicData>
        </a:graphic>
      </p:graphicFrame>
      <p:sp>
        <p:nvSpPr>
          <p:cNvPr id="168" name="Google Shape;168;p29"/>
          <p:cNvSpPr txBox="1"/>
          <p:nvPr/>
        </p:nvSpPr>
        <p:spPr>
          <a:xfrm>
            <a:off x="4003861" y="1703638"/>
            <a:ext cx="113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2017-2021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variable: Education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3502514" y="1891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{66D9BAE7-7F41-49C7-8CA1-17B55A5D1581}</a:tableStyleId>
              </a:tblPr>
              <a:tblGrid>
                <a:gridCol w="1357850"/>
                <a:gridCol w="847925"/>
              </a:tblGrid>
              <a:tr h="47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County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p-Value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Champaign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Vermilion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Douglas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112444" y="-97850"/>
            <a:ext cx="2909400" cy="9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Background</a:t>
            </a:r>
            <a:endParaRPr sz="2580"/>
          </a:p>
        </p:txBody>
      </p:sp>
      <p:sp>
        <p:nvSpPr>
          <p:cNvPr id="61" name="Google Shape;61;p14"/>
          <p:cNvSpPr txBox="1"/>
          <p:nvPr/>
        </p:nvSpPr>
        <p:spPr>
          <a:xfrm>
            <a:off x="834700" y="1637400"/>
            <a:ext cx="770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Audience: Policymakers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Understanding the relationship between county demographics and prisoner distributions is crucial for designing effective policies and interventions aimed at reducing recidivism and addressing socioeconomic disparities in the criminal justice system.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</a:t>
            </a:r>
            <a:r>
              <a:rPr lang="en"/>
              <a:t>-Multinomial Distribution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categorical</a:t>
            </a:r>
            <a:r>
              <a:rPr lang="en"/>
              <a:t> variables with k outcomes (i.e race)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</a:t>
            </a:r>
            <a:r>
              <a:rPr lang="en"/>
              <a:t> distribution defined on probability distributions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</a:t>
            </a:r>
            <a:r>
              <a:rPr lang="en"/>
              <a:t> of Beta-Binomial model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Uninformative</a:t>
            </a:r>
            <a:r>
              <a:rPr lang="en"/>
              <a:t> prior sets alphas to 1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Dirichlet </a:t>
            </a:r>
            <a:r>
              <a:rPr lang="en"/>
              <a:t>conjugate</a:t>
            </a:r>
            <a:r>
              <a:rPr lang="en"/>
              <a:t> for Multinomial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50" y="2967550"/>
            <a:ext cx="440152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50" y="3367213"/>
            <a:ext cx="660662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Dirichlet-Multinomial Model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Races: Asian/Pacific Islander, Black, Hispanic, White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Marital Status: Divorced, Married, Single, Widowed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county i, i from 1 to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322500"/>
            <a:ext cx="76581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Sampling Statistic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pdfs, 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5" y="1617700"/>
            <a:ext cx="2664349" cy="33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350" y="1847625"/>
            <a:ext cx="2519376" cy="31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758" y="1017723"/>
            <a:ext cx="5131465" cy="7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Convergence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36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20k iterations with 10k burnin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Imperfect convergence when Asian or Black arrests are 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75" y="276225"/>
            <a:ext cx="2476500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475" y="260500"/>
            <a:ext cx="2430325" cy="333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/>
          <p:nvPr/>
        </p:nvSpPr>
        <p:spPr>
          <a:xfrm>
            <a:off x="4554525" y="1750800"/>
            <a:ext cx="1803300" cy="3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4554525" y="2496200"/>
            <a:ext cx="1803300" cy="3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Posterior Distribution</a:t>
            </a:r>
            <a:endParaRPr/>
          </a:p>
        </p:txBody>
      </p:sp>
      <p:graphicFrame>
        <p:nvGraphicFramePr>
          <p:cNvPr id="219" name="Google Shape;219;p36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Asian/Pacific Islander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Hispanic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1.247%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58.37%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79.22%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5.603%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58.10%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Douglas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4.406%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87.88%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0.076%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4.100%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5.653%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90.17%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County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2.885%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56.19%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1.246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Census Distribution [2012, 2018 avg]</a:t>
            </a:r>
            <a:endParaRPr/>
          </a:p>
        </p:txBody>
      </p:sp>
      <p:graphicFrame>
        <p:nvGraphicFramePr>
          <p:cNvPr id="225" name="Google Shape;225;p37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Asian/Pacific Islander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Hispanic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10.64%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13.27%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70.18%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80.71%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Douglas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92.05%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95.79%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Difference [Relative]</a:t>
            </a:r>
            <a:endParaRPr/>
          </a:p>
        </p:txBody>
      </p:sp>
      <p:graphicFrame>
        <p:nvGraphicFramePr>
          <p:cNvPr id="231" name="Google Shape;231;p38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Asian/Pacific Islander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Hispanic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	0.12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4.40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</a:t>
                      </a:r>
                      <a:r>
                        <a:rPr b="1" lang="en"/>
                        <a:t>0.49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	0.18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3.30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0.32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	0.29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2.92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</a:t>
                      </a:r>
                      <a:r>
                        <a:rPr b="1" lang="en"/>
                        <a:t>0.46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Douglas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	0.07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	18.96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	0.19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5.06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1.89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	0.94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p-value</a:t>
            </a:r>
            <a:endParaRPr/>
          </a:p>
        </p:txBody>
      </p:sp>
      <p:graphicFrame>
        <p:nvGraphicFramePr>
          <p:cNvPr id="237" name="Google Shape;237;p39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Asian/Pacific Islander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Hispanic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Douglas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Marital: Convergence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36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20k iterations with 10k burnin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00" y="1170125"/>
            <a:ext cx="21430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669" y="1170125"/>
            <a:ext cx="20286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Marital: Posterior Distribution</a:t>
            </a:r>
            <a:endParaRPr/>
          </a:p>
        </p:txBody>
      </p:sp>
      <p:graphicFrame>
        <p:nvGraphicFramePr>
          <p:cNvPr id="251" name="Google Shape;251;p41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Divorced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Married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Widowed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77.08%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McLean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8.79%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81.87%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Macon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9.16%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8.77%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81.97%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County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69.19%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-84800" y="0"/>
            <a:ext cx="54045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Problem Statement &amp; Objective</a:t>
            </a:r>
            <a:endParaRPr sz="2540"/>
          </a:p>
        </p:txBody>
      </p:sp>
      <p:sp>
        <p:nvSpPr>
          <p:cNvPr id="67" name="Google Shape;67;p15"/>
          <p:cNvSpPr txBox="1"/>
          <p:nvPr/>
        </p:nvSpPr>
        <p:spPr>
          <a:xfrm>
            <a:off x="929150" y="1242850"/>
            <a:ext cx="66768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Despite existing research on both </a:t>
            </a:r>
            <a:r>
              <a:rPr lang="en" sz="1900">
                <a:solidFill>
                  <a:schemeClr val="dk1"/>
                </a:solidFill>
              </a:rPr>
              <a:t>the distribution of individual </a:t>
            </a:r>
            <a:r>
              <a:rPr lang="en" sz="1900"/>
              <a:t>prisoner</a:t>
            </a:r>
            <a:r>
              <a:rPr lang="en" sz="1900"/>
              <a:t> and c</a:t>
            </a:r>
            <a:r>
              <a:rPr lang="en" sz="1900">
                <a:solidFill>
                  <a:schemeClr val="dk1"/>
                </a:solidFill>
              </a:rPr>
              <a:t>ounty-level demographic</a:t>
            </a:r>
            <a:r>
              <a:rPr lang="en" sz="1900"/>
              <a:t>, here is limited understanding of how these </a:t>
            </a:r>
            <a:r>
              <a:rPr lang="en" sz="1900"/>
              <a:t>two</a:t>
            </a:r>
            <a:r>
              <a:rPr lang="en" sz="1900"/>
              <a:t> factors are related.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objective of this project is to explore the relationship between county demographics and prisoner distributions to help us gain a deeper understanding of the underlying patterns and trends.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Marital: Census Distribution [2010]</a:t>
            </a:r>
            <a:endParaRPr/>
          </a:p>
        </p:txBody>
      </p:sp>
      <p:graphicFrame>
        <p:nvGraphicFramePr>
          <p:cNvPr id="257" name="Google Shape;257;p42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Divorced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Widowed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Marital: Difference [Relative]</a:t>
            </a:r>
            <a:endParaRPr/>
          </a:p>
        </p:txBody>
      </p:sp>
      <p:graphicFrame>
        <p:nvGraphicFramePr>
          <p:cNvPr id="263" name="Google Shape;263;p43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Divorced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Widowed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	1.04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0.30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1.68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0.17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	</a:t>
                      </a:r>
                      <a:r>
                        <a:rPr b="1" lang="en"/>
                        <a:t>0.32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2.19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	1.06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0.29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2.36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0.02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McLean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	0.88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2.18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	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2.69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	0.01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Marital: p-value</a:t>
            </a:r>
            <a:endParaRPr/>
          </a:p>
        </p:txBody>
      </p:sp>
      <p:graphicFrame>
        <p:nvGraphicFramePr>
          <p:cNvPr id="269" name="Google Shape;269;p44"/>
          <p:cNvGraphicFramePr/>
          <p:nvPr/>
        </p:nvGraphicFramePr>
        <p:xfrm>
          <a:off x="86105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{995EF250-A774-4B93-A97C-E7B038BF2779}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Divorced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Widowed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Champaign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Vermillion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McLean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</a:t>
            </a:r>
            <a:r>
              <a:rPr lang="en"/>
              <a:t>l Variables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Model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Acyclic Graph &amp; Prior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5" y="1250587"/>
            <a:ext cx="5727751" cy="32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25" y="1694963"/>
            <a:ext cx="34099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&amp; Posterior Distribution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50" y="1099275"/>
            <a:ext cx="7252901" cy="37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61500" y="39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Comparison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1" y="1229625"/>
            <a:ext cx="8220976" cy="36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Posterior Predictive - to - Census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 rotWithShape="1">
          <a:blip r:embed="rId3">
            <a:alphaModFix/>
          </a:blip>
          <a:srcRect b="0" l="0" r="0" t="53227"/>
          <a:stretch/>
        </p:blipFill>
        <p:spPr>
          <a:xfrm>
            <a:off x="442438" y="1537026"/>
            <a:ext cx="8259126" cy="20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Overrepresented: Younger (20-34), Male, Unemployed, No School, Black, Single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Underrepresented: Older (65+), Female, Employed, Educated, Asian/White, Married/Widowed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to Illinois dataset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-569125" y="108750"/>
            <a:ext cx="56715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</a:t>
            </a:r>
            <a:r>
              <a:rPr lang="en" sz="3200"/>
              <a:t>ierarchical Approach</a:t>
            </a:r>
            <a:endParaRPr sz="3200"/>
          </a:p>
        </p:txBody>
      </p:sp>
      <p:sp>
        <p:nvSpPr>
          <p:cNvPr id="73" name="Google Shape;73;p16"/>
          <p:cNvSpPr txBox="1"/>
          <p:nvPr/>
        </p:nvSpPr>
        <p:spPr>
          <a:xfrm>
            <a:off x="1088450" y="1929075"/>
            <a:ext cx="714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 Level: Distribution of Individual prisoners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Level: Distribution of County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74025" y="179425"/>
            <a:ext cx="6154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Considering Factors: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23900" y="1149025"/>
            <a:ext cx="769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Race: Multinomial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– Asian and Pacific Islander/ Black/ Hispanic/ White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Sex: Binomial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– Male/ Female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Age: Normal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Marital Status: Multinomial</a:t>
            </a: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– Married/ Divorced/ Widowed/ Single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Employment status: Multinomial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–Employed/ Unemployed/ Retired/ Student/ Self Employed/ Laid Off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Education: Multinomial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–High school/ some school/ GED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156775" y="309125"/>
            <a:ext cx="8520600" cy="6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2800"/>
              <a:t>Processing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11000" y="1021500"/>
            <a:ext cx="85206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Duplicate values have been eliminated based on the booking number column.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consolidated the categories in columns like Marital Status and Education through mapping.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new column called 'county' has been created by associating cities with their corresponding counties.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collinearity was observed among the columns.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proportion of missing values in our significant features was less than 5%.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156775" y="1868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Sample Data After Processing</a:t>
            </a:r>
            <a:endParaRPr sz="258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675"/>
            <a:ext cx="8839200" cy="317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273844"/>
            <a:ext cx="7886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Binomial distributions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628650" y="840507"/>
            <a:ext cx="8071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categorical variables with 2 outcomes (example: gender)</a:t>
            </a:r>
            <a:endParaRPr sz="1100"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probability parameter p[i] is modeled as a beta distribution with hyperparameters “alpha “ and “beta</a:t>
            </a:r>
            <a:endParaRPr sz="1100"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hyper-parameters are modeled as Gamma(0.01, 0.01) distributions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each county, 1 to 5 (Champaign, Cook, Vermilion, Douglas, Ford)</a:t>
            </a:r>
            <a:endParaRPr sz="1100"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Gender: Male, Female</a:t>
            </a:r>
            <a:endParaRPr sz="1100"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Employment status: Employed, Unemployed</a:t>
            </a:r>
            <a:endParaRPr sz="1100"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Education status: High School graduate, No School</a:t>
            </a:r>
            <a:endParaRPr sz="1100"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665" y="2810722"/>
            <a:ext cx="3258669" cy="205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