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Sunborn" charset="1" panose="00000500000000000000"/>
      <p:regular r:id="rId16"/>
    </p:embeddedFont>
    <p:embeddedFont>
      <p:font typeface="Gotham Bold" charset="1" panose="00000000000000000000"/>
      <p:regular r:id="rId17"/>
    </p:embeddedFont>
    <p:embeddedFont>
      <p:font typeface="Gotham"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https://teknosi.fti.unand.ac.id/index.php/teknosi/article/download/781/175" TargetMode="External" Type="http://schemas.openxmlformats.org/officeDocument/2006/relationships/hyperlink"/><Relationship Id="rId5" Target="https://haltev.id/mengelola-big-data-dengan-elasticsearch-di-aplikasi-web/" TargetMode="External" Type="http://schemas.openxmlformats.org/officeDocument/2006/relationships/hyperlink"/><Relationship Id="rId6" Target="https://teknosi.fti.unand.ac.id/index.php/teknosi/article/download/781/175"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EDDD"/>
        </a:solidFill>
      </p:bgPr>
    </p:bg>
    <p:spTree>
      <p:nvGrpSpPr>
        <p:cNvPr id="1" name=""/>
        <p:cNvGrpSpPr/>
        <p:nvPr/>
      </p:nvGrpSpPr>
      <p:grpSpPr>
        <a:xfrm>
          <a:off x="0" y="0"/>
          <a:ext cx="0" cy="0"/>
          <a:chOff x="0" y="0"/>
          <a:chExt cx="0" cy="0"/>
        </a:xfrm>
      </p:grpSpPr>
      <p:sp>
        <p:nvSpPr>
          <p:cNvPr name="Freeform 2" id="2"/>
          <p:cNvSpPr/>
          <p:nvPr/>
        </p:nvSpPr>
        <p:spPr>
          <a:xfrm flipH="false" flipV="false" rot="0">
            <a:off x="544711" y="6710745"/>
            <a:ext cx="1911949" cy="4345338"/>
          </a:xfrm>
          <a:custGeom>
            <a:avLst/>
            <a:gdLst/>
            <a:ahLst/>
            <a:cxnLst/>
            <a:rect r="r" b="b" t="t" l="l"/>
            <a:pathLst>
              <a:path h="4345338" w="1911949">
                <a:moveTo>
                  <a:pt x="0" y="0"/>
                </a:moveTo>
                <a:lnTo>
                  <a:pt x="1911949" y="0"/>
                </a:lnTo>
                <a:lnTo>
                  <a:pt x="1911949" y="4345339"/>
                </a:lnTo>
                <a:lnTo>
                  <a:pt x="0" y="4345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4711" y="-769084"/>
            <a:ext cx="1911949" cy="4345338"/>
          </a:xfrm>
          <a:custGeom>
            <a:avLst/>
            <a:gdLst/>
            <a:ahLst/>
            <a:cxnLst/>
            <a:rect r="r" b="b" t="t" l="l"/>
            <a:pathLst>
              <a:path h="4345338" w="1911949">
                <a:moveTo>
                  <a:pt x="0" y="0"/>
                </a:moveTo>
                <a:lnTo>
                  <a:pt x="1911949" y="0"/>
                </a:lnTo>
                <a:lnTo>
                  <a:pt x="1911949" y="4345339"/>
                </a:lnTo>
                <a:lnTo>
                  <a:pt x="0" y="4345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544711" y="2939493"/>
            <a:ext cx="1911949" cy="4345338"/>
          </a:xfrm>
          <a:custGeom>
            <a:avLst/>
            <a:gdLst/>
            <a:ahLst/>
            <a:cxnLst/>
            <a:rect r="r" b="b" t="t" l="l"/>
            <a:pathLst>
              <a:path h="4345338" w="1911949">
                <a:moveTo>
                  <a:pt x="1911949" y="0"/>
                </a:moveTo>
                <a:lnTo>
                  <a:pt x="0" y="0"/>
                </a:lnTo>
                <a:lnTo>
                  <a:pt x="0" y="4345339"/>
                </a:lnTo>
                <a:lnTo>
                  <a:pt x="1911949" y="4345339"/>
                </a:lnTo>
                <a:lnTo>
                  <a:pt x="191194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369750" y="771777"/>
            <a:ext cx="416467" cy="631808"/>
          </a:xfrm>
          <a:custGeom>
            <a:avLst/>
            <a:gdLst/>
            <a:ahLst/>
            <a:cxnLst/>
            <a:rect r="r" b="b" t="t" l="l"/>
            <a:pathLst>
              <a:path h="631808" w="416467">
                <a:moveTo>
                  <a:pt x="0" y="0"/>
                </a:moveTo>
                <a:lnTo>
                  <a:pt x="416466" y="0"/>
                </a:lnTo>
                <a:lnTo>
                  <a:pt x="416466" y="631808"/>
                </a:lnTo>
                <a:lnTo>
                  <a:pt x="0" y="6318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369750" y="2033168"/>
            <a:ext cx="13228799" cy="5570363"/>
          </a:xfrm>
          <a:prstGeom prst="rect">
            <a:avLst/>
          </a:prstGeom>
        </p:spPr>
        <p:txBody>
          <a:bodyPr anchor="t" rtlCol="false" tIns="0" lIns="0" bIns="0" rIns="0">
            <a:spAutoFit/>
          </a:bodyPr>
          <a:lstStyle/>
          <a:p>
            <a:pPr algn="l" marL="0" indent="0" lvl="0">
              <a:lnSpc>
                <a:spcPts val="11005"/>
              </a:lnSpc>
            </a:pPr>
            <a:r>
              <a:rPr lang="en-US" sz="9095">
                <a:solidFill>
                  <a:srgbClr val="5F6F52"/>
                </a:solidFill>
                <a:latin typeface="Sunborn"/>
                <a:ea typeface="Sunborn"/>
                <a:cs typeface="Sunborn"/>
                <a:sym typeface="Sunborn"/>
              </a:rPr>
              <a:t>"Analisis Sistem Pengelolaan Faktur Berbasis Elastic Search"</a:t>
            </a:r>
          </a:p>
        </p:txBody>
      </p:sp>
      <p:sp>
        <p:nvSpPr>
          <p:cNvPr name="TextBox 7" id="7"/>
          <p:cNvSpPr txBox="true"/>
          <p:nvPr/>
        </p:nvSpPr>
        <p:spPr>
          <a:xfrm rot="0">
            <a:off x="3369750" y="8556101"/>
            <a:ext cx="13889550" cy="587953"/>
          </a:xfrm>
          <a:prstGeom prst="rect">
            <a:avLst/>
          </a:prstGeom>
        </p:spPr>
        <p:txBody>
          <a:bodyPr anchor="t" rtlCol="false" tIns="0" lIns="0" bIns="0" rIns="0">
            <a:spAutoFit/>
          </a:bodyPr>
          <a:lstStyle/>
          <a:p>
            <a:pPr algn="l" marL="0" indent="0" lvl="0">
              <a:lnSpc>
                <a:spcPts val="4864"/>
              </a:lnSpc>
            </a:pPr>
            <a:r>
              <a:rPr lang="en-US" b="true" sz="3474">
                <a:solidFill>
                  <a:srgbClr val="5F6F52"/>
                </a:solidFill>
                <a:latin typeface="Gotham Bold"/>
                <a:ea typeface="Gotham Bold"/>
                <a:cs typeface="Gotham Bold"/>
                <a:sym typeface="Gotham Bold"/>
              </a:rPr>
              <a:t>Riset Informatika C081</a:t>
            </a:r>
          </a:p>
        </p:txBody>
      </p:sp>
      <p:sp>
        <p:nvSpPr>
          <p:cNvPr name="TextBox 8" id="8"/>
          <p:cNvSpPr txBox="true"/>
          <p:nvPr/>
        </p:nvSpPr>
        <p:spPr>
          <a:xfrm rot="0">
            <a:off x="4012638" y="794201"/>
            <a:ext cx="6935572" cy="529844"/>
          </a:xfrm>
          <a:prstGeom prst="rect">
            <a:avLst/>
          </a:prstGeom>
        </p:spPr>
        <p:txBody>
          <a:bodyPr anchor="t" rtlCol="false" tIns="0" lIns="0" bIns="0" rIns="0">
            <a:spAutoFit/>
          </a:bodyPr>
          <a:lstStyle/>
          <a:p>
            <a:pPr algn="l" marL="0" indent="0" lvl="0">
              <a:lnSpc>
                <a:spcPts val="4397"/>
              </a:lnSpc>
              <a:spcBef>
                <a:spcPct val="0"/>
              </a:spcBef>
            </a:pPr>
            <a:r>
              <a:rPr lang="en-US" sz="3141">
                <a:solidFill>
                  <a:srgbClr val="5F6F52"/>
                </a:solidFill>
                <a:latin typeface="Gotham"/>
                <a:ea typeface="Gotham"/>
                <a:cs typeface="Gotham"/>
                <a:sym typeface="Gotham"/>
              </a:rPr>
              <a:t>Lukman Hakim 21081010118</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EDDD"/>
        </a:solidFill>
      </p:bgPr>
    </p:bg>
    <p:spTree>
      <p:nvGrpSpPr>
        <p:cNvPr id="1" name=""/>
        <p:cNvGrpSpPr/>
        <p:nvPr/>
      </p:nvGrpSpPr>
      <p:grpSpPr>
        <a:xfrm>
          <a:off x="0" y="0"/>
          <a:ext cx="0" cy="0"/>
          <a:chOff x="0" y="0"/>
          <a:chExt cx="0" cy="0"/>
        </a:xfrm>
      </p:grpSpPr>
      <p:sp>
        <p:nvSpPr>
          <p:cNvPr name="Freeform 2" id="2"/>
          <p:cNvSpPr/>
          <p:nvPr/>
        </p:nvSpPr>
        <p:spPr>
          <a:xfrm flipH="false" flipV="false" rot="0">
            <a:off x="544711" y="6710745"/>
            <a:ext cx="1911949" cy="4345338"/>
          </a:xfrm>
          <a:custGeom>
            <a:avLst/>
            <a:gdLst/>
            <a:ahLst/>
            <a:cxnLst/>
            <a:rect r="r" b="b" t="t" l="l"/>
            <a:pathLst>
              <a:path h="4345338" w="1911949">
                <a:moveTo>
                  <a:pt x="0" y="0"/>
                </a:moveTo>
                <a:lnTo>
                  <a:pt x="1911949" y="0"/>
                </a:lnTo>
                <a:lnTo>
                  <a:pt x="1911949" y="4345339"/>
                </a:lnTo>
                <a:lnTo>
                  <a:pt x="0" y="4345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128651" y="6710745"/>
            <a:ext cx="1911949" cy="4345338"/>
          </a:xfrm>
          <a:custGeom>
            <a:avLst/>
            <a:gdLst/>
            <a:ahLst/>
            <a:cxnLst/>
            <a:rect r="r" b="b" t="t" l="l"/>
            <a:pathLst>
              <a:path h="4345338" w="1911949">
                <a:moveTo>
                  <a:pt x="0" y="0"/>
                </a:moveTo>
                <a:lnTo>
                  <a:pt x="1911949" y="0"/>
                </a:lnTo>
                <a:lnTo>
                  <a:pt x="1911949" y="4345339"/>
                </a:lnTo>
                <a:lnTo>
                  <a:pt x="0" y="4345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44711" y="-769084"/>
            <a:ext cx="1911949" cy="4345338"/>
          </a:xfrm>
          <a:custGeom>
            <a:avLst/>
            <a:gdLst/>
            <a:ahLst/>
            <a:cxnLst/>
            <a:rect r="r" b="b" t="t" l="l"/>
            <a:pathLst>
              <a:path h="4345338" w="1911949">
                <a:moveTo>
                  <a:pt x="0" y="0"/>
                </a:moveTo>
                <a:lnTo>
                  <a:pt x="1911949" y="0"/>
                </a:lnTo>
                <a:lnTo>
                  <a:pt x="1911949" y="4345339"/>
                </a:lnTo>
                <a:lnTo>
                  <a:pt x="0" y="4345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128651" y="-769084"/>
            <a:ext cx="1911949" cy="4345338"/>
          </a:xfrm>
          <a:custGeom>
            <a:avLst/>
            <a:gdLst/>
            <a:ahLst/>
            <a:cxnLst/>
            <a:rect r="r" b="b" t="t" l="l"/>
            <a:pathLst>
              <a:path h="4345338" w="1911949">
                <a:moveTo>
                  <a:pt x="0" y="0"/>
                </a:moveTo>
                <a:lnTo>
                  <a:pt x="1911949" y="0"/>
                </a:lnTo>
                <a:lnTo>
                  <a:pt x="1911949" y="4345339"/>
                </a:lnTo>
                <a:lnTo>
                  <a:pt x="0" y="4345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544711" y="2939493"/>
            <a:ext cx="1911949" cy="4345338"/>
          </a:xfrm>
          <a:custGeom>
            <a:avLst/>
            <a:gdLst/>
            <a:ahLst/>
            <a:cxnLst/>
            <a:rect r="r" b="b" t="t" l="l"/>
            <a:pathLst>
              <a:path h="4345338" w="1911949">
                <a:moveTo>
                  <a:pt x="1911949" y="0"/>
                </a:moveTo>
                <a:lnTo>
                  <a:pt x="0" y="0"/>
                </a:lnTo>
                <a:lnTo>
                  <a:pt x="0" y="4345339"/>
                </a:lnTo>
                <a:lnTo>
                  <a:pt x="1911949" y="4345339"/>
                </a:lnTo>
                <a:lnTo>
                  <a:pt x="191194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7128651" y="2939493"/>
            <a:ext cx="1911949" cy="4345338"/>
          </a:xfrm>
          <a:custGeom>
            <a:avLst/>
            <a:gdLst/>
            <a:ahLst/>
            <a:cxnLst/>
            <a:rect r="r" b="b" t="t" l="l"/>
            <a:pathLst>
              <a:path h="4345338" w="1911949">
                <a:moveTo>
                  <a:pt x="1911949" y="0"/>
                </a:moveTo>
                <a:lnTo>
                  <a:pt x="0" y="0"/>
                </a:lnTo>
                <a:lnTo>
                  <a:pt x="0" y="4345339"/>
                </a:lnTo>
                <a:lnTo>
                  <a:pt x="1911949" y="4345339"/>
                </a:lnTo>
                <a:lnTo>
                  <a:pt x="191194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3369750" y="3842984"/>
            <a:ext cx="13889550" cy="2519308"/>
          </a:xfrm>
          <a:prstGeom prst="rect">
            <a:avLst/>
          </a:prstGeom>
        </p:spPr>
        <p:txBody>
          <a:bodyPr anchor="t" rtlCol="false" tIns="0" lIns="0" bIns="0" rIns="0">
            <a:spAutoFit/>
          </a:bodyPr>
          <a:lstStyle/>
          <a:p>
            <a:pPr algn="l" marL="0" indent="0" lvl="0">
              <a:lnSpc>
                <a:spcPts val="19918"/>
              </a:lnSpc>
            </a:pPr>
            <a:r>
              <a:rPr lang="en-US" sz="16461">
                <a:solidFill>
                  <a:srgbClr val="5F6F52"/>
                </a:solidFill>
                <a:latin typeface="Sunborn"/>
                <a:ea typeface="Sunborn"/>
                <a:cs typeface="Sunborn"/>
                <a:sym typeface="Sunborn"/>
              </a:rPr>
              <a:t>Thank You</a:t>
            </a:r>
          </a:p>
        </p:txBody>
      </p:sp>
      <p:sp>
        <p:nvSpPr>
          <p:cNvPr name="Freeform 9" id="9"/>
          <p:cNvSpPr/>
          <p:nvPr/>
        </p:nvSpPr>
        <p:spPr>
          <a:xfrm flipH="false" flipV="false" rot="0">
            <a:off x="3369750" y="2307685"/>
            <a:ext cx="416467" cy="631808"/>
          </a:xfrm>
          <a:custGeom>
            <a:avLst/>
            <a:gdLst/>
            <a:ahLst/>
            <a:cxnLst/>
            <a:rect r="r" b="b" t="t" l="l"/>
            <a:pathLst>
              <a:path h="631808" w="416467">
                <a:moveTo>
                  <a:pt x="0" y="0"/>
                </a:moveTo>
                <a:lnTo>
                  <a:pt x="416466" y="0"/>
                </a:lnTo>
                <a:lnTo>
                  <a:pt x="416466" y="631808"/>
                </a:lnTo>
                <a:lnTo>
                  <a:pt x="0" y="6318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4012638" y="2330109"/>
            <a:ext cx="6935572" cy="529844"/>
          </a:xfrm>
          <a:prstGeom prst="rect">
            <a:avLst/>
          </a:prstGeom>
        </p:spPr>
        <p:txBody>
          <a:bodyPr anchor="t" rtlCol="false" tIns="0" lIns="0" bIns="0" rIns="0">
            <a:spAutoFit/>
          </a:bodyPr>
          <a:lstStyle/>
          <a:p>
            <a:pPr algn="l" marL="0" indent="0" lvl="0">
              <a:lnSpc>
                <a:spcPts val="4397"/>
              </a:lnSpc>
              <a:spcBef>
                <a:spcPct val="0"/>
              </a:spcBef>
            </a:pPr>
            <a:r>
              <a:rPr lang="en-US" sz="3141">
                <a:solidFill>
                  <a:srgbClr val="5F6F52"/>
                </a:solidFill>
                <a:latin typeface="Gotham"/>
                <a:ea typeface="Gotham"/>
                <a:cs typeface="Gotham"/>
                <a:sym typeface="Gotham"/>
              </a:rPr>
              <a:t>Lukman Hakim (21081010118)</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EDDD"/>
        </a:solidFill>
      </p:bgPr>
    </p:bg>
    <p:spTree>
      <p:nvGrpSpPr>
        <p:cNvPr id="1" name=""/>
        <p:cNvGrpSpPr/>
        <p:nvPr/>
      </p:nvGrpSpPr>
      <p:grpSpPr>
        <a:xfrm>
          <a:off x="0" y="0"/>
          <a:ext cx="0" cy="0"/>
          <a:chOff x="0" y="0"/>
          <a:chExt cx="0" cy="0"/>
        </a:xfrm>
      </p:grpSpPr>
      <p:grpSp>
        <p:nvGrpSpPr>
          <p:cNvPr name="Group 2" id="2"/>
          <p:cNvGrpSpPr/>
          <p:nvPr/>
        </p:nvGrpSpPr>
        <p:grpSpPr>
          <a:xfrm rot="0">
            <a:off x="-343332" y="-275746"/>
            <a:ext cx="18631332" cy="10688023"/>
            <a:chOff x="0" y="0"/>
            <a:chExt cx="4907018" cy="2814953"/>
          </a:xfrm>
        </p:grpSpPr>
        <p:sp>
          <p:nvSpPr>
            <p:cNvPr name="Freeform 3" id="3"/>
            <p:cNvSpPr/>
            <p:nvPr/>
          </p:nvSpPr>
          <p:spPr>
            <a:xfrm flipH="false" flipV="false" rot="0">
              <a:off x="0" y="0"/>
              <a:ext cx="4907018" cy="2814953"/>
            </a:xfrm>
            <a:custGeom>
              <a:avLst/>
              <a:gdLst/>
              <a:ahLst/>
              <a:cxnLst/>
              <a:rect r="r" b="b" t="t" l="l"/>
              <a:pathLst>
                <a:path h="2814953" w="4907018">
                  <a:moveTo>
                    <a:pt x="0" y="0"/>
                  </a:moveTo>
                  <a:lnTo>
                    <a:pt x="4907018" y="0"/>
                  </a:lnTo>
                  <a:lnTo>
                    <a:pt x="4907018" y="2814953"/>
                  </a:lnTo>
                  <a:lnTo>
                    <a:pt x="0" y="2814953"/>
                  </a:lnTo>
                  <a:close/>
                </a:path>
              </a:pathLst>
            </a:custGeom>
            <a:solidFill>
              <a:srgbClr val="D6DAC8"/>
            </a:solidFill>
          </p:spPr>
        </p:sp>
        <p:sp>
          <p:nvSpPr>
            <p:cNvPr name="TextBox 4" id="4"/>
            <p:cNvSpPr txBox="true"/>
            <p:nvPr/>
          </p:nvSpPr>
          <p:spPr>
            <a:xfrm>
              <a:off x="0" y="-47625"/>
              <a:ext cx="4907018" cy="2862578"/>
            </a:xfrm>
            <a:prstGeom prst="rect">
              <a:avLst/>
            </a:prstGeom>
          </p:spPr>
          <p:txBody>
            <a:bodyPr anchor="ctr" rtlCol="false" tIns="50800" lIns="50800" bIns="50800" rIns="50800"/>
            <a:lstStyle/>
            <a:p>
              <a:pPr algn="ctr">
                <a:lnSpc>
                  <a:spcPts val="3012"/>
                </a:lnSpc>
              </a:pPr>
            </a:p>
          </p:txBody>
        </p:sp>
      </p:grpSp>
      <p:sp>
        <p:nvSpPr>
          <p:cNvPr name="Freeform 5" id="5"/>
          <p:cNvSpPr/>
          <p:nvPr/>
        </p:nvSpPr>
        <p:spPr>
          <a:xfrm flipH="false" flipV="false" rot="0">
            <a:off x="13802780" y="8656265"/>
            <a:ext cx="3874644" cy="1025166"/>
          </a:xfrm>
          <a:custGeom>
            <a:avLst/>
            <a:gdLst/>
            <a:ahLst/>
            <a:cxnLst/>
            <a:rect r="r" b="b" t="t" l="l"/>
            <a:pathLst>
              <a:path h="1025166" w="3874644">
                <a:moveTo>
                  <a:pt x="0" y="0"/>
                </a:moveTo>
                <a:lnTo>
                  <a:pt x="3874644" y="0"/>
                </a:lnTo>
                <a:lnTo>
                  <a:pt x="3874644" y="1025166"/>
                </a:lnTo>
                <a:lnTo>
                  <a:pt x="0" y="10251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765475" y="-807462"/>
            <a:ext cx="1911949" cy="4345338"/>
          </a:xfrm>
          <a:custGeom>
            <a:avLst/>
            <a:gdLst/>
            <a:ahLst/>
            <a:cxnLst/>
            <a:rect r="r" b="b" t="t" l="l"/>
            <a:pathLst>
              <a:path h="4345338" w="1911949">
                <a:moveTo>
                  <a:pt x="0" y="0"/>
                </a:moveTo>
                <a:lnTo>
                  <a:pt x="1911949" y="0"/>
                </a:lnTo>
                <a:lnTo>
                  <a:pt x="1911949" y="4345338"/>
                </a:lnTo>
                <a:lnTo>
                  <a:pt x="0" y="43453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028700" y="1019175"/>
            <a:ext cx="14367776" cy="1086281"/>
          </a:xfrm>
          <a:prstGeom prst="rect">
            <a:avLst/>
          </a:prstGeom>
        </p:spPr>
        <p:txBody>
          <a:bodyPr anchor="t" rtlCol="false" tIns="0" lIns="0" bIns="0" rIns="0">
            <a:spAutoFit/>
          </a:bodyPr>
          <a:lstStyle/>
          <a:p>
            <a:pPr algn="l" marL="0" indent="0" lvl="0">
              <a:lnSpc>
                <a:spcPts val="8601"/>
              </a:lnSpc>
            </a:pPr>
            <a:r>
              <a:rPr lang="en-US" sz="7108">
                <a:solidFill>
                  <a:srgbClr val="5F6F52"/>
                </a:solidFill>
                <a:latin typeface="Sunborn"/>
                <a:ea typeface="Sunborn"/>
                <a:cs typeface="Sunborn"/>
                <a:sym typeface="Sunborn"/>
              </a:rPr>
              <a:t>Formulasi Masalah dan gap</a:t>
            </a:r>
          </a:p>
        </p:txBody>
      </p:sp>
      <p:sp>
        <p:nvSpPr>
          <p:cNvPr name="TextBox 8" id="8"/>
          <p:cNvSpPr txBox="true"/>
          <p:nvPr/>
        </p:nvSpPr>
        <p:spPr>
          <a:xfrm rot="0">
            <a:off x="1266659" y="2777964"/>
            <a:ext cx="13891858" cy="4504404"/>
          </a:xfrm>
          <a:prstGeom prst="rect">
            <a:avLst/>
          </a:prstGeom>
        </p:spPr>
        <p:txBody>
          <a:bodyPr anchor="t" rtlCol="false" tIns="0" lIns="0" bIns="0" rIns="0">
            <a:spAutoFit/>
          </a:bodyPr>
          <a:lstStyle/>
          <a:p>
            <a:pPr algn="just" marL="777289" indent="-388644" lvl="1">
              <a:lnSpc>
                <a:spcPts val="5040"/>
              </a:lnSpc>
              <a:buFont typeface="Arial"/>
              <a:buChar char="•"/>
            </a:pPr>
            <a:r>
              <a:rPr lang="en-US" sz="3600">
                <a:solidFill>
                  <a:srgbClr val="5F6F52"/>
                </a:solidFill>
                <a:latin typeface="Gotham"/>
                <a:ea typeface="Gotham"/>
                <a:cs typeface="Gotham"/>
                <a:sym typeface="Gotham"/>
              </a:rPr>
              <a:t>Masalah yang Dihadapi:</a:t>
            </a:r>
          </a:p>
          <a:p>
            <a:pPr algn="just">
              <a:lnSpc>
                <a:spcPts val="5040"/>
              </a:lnSpc>
            </a:pPr>
          </a:p>
          <a:p>
            <a:pPr algn="just" marL="777289" indent="-388644" lvl="1">
              <a:lnSpc>
                <a:spcPts val="5364"/>
              </a:lnSpc>
              <a:buAutoNum type="arabicPeriod" startAt="1"/>
            </a:pPr>
            <a:r>
              <a:rPr lang="en-US" sz="3600">
                <a:solidFill>
                  <a:srgbClr val="5F6F52"/>
                </a:solidFill>
                <a:latin typeface="Gotham"/>
                <a:ea typeface="Gotham"/>
                <a:cs typeface="Gotham"/>
                <a:sym typeface="Gotham"/>
              </a:rPr>
              <a:t>Pengelolaan faktur masih dilakukan secara manual sehingga tidak efisien.</a:t>
            </a:r>
          </a:p>
          <a:p>
            <a:pPr algn="just" marL="777289" indent="-388644" lvl="1">
              <a:lnSpc>
                <a:spcPts val="5040"/>
              </a:lnSpc>
              <a:buAutoNum type="arabicPeriod" startAt="1"/>
            </a:pPr>
            <a:r>
              <a:rPr lang="en-US" sz="3600">
                <a:solidFill>
                  <a:srgbClr val="5F6F52"/>
                </a:solidFill>
                <a:latin typeface="Gotham"/>
                <a:ea typeface="Gotham"/>
                <a:cs typeface="Gotham"/>
                <a:sym typeface="Gotham"/>
              </a:rPr>
              <a:t>Proses pencarian faktur membutuhkan waktu lama.</a:t>
            </a:r>
          </a:p>
          <a:p>
            <a:pPr algn="just" marL="777289" indent="-388644" lvl="1">
              <a:lnSpc>
                <a:spcPts val="5040"/>
              </a:lnSpc>
              <a:buAutoNum type="arabicPeriod" startAt="1"/>
            </a:pPr>
            <a:r>
              <a:rPr lang="en-US" sz="3600">
                <a:solidFill>
                  <a:srgbClr val="5F6F52"/>
                </a:solidFill>
                <a:latin typeface="Gotham"/>
                <a:ea typeface="Gotham"/>
                <a:cs typeface="Gotham"/>
                <a:sym typeface="Gotham"/>
              </a:rPr>
              <a:t>Risiko kerusakan dan kehilangan faktur tinggi.</a:t>
            </a:r>
          </a:p>
          <a:p>
            <a:pPr algn="just" marL="0" indent="0" lvl="0">
              <a:lnSpc>
                <a:spcPts val="504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EDDD"/>
        </a:solidFill>
      </p:bgPr>
    </p:bg>
    <p:spTree>
      <p:nvGrpSpPr>
        <p:cNvPr id="1" name=""/>
        <p:cNvGrpSpPr/>
        <p:nvPr/>
      </p:nvGrpSpPr>
      <p:grpSpPr>
        <a:xfrm>
          <a:off x="0" y="0"/>
          <a:ext cx="0" cy="0"/>
          <a:chOff x="0" y="0"/>
          <a:chExt cx="0" cy="0"/>
        </a:xfrm>
      </p:grpSpPr>
      <p:grpSp>
        <p:nvGrpSpPr>
          <p:cNvPr name="Group 2" id="2"/>
          <p:cNvGrpSpPr/>
          <p:nvPr/>
        </p:nvGrpSpPr>
        <p:grpSpPr>
          <a:xfrm rot="0">
            <a:off x="-343332" y="-275746"/>
            <a:ext cx="18631332" cy="10688023"/>
            <a:chOff x="0" y="0"/>
            <a:chExt cx="4907018" cy="2814953"/>
          </a:xfrm>
        </p:grpSpPr>
        <p:sp>
          <p:nvSpPr>
            <p:cNvPr name="Freeform 3" id="3"/>
            <p:cNvSpPr/>
            <p:nvPr/>
          </p:nvSpPr>
          <p:spPr>
            <a:xfrm flipH="false" flipV="false" rot="0">
              <a:off x="0" y="0"/>
              <a:ext cx="4907018" cy="2814953"/>
            </a:xfrm>
            <a:custGeom>
              <a:avLst/>
              <a:gdLst/>
              <a:ahLst/>
              <a:cxnLst/>
              <a:rect r="r" b="b" t="t" l="l"/>
              <a:pathLst>
                <a:path h="2814953" w="4907018">
                  <a:moveTo>
                    <a:pt x="0" y="0"/>
                  </a:moveTo>
                  <a:lnTo>
                    <a:pt x="4907018" y="0"/>
                  </a:lnTo>
                  <a:lnTo>
                    <a:pt x="4907018" y="2814953"/>
                  </a:lnTo>
                  <a:lnTo>
                    <a:pt x="0" y="2814953"/>
                  </a:lnTo>
                  <a:close/>
                </a:path>
              </a:pathLst>
            </a:custGeom>
            <a:solidFill>
              <a:srgbClr val="D6DAC8"/>
            </a:solidFill>
          </p:spPr>
        </p:sp>
        <p:sp>
          <p:nvSpPr>
            <p:cNvPr name="TextBox 4" id="4"/>
            <p:cNvSpPr txBox="true"/>
            <p:nvPr/>
          </p:nvSpPr>
          <p:spPr>
            <a:xfrm>
              <a:off x="0" y="-47625"/>
              <a:ext cx="4907018" cy="2862578"/>
            </a:xfrm>
            <a:prstGeom prst="rect">
              <a:avLst/>
            </a:prstGeom>
          </p:spPr>
          <p:txBody>
            <a:bodyPr anchor="ctr" rtlCol="false" tIns="50800" lIns="50800" bIns="50800" rIns="50800"/>
            <a:lstStyle/>
            <a:p>
              <a:pPr algn="ctr">
                <a:lnSpc>
                  <a:spcPts val="3012"/>
                </a:lnSpc>
              </a:pPr>
            </a:p>
          </p:txBody>
        </p:sp>
      </p:grpSp>
      <p:sp>
        <p:nvSpPr>
          <p:cNvPr name="Freeform 5" id="5"/>
          <p:cNvSpPr/>
          <p:nvPr/>
        </p:nvSpPr>
        <p:spPr>
          <a:xfrm flipH="false" flipV="false" rot="0">
            <a:off x="13802780" y="8656265"/>
            <a:ext cx="3874644" cy="1025166"/>
          </a:xfrm>
          <a:custGeom>
            <a:avLst/>
            <a:gdLst/>
            <a:ahLst/>
            <a:cxnLst/>
            <a:rect r="r" b="b" t="t" l="l"/>
            <a:pathLst>
              <a:path h="1025166" w="3874644">
                <a:moveTo>
                  <a:pt x="0" y="0"/>
                </a:moveTo>
                <a:lnTo>
                  <a:pt x="3874644" y="0"/>
                </a:lnTo>
                <a:lnTo>
                  <a:pt x="3874644" y="1025166"/>
                </a:lnTo>
                <a:lnTo>
                  <a:pt x="0" y="10251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765475" y="-807462"/>
            <a:ext cx="1911949" cy="4345338"/>
          </a:xfrm>
          <a:custGeom>
            <a:avLst/>
            <a:gdLst/>
            <a:ahLst/>
            <a:cxnLst/>
            <a:rect r="r" b="b" t="t" l="l"/>
            <a:pathLst>
              <a:path h="4345338" w="1911949">
                <a:moveTo>
                  <a:pt x="0" y="0"/>
                </a:moveTo>
                <a:lnTo>
                  <a:pt x="1911949" y="0"/>
                </a:lnTo>
                <a:lnTo>
                  <a:pt x="1911949" y="4345338"/>
                </a:lnTo>
                <a:lnTo>
                  <a:pt x="0" y="43453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028700" y="1019175"/>
            <a:ext cx="14367776" cy="1086281"/>
          </a:xfrm>
          <a:prstGeom prst="rect">
            <a:avLst/>
          </a:prstGeom>
        </p:spPr>
        <p:txBody>
          <a:bodyPr anchor="t" rtlCol="false" tIns="0" lIns="0" bIns="0" rIns="0">
            <a:spAutoFit/>
          </a:bodyPr>
          <a:lstStyle/>
          <a:p>
            <a:pPr algn="l" marL="0" indent="0" lvl="0">
              <a:lnSpc>
                <a:spcPts val="8601"/>
              </a:lnSpc>
            </a:pPr>
            <a:r>
              <a:rPr lang="en-US" sz="7108">
                <a:solidFill>
                  <a:srgbClr val="5F6F52"/>
                </a:solidFill>
                <a:latin typeface="Sunborn"/>
                <a:ea typeface="Sunborn"/>
                <a:cs typeface="Sunborn"/>
                <a:sym typeface="Sunborn"/>
              </a:rPr>
              <a:t>Formulasi Masalah dan gap</a:t>
            </a:r>
          </a:p>
        </p:txBody>
      </p:sp>
      <p:sp>
        <p:nvSpPr>
          <p:cNvPr name="TextBox 8" id="8"/>
          <p:cNvSpPr txBox="true"/>
          <p:nvPr/>
        </p:nvSpPr>
        <p:spPr>
          <a:xfrm rot="0">
            <a:off x="1266659" y="2457170"/>
            <a:ext cx="14673003" cy="6644329"/>
          </a:xfrm>
          <a:prstGeom prst="rect">
            <a:avLst/>
          </a:prstGeom>
        </p:spPr>
        <p:txBody>
          <a:bodyPr anchor="t" rtlCol="false" tIns="0" lIns="0" bIns="0" rIns="0">
            <a:spAutoFit/>
          </a:bodyPr>
          <a:lstStyle/>
          <a:p>
            <a:pPr algn="just" marL="737969" indent="-368985" lvl="1">
              <a:lnSpc>
                <a:spcPts val="4785"/>
              </a:lnSpc>
              <a:buFont typeface="Arial"/>
              <a:buChar char="•"/>
            </a:pPr>
            <a:r>
              <a:rPr lang="en-US" sz="3418">
                <a:solidFill>
                  <a:srgbClr val="5F6F52"/>
                </a:solidFill>
                <a:latin typeface="Gotham"/>
                <a:ea typeface="Gotham"/>
                <a:cs typeface="Gotham"/>
                <a:sym typeface="Gotham"/>
              </a:rPr>
              <a:t>Research Gap:</a:t>
            </a:r>
          </a:p>
          <a:p>
            <a:pPr algn="just">
              <a:lnSpc>
                <a:spcPts val="4785"/>
              </a:lnSpc>
            </a:pPr>
            <a:r>
              <a:rPr lang="en-US" sz="3418">
                <a:solidFill>
                  <a:srgbClr val="5F6F52"/>
                </a:solidFill>
                <a:latin typeface="Gotham"/>
                <a:ea typeface="Gotham"/>
                <a:cs typeface="Gotham"/>
                <a:sym typeface="Gotham"/>
              </a:rPr>
              <a:t>    </a:t>
            </a:r>
            <a:r>
              <a:rPr lang="en-US" sz="3418">
                <a:solidFill>
                  <a:srgbClr val="5F6F52"/>
                </a:solidFill>
                <a:latin typeface="Gotham"/>
                <a:ea typeface="Gotham"/>
                <a:cs typeface="Gotham"/>
                <a:sym typeface="Gotham"/>
              </a:rPr>
              <a:t>Penelitian sebelumnya lebih fokus pada digitalisasi arsip  secara umum tanpa mengoptimalkan fitur pencarian berbasis teknologi seperti Elastic Search.</a:t>
            </a:r>
          </a:p>
          <a:p>
            <a:pPr algn="just">
              <a:lnSpc>
                <a:spcPts val="4785"/>
              </a:lnSpc>
            </a:pPr>
          </a:p>
          <a:p>
            <a:pPr algn="just" marL="737969" indent="-368985" lvl="1">
              <a:lnSpc>
                <a:spcPts val="4785"/>
              </a:lnSpc>
              <a:buFont typeface="Arial"/>
              <a:buChar char="•"/>
            </a:pPr>
            <a:r>
              <a:rPr lang="en-US" sz="3418">
                <a:solidFill>
                  <a:srgbClr val="5F6F52"/>
                </a:solidFill>
                <a:latin typeface="Gotham"/>
                <a:ea typeface="Gotham"/>
                <a:cs typeface="Gotham"/>
                <a:sym typeface="Gotham"/>
              </a:rPr>
              <a:t>Formulasi Masalah:</a:t>
            </a:r>
          </a:p>
          <a:p>
            <a:pPr algn="just" marL="737969" indent="-368985" lvl="1">
              <a:lnSpc>
                <a:spcPts val="4785"/>
              </a:lnSpc>
              <a:buAutoNum type="arabicPeriod" startAt="1"/>
            </a:pPr>
            <a:r>
              <a:rPr lang="en-US" sz="3418">
                <a:solidFill>
                  <a:srgbClr val="5F6F52"/>
                </a:solidFill>
                <a:latin typeface="Gotham"/>
                <a:ea typeface="Gotham"/>
                <a:cs typeface="Gotham"/>
                <a:sym typeface="Gotham"/>
              </a:rPr>
              <a:t>Bagaimana membangun sistem pengelolaan faktur berbasis teknologi yang:</a:t>
            </a:r>
          </a:p>
          <a:p>
            <a:pPr algn="just" marL="737969" indent="-368985" lvl="1">
              <a:lnSpc>
                <a:spcPts val="4785"/>
              </a:lnSpc>
              <a:buAutoNum type="arabicPeriod" startAt="1"/>
            </a:pPr>
            <a:r>
              <a:rPr lang="en-US" sz="3418">
                <a:solidFill>
                  <a:srgbClr val="5F6F52"/>
                </a:solidFill>
                <a:latin typeface="Gotham"/>
                <a:ea typeface="Gotham"/>
                <a:cs typeface="Gotham"/>
                <a:sym typeface="Gotham"/>
              </a:rPr>
              <a:t>Memungkinkan penyimpanan data secara terstruktur dan aman.</a:t>
            </a:r>
          </a:p>
          <a:p>
            <a:pPr algn="just" marL="737969" indent="-368985" lvl="1">
              <a:lnSpc>
                <a:spcPts val="4785"/>
              </a:lnSpc>
              <a:buAutoNum type="arabicPeriod" startAt="1"/>
            </a:pPr>
            <a:r>
              <a:rPr lang="en-US" sz="3418">
                <a:solidFill>
                  <a:srgbClr val="5F6F52"/>
                </a:solidFill>
                <a:latin typeface="Gotham"/>
                <a:ea typeface="Gotham"/>
                <a:cs typeface="Gotham"/>
                <a:sym typeface="Gotham"/>
              </a:rPr>
              <a:t>Mendukung pencarian cepat berdasarkan berbagai parameter (tanggal, pemasok, jenis obat).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6DAC8"/>
        </a:solidFill>
      </p:bgPr>
    </p:bg>
    <p:spTree>
      <p:nvGrpSpPr>
        <p:cNvPr id="1" name=""/>
        <p:cNvGrpSpPr/>
        <p:nvPr/>
      </p:nvGrpSpPr>
      <p:grpSpPr>
        <a:xfrm>
          <a:off x="0" y="0"/>
          <a:ext cx="0" cy="0"/>
          <a:chOff x="0" y="0"/>
          <a:chExt cx="0" cy="0"/>
        </a:xfrm>
      </p:grpSpPr>
      <p:grpSp>
        <p:nvGrpSpPr>
          <p:cNvPr name="Group 2" id="2"/>
          <p:cNvGrpSpPr/>
          <p:nvPr/>
        </p:nvGrpSpPr>
        <p:grpSpPr>
          <a:xfrm rot="0">
            <a:off x="0" y="1028700"/>
            <a:ext cx="17259300" cy="9258300"/>
            <a:chOff x="0" y="0"/>
            <a:chExt cx="4545659" cy="2438400"/>
          </a:xfrm>
        </p:grpSpPr>
        <p:sp>
          <p:nvSpPr>
            <p:cNvPr name="Freeform 3" id="3"/>
            <p:cNvSpPr/>
            <p:nvPr/>
          </p:nvSpPr>
          <p:spPr>
            <a:xfrm flipH="false" flipV="false" rot="0">
              <a:off x="0" y="0"/>
              <a:ext cx="4545659" cy="2438400"/>
            </a:xfrm>
            <a:custGeom>
              <a:avLst/>
              <a:gdLst/>
              <a:ahLst/>
              <a:cxnLst/>
              <a:rect r="r" b="b" t="t" l="l"/>
              <a:pathLst>
                <a:path h="2438400" w="4545659">
                  <a:moveTo>
                    <a:pt x="0" y="0"/>
                  </a:moveTo>
                  <a:lnTo>
                    <a:pt x="4545659" y="0"/>
                  </a:lnTo>
                  <a:lnTo>
                    <a:pt x="4545659" y="2438400"/>
                  </a:lnTo>
                  <a:lnTo>
                    <a:pt x="0" y="2438400"/>
                  </a:lnTo>
                  <a:close/>
                </a:path>
              </a:pathLst>
            </a:custGeom>
            <a:solidFill>
              <a:srgbClr val="F6EDDD"/>
            </a:solidFill>
          </p:spPr>
        </p:sp>
        <p:sp>
          <p:nvSpPr>
            <p:cNvPr name="TextBox 4" id="4"/>
            <p:cNvSpPr txBox="true"/>
            <p:nvPr/>
          </p:nvSpPr>
          <p:spPr>
            <a:xfrm>
              <a:off x="0" y="-47625"/>
              <a:ext cx="4545659" cy="2486025"/>
            </a:xfrm>
            <a:prstGeom prst="rect">
              <a:avLst/>
            </a:prstGeom>
          </p:spPr>
          <p:txBody>
            <a:bodyPr anchor="ctr" rtlCol="false" tIns="50800" lIns="50800" bIns="50800" rIns="50800"/>
            <a:lstStyle/>
            <a:p>
              <a:pPr algn="ctr">
                <a:lnSpc>
                  <a:spcPts val="3012"/>
                </a:lnSpc>
              </a:pPr>
            </a:p>
          </p:txBody>
        </p:sp>
      </p:grpSp>
      <p:grpSp>
        <p:nvGrpSpPr>
          <p:cNvPr name="Group 5" id="5"/>
          <p:cNvGrpSpPr/>
          <p:nvPr/>
        </p:nvGrpSpPr>
        <p:grpSpPr>
          <a:xfrm rot="0">
            <a:off x="-197709" y="3076669"/>
            <a:ext cx="17457009" cy="7403847"/>
            <a:chOff x="0" y="0"/>
            <a:chExt cx="4597731" cy="1949984"/>
          </a:xfrm>
        </p:grpSpPr>
        <p:sp>
          <p:nvSpPr>
            <p:cNvPr name="Freeform 6" id="6"/>
            <p:cNvSpPr/>
            <p:nvPr/>
          </p:nvSpPr>
          <p:spPr>
            <a:xfrm flipH="false" flipV="false" rot="0">
              <a:off x="0" y="0"/>
              <a:ext cx="4597731" cy="1949984"/>
            </a:xfrm>
            <a:custGeom>
              <a:avLst/>
              <a:gdLst/>
              <a:ahLst/>
              <a:cxnLst/>
              <a:rect r="r" b="b" t="t" l="l"/>
              <a:pathLst>
                <a:path h="1949984" w="4597731">
                  <a:moveTo>
                    <a:pt x="0" y="0"/>
                  </a:moveTo>
                  <a:lnTo>
                    <a:pt x="4597731" y="0"/>
                  </a:lnTo>
                  <a:lnTo>
                    <a:pt x="4597731" y="1949984"/>
                  </a:lnTo>
                  <a:lnTo>
                    <a:pt x="0" y="1949984"/>
                  </a:lnTo>
                  <a:close/>
                </a:path>
              </a:pathLst>
            </a:custGeom>
            <a:solidFill>
              <a:srgbClr val="D6DAC8"/>
            </a:solidFill>
          </p:spPr>
        </p:sp>
        <p:sp>
          <p:nvSpPr>
            <p:cNvPr name="TextBox 7" id="7"/>
            <p:cNvSpPr txBox="true"/>
            <p:nvPr/>
          </p:nvSpPr>
          <p:spPr>
            <a:xfrm>
              <a:off x="0" y="-47625"/>
              <a:ext cx="4597731" cy="1997609"/>
            </a:xfrm>
            <a:prstGeom prst="rect">
              <a:avLst/>
            </a:prstGeom>
          </p:spPr>
          <p:txBody>
            <a:bodyPr anchor="ctr" rtlCol="false" tIns="50800" lIns="50800" bIns="50800" rIns="50800"/>
            <a:lstStyle/>
            <a:p>
              <a:pPr algn="ctr">
                <a:lnSpc>
                  <a:spcPts val="3012"/>
                </a:lnSpc>
              </a:pPr>
            </a:p>
          </p:txBody>
        </p:sp>
      </p:grpSp>
      <p:sp>
        <p:nvSpPr>
          <p:cNvPr name="Freeform 8" id="8"/>
          <p:cNvSpPr/>
          <p:nvPr/>
        </p:nvSpPr>
        <p:spPr>
          <a:xfrm flipH="false" flipV="false" rot="0">
            <a:off x="14201483" y="1279978"/>
            <a:ext cx="5422644" cy="1434741"/>
          </a:xfrm>
          <a:custGeom>
            <a:avLst/>
            <a:gdLst/>
            <a:ahLst/>
            <a:cxnLst/>
            <a:rect r="r" b="b" t="t" l="l"/>
            <a:pathLst>
              <a:path h="1434741" w="5422644">
                <a:moveTo>
                  <a:pt x="0" y="0"/>
                </a:moveTo>
                <a:lnTo>
                  <a:pt x="5422644" y="0"/>
                </a:lnTo>
                <a:lnTo>
                  <a:pt x="5422644" y="1434741"/>
                </a:lnTo>
                <a:lnTo>
                  <a:pt x="0" y="14347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234976" y="4157027"/>
            <a:ext cx="15407661" cy="1935176"/>
          </a:xfrm>
          <a:prstGeom prst="rect">
            <a:avLst/>
          </a:prstGeom>
        </p:spPr>
        <p:txBody>
          <a:bodyPr anchor="t" rtlCol="false" tIns="0" lIns="0" bIns="0" rIns="0">
            <a:spAutoFit/>
          </a:bodyPr>
          <a:lstStyle/>
          <a:p>
            <a:pPr algn="l" marL="474979" indent="-237490" lvl="1">
              <a:lnSpc>
                <a:spcPts val="3079"/>
              </a:lnSpc>
              <a:buFont typeface="Arial"/>
              <a:buChar char="•"/>
            </a:pPr>
            <a:r>
              <a:rPr lang="en-US" sz="2199">
                <a:solidFill>
                  <a:srgbClr val="5F6F52"/>
                </a:solidFill>
                <a:latin typeface="Gotham"/>
                <a:ea typeface="Gotham"/>
                <a:cs typeface="Gotham"/>
                <a:sym typeface="Gotham"/>
              </a:rPr>
              <a:t>"Arsitektur Information Retrieval dengan Elasticsearch" (</a:t>
            </a:r>
            <a:r>
              <a:rPr lang="en-US" sz="2199" u="sng">
                <a:solidFill>
                  <a:srgbClr val="5F6F52"/>
                </a:solidFill>
                <a:latin typeface="Gotham"/>
                <a:ea typeface="Gotham"/>
                <a:cs typeface="Gotham"/>
                <a:sym typeface="Gotham"/>
                <a:hlinkClick r:id="rId4" tooltip="https://teknosi.fti.unand.ac.id/index.php/teknosi/article/download/781/175"/>
              </a:rPr>
              <a:t>Jurnal Nasional Teknologi</a:t>
            </a:r>
            <a:r>
              <a:rPr lang="en-US" sz="2199">
                <a:solidFill>
                  <a:srgbClr val="5F6F52"/>
                </a:solidFill>
                <a:latin typeface="Gotham"/>
                <a:ea typeface="Gotham"/>
                <a:cs typeface="Gotham"/>
                <a:sym typeface="Gotham"/>
              </a:rPr>
              <a:t>)</a:t>
            </a:r>
          </a:p>
          <a:p>
            <a:pPr algn="l" marL="474979" indent="-237490" lvl="1">
              <a:lnSpc>
                <a:spcPts val="3079"/>
              </a:lnSpc>
              <a:buFont typeface="Arial"/>
              <a:buChar char="•"/>
            </a:pPr>
            <a:r>
              <a:rPr lang="en-US" sz="2199">
                <a:solidFill>
                  <a:srgbClr val="5F6F52"/>
                </a:solidFill>
                <a:latin typeface="Gotham"/>
                <a:ea typeface="Gotham"/>
                <a:cs typeface="Gotham"/>
                <a:sym typeface="Gotham"/>
              </a:rPr>
              <a:t>"Mengelola Big Data dengan Elasticsearch di Aplikasi Web" (</a:t>
            </a:r>
            <a:r>
              <a:rPr lang="en-US" sz="2199" u="sng">
                <a:solidFill>
                  <a:srgbClr val="5F6F52"/>
                </a:solidFill>
                <a:latin typeface="Gotham"/>
                <a:ea typeface="Gotham"/>
                <a:cs typeface="Gotham"/>
                <a:sym typeface="Gotham"/>
                <a:hlinkClick r:id="rId5" tooltip="https://haltev.id/mengelola-big-data-dengan-elasticsearch-di-aplikasi-web/"/>
              </a:rPr>
              <a:t>Haltev - Mengelola Big Data dengan Elasticsearch</a:t>
            </a:r>
            <a:r>
              <a:rPr lang="en-US" sz="2199">
                <a:solidFill>
                  <a:srgbClr val="5F6F52"/>
                </a:solidFill>
                <a:latin typeface="Gotham"/>
                <a:ea typeface="Gotham"/>
                <a:cs typeface="Gotham"/>
                <a:sym typeface="Gotham"/>
              </a:rPr>
              <a:t>)​</a:t>
            </a:r>
          </a:p>
          <a:p>
            <a:pPr algn="l" marL="474979" indent="-237490" lvl="1">
              <a:lnSpc>
                <a:spcPts val="3079"/>
              </a:lnSpc>
              <a:spcBef>
                <a:spcPct val="0"/>
              </a:spcBef>
              <a:buFont typeface="Arial"/>
              <a:buChar char="•"/>
            </a:pPr>
            <a:r>
              <a:rPr lang="en-US" sz="2199">
                <a:solidFill>
                  <a:srgbClr val="5F6F52"/>
                </a:solidFill>
                <a:latin typeface="Gotham"/>
                <a:ea typeface="Gotham"/>
                <a:cs typeface="Gotham"/>
                <a:sym typeface="Gotham"/>
              </a:rPr>
              <a:t>"Penerapan Elasticsearch dalam Optimasi Pencarian Basis Data Konvensional" (</a:t>
            </a:r>
            <a:r>
              <a:rPr lang="en-US" sz="2199" u="sng">
                <a:solidFill>
                  <a:srgbClr val="5F6F52"/>
                </a:solidFill>
                <a:latin typeface="Gotham"/>
                <a:ea typeface="Gotham"/>
                <a:cs typeface="Gotham"/>
                <a:sym typeface="Gotham"/>
                <a:hlinkClick r:id="rId6" tooltip="https://teknosi.fti.unand.ac.id/index.php/teknosi/article/download/781/175"/>
              </a:rPr>
              <a:t>Jurnal Nasional Teknologi</a:t>
            </a:r>
            <a:r>
              <a:rPr lang="en-US" sz="2199">
                <a:solidFill>
                  <a:srgbClr val="5F6F52"/>
                </a:solidFill>
                <a:latin typeface="Gotham"/>
                <a:ea typeface="Gotham"/>
                <a:cs typeface="Gotham"/>
                <a:sym typeface="Gotham"/>
              </a:rPr>
              <a:t>)</a:t>
            </a:r>
          </a:p>
          <a:p>
            <a:pPr algn="l" marL="0" indent="0" lvl="0">
              <a:lnSpc>
                <a:spcPts val="3079"/>
              </a:lnSpc>
              <a:spcBef>
                <a:spcPct val="0"/>
              </a:spcBef>
            </a:pPr>
          </a:p>
        </p:txBody>
      </p:sp>
      <p:sp>
        <p:nvSpPr>
          <p:cNvPr name="TextBox 10" id="10"/>
          <p:cNvSpPr txBox="true"/>
          <p:nvPr/>
        </p:nvSpPr>
        <p:spPr>
          <a:xfrm rot="0">
            <a:off x="1234976" y="3492484"/>
            <a:ext cx="11207885" cy="513495"/>
          </a:xfrm>
          <a:prstGeom prst="rect">
            <a:avLst/>
          </a:prstGeom>
        </p:spPr>
        <p:txBody>
          <a:bodyPr anchor="t" rtlCol="false" tIns="0" lIns="0" bIns="0" rIns="0">
            <a:spAutoFit/>
          </a:bodyPr>
          <a:lstStyle/>
          <a:p>
            <a:pPr algn="l" marL="0" indent="0" lvl="0">
              <a:lnSpc>
                <a:spcPts val="4250"/>
              </a:lnSpc>
              <a:spcBef>
                <a:spcPct val="0"/>
              </a:spcBef>
            </a:pPr>
            <a:r>
              <a:rPr lang="en-US" b="true" sz="3036">
                <a:solidFill>
                  <a:srgbClr val="5F6F52"/>
                </a:solidFill>
                <a:latin typeface="Gotham Bold"/>
                <a:ea typeface="Gotham Bold"/>
                <a:cs typeface="Gotham Bold"/>
                <a:sym typeface="Gotham Bold"/>
              </a:rPr>
              <a:t>Jurnal  Referensi</a:t>
            </a:r>
          </a:p>
        </p:txBody>
      </p:sp>
      <p:sp>
        <p:nvSpPr>
          <p:cNvPr name="TextBox 11" id="11"/>
          <p:cNvSpPr txBox="true"/>
          <p:nvPr/>
        </p:nvSpPr>
        <p:spPr>
          <a:xfrm rot="0">
            <a:off x="1562436" y="1550735"/>
            <a:ext cx="15080201" cy="1161879"/>
          </a:xfrm>
          <a:prstGeom prst="rect">
            <a:avLst/>
          </a:prstGeom>
        </p:spPr>
        <p:txBody>
          <a:bodyPr anchor="t" rtlCol="false" tIns="0" lIns="0" bIns="0" rIns="0">
            <a:spAutoFit/>
          </a:bodyPr>
          <a:lstStyle/>
          <a:p>
            <a:pPr algn="l" marL="0" indent="0" lvl="0">
              <a:lnSpc>
                <a:spcPts val="9206"/>
              </a:lnSpc>
            </a:pPr>
            <a:r>
              <a:rPr lang="en-US" sz="7608">
                <a:solidFill>
                  <a:srgbClr val="5F6F52"/>
                </a:solidFill>
                <a:latin typeface="Sunborn"/>
                <a:ea typeface="Sunborn"/>
                <a:cs typeface="Sunborn"/>
                <a:sym typeface="Sunborn"/>
              </a:rPr>
              <a:t>MIND mapping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6DAC8"/>
        </a:solidFill>
      </p:bgPr>
    </p:bg>
    <p:spTree>
      <p:nvGrpSpPr>
        <p:cNvPr id="1" name=""/>
        <p:cNvGrpSpPr/>
        <p:nvPr/>
      </p:nvGrpSpPr>
      <p:grpSpPr>
        <a:xfrm>
          <a:off x="0" y="0"/>
          <a:ext cx="0" cy="0"/>
          <a:chOff x="0" y="0"/>
          <a:chExt cx="0" cy="0"/>
        </a:xfrm>
      </p:grpSpPr>
      <p:grpSp>
        <p:nvGrpSpPr>
          <p:cNvPr name="Group 2" id="2"/>
          <p:cNvGrpSpPr/>
          <p:nvPr/>
        </p:nvGrpSpPr>
        <p:grpSpPr>
          <a:xfrm rot="0">
            <a:off x="0" y="1028700"/>
            <a:ext cx="17259300" cy="9258300"/>
            <a:chOff x="0" y="0"/>
            <a:chExt cx="4545659" cy="2438400"/>
          </a:xfrm>
        </p:grpSpPr>
        <p:sp>
          <p:nvSpPr>
            <p:cNvPr name="Freeform 3" id="3"/>
            <p:cNvSpPr/>
            <p:nvPr/>
          </p:nvSpPr>
          <p:spPr>
            <a:xfrm flipH="false" flipV="false" rot="0">
              <a:off x="0" y="0"/>
              <a:ext cx="4545659" cy="2438400"/>
            </a:xfrm>
            <a:custGeom>
              <a:avLst/>
              <a:gdLst/>
              <a:ahLst/>
              <a:cxnLst/>
              <a:rect r="r" b="b" t="t" l="l"/>
              <a:pathLst>
                <a:path h="2438400" w="4545659">
                  <a:moveTo>
                    <a:pt x="0" y="0"/>
                  </a:moveTo>
                  <a:lnTo>
                    <a:pt x="4545659" y="0"/>
                  </a:lnTo>
                  <a:lnTo>
                    <a:pt x="4545659" y="2438400"/>
                  </a:lnTo>
                  <a:lnTo>
                    <a:pt x="0" y="2438400"/>
                  </a:lnTo>
                  <a:close/>
                </a:path>
              </a:pathLst>
            </a:custGeom>
            <a:solidFill>
              <a:srgbClr val="F6EDDD"/>
            </a:solidFill>
          </p:spPr>
        </p:sp>
        <p:sp>
          <p:nvSpPr>
            <p:cNvPr name="TextBox 4" id="4"/>
            <p:cNvSpPr txBox="true"/>
            <p:nvPr/>
          </p:nvSpPr>
          <p:spPr>
            <a:xfrm>
              <a:off x="0" y="-47625"/>
              <a:ext cx="4545659" cy="2486025"/>
            </a:xfrm>
            <a:prstGeom prst="rect">
              <a:avLst/>
            </a:prstGeom>
          </p:spPr>
          <p:txBody>
            <a:bodyPr anchor="ctr" rtlCol="false" tIns="50800" lIns="50800" bIns="50800" rIns="50800"/>
            <a:lstStyle/>
            <a:p>
              <a:pPr algn="ctr">
                <a:lnSpc>
                  <a:spcPts val="3012"/>
                </a:lnSpc>
              </a:pPr>
            </a:p>
          </p:txBody>
        </p:sp>
      </p:grpSp>
      <p:grpSp>
        <p:nvGrpSpPr>
          <p:cNvPr name="Group 5" id="5"/>
          <p:cNvGrpSpPr/>
          <p:nvPr/>
        </p:nvGrpSpPr>
        <p:grpSpPr>
          <a:xfrm rot="0">
            <a:off x="-197709" y="3076669"/>
            <a:ext cx="17457009" cy="7403847"/>
            <a:chOff x="0" y="0"/>
            <a:chExt cx="4597731" cy="1949984"/>
          </a:xfrm>
        </p:grpSpPr>
        <p:sp>
          <p:nvSpPr>
            <p:cNvPr name="Freeform 6" id="6"/>
            <p:cNvSpPr/>
            <p:nvPr/>
          </p:nvSpPr>
          <p:spPr>
            <a:xfrm flipH="false" flipV="false" rot="0">
              <a:off x="0" y="0"/>
              <a:ext cx="4597731" cy="1949984"/>
            </a:xfrm>
            <a:custGeom>
              <a:avLst/>
              <a:gdLst/>
              <a:ahLst/>
              <a:cxnLst/>
              <a:rect r="r" b="b" t="t" l="l"/>
              <a:pathLst>
                <a:path h="1949984" w="4597731">
                  <a:moveTo>
                    <a:pt x="0" y="0"/>
                  </a:moveTo>
                  <a:lnTo>
                    <a:pt x="4597731" y="0"/>
                  </a:lnTo>
                  <a:lnTo>
                    <a:pt x="4597731" y="1949984"/>
                  </a:lnTo>
                  <a:lnTo>
                    <a:pt x="0" y="1949984"/>
                  </a:lnTo>
                  <a:close/>
                </a:path>
              </a:pathLst>
            </a:custGeom>
            <a:solidFill>
              <a:srgbClr val="D6DAC8"/>
            </a:solidFill>
          </p:spPr>
        </p:sp>
        <p:sp>
          <p:nvSpPr>
            <p:cNvPr name="TextBox 7" id="7"/>
            <p:cNvSpPr txBox="true"/>
            <p:nvPr/>
          </p:nvSpPr>
          <p:spPr>
            <a:xfrm>
              <a:off x="0" y="-47625"/>
              <a:ext cx="4597731" cy="1997609"/>
            </a:xfrm>
            <a:prstGeom prst="rect">
              <a:avLst/>
            </a:prstGeom>
          </p:spPr>
          <p:txBody>
            <a:bodyPr anchor="ctr" rtlCol="false" tIns="50800" lIns="50800" bIns="50800" rIns="50800"/>
            <a:lstStyle/>
            <a:p>
              <a:pPr algn="ctr">
                <a:lnSpc>
                  <a:spcPts val="3012"/>
                </a:lnSpc>
              </a:pPr>
            </a:p>
          </p:txBody>
        </p:sp>
      </p:grpSp>
      <p:sp>
        <p:nvSpPr>
          <p:cNvPr name="Freeform 8" id="8"/>
          <p:cNvSpPr/>
          <p:nvPr/>
        </p:nvSpPr>
        <p:spPr>
          <a:xfrm flipH="false" flipV="false" rot="0">
            <a:off x="14201483" y="1279978"/>
            <a:ext cx="5422644" cy="1434741"/>
          </a:xfrm>
          <a:custGeom>
            <a:avLst/>
            <a:gdLst/>
            <a:ahLst/>
            <a:cxnLst/>
            <a:rect r="r" b="b" t="t" l="l"/>
            <a:pathLst>
              <a:path h="1434741" w="5422644">
                <a:moveTo>
                  <a:pt x="0" y="0"/>
                </a:moveTo>
                <a:lnTo>
                  <a:pt x="5422644" y="0"/>
                </a:lnTo>
                <a:lnTo>
                  <a:pt x="5422644" y="1434741"/>
                </a:lnTo>
                <a:lnTo>
                  <a:pt x="0" y="14347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729355" y="4037874"/>
            <a:ext cx="15602881" cy="4333414"/>
          </a:xfrm>
          <a:custGeom>
            <a:avLst/>
            <a:gdLst/>
            <a:ahLst/>
            <a:cxnLst/>
            <a:rect r="r" b="b" t="t" l="l"/>
            <a:pathLst>
              <a:path h="4333414" w="15602881">
                <a:moveTo>
                  <a:pt x="0" y="0"/>
                </a:moveTo>
                <a:lnTo>
                  <a:pt x="15602881" y="0"/>
                </a:lnTo>
                <a:lnTo>
                  <a:pt x="15602881" y="4333414"/>
                </a:lnTo>
                <a:lnTo>
                  <a:pt x="0" y="4333414"/>
                </a:lnTo>
                <a:lnTo>
                  <a:pt x="0" y="0"/>
                </a:lnTo>
                <a:close/>
              </a:path>
            </a:pathLst>
          </a:custGeom>
          <a:blipFill>
            <a:blip r:embed="rId4"/>
            <a:stretch>
              <a:fillRect l="-8777" t="-70280" r="-1842" b="-53761"/>
            </a:stretch>
          </a:blipFill>
        </p:spPr>
      </p:sp>
      <p:sp>
        <p:nvSpPr>
          <p:cNvPr name="TextBox 10" id="10"/>
          <p:cNvSpPr txBox="true"/>
          <p:nvPr/>
        </p:nvSpPr>
        <p:spPr>
          <a:xfrm rot="0">
            <a:off x="1562436" y="1550735"/>
            <a:ext cx="15080201" cy="1161879"/>
          </a:xfrm>
          <a:prstGeom prst="rect">
            <a:avLst/>
          </a:prstGeom>
        </p:spPr>
        <p:txBody>
          <a:bodyPr anchor="t" rtlCol="false" tIns="0" lIns="0" bIns="0" rIns="0">
            <a:spAutoFit/>
          </a:bodyPr>
          <a:lstStyle/>
          <a:p>
            <a:pPr algn="l" marL="0" indent="0" lvl="0">
              <a:lnSpc>
                <a:spcPts val="9206"/>
              </a:lnSpc>
            </a:pPr>
            <a:r>
              <a:rPr lang="en-US" sz="7608">
                <a:solidFill>
                  <a:srgbClr val="5F6F52"/>
                </a:solidFill>
                <a:latin typeface="Sunborn"/>
                <a:ea typeface="Sunborn"/>
                <a:cs typeface="Sunborn"/>
                <a:sym typeface="Sunborn"/>
              </a:rPr>
              <a:t>MIND mapping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6DAC8"/>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16230600" cy="906835"/>
          </a:xfrm>
          <a:prstGeom prst="rect">
            <a:avLst/>
          </a:prstGeom>
        </p:spPr>
        <p:txBody>
          <a:bodyPr anchor="t" rtlCol="false" tIns="0" lIns="0" bIns="0" rIns="0">
            <a:spAutoFit/>
          </a:bodyPr>
          <a:lstStyle/>
          <a:p>
            <a:pPr algn="ctr" marL="0" indent="0" lvl="0">
              <a:lnSpc>
                <a:spcPts val="7270"/>
              </a:lnSpc>
            </a:pPr>
            <a:r>
              <a:rPr lang="en-US" sz="6008">
                <a:solidFill>
                  <a:srgbClr val="5F6F52"/>
                </a:solidFill>
                <a:latin typeface="Sunborn"/>
                <a:ea typeface="Sunborn"/>
                <a:cs typeface="Sunborn"/>
                <a:sym typeface="Sunborn"/>
              </a:rPr>
              <a:t>Metode dan rencana pengujian</a:t>
            </a:r>
          </a:p>
        </p:txBody>
      </p:sp>
      <p:sp>
        <p:nvSpPr>
          <p:cNvPr name="TextBox 3" id="3"/>
          <p:cNvSpPr txBox="true"/>
          <p:nvPr/>
        </p:nvSpPr>
        <p:spPr>
          <a:xfrm rot="0">
            <a:off x="1028700" y="2476655"/>
            <a:ext cx="16230600" cy="505569"/>
          </a:xfrm>
          <a:prstGeom prst="rect">
            <a:avLst/>
          </a:prstGeom>
        </p:spPr>
        <p:txBody>
          <a:bodyPr anchor="t" rtlCol="false" tIns="0" lIns="0" bIns="0" rIns="0">
            <a:spAutoFit/>
          </a:bodyPr>
          <a:lstStyle/>
          <a:p>
            <a:pPr algn="l" marL="641374" indent="-320687" lvl="1">
              <a:lnSpc>
                <a:spcPts val="4158"/>
              </a:lnSpc>
              <a:buFont typeface="Arial"/>
              <a:buChar char="•"/>
            </a:pPr>
            <a:r>
              <a:rPr lang="en-US" b="true" sz="2970">
                <a:solidFill>
                  <a:srgbClr val="000000"/>
                </a:solidFill>
                <a:latin typeface="Gotham Bold"/>
                <a:ea typeface="Gotham Bold"/>
                <a:cs typeface="Gotham Bold"/>
                <a:sym typeface="Gotham Bold"/>
              </a:rPr>
              <a:t>Metode</a:t>
            </a:r>
          </a:p>
        </p:txBody>
      </p:sp>
      <p:grpSp>
        <p:nvGrpSpPr>
          <p:cNvPr name="Group 4" id="4"/>
          <p:cNvGrpSpPr/>
          <p:nvPr/>
        </p:nvGrpSpPr>
        <p:grpSpPr>
          <a:xfrm rot="0">
            <a:off x="6717590" y="3580495"/>
            <a:ext cx="4854868" cy="4887071"/>
            <a:chOff x="0" y="0"/>
            <a:chExt cx="1278648" cy="1287130"/>
          </a:xfrm>
        </p:grpSpPr>
        <p:sp>
          <p:nvSpPr>
            <p:cNvPr name="Freeform 5" id="5"/>
            <p:cNvSpPr/>
            <p:nvPr/>
          </p:nvSpPr>
          <p:spPr>
            <a:xfrm flipH="false" flipV="false" rot="0">
              <a:off x="0" y="0"/>
              <a:ext cx="1278648" cy="1287130"/>
            </a:xfrm>
            <a:custGeom>
              <a:avLst/>
              <a:gdLst/>
              <a:ahLst/>
              <a:cxnLst/>
              <a:rect r="r" b="b" t="t" l="l"/>
              <a:pathLst>
                <a:path h="1287130" w="1278648">
                  <a:moveTo>
                    <a:pt x="0" y="0"/>
                  </a:moveTo>
                  <a:lnTo>
                    <a:pt x="1278648" y="0"/>
                  </a:lnTo>
                  <a:lnTo>
                    <a:pt x="1278648" y="1287130"/>
                  </a:lnTo>
                  <a:lnTo>
                    <a:pt x="0" y="1287130"/>
                  </a:lnTo>
                  <a:close/>
                </a:path>
              </a:pathLst>
            </a:custGeom>
            <a:solidFill>
              <a:srgbClr val="5F6F52"/>
            </a:solidFill>
          </p:spPr>
        </p:sp>
        <p:sp>
          <p:nvSpPr>
            <p:cNvPr name="TextBox 6" id="6"/>
            <p:cNvSpPr txBox="true"/>
            <p:nvPr/>
          </p:nvSpPr>
          <p:spPr>
            <a:xfrm>
              <a:off x="0" y="-47625"/>
              <a:ext cx="1278648" cy="1334755"/>
            </a:xfrm>
            <a:prstGeom prst="rect">
              <a:avLst/>
            </a:prstGeom>
          </p:spPr>
          <p:txBody>
            <a:bodyPr anchor="ctr" rtlCol="false" tIns="50800" lIns="50800" bIns="50800" rIns="50800"/>
            <a:lstStyle/>
            <a:p>
              <a:pPr algn="ctr">
                <a:lnSpc>
                  <a:spcPts val="3012"/>
                </a:lnSpc>
              </a:pPr>
            </a:p>
          </p:txBody>
        </p:sp>
      </p:grpSp>
      <p:grpSp>
        <p:nvGrpSpPr>
          <p:cNvPr name="Group 7" id="7"/>
          <p:cNvGrpSpPr/>
          <p:nvPr/>
        </p:nvGrpSpPr>
        <p:grpSpPr>
          <a:xfrm rot="0">
            <a:off x="12404432" y="3580495"/>
            <a:ext cx="4854868" cy="4887071"/>
            <a:chOff x="0" y="0"/>
            <a:chExt cx="1278648" cy="1287130"/>
          </a:xfrm>
        </p:grpSpPr>
        <p:sp>
          <p:nvSpPr>
            <p:cNvPr name="Freeform 8" id="8"/>
            <p:cNvSpPr/>
            <p:nvPr/>
          </p:nvSpPr>
          <p:spPr>
            <a:xfrm flipH="false" flipV="false" rot="0">
              <a:off x="0" y="0"/>
              <a:ext cx="1278648" cy="1287130"/>
            </a:xfrm>
            <a:custGeom>
              <a:avLst/>
              <a:gdLst/>
              <a:ahLst/>
              <a:cxnLst/>
              <a:rect r="r" b="b" t="t" l="l"/>
              <a:pathLst>
                <a:path h="1287130" w="1278648">
                  <a:moveTo>
                    <a:pt x="0" y="0"/>
                  </a:moveTo>
                  <a:lnTo>
                    <a:pt x="1278648" y="0"/>
                  </a:lnTo>
                  <a:lnTo>
                    <a:pt x="1278648" y="1287130"/>
                  </a:lnTo>
                  <a:lnTo>
                    <a:pt x="0" y="1287130"/>
                  </a:lnTo>
                  <a:close/>
                </a:path>
              </a:pathLst>
            </a:custGeom>
            <a:solidFill>
              <a:srgbClr val="F6EDDD"/>
            </a:solidFill>
          </p:spPr>
        </p:sp>
        <p:sp>
          <p:nvSpPr>
            <p:cNvPr name="TextBox 9" id="9"/>
            <p:cNvSpPr txBox="true"/>
            <p:nvPr/>
          </p:nvSpPr>
          <p:spPr>
            <a:xfrm>
              <a:off x="0" y="-47625"/>
              <a:ext cx="1278648" cy="1334755"/>
            </a:xfrm>
            <a:prstGeom prst="rect">
              <a:avLst/>
            </a:prstGeom>
          </p:spPr>
          <p:txBody>
            <a:bodyPr anchor="ctr" rtlCol="false" tIns="50800" lIns="50800" bIns="50800" rIns="50800"/>
            <a:lstStyle/>
            <a:p>
              <a:pPr algn="ctr">
                <a:lnSpc>
                  <a:spcPts val="3012"/>
                </a:lnSpc>
              </a:pPr>
            </a:p>
          </p:txBody>
        </p:sp>
      </p:grpSp>
      <p:grpSp>
        <p:nvGrpSpPr>
          <p:cNvPr name="Group 10" id="10"/>
          <p:cNvGrpSpPr/>
          <p:nvPr/>
        </p:nvGrpSpPr>
        <p:grpSpPr>
          <a:xfrm rot="0">
            <a:off x="1028700" y="3580495"/>
            <a:ext cx="4854868" cy="4887071"/>
            <a:chOff x="0" y="0"/>
            <a:chExt cx="1278648" cy="1287130"/>
          </a:xfrm>
        </p:grpSpPr>
        <p:sp>
          <p:nvSpPr>
            <p:cNvPr name="Freeform 11" id="11"/>
            <p:cNvSpPr/>
            <p:nvPr/>
          </p:nvSpPr>
          <p:spPr>
            <a:xfrm flipH="false" flipV="false" rot="0">
              <a:off x="0" y="0"/>
              <a:ext cx="1278648" cy="1287130"/>
            </a:xfrm>
            <a:custGeom>
              <a:avLst/>
              <a:gdLst/>
              <a:ahLst/>
              <a:cxnLst/>
              <a:rect r="r" b="b" t="t" l="l"/>
              <a:pathLst>
                <a:path h="1287130" w="1278648">
                  <a:moveTo>
                    <a:pt x="0" y="0"/>
                  </a:moveTo>
                  <a:lnTo>
                    <a:pt x="1278648" y="0"/>
                  </a:lnTo>
                  <a:lnTo>
                    <a:pt x="1278648" y="1287130"/>
                  </a:lnTo>
                  <a:lnTo>
                    <a:pt x="0" y="1287130"/>
                  </a:lnTo>
                  <a:close/>
                </a:path>
              </a:pathLst>
            </a:custGeom>
            <a:solidFill>
              <a:srgbClr val="F6EDDD"/>
            </a:solidFill>
          </p:spPr>
        </p:sp>
        <p:sp>
          <p:nvSpPr>
            <p:cNvPr name="TextBox 12" id="12"/>
            <p:cNvSpPr txBox="true"/>
            <p:nvPr/>
          </p:nvSpPr>
          <p:spPr>
            <a:xfrm>
              <a:off x="0" y="-47625"/>
              <a:ext cx="1278648" cy="1334755"/>
            </a:xfrm>
            <a:prstGeom prst="rect">
              <a:avLst/>
            </a:prstGeom>
          </p:spPr>
          <p:txBody>
            <a:bodyPr anchor="ctr" rtlCol="false" tIns="50800" lIns="50800" bIns="50800" rIns="50800"/>
            <a:lstStyle/>
            <a:p>
              <a:pPr algn="ctr">
                <a:lnSpc>
                  <a:spcPts val="3012"/>
                </a:lnSpc>
              </a:pPr>
            </a:p>
          </p:txBody>
        </p:sp>
      </p:grpSp>
      <p:sp>
        <p:nvSpPr>
          <p:cNvPr name="TextBox 13" id="13"/>
          <p:cNvSpPr txBox="true"/>
          <p:nvPr/>
        </p:nvSpPr>
        <p:spPr>
          <a:xfrm rot="0">
            <a:off x="7072354" y="5315614"/>
            <a:ext cx="3997443" cy="166280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FFFFFF"/>
                </a:solidFill>
                <a:latin typeface="Gotham"/>
                <a:ea typeface="Gotham"/>
                <a:cs typeface="Gotham"/>
                <a:sym typeface="Gotham"/>
              </a:rPr>
              <a:t>Indeksasi faktur untuk pencarian berbasis kriteria (tanggal, nama perusahaan, jenis obat).</a:t>
            </a:r>
          </a:p>
        </p:txBody>
      </p:sp>
      <p:sp>
        <p:nvSpPr>
          <p:cNvPr name="TextBox 14" id="14"/>
          <p:cNvSpPr txBox="true"/>
          <p:nvPr/>
        </p:nvSpPr>
        <p:spPr>
          <a:xfrm rot="0">
            <a:off x="12759196" y="5315614"/>
            <a:ext cx="3997443" cy="2919902"/>
          </a:xfrm>
          <a:prstGeom prst="rect">
            <a:avLst/>
          </a:prstGeom>
        </p:spPr>
        <p:txBody>
          <a:bodyPr anchor="t" rtlCol="false" tIns="0" lIns="0" bIns="0" rIns="0">
            <a:spAutoFit/>
          </a:bodyPr>
          <a:lstStyle/>
          <a:p>
            <a:pPr algn="ctr">
              <a:lnSpc>
                <a:spcPts val="3359"/>
              </a:lnSpc>
            </a:pPr>
            <a:r>
              <a:rPr lang="en-US" sz="2400">
                <a:solidFill>
                  <a:srgbClr val="5F6F52"/>
                </a:solidFill>
                <a:latin typeface="Gotham"/>
                <a:ea typeface="Gotham"/>
                <a:cs typeface="Gotham"/>
                <a:sym typeface="Gotham"/>
              </a:rPr>
              <a:t>User Interface untuk pencarian faktur dengan filter dan Penyimpanan di database lokal atau cloud.</a:t>
            </a:r>
          </a:p>
          <a:p>
            <a:pPr algn="ctr">
              <a:lnSpc>
                <a:spcPts val="3359"/>
              </a:lnSpc>
            </a:pPr>
          </a:p>
        </p:txBody>
      </p:sp>
      <p:sp>
        <p:nvSpPr>
          <p:cNvPr name="TextBox 15" id="15"/>
          <p:cNvSpPr txBox="true"/>
          <p:nvPr/>
        </p:nvSpPr>
        <p:spPr>
          <a:xfrm rot="0">
            <a:off x="1383464" y="5315614"/>
            <a:ext cx="3997443" cy="166280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5F6F52"/>
                </a:solidFill>
                <a:latin typeface="Gotham"/>
                <a:ea typeface="Gotham"/>
                <a:cs typeface="Gotham"/>
                <a:sym typeface="Gotham"/>
              </a:rPr>
              <a:t>Faktur fisik diubah menjadi data digital dengan diinput kedalam database</a:t>
            </a:r>
          </a:p>
        </p:txBody>
      </p:sp>
      <p:sp>
        <p:nvSpPr>
          <p:cNvPr name="TextBox 16" id="16"/>
          <p:cNvSpPr txBox="true"/>
          <p:nvPr/>
        </p:nvSpPr>
        <p:spPr>
          <a:xfrm rot="0">
            <a:off x="7072354" y="3830845"/>
            <a:ext cx="4145340" cy="1207987"/>
          </a:xfrm>
          <a:prstGeom prst="rect">
            <a:avLst/>
          </a:prstGeom>
        </p:spPr>
        <p:txBody>
          <a:bodyPr anchor="t" rtlCol="false" tIns="0" lIns="0" bIns="0" rIns="0">
            <a:spAutoFit/>
          </a:bodyPr>
          <a:lstStyle/>
          <a:p>
            <a:pPr algn="ctr" marL="0" indent="0" lvl="0">
              <a:lnSpc>
                <a:spcPts val="4810"/>
              </a:lnSpc>
              <a:spcBef>
                <a:spcPct val="0"/>
              </a:spcBef>
            </a:pPr>
            <a:r>
              <a:rPr lang="en-US" b="true" sz="3436">
                <a:solidFill>
                  <a:srgbClr val="FFFFFF"/>
                </a:solidFill>
                <a:latin typeface="Gotham Bold"/>
                <a:ea typeface="Gotham Bold"/>
                <a:cs typeface="Gotham Bold"/>
                <a:sym typeface="Gotham Bold"/>
              </a:rPr>
              <a:t>Penerapan Elastic Search</a:t>
            </a:r>
          </a:p>
        </p:txBody>
      </p:sp>
      <p:sp>
        <p:nvSpPr>
          <p:cNvPr name="TextBox 17" id="17"/>
          <p:cNvSpPr txBox="true"/>
          <p:nvPr/>
        </p:nvSpPr>
        <p:spPr>
          <a:xfrm rot="0">
            <a:off x="12759196" y="3830845"/>
            <a:ext cx="4145340" cy="1207987"/>
          </a:xfrm>
          <a:prstGeom prst="rect">
            <a:avLst/>
          </a:prstGeom>
        </p:spPr>
        <p:txBody>
          <a:bodyPr anchor="t" rtlCol="false" tIns="0" lIns="0" bIns="0" rIns="0">
            <a:spAutoFit/>
          </a:bodyPr>
          <a:lstStyle/>
          <a:p>
            <a:pPr algn="ctr" marL="0" indent="0" lvl="0">
              <a:lnSpc>
                <a:spcPts val="4810"/>
              </a:lnSpc>
              <a:spcBef>
                <a:spcPct val="0"/>
              </a:spcBef>
            </a:pPr>
            <a:r>
              <a:rPr lang="en-US" b="true" sz="3436">
                <a:solidFill>
                  <a:srgbClr val="5F6F52"/>
                </a:solidFill>
                <a:latin typeface="Gotham Bold"/>
                <a:ea typeface="Gotham Bold"/>
                <a:cs typeface="Gotham Bold"/>
                <a:sym typeface="Gotham Bold"/>
              </a:rPr>
              <a:t>Pengembangan Sistem</a:t>
            </a:r>
          </a:p>
        </p:txBody>
      </p:sp>
      <p:sp>
        <p:nvSpPr>
          <p:cNvPr name="TextBox 18" id="18"/>
          <p:cNvSpPr txBox="true"/>
          <p:nvPr/>
        </p:nvSpPr>
        <p:spPr>
          <a:xfrm rot="0">
            <a:off x="1383464" y="3830845"/>
            <a:ext cx="4145340" cy="1207987"/>
          </a:xfrm>
          <a:prstGeom prst="rect">
            <a:avLst/>
          </a:prstGeom>
        </p:spPr>
        <p:txBody>
          <a:bodyPr anchor="t" rtlCol="false" tIns="0" lIns="0" bIns="0" rIns="0">
            <a:spAutoFit/>
          </a:bodyPr>
          <a:lstStyle/>
          <a:p>
            <a:pPr algn="ctr" marL="0" indent="0" lvl="0">
              <a:lnSpc>
                <a:spcPts val="4810"/>
              </a:lnSpc>
              <a:spcBef>
                <a:spcPct val="0"/>
              </a:spcBef>
            </a:pPr>
            <a:r>
              <a:rPr lang="en-US" b="true" sz="3436">
                <a:solidFill>
                  <a:srgbClr val="5F6F52"/>
                </a:solidFill>
                <a:latin typeface="Gotham Bold"/>
                <a:ea typeface="Gotham Bold"/>
                <a:cs typeface="Gotham Bold"/>
                <a:sym typeface="Gotham Bold"/>
              </a:rPr>
              <a:t>Pengumpulan Data</a:t>
            </a:r>
          </a:p>
        </p:txBody>
      </p:sp>
      <p:sp>
        <p:nvSpPr>
          <p:cNvPr name="Freeform 19" id="19"/>
          <p:cNvSpPr/>
          <p:nvPr/>
        </p:nvSpPr>
        <p:spPr>
          <a:xfrm flipH="false" flipV="false" rot="5400000">
            <a:off x="490849" y="8035912"/>
            <a:ext cx="1075701" cy="2444776"/>
          </a:xfrm>
          <a:custGeom>
            <a:avLst/>
            <a:gdLst/>
            <a:ahLst/>
            <a:cxnLst/>
            <a:rect r="r" b="b" t="t" l="l"/>
            <a:pathLst>
              <a:path h="2444776" w="1075701">
                <a:moveTo>
                  <a:pt x="0" y="0"/>
                </a:moveTo>
                <a:lnTo>
                  <a:pt x="1075702" y="0"/>
                </a:lnTo>
                <a:lnTo>
                  <a:pt x="1075702" y="2444776"/>
                </a:lnTo>
                <a:lnTo>
                  <a:pt x="0" y="2444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true" rot="5400000">
            <a:off x="16721449" y="-155345"/>
            <a:ext cx="1075701" cy="2444776"/>
          </a:xfrm>
          <a:custGeom>
            <a:avLst/>
            <a:gdLst/>
            <a:ahLst/>
            <a:cxnLst/>
            <a:rect r="r" b="b" t="t" l="l"/>
            <a:pathLst>
              <a:path h="2444776" w="1075701">
                <a:moveTo>
                  <a:pt x="0" y="2444776"/>
                </a:moveTo>
                <a:lnTo>
                  <a:pt x="1075702" y="2444776"/>
                </a:lnTo>
                <a:lnTo>
                  <a:pt x="1075702" y="0"/>
                </a:lnTo>
                <a:lnTo>
                  <a:pt x="0" y="0"/>
                </a:lnTo>
                <a:lnTo>
                  <a:pt x="0" y="2444776"/>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6DAC8"/>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16230600" cy="906835"/>
          </a:xfrm>
          <a:prstGeom prst="rect">
            <a:avLst/>
          </a:prstGeom>
        </p:spPr>
        <p:txBody>
          <a:bodyPr anchor="t" rtlCol="false" tIns="0" lIns="0" bIns="0" rIns="0">
            <a:spAutoFit/>
          </a:bodyPr>
          <a:lstStyle/>
          <a:p>
            <a:pPr algn="ctr" marL="0" indent="0" lvl="0">
              <a:lnSpc>
                <a:spcPts val="7270"/>
              </a:lnSpc>
            </a:pPr>
            <a:r>
              <a:rPr lang="en-US" sz="6008">
                <a:solidFill>
                  <a:srgbClr val="5F6F52"/>
                </a:solidFill>
                <a:latin typeface="Sunborn"/>
                <a:ea typeface="Sunborn"/>
                <a:cs typeface="Sunborn"/>
                <a:sym typeface="Sunborn"/>
              </a:rPr>
              <a:t>Metode dan rencana pengujian</a:t>
            </a:r>
          </a:p>
        </p:txBody>
      </p:sp>
      <p:sp>
        <p:nvSpPr>
          <p:cNvPr name="TextBox 3" id="3"/>
          <p:cNvSpPr txBox="true"/>
          <p:nvPr/>
        </p:nvSpPr>
        <p:spPr>
          <a:xfrm rot="0">
            <a:off x="1028700" y="2476655"/>
            <a:ext cx="16230600" cy="505569"/>
          </a:xfrm>
          <a:prstGeom prst="rect">
            <a:avLst/>
          </a:prstGeom>
        </p:spPr>
        <p:txBody>
          <a:bodyPr anchor="t" rtlCol="false" tIns="0" lIns="0" bIns="0" rIns="0">
            <a:spAutoFit/>
          </a:bodyPr>
          <a:lstStyle/>
          <a:p>
            <a:pPr algn="l" marL="641374" indent="-320687" lvl="1">
              <a:lnSpc>
                <a:spcPts val="4158"/>
              </a:lnSpc>
              <a:buFont typeface="Arial"/>
              <a:buChar char="•"/>
            </a:pPr>
            <a:r>
              <a:rPr lang="en-US" b="true" sz="2970">
                <a:solidFill>
                  <a:srgbClr val="000000"/>
                </a:solidFill>
                <a:latin typeface="Gotham Bold"/>
                <a:ea typeface="Gotham Bold"/>
                <a:cs typeface="Gotham Bold"/>
                <a:sym typeface="Gotham Bold"/>
              </a:rPr>
              <a:t>Rencana Pengujian</a:t>
            </a:r>
          </a:p>
        </p:txBody>
      </p:sp>
      <p:grpSp>
        <p:nvGrpSpPr>
          <p:cNvPr name="Group 4" id="4"/>
          <p:cNvGrpSpPr/>
          <p:nvPr/>
        </p:nvGrpSpPr>
        <p:grpSpPr>
          <a:xfrm rot="0">
            <a:off x="6717590" y="3580495"/>
            <a:ext cx="4854868" cy="4887071"/>
            <a:chOff x="0" y="0"/>
            <a:chExt cx="1278648" cy="1287130"/>
          </a:xfrm>
        </p:grpSpPr>
        <p:sp>
          <p:nvSpPr>
            <p:cNvPr name="Freeform 5" id="5"/>
            <p:cNvSpPr/>
            <p:nvPr/>
          </p:nvSpPr>
          <p:spPr>
            <a:xfrm flipH="false" flipV="false" rot="0">
              <a:off x="0" y="0"/>
              <a:ext cx="1278648" cy="1287130"/>
            </a:xfrm>
            <a:custGeom>
              <a:avLst/>
              <a:gdLst/>
              <a:ahLst/>
              <a:cxnLst/>
              <a:rect r="r" b="b" t="t" l="l"/>
              <a:pathLst>
                <a:path h="1287130" w="1278648">
                  <a:moveTo>
                    <a:pt x="0" y="0"/>
                  </a:moveTo>
                  <a:lnTo>
                    <a:pt x="1278648" y="0"/>
                  </a:lnTo>
                  <a:lnTo>
                    <a:pt x="1278648" y="1287130"/>
                  </a:lnTo>
                  <a:lnTo>
                    <a:pt x="0" y="1287130"/>
                  </a:lnTo>
                  <a:close/>
                </a:path>
              </a:pathLst>
            </a:custGeom>
            <a:solidFill>
              <a:srgbClr val="5F6F52"/>
            </a:solidFill>
          </p:spPr>
        </p:sp>
        <p:sp>
          <p:nvSpPr>
            <p:cNvPr name="TextBox 6" id="6"/>
            <p:cNvSpPr txBox="true"/>
            <p:nvPr/>
          </p:nvSpPr>
          <p:spPr>
            <a:xfrm>
              <a:off x="0" y="-47625"/>
              <a:ext cx="1278648" cy="1334755"/>
            </a:xfrm>
            <a:prstGeom prst="rect">
              <a:avLst/>
            </a:prstGeom>
          </p:spPr>
          <p:txBody>
            <a:bodyPr anchor="ctr" rtlCol="false" tIns="50800" lIns="50800" bIns="50800" rIns="50800"/>
            <a:lstStyle/>
            <a:p>
              <a:pPr algn="ctr">
                <a:lnSpc>
                  <a:spcPts val="3012"/>
                </a:lnSpc>
              </a:pPr>
            </a:p>
          </p:txBody>
        </p:sp>
      </p:grpSp>
      <p:grpSp>
        <p:nvGrpSpPr>
          <p:cNvPr name="Group 7" id="7"/>
          <p:cNvGrpSpPr/>
          <p:nvPr/>
        </p:nvGrpSpPr>
        <p:grpSpPr>
          <a:xfrm rot="0">
            <a:off x="12404432" y="3580495"/>
            <a:ext cx="4854868" cy="4887071"/>
            <a:chOff x="0" y="0"/>
            <a:chExt cx="1278648" cy="1287130"/>
          </a:xfrm>
        </p:grpSpPr>
        <p:sp>
          <p:nvSpPr>
            <p:cNvPr name="Freeform 8" id="8"/>
            <p:cNvSpPr/>
            <p:nvPr/>
          </p:nvSpPr>
          <p:spPr>
            <a:xfrm flipH="false" flipV="false" rot="0">
              <a:off x="0" y="0"/>
              <a:ext cx="1278648" cy="1287130"/>
            </a:xfrm>
            <a:custGeom>
              <a:avLst/>
              <a:gdLst/>
              <a:ahLst/>
              <a:cxnLst/>
              <a:rect r="r" b="b" t="t" l="l"/>
              <a:pathLst>
                <a:path h="1287130" w="1278648">
                  <a:moveTo>
                    <a:pt x="0" y="0"/>
                  </a:moveTo>
                  <a:lnTo>
                    <a:pt x="1278648" y="0"/>
                  </a:lnTo>
                  <a:lnTo>
                    <a:pt x="1278648" y="1287130"/>
                  </a:lnTo>
                  <a:lnTo>
                    <a:pt x="0" y="1287130"/>
                  </a:lnTo>
                  <a:close/>
                </a:path>
              </a:pathLst>
            </a:custGeom>
            <a:solidFill>
              <a:srgbClr val="F6EDDD"/>
            </a:solidFill>
          </p:spPr>
        </p:sp>
        <p:sp>
          <p:nvSpPr>
            <p:cNvPr name="TextBox 9" id="9"/>
            <p:cNvSpPr txBox="true"/>
            <p:nvPr/>
          </p:nvSpPr>
          <p:spPr>
            <a:xfrm>
              <a:off x="0" y="-47625"/>
              <a:ext cx="1278648" cy="1334755"/>
            </a:xfrm>
            <a:prstGeom prst="rect">
              <a:avLst/>
            </a:prstGeom>
          </p:spPr>
          <p:txBody>
            <a:bodyPr anchor="ctr" rtlCol="false" tIns="50800" lIns="50800" bIns="50800" rIns="50800"/>
            <a:lstStyle/>
            <a:p>
              <a:pPr algn="ctr">
                <a:lnSpc>
                  <a:spcPts val="3012"/>
                </a:lnSpc>
              </a:pPr>
            </a:p>
          </p:txBody>
        </p:sp>
      </p:grpSp>
      <p:grpSp>
        <p:nvGrpSpPr>
          <p:cNvPr name="Group 10" id="10"/>
          <p:cNvGrpSpPr/>
          <p:nvPr/>
        </p:nvGrpSpPr>
        <p:grpSpPr>
          <a:xfrm rot="0">
            <a:off x="1028700" y="3580495"/>
            <a:ext cx="4854868" cy="4887071"/>
            <a:chOff x="0" y="0"/>
            <a:chExt cx="1278648" cy="1287130"/>
          </a:xfrm>
        </p:grpSpPr>
        <p:sp>
          <p:nvSpPr>
            <p:cNvPr name="Freeform 11" id="11"/>
            <p:cNvSpPr/>
            <p:nvPr/>
          </p:nvSpPr>
          <p:spPr>
            <a:xfrm flipH="false" flipV="false" rot="0">
              <a:off x="0" y="0"/>
              <a:ext cx="1278648" cy="1287130"/>
            </a:xfrm>
            <a:custGeom>
              <a:avLst/>
              <a:gdLst/>
              <a:ahLst/>
              <a:cxnLst/>
              <a:rect r="r" b="b" t="t" l="l"/>
              <a:pathLst>
                <a:path h="1287130" w="1278648">
                  <a:moveTo>
                    <a:pt x="0" y="0"/>
                  </a:moveTo>
                  <a:lnTo>
                    <a:pt x="1278648" y="0"/>
                  </a:lnTo>
                  <a:lnTo>
                    <a:pt x="1278648" y="1287130"/>
                  </a:lnTo>
                  <a:lnTo>
                    <a:pt x="0" y="1287130"/>
                  </a:lnTo>
                  <a:close/>
                </a:path>
              </a:pathLst>
            </a:custGeom>
            <a:solidFill>
              <a:srgbClr val="F6EDDD"/>
            </a:solidFill>
          </p:spPr>
        </p:sp>
        <p:sp>
          <p:nvSpPr>
            <p:cNvPr name="TextBox 12" id="12"/>
            <p:cNvSpPr txBox="true"/>
            <p:nvPr/>
          </p:nvSpPr>
          <p:spPr>
            <a:xfrm>
              <a:off x="0" y="-47625"/>
              <a:ext cx="1278648" cy="1334755"/>
            </a:xfrm>
            <a:prstGeom prst="rect">
              <a:avLst/>
            </a:prstGeom>
          </p:spPr>
          <p:txBody>
            <a:bodyPr anchor="ctr" rtlCol="false" tIns="50800" lIns="50800" bIns="50800" rIns="50800"/>
            <a:lstStyle/>
            <a:p>
              <a:pPr algn="ctr">
                <a:lnSpc>
                  <a:spcPts val="3012"/>
                </a:lnSpc>
              </a:pPr>
            </a:p>
          </p:txBody>
        </p:sp>
      </p:grpSp>
      <p:sp>
        <p:nvSpPr>
          <p:cNvPr name="TextBox 13" id="13"/>
          <p:cNvSpPr txBox="true"/>
          <p:nvPr/>
        </p:nvSpPr>
        <p:spPr>
          <a:xfrm rot="0">
            <a:off x="7072354" y="5315614"/>
            <a:ext cx="3997443" cy="1243767"/>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FFFFFF"/>
                </a:solidFill>
                <a:latin typeface="Gotham"/>
                <a:ea typeface="Gotham"/>
                <a:cs typeface="Gotham"/>
                <a:sym typeface="Gotham"/>
              </a:rPr>
              <a:t>Persentase hasil pencarian yang sesuai dengan kriteria input.</a:t>
            </a:r>
          </a:p>
        </p:txBody>
      </p:sp>
      <p:sp>
        <p:nvSpPr>
          <p:cNvPr name="TextBox 14" id="14"/>
          <p:cNvSpPr txBox="true"/>
          <p:nvPr/>
        </p:nvSpPr>
        <p:spPr>
          <a:xfrm rot="0">
            <a:off x="12759196" y="5315614"/>
            <a:ext cx="3997443" cy="824733"/>
          </a:xfrm>
          <a:prstGeom prst="rect">
            <a:avLst/>
          </a:prstGeom>
        </p:spPr>
        <p:txBody>
          <a:bodyPr anchor="t" rtlCol="false" tIns="0" lIns="0" bIns="0" rIns="0">
            <a:spAutoFit/>
          </a:bodyPr>
          <a:lstStyle/>
          <a:p>
            <a:pPr algn="ctr">
              <a:lnSpc>
                <a:spcPts val="3359"/>
              </a:lnSpc>
            </a:pPr>
            <a:r>
              <a:rPr lang="en-US" sz="2400">
                <a:solidFill>
                  <a:srgbClr val="5F6F52"/>
                </a:solidFill>
                <a:latin typeface="Gotham"/>
                <a:ea typeface="Gotham"/>
                <a:cs typeface="Gotham"/>
                <a:sym typeface="Gotham"/>
              </a:rPr>
              <a:t>Penilaian oleh pengguna (apoteker).</a:t>
            </a:r>
          </a:p>
        </p:txBody>
      </p:sp>
      <p:sp>
        <p:nvSpPr>
          <p:cNvPr name="TextBox 15" id="15"/>
          <p:cNvSpPr txBox="true"/>
          <p:nvPr/>
        </p:nvSpPr>
        <p:spPr>
          <a:xfrm rot="0">
            <a:off x="1383464" y="5315614"/>
            <a:ext cx="3997443" cy="1243767"/>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5F6F52"/>
                </a:solidFill>
                <a:latin typeface="Gotham"/>
                <a:ea typeface="Gotham"/>
                <a:cs typeface="Gotham"/>
                <a:sym typeface="Gotham"/>
              </a:rPr>
              <a:t>Waktu yang dibutuhkan untuk menemukan faktur tertentu.</a:t>
            </a:r>
          </a:p>
        </p:txBody>
      </p:sp>
      <p:sp>
        <p:nvSpPr>
          <p:cNvPr name="TextBox 16" id="16"/>
          <p:cNvSpPr txBox="true"/>
          <p:nvPr/>
        </p:nvSpPr>
        <p:spPr>
          <a:xfrm rot="0">
            <a:off x="7072354" y="3830845"/>
            <a:ext cx="4145340" cy="598453"/>
          </a:xfrm>
          <a:prstGeom prst="rect">
            <a:avLst/>
          </a:prstGeom>
        </p:spPr>
        <p:txBody>
          <a:bodyPr anchor="t" rtlCol="false" tIns="0" lIns="0" bIns="0" rIns="0">
            <a:spAutoFit/>
          </a:bodyPr>
          <a:lstStyle/>
          <a:p>
            <a:pPr algn="ctr" marL="0" indent="0" lvl="0">
              <a:lnSpc>
                <a:spcPts val="4810"/>
              </a:lnSpc>
              <a:spcBef>
                <a:spcPct val="0"/>
              </a:spcBef>
            </a:pPr>
            <a:r>
              <a:rPr lang="en-US" b="true" sz="3436">
                <a:solidFill>
                  <a:srgbClr val="FFFFFF"/>
                </a:solidFill>
                <a:latin typeface="Gotham Bold"/>
                <a:ea typeface="Gotham Bold"/>
                <a:cs typeface="Gotham Bold"/>
                <a:sym typeface="Gotham Bold"/>
              </a:rPr>
              <a:t>Akurasi Pencarian</a:t>
            </a:r>
          </a:p>
        </p:txBody>
      </p:sp>
      <p:sp>
        <p:nvSpPr>
          <p:cNvPr name="TextBox 17" id="17"/>
          <p:cNvSpPr txBox="true"/>
          <p:nvPr/>
        </p:nvSpPr>
        <p:spPr>
          <a:xfrm rot="0">
            <a:off x="12759196" y="3830845"/>
            <a:ext cx="4145340" cy="598453"/>
          </a:xfrm>
          <a:prstGeom prst="rect">
            <a:avLst/>
          </a:prstGeom>
        </p:spPr>
        <p:txBody>
          <a:bodyPr anchor="t" rtlCol="false" tIns="0" lIns="0" bIns="0" rIns="0">
            <a:spAutoFit/>
          </a:bodyPr>
          <a:lstStyle/>
          <a:p>
            <a:pPr algn="ctr" marL="0" indent="0" lvl="0">
              <a:lnSpc>
                <a:spcPts val="4810"/>
              </a:lnSpc>
              <a:spcBef>
                <a:spcPct val="0"/>
              </a:spcBef>
            </a:pPr>
            <a:r>
              <a:rPr lang="en-US" b="true" sz="3436">
                <a:solidFill>
                  <a:srgbClr val="5F6F52"/>
                </a:solidFill>
                <a:latin typeface="Gotham Bold"/>
                <a:ea typeface="Gotham Bold"/>
                <a:cs typeface="Gotham Bold"/>
                <a:sym typeface="Gotham Bold"/>
              </a:rPr>
              <a:t>Usability Testing</a:t>
            </a:r>
          </a:p>
        </p:txBody>
      </p:sp>
      <p:sp>
        <p:nvSpPr>
          <p:cNvPr name="TextBox 18" id="18"/>
          <p:cNvSpPr txBox="true"/>
          <p:nvPr/>
        </p:nvSpPr>
        <p:spPr>
          <a:xfrm rot="0">
            <a:off x="1383464" y="3830845"/>
            <a:ext cx="4145340" cy="1207987"/>
          </a:xfrm>
          <a:prstGeom prst="rect">
            <a:avLst/>
          </a:prstGeom>
        </p:spPr>
        <p:txBody>
          <a:bodyPr anchor="t" rtlCol="false" tIns="0" lIns="0" bIns="0" rIns="0">
            <a:spAutoFit/>
          </a:bodyPr>
          <a:lstStyle/>
          <a:p>
            <a:pPr algn="ctr" marL="0" indent="0" lvl="0">
              <a:lnSpc>
                <a:spcPts val="4810"/>
              </a:lnSpc>
              <a:spcBef>
                <a:spcPct val="0"/>
              </a:spcBef>
            </a:pPr>
            <a:r>
              <a:rPr lang="en-US" b="true" sz="3436">
                <a:solidFill>
                  <a:srgbClr val="5F6F52"/>
                </a:solidFill>
                <a:latin typeface="Gotham Bold"/>
                <a:ea typeface="Gotham Bold"/>
                <a:cs typeface="Gotham Bold"/>
                <a:sym typeface="Gotham Bold"/>
              </a:rPr>
              <a:t>Kecepatan Pencarian</a:t>
            </a:r>
          </a:p>
        </p:txBody>
      </p:sp>
      <p:sp>
        <p:nvSpPr>
          <p:cNvPr name="Freeform 19" id="19"/>
          <p:cNvSpPr/>
          <p:nvPr/>
        </p:nvSpPr>
        <p:spPr>
          <a:xfrm flipH="false" flipV="false" rot="5400000">
            <a:off x="490849" y="8035912"/>
            <a:ext cx="1075701" cy="2444776"/>
          </a:xfrm>
          <a:custGeom>
            <a:avLst/>
            <a:gdLst/>
            <a:ahLst/>
            <a:cxnLst/>
            <a:rect r="r" b="b" t="t" l="l"/>
            <a:pathLst>
              <a:path h="2444776" w="1075701">
                <a:moveTo>
                  <a:pt x="0" y="0"/>
                </a:moveTo>
                <a:lnTo>
                  <a:pt x="1075702" y="0"/>
                </a:lnTo>
                <a:lnTo>
                  <a:pt x="1075702" y="2444776"/>
                </a:lnTo>
                <a:lnTo>
                  <a:pt x="0" y="2444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true" rot="5400000">
            <a:off x="16721449" y="-155345"/>
            <a:ext cx="1075701" cy="2444776"/>
          </a:xfrm>
          <a:custGeom>
            <a:avLst/>
            <a:gdLst/>
            <a:ahLst/>
            <a:cxnLst/>
            <a:rect r="r" b="b" t="t" l="l"/>
            <a:pathLst>
              <a:path h="2444776" w="1075701">
                <a:moveTo>
                  <a:pt x="0" y="2444776"/>
                </a:moveTo>
                <a:lnTo>
                  <a:pt x="1075702" y="2444776"/>
                </a:lnTo>
                <a:lnTo>
                  <a:pt x="1075702" y="0"/>
                </a:lnTo>
                <a:lnTo>
                  <a:pt x="0" y="0"/>
                </a:lnTo>
                <a:lnTo>
                  <a:pt x="0" y="2444776"/>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EDDD"/>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8942396"/>
            <a:ext cx="416467" cy="631808"/>
          </a:xfrm>
          <a:custGeom>
            <a:avLst/>
            <a:gdLst/>
            <a:ahLst/>
            <a:cxnLst/>
            <a:rect r="r" b="b" t="t" l="l"/>
            <a:pathLst>
              <a:path h="631808" w="416467">
                <a:moveTo>
                  <a:pt x="0" y="0"/>
                </a:moveTo>
                <a:lnTo>
                  <a:pt x="416467" y="0"/>
                </a:lnTo>
                <a:lnTo>
                  <a:pt x="416467" y="631808"/>
                </a:lnTo>
                <a:lnTo>
                  <a:pt x="0" y="6318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918385" y="-275746"/>
            <a:ext cx="10540985" cy="10688023"/>
            <a:chOff x="0" y="0"/>
            <a:chExt cx="2776226" cy="2814953"/>
          </a:xfrm>
        </p:grpSpPr>
        <p:sp>
          <p:nvSpPr>
            <p:cNvPr name="Freeform 4" id="4"/>
            <p:cNvSpPr/>
            <p:nvPr/>
          </p:nvSpPr>
          <p:spPr>
            <a:xfrm flipH="false" flipV="false" rot="0">
              <a:off x="0" y="0"/>
              <a:ext cx="2776226" cy="2814953"/>
            </a:xfrm>
            <a:custGeom>
              <a:avLst/>
              <a:gdLst/>
              <a:ahLst/>
              <a:cxnLst/>
              <a:rect r="r" b="b" t="t" l="l"/>
              <a:pathLst>
                <a:path h="2814953" w="2776226">
                  <a:moveTo>
                    <a:pt x="0" y="0"/>
                  </a:moveTo>
                  <a:lnTo>
                    <a:pt x="2776226" y="0"/>
                  </a:lnTo>
                  <a:lnTo>
                    <a:pt x="2776226" y="2814953"/>
                  </a:lnTo>
                  <a:lnTo>
                    <a:pt x="0" y="2814953"/>
                  </a:lnTo>
                  <a:close/>
                </a:path>
              </a:pathLst>
            </a:custGeom>
            <a:solidFill>
              <a:srgbClr val="D6DAC8"/>
            </a:solidFill>
          </p:spPr>
        </p:sp>
        <p:sp>
          <p:nvSpPr>
            <p:cNvPr name="TextBox 5" id="5"/>
            <p:cNvSpPr txBox="true"/>
            <p:nvPr/>
          </p:nvSpPr>
          <p:spPr>
            <a:xfrm>
              <a:off x="0" y="-47625"/>
              <a:ext cx="2776226" cy="2862578"/>
            </a:xfrm>
            <a:prstGeom prst="rect">
              <a:avLst/>
            </a:prstGeom>
          </p:spPr>
          <p:txBody>
            <a:bodyPr anchor="ctr" rtlCol="false" tIns="50800" lIns="50800" bIns="50800" rIns="50800"/>
            <a:lstStyle/>
            <a:p>
              <a:pPr algn="ctr">
                <a:lnSpc>
                  <a:spcPts val="3012"/>
                </a:lnSpc>
              </a:pPr>
            </a:p>
          </p:txBody>
        </p:sp>
      </p:grpSp>
      <p:grpSp>
        <p:nvGrpSpPr>
          <p:cNvPr name="Group 6" id="6"/>
          <p:cNvGrpSpPr/>
          <p:nvPr/>
        </p:nvGrpSpPr>
        <p:grpSpPr>
          <a:xfrm rot="0">
            <a:off x="8372475" y="610914"/>
            <a:ext cx="1543050" cy="154305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sp>
        <p:sp>
          <p:nvSpPr>
            <p:cNvPr name="TextBox 8" id="8"/>
            <p:cNvSpPr txBox="true"/>
            <p:nvPr/>
          </p:nvSpPr>
          <p:spPr>
            <a:xfrm>
              <a:off x="76200" y="-28575"/>
              <a:ext cx="660400" cy="765175"/>
            </a:xfrm>
            <a:prstGeom prst="rect">
              <a:avLst/>
            </a:prstGeom>
          </p:spPr>
          <p:txBody>
            <a:bodyPr anchor="ctr" rtlCol="false" tIns="50800" lIns="50800" bIns="50800" rIns="50800"/>
            <a:lstStyle/>
            <a:p>
              <a:pPr algn="ctr">
                <a:lnSpc>
                  <a:spcPts val="6932"/>
                </a:lnSpc>
              </a:pPr>
              <a:r>
                <a:rPr lang="en-US" b="true" sz="4951">
                  <a:solidFill>
                    <a:srgbClr val="FFFFFF"/>
                  </a:solidFill>
                  <a:latin typeface="Gotham Bold"/>
                  <a:ea typeface="Gotham Bold"/>
                  <a:cs typeface="Gotham Bold"/>
                  <a:sym typeface="Gotham Bold"/>
                </a:rPr>
                <a:t>01</a:t>
              </a:r>
            </a:p>
          </p:txBody>
        </p:sp>
      </p:grpSp>
      <p:grpSp>
        <p:nvGrpSpPr>
          <p:cNvPr name="Group 9" id="9"/>
          <p:cNvGrpSpPr/>
          <p:nvPr/>
        </p:nvGrpSpPr>
        <p:grpSpPr>
          <a:xfrm rot="0">
            <a:off x="8372475" y="2491444"/>
            <a:ext cx="1543050" cy="154305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sp>
        <p:sp>
          <p:nvSpPr>
            <p:cNvPr name="TextBox 11" id="11"/>
            <p:cNvSpPr txBox="true"/>
            <p:nvPr/>
          </p:nvSpPr>
          <p:spPr>
            <a:xfrm>
              <a:off x="76200" y="-28575"/>
              <a:ext cx="660400" cy="765175"/>
            </a:xfrm>
            <a:prstGeom prst="rect">
              <a:avLst/>
            </a:prstGeom>
          </p:spPr>
          <p:txBody>
            <a:bodyPr anchor="ctr" rtlCol="false" tIns="50800" lIns="50800" bIns="50800" rIns="50800"/>
            <a:lstStyle/>
            <a:p>
              <a:pPr algn="ctr">
                <a:lnSpc>
                  <a:spcPts val="6932"/>
                </a:lnSpc>
              </a:pPr>
              <a:r>
                <a:rPr lang="en-US" b="true" sz="4951">
                  <a:solidFill>
                    <a:srgbClr val="FFFFFF"/>
                  </a:solidFill>
                  <a:latin typeface="Gotham Bold"/>
                  <a:ea typeface="Gotham Bold"/>
                  <a:cs typeface="Gotham Bold"/>
                  <a:sym typeface="Gotham Bold"/>
                </a:rPr>
                <a:t>02</a:t>
              </a:r>
            </a:p>
          </p:txBody>
        </p:sp>
      </p:grpSp>
      <p:grpSp>
        <p:nvGrpSpPr>
          <p:cNvPr name="Group 12" id="12"/>
          <p:cNvGrpSpPr/>
          <p:nvPr/>
        </p:nvGrpSpPr>
        <p:grpSpPr>
          <a:xfrm rot="0">
            <a:off x="8372475" y="4371975"/>
            <a:ext cx="1543050" cy="154305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sp>
        <p:sp>
          <p:nvSpPr>
            <p:cNvPr name="TextBox 14" id="14"/>
            <p:cNvSpPr txBox="true"/>
            <p:nvPr/>
          </p:nvSpPr>
          <p:spPr>
            <a:xfrm>
              <a:off x="76200" y="-28575"/>
              <a:ext cx="660400" cy="765175"/>
            </a:xfrm>
            <a:prstGeom prst="rect">
              <a:avLst/>
            </a:prstGeom>
          </p:spPr>
          <p:txBody>
            <a:bodyPr anchor="ctr" rtlCol="false" tIns="50800" lIns="50800" bIns="50800" rIns="50800"/>
            <a:lstStyle/>
            <a:p>
              <a:pPr algn="ctr">
                <a:lnSpc>
                  <a:spcPts val="6932"/>
                </a:lnSpc>
              </a:pPr>
              <a:r>
                <a:rPr lang="en-US" b="true" sz="4951">
                  <a:solidFill>
                    <a:srgbClr val="FFFFFF"/>
                  </a:solidFill>
                  <a:latin typeface="Gotham Bold"/>
                  <a:ea typeface="Gotham Bold"/>
                  <a:cs typeface="Gotham Bold"/>
                  <a:sym typeface="Gotham Bold"/>
                </a:rPr>
                <a:t>03</a:t>
              </a:r>
            </a:p>
          </p:txBody>
        </p:sp>
      </p:grpSp>
      <p:grpSp>
        <p:nvGrpSpPr>
          <p:cNvPr name="Group 15" id="15"/>
          <p:cNvGrpSpPr/>
          <p:nvPr/>
        </p:nvGrpSpPr>
        <p:grpSpPr>
          <a:xfrm rot="0">
            <a:off x="8372475" y="6252506"/>
            <a:ext cx="1543050" cy="154305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sp>
        <p:sp>
          <p:nvSpPr>
            <p:cNvPr name="TextBox 17" id="17"/>
            <p:cNvSpPr txBox="true"/>
            <p:nvPr/>
          </p:nvSpPr>
          <p:spPr>
            <a:xfrm>
              <a:off x="76200" y="-28575"/>
              <a:ext cx="660400" cy="765175"/>
            </a:xfrm>
            <a:prstGeom prst="rect">
              <a:avLst/>
            </a:prstGeom>
          </p:spPr>
          <p:txBody>
            <a:bodyPr anchor="ctr" rtlCol="false" tIns="50800" lIns="50800" bIns="50800" rIns="50800"/>
            <a:lstStyle/>
            <a:p>
              <a:pPr algn="ctr">
                <a:lnSpc>
                  <a:spcPts val="6932"/>
                </a:lnSpc>
              </a:pPr>
              <a:r>
                <a:rPr lang="en-US" b="true" sz="4951">
                  <a:solidFill>
                    <a:srgbClr val="FFFFFF"/>
                  </a:solidFill>
                  <a:latin typeface="Gotham Bold"/>
                  <a:ea typeface="Gotham Bold"/>
                  <a:cs typeface="Gotham Bold"/>
                  <a:sym typeface="Gotham Bold"/>
                </a:rPr>
                <a:t>04</a:t>
              </a:r>
            </a:p>
          </p:txBody>
        </p:sp>
      </p:grpSp>
      <p:sp>
        <p:nvSpPr>
          <p:cNvPr name="Freeform 18" id="18"/>
          <p:cNvSpPr/>
          <p:nvPr/>
        </p:nvSpPr>
        <p:spPr>
          <a:xfrm flipH="false" flipV="false" rot="0">
            <a:off x="1028700" y="869856"/>
            <a:ext cx="3874644" cy="1025166"/>
          </a:xfrm>
          <a:custGeom>
            <a:avLst/>
            <a:gdLst/>
            <a:ahLst/>
            <a:cxnLst/>
            <a:rect r="r" b="b" t="t" l="l"/>
            <a:pathLst>
              <a:path h="1025166" w="3874644">
                <a:moveTo>
                  <a:pt x="0" y="0"/>
                </a:moveTo>
                <a:lnTo>
                  <a:pt x="3874644" y="0"/>
                </a:lnTo>
                <a:lnTo>
                  <a:pt x="3874644" y="1025166"/>
                </a:lnTo>
                <a:lnTo>
                  <a:pt x="0" y="10251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9" id="19"/>
          <p:cNvSpPr txBox="true"/>
          <p:nvPr/>
        </p:nvSpPr>
        <p:spPr>
          <a:xfrm rot="0">
            <a:off x="10162687" y="1055092"/>
            <a:ext cx="7096613" cy="587953"/>
          </a:xfrm>
          <a:prstGeom prst="rect">
            <a:avLst/>
          </a:prstGeom>
        </p:spPr>
        <p:txBody>
          <a:bodyPr anchor="t" rtlCol="false" tIns="0" lIns="0" bIns="0" rIns="0">
            <a:spAutoFit/>
          </a:bodyPr>
          <a:lstStyle/>
          <a:p>
            <a:pPr algn="l" marL="0" indent="0" lvl="0">
              <a:lnSpc>
                <a:spcPts val="4864"/>
              </a:lnSpc>
            </a:pPr>
            <a:r>
              <a:rPr lang="en-US" b="true" sz="3474">
                <a:solidFill>
                  <a:srgbClr val="5F6F52"/>
                </a:solidFill>
                <a:latin typeface="Gotham Bold"/>
                <a:ea typeface="Gotham Bold"/>
                <a:cs typeface="Gotham Bold"/>
                <a:sym typeface="Gotham Bold"/>
              </a:rPr>
              <a:t>Riset Proposal</a:t>
            </a:r>
          </a:p>
        </p:txBody>
      </p:sp>
      <p:sp>
        <p:nvSpPr>
          <p:cNvPr name="TextBox 20" id="20"/>
          <p:cNvSpPr txBox="true"/>
          <p:nvPr/>
        </p:nvSpPr>
        <p:spPr>
          <a:xfrm rot="0">
            <a:off x="10162687" y="2935622"/>
            <a:ext cx="7096613" cy="587953"/>
          </a:xfrm>
          <a:prstGeom prst="rect">
            <a:avLst/>
          </a:prstGeom>
        </p:spPr>
        <p:txBody>
          <a:bodyPr anchor="t" rtlCol="false" tIns="0" lIns="0" bIns="0" rIns="0">
            <a:spAutoFit/>
          </a:bodyPr>
          <a:lstStyle/>
          <a:p>
            <a:pPr algn="l" marL="0" indent="0" lvl="0">
              <a:lnSpc>
                <a:spcPts val="4864"/>
              </a:lnSpc>
            </a:pPr>
            <a:r>
              <a:rPr lang="en-US" b="true" sz="3474">
                <a:solidFill>
                  <a:srgbClr val="5F6F52"/>
                </a:solidFill>
                <a:latin typeface="Gotham Bold"/>
                <a:ea typeface="Gotham Bold"/>
                <a:cs typeface="Gotham Bold"/>
                <a:sym typeface="Gotham Bold"/>
              </a:rPr>
              <a:t>Slide Presentasi</a:t>
            </a:r>
          </a:p>
        </p:txBody>
      </p:sp>
      <p:sp>
        <p:nvSpPr>
          <p:cNvPr name="TextBox 21" id="21"/>
          <p:cNvSpPr txBox="true"/>
          <p:nvPr/>
        </p:nvSpPr>
        <p:spPr>
          <a:xfrm rot="0">
            <a:off x="10162687" y="4816153"/>
            <a:ext cx="7096613" cy="587953"/>
          </a:xfrm>
          <a:prstGeom prst="rect">
            <a:avLst/>
          </a:prstGeom>
        </p:spPr>
        <p:txBody>
          <a:bodyPr anchor="t" rtlCol="false" tIns="0" lIns="0" bIns="0" rIns="0">
            <a:spAutoFit/>
          </a:bodyPr>
          <a:lstStyle/>
          <a:p>
            <a:pPr algn="l" marL="0" indent="0" lvl="0">
              <a:lnSpc>
                <a:spcPts val="4864"/>
              </a:lnSpc>
            </a:pPr>
            <a:r>
              <a:rPr lang="en-US" b="true" sz="3474">
                <a:solidFill>
                  <a:srgbClr val="5F6F52"/>
                </a:solidFill>
                <a:latin typeface="Gotham Bold"/>
                <a:ea typeface="Gotham Bold"/>
                <a:cs typeface="Gotham Bold"/>
                <a:sym typeface="Gotham Bold"/>
              </a:rPr>
              <a:t>Draft Paper</a:t>
            </a:r>
          </a:p>
        </p:txBody>
      </p:sp>
      <p:sp>
        <p:nvSpPr>
          <p:cNvPr name="TextBox 22" id="22"/>
          <p:cNvSpPr txBox="true"/>
          <p:nvPr/>
        </p:nvSpPr>
        <p:spPr>
          <a:xfrm rot="0">
            <a:off x="10162687" y="6696683"/>
            <a:ext cx="7096613" cy="587953"/>
          </a:xfrm>
          <a:prstGeom prst="rect">
            <a:avLst/>
          </a:prstGeom>
        </p:spPr>
        <p:txBody>
          <a:bodyPr anchor="t" rtlCol="false" tIns="0" lIns="0" bIns="0" rIns="0">
            <a:spAutoFit/>
          </a:bodyPr>
          <a:lstStyle/>
          <a:p>
            <a:pPr algn="l" marL="0" indent="0" lvl="0">
              <a:lnSpc>
                <a:spcPts val="4864"/>
              </a:lnSpc>
            </a:pPr>
            <a:r>
              <a:rPr lang="en-US" b="true" sz="3474">
                <a:solidFill>
                  <a:srgbClr val="5F6F52"/>
                </a:solidFill>
                <a:latin typeface="Gotham Bold"/>
                <a:ea typeface="Gotham Bold"/>
                <a:cs typeface="Gotham Bold"/>
                <a:sym typeface="Gotham Bold"/>
              </a:rPr>
              <a:t>Video Presentasi</a:t>
            </a:r>
          </a:p>
        </p:txBody>
      </p:sp>
      <p:sp>
        <p:nvSpPr>
          <p:cNvPr name="TextBox 23" id="23"/>
          <p:cNvSpPr txBox="true"/>
          <p:nvPr/>
        </p:nvSpPr>
        <p:spPr>
          <a:xfrm rot="0">
            <a:off x="1028700" y="5547800"/>
            <a:ext cx="6661085" cy="2765630"/>
          </a:xfrm>
          <a:prstGeom prst="rect">
            <a:avLst/>
          </a:prstGeom>
        </p:spPr>
        <p:txBody>
          <a:bodyPr anchor="t" rtlCol="false" tIns="0" lIns="0" bIns="0" rIns="0">
            <a:spAutoFit/>
          </a:bodyPr>
          <a:lstStyle/>
          <a:p>
            <a:pPr algn="l" marL="0" indent="0" lvl="0">
              <a:lnSpc>
                <a:spcPts val="10932"/>
              </a:lnSpc>
            </a:pPr>
            <a:r>
              <a:rPr lang="en-US" sz="9035">
                <a:solidFill>
                  <a:srgbClr val="5F6F52"/>
                </a:solidFill>
                <a:latin typeface="Sunborn"/>
                <a:ea typeface="Sunborn"/>
                <a:cs typeface="Sunborn"/>
                <a:sym typeface="Sunborn"/>
              </a:rPr>
              <a:t>Progress Riset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6DAC8"/>
        </a:solidFill>
      </p:bgPr>
    </p:bg>
    <p:spTree>
      <p:nvGrpSpPr>
        <p:cNvPr id="1" name=""/>
        <p:cNvGrpSpPr/>
        <p:nvPr/>
      </p:nvGrpSpPr>
      <p:grpSpPr>
        <a:xfrm>
          <a:off x="0" y="0"/>
          <a:ext cx="0" cy="0"/>
          <a:chOff x="0" y="0"/>
          <a:chExt cx="0" cy="0"/>
        </a:xfrm>
      </p:grpSpPr>
      <p:grpSp>
        <p:nvGrpSpPr>
          <p:cNvPr name="Group 2" id="2"/>
          <p:cNvGrpSpPr/>
          <p:nvPr/>
        </p:nvGrpSpPr>
        <p:grpSpPr>
          <a:xfrm rot="0">
            <a:off x="0" y="1028700"/>
            <a:ext cx="17259300" cy="9258300"/>
            <a:chOff x="0" y="0"/>
            <a:chExt cx="4545659" cy="2438400"/>
          </a:xfrm>
        </p:grpSpPr>
        <p:sp>
          <p:nvSpPr>
            <p:cNvPr name="Freeform 3" id="3"/>
            <p:cNvSpPr/>
            <p:nvPr/>
          </p:nvSpPr>
          <p:spPr>
            <a:xfrm flipH="false" flipV="false" rot="0">
              <a:off x="0" y="0"/>
              <a:ext cx="4545659" cy="2438400"/>
            </a:xfrm>
            <a:custGeom>
              <a:avLst/>
              <a:gdLst/>
              <a:ahLst/>
              <a:cxnLst/>
              <a:rect r="r" b="b" t="t" l="l"/>
              <a:pathLst>
                <a:path h="2438400" w="4545659">
                  <a:moveTo>
                    <a:pt x="0" y="0"/>
                  </a:moveTo>
                  <a:lnTo>
                    <a:pt x="4545659" y="0"/>
                  </a:lnTo>
                  <a:lnTo>
                    <a:pt x="4545659" y="2438400"/>
                  </a:lnTo>
                  <a:lnTo>
                    <a:pt x="0" y="2438400"/>
                  </a:lnTo>
                  <a:close/>
                </a:path>
              </a:pathLst>
            </a:custGeom>
            <a:solidFill>
              <a:srgbClr val="F6EDDD"/>
            </a:solidFill>
          </p:spPr>
        </p:sp>
        <p:sp>
          <p:nvSpPr>
            <p:cNvPr name="TextBox 4" id="4"/>
            <p:cNvSpPr txBox="true"/>
            <p:nvPr/>
          </p:nvSpPr>
          <p:spPr>
            <a:xfrm>
              <a:off x="0" y="-47625"/>
              <a:ext cx="4545659" cy="2486025"/>
            </a:xfrm>
            <a:prstGeom prst="rect">
              <a:avLst/>
            </a:prstGeom>
          </p:spPr>
          <p:txBody>
            <a:bodyPr anchor="ctr" rtlCol="false" tIns="50800" lIns="50800" bIns="50800" rIns="50800"/>
            <a:lstStyle/>
            <a:p>
              <a:pPr algn="ctr">
                <a:lnSpc>
                  <a:spcPts val="3012"/>
                </a:lnSpc>
              </a:pPr>
            </a:p>
          </p:txBody>
        </p:sp>
      </p:grpSp>
      <p:grpSp>
        <p:nvGrpSpPr>
          <p:cNvPr name="Group 5" id="5"/>
          <p:cNvGrpSpPr/>
          <p:nvPr/>
        </p:nvGrpSpPr>
        <p:grpSpPr>
          <a:xfrm rot="0">
            <a:off x="-197709" y="3076669"/>
            <a:ext cx="17457009" cy="7403847"/>
            <a:chOff x="0" y="0"/>
            <a:chExt cx="4597731" cy="1949984"/>
          </a:xfrm>
        </p:grpSpPr>
        <p:sp>
          <p:nvSpPr>
            <p:cNvPr name="Freeform 6" id="6"/>
            <p:cNvSpPr/>
            <p:nvPr/>
          </p:nvSpPr>
          <p:spPr>
            <a:xfrm flipH="false" flipV="false" rot="0">
              <a:off x="0" y="0"/>
              <a:ext cx="4597731" cy="1949984"/>
            </a:xfrm>
            <a:custGeom>
              <a:avLst/>
              <a:gdLst/>
              <a:ahLst/>
              <a:cxnLst/>
              <a:rect r="r" b="b" t="t" l="l"/>
              <a:pathLst>
                <a:path h="1949984" w="4597731">
                  <a:moveTo>
                    <a:pt x="0" y="0"/>
                  </a:moveTo>
                  <a:lnTo>
                    <a:pt x="4597731" y="0"/>
                  </a:lnTo>
                  <a:lnTo>
                    <a:pt x="4597731" y="1949984"/>
                  </a:lnTo>
                  <a:lnTo>
                    <a:pt x="0" y="1949984"/>
                  </a:lnTo>
                  <a:close/>
                </a:path>
              </a:pathLst>
            </a:custGeom>
            <a:solidFill>
              <a:srgbClr val="D6DAC8"/>
            </a:solidFill>
          </p:spPr>
        </p:sp>
        <p:sp>
          <p:nvSpPr>
            <p:cNvPr name="TextBox 7" id="7"/>
            <p:cNvSpPr txBox="true"/>
            <p:nvPr/>
          </p:nvSpPr>
          <p:spPr>
            <a:xfrm>
              <a:off x="0" y="-47625"/>
              <a:ext cx="4597731" cy="1997609"/>
            </a:xfrm>
            <a:prstGeom prst="rect">
              <a:avLst/>
            </a:prstGeom>
          </p:spPr>
          <p:txBody>
            <a:bodyPr anchor="ctr" rtlCol="false" tIns="50800" lIns="50800" bIns="50800" rIns="50800"/>
            <a:lstStyle/>
            <a:p>
              <a:pPr algn="ctr">
                <a:lnSpc>
                  <a:spcPts val="3012"/>
                </a:lnSpc>
              </a:pPr>
            </a:p>
          </p:txBody>
        </p:sp>
      </p:grpSp>
      <p:sp>
        <p:nvSpPr>
          <p:cNvPr name="Freeform 8" id="8"/>
          <p:cNvSpPr/>
          <p:nvPr/>
        </p:nvSpPr>
        <p:spPr>
          <a:xfrm flipH="false" flipV="false" rot="0">
            <a:off x="14201483" y="1279978"/>
            <a:ext cx="5422644" cy="1434741"/>
          </a:xfrm>
          <a:custGeom>
            <a:avLst/>
            <a:gdLst/>
            <a:ahLst/>
            <a:cxnLst/>
            <a:rect r="r" b="b" t="t" l="l"/>
            <a:pathLst>
              <a:path h="1434741" w="5422644">
                <a:moveTo>
                  <a:pt x="0" y="0"/>
                </a:moveTo>
                <a:lnTo>
                  <a:pt x="5422644" y="0"/>
                </a:lnTo>
                <a:lnTo>
                  <a:pt x="5422644" y="1434741"/>
                </a:lnTo>
                <a:lnTo>
                  <a:pt x="0" y="14347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234976" y="3492484"/>
            <a:ext cx="16024324" cy="5848157"/>
          </a:xfrm>
          <a:prstGeom prst="rect">
            <a:avLst/>
          </a:prstGeom>
        </p:spPr>
        <p:txBody>
          <a:bodyPr anchor="t" rtlCol="false" tIns="0" lIns="0" bIns="0" rIns="0">
            <a:spAutoFit/>
          </a:bodyPr>
          <a:lstStyle/>
          <a:p>
            <a:pPr algn="just">
              <a:lnSpc>
                <a:spcPts val="4250"/>
              </a:lnSpc>
            </a:pPr>
            <a:r>
              <a:rPr lang="en-US" sz="3036" b="true">
                <a:solidFill>
                  <a:srgbClr val="5F6F52"/>
                </a:solidFill>
                <a:latin typeface="Gotham Bold"/>
                <a:ea typeface="Gotham Bold"/>
                <a:cs typeface="Gotham Bold"/>
                <a:sym typeface="Gotham Bold"/>
              </a:rPr>
              <a:t>Penelitian ini berhasil mengimplementasikan Elastic Search untuk meningkatkan efisiensi dan akurasi pencarian data faktur. Proses indeksasi yang sistematis dan pencarian yang cepat membantu mengurangi waktu pencarian dan mempermudah akses data bagi staf apotek.</a:t>
            </a:r>
          </a:p>
          <a:p>
            <a:pPr algn="just">
              <a:lnSpc>
                <a:spcPts val="4250"/>
              </a:lnSpc>
            </a:pPr>
            <a:r>
              <a:rPr lang="en-US" sz="3036" b="true">
                <a:solidFill>
                  <a:srgbClr val="5F6F52"/>
                </a:solidFill>
                <a:latin typeface="Gotham Bold"/>
                <a:ea typeface="Gotham Bold"/>
                <a:cs typeface="Gotham Bold"/>
                <a:sym typeface="Gotham Bold"/>
              </a:rPr>
              <a:t>Sistem ini mendukung audit BPOM dan Dinas Kesehatan dengan akurasi tinggi dan waktu respons cepat. Pengguna puas, namun pelatihan dan dokumentasi perlu ditingkatkan.</a:t>
            </a:r>
          </a:p>
          <a:p>
            <a:pPr algn="just">
              <a:lnSpc>
                <a:spcPts val="4250"/>
              </a:lnSpc>
            </a:pPr>
            <a:r>
              <a:rPr lang="en-US" sz="3036" b="true">
                <a:solidFill>
                  <a:srgbClr val="5F6F52"/>
                </a:solidFill>
                <a:latin typeface="Gotham Bold"/>
                <a:ea typeface="Gotham Bold"/>
                <a:cs typeface="Gotham Bold"/>
                <a:sym typeface="Gotham Bold"/>
              </a:rPr>
              <a:t>Tantangan yang dihadapi termasuk data faktur yang tidak lengkap dan perlunya pelatihan tambahan. Pengembangan sistem dapat mencakup fitur analitik, notifikasi otomatis, dan integrasi dengan sistem lain.</a:t>
            </a:r>
          </a:p>
          <a:p>
            <a:pPr algn="just" marL="0" indent="0" lvl="0">
              <a:lnSpc>
                <a:spcPts val="4250"/>
              </a:lnSpc>
              <a:spcBef>
                <a:spcPct val="0"/>
              </a:spcBef>
            </a:pPr>
          </a:p>
        </p:txBody>
      </p:sp>
      <p:sp>
        <p:nvSpPr>
          <p:cNvPr name="TextBox 10" id="10"/>
          <p:cNvSpPr txBox="true"/>
          <p:nvPr/>
        </p:nvSpPr>
        <p:spPr>
          <a:xfrm rot="0">
            <a:off x="1562436" y="1550735"/>
            <a:ext cx="15080201" cy="1161879"/>
          </a:xfrm>
          <a:prstGeom prst="rect">
            <a:avLst/>
          </a:prstGeom>
        </p:spPr>
        <p:txBody>
          <a:bodyPr anchor="t" rtlCol="false" tIns="0" lIns="0" bIns="0" rIns="0">
            <a:spAutoFit/>
          </a:bodyPr>
          <a:lstStyle/>
          <a:p>
            <a:pPr algn="l" marL="0" indent="0" lvl="0">
              <a:lnSpc>
                <a:spcPts val="9206"/>
              </a:lnSpc>
            </a:pPr>
            <a:r>
              <a:rPr lang="en-US" sz="7608">
                <a:solidFill>
                  <a:srgbClr val="5F6F52"/>
                </a:solidFill>
                <a:latin typeface="Sunborn"/>
                <a:ea typeface="Sunborn"/>
                <a:cs typeface="Sunborn"/>
                <a:sym typeface="Sunborn"/>
              </a:rPr>
              <a:t>Kesimpulan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DAGXZ6Z0e80</dc:identifier>
  <dcterms:modified xsi:type="dcterms:W3CDTF">2011-08-01T06:04:30Z</dcterms:modified>
  <cp:revision>1</cp:revision>
  <dc:title>"Rancang Bangun Sistem Pengelolaan Faktur Berbasis Elastic Search untuk Efisiensi Pencarian di Apotek RH Farma"</dc:title>
</cp:coreProperties>
</file>