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Sunborn" charset="1" panose="00000500000000000000"/>
      <p:regular r:id="rId15"/>
    </p:embeddedFont>
    <p:embeddedFont>
      <p:font typeface="Gotham Bold" charset="1" panose="00000000000000000000"/>
      <p:regular r:id="rId16"/>
    </p:embeddedFont>
    <p:embeddedFont>
      <p:font typeface="Gotham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https://teknosi.fti.unand.ac.id/index.php/teknosi/article/download/781/175" TargetMode="External" Type="http://schemas.openxmlformats.org/officeDocument/2006/relationships/hyperlink"/><Relationship Id="rId5" Target="https://haltev.id/mengelola-big-data-dengan-elasticsearch-di-aplikasi-web/" TargetMode="External" Type="http://schemas.openxmlformats.org/officeDocument/2006/relationships/hyperlink"/><Relationship Id="rId6" Target="https://teknosi.fti.unand.ac.id/index.php/teknosi/article/download/781/175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9750" y="771777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6" y="0"/>
                </a:lnTo>
                <a:lnTo>
                  <a:pt x="416466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9750" y="2033168"/>
            <a:ext cx="13228799" cy="557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05"/>
              </a:lnSpc>
            </a:pPr>
            <a:r>
              <a:rPr lang="en-US" sz="909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"Rancang Bangun Sistem Pengelolaan Faktur Berbasis Elastic Search"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9750" y="8556101"/>
            <a:ext cx="13889550" cy="587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Riset Informatika C081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2638" y="794201"/>
            <a:ext cx="6935572" cy="52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Lukman Hakim 21081010118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3332" y="-275746"/>
            <a:ext cx="18631332" cy="10688023"/>
            <a:chOff x="0" y="0"/>
            <a:chExt cx="4907018" cy="2814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7018" cy="2814953"/>
            </a:xfrm>
            <a:custGeom>
              <a:avLst/>
              <a:gdLst/>
              <a:ahLst/>
              <a:cxnLst/>
              <a:rect r="r" b="b" t="t" l="l"/>
              <a:pathLst>
                <a:path h="2814953" w="4907018">
                  <a:moveTo>
                    <a:pt x="0" y="0"/>
                  </a:moveTo>
                  <a:lnTo>
                    <a:pt x="4907018" y="0"/>
                  </a:lnTo>
                  <a:lnTo>
                    <a:pt x="4907018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07018" cy="2862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02780" y="8656265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5475" y="-807462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8"/>
                </a:lnTo>
                <a:lnTo>
                  <a:pt x="0" y="4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14367776" cy="1086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1"/>
              </a:lnSpc>
            </a:pPr>
            <a:r>
              <a:rPr lang="en-US" sz="71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Formulasi Masalah dan gap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6659" y="2777964"/>
            <a:ext cx="13891858" cy="450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89" indent="-38864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Masalah yang Dihadapi:</a:t>
            </a:r>
          </a:p>
          <a:p>
            <a:pPr algn="just">
              <a:lnSpc>
                <a:spcPts val="5040"/>
              </a:lnSpc>
            </a:pPr>
          </a:p>
          <a:p>
            <a:pPr algn="just" marL="777289" indent="-388644" lvl="1">
              <a:lnSpc>
                <a:spcPts val="5364"/>
              </a:lnSpc>
              <a:buAutoNum type="arabicPeriod" startAt="1"/>
            </a:pPr>
            <a:r>
              <a:rPr lang="en-US" sz="36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Pengelolaan faktur masih dilakukan secara manual sehingga tidak efisien.</a:t>
            </a:r>
          </a:p>
          <a:p>
            <a:pPr algn="just" marL="777289" indent="-388644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Proses pencarian faktur membutuhkan waktu lama.</a:t>
            </a:r>
          </a:p>
          <a:p>
            <a:pPr algn="just" marL="777289" indent="-388644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Risiko kerusakan dan kehilangan faktur tinggi.</a:t>
            </a:r>
          </a:p>
          <a:p>
            <a:pPr algn="just" marL="0" indent="0" lvl="0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3332" y="-275746"/>
            <a:ext cx="18631332" cy="10688023"/>
            <a:chOff x="0" y="0"/>
            <a:chExt cx="4907018" cy="2814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7018" cy="2814953"/>
            </a:xfrm>
            <a:custGeom>
              <a:avLst/>
              <a:gdLst/>
              <a:ahLst/>
              <a:cxnLst/>
              <a:rect r="r" b="b" t="t" l="l"/>
              <a:pathLst>
                <a:path h="2814953" w="4907018">
                  <a:moveTo>
                    <a:pt x="0" y="0"/>
                  </a:moveTo>
                  <a:lnTo>
                    <a:pt x="4907018" y="0"/>
                  </a:lnTo>
                  <a:lnTo>
                    <a:pt x="4907018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07018" cy="2862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02780" y="8656265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5475" y="-807462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8"/>
                </a:lnTo>
                <a:lnTo>
                  <a:pt x="0" y="4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14367776" cy="1086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1"/>
              </a:lnSpc>
            </a:pPr>
            <a:r>
              <a:rPr lang="en-US" sz="71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Formulasi Masalah dan gap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6659" y="2457170"/>
            <a:ext cx="14673003" cy="6644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7969" indent="-368985" lvl="1">
              <a:lnSpc>
                <a:spcPts val="4785"/>
              </a:lnSpc>
              <a:buFont typeface="Arial"/>
              <a:buChar char="•"/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Research Gap:</a:t>
            </a:r>
          </a:p>
          <a:p>
            <a:pPr algn="just">
              <a:lnSpc>
                <a:spcPts val="4785"/>
              </a:lnSpc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Penelitian sebelumnya lebih fokus pada digitalisasi arsip  secara umum tanpa mengoptimalkan fitur pencarian berbasis teknologi seperti Elastic Search.</a:t>
            </a:r>
          </a:p>
          <a:p>
            <a:pPr algn="just">
              <a:lnSpc>
                <a:spcPts val="4785"/>
              </a:lnSpc>
            </a:pPr>
          </a:p>
          <a:p>
            <a:pPr algn="just" marL="737969" indent="-368985" lvl="1">
              <a:lnSpc>
                <a:spcPts val="4785"/>
              </a:lnSpc>
              <a:buFont typeface="Arial"/>
              <a:buChar char="•"/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Formulasi Masalah:</a:t>
            </a:r>
          </a:p>
          <a:p>
            <a:pPr algn="just" marL="737969" indent="-368985" lvl="1">
              <a:lnSpc>
                <a:spcPts val="4785"/>
              </a:lnSpc>
              <a:buAutoNum type="arabicPeriod" startAt="1"/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Bagaimana membangun sistem pengelolaan faktur berbasis teknologi yang:</a:t>
            </a:r>
          </a:p>
          <a:p>
            <a:pPr algn="just" marL="737969" indent="-368985" lvl="1">
              <a:lnSpc>
                <a:spcPts val="4785"/>
              </a:lnSpc>
              <a:buAutoNum type="arabicPeriod" startAt="1"/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Memungkinkan penyimpanan data secara terstruktur dan aman.</a:t>
            </a:r>
          </a:p>
          <a:p>
            <a:pPr algn="just" marL="737969" indent="-368985" lvl="1">
              <a:lnSpc>
                <a:spcPts val="4785"/>
              </a:lnSpc>
              <a:buAutoNum type="arabicPeriod" startAt="1"/>
            </a:pPr>
            <a:r>
              <a:rPr lang="en-US" sz="3418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Mendukung pencarian cepat berdasarkan berbagai parameter (tanggal, pemasok, jenis obat).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7259300" cy="9258300"/>
            <a:chOff x="0" y="0"/>
            <a:chExt cx="4545659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7709" y="3076669"/>
            <a:ext cx="17457009" cy="7403847"/>
            <a:chOff x="0" y="0"/>
            <a:chExt cx="4597731" cy="19499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97731" cy="1949984"/>
            </a:xfrm>
            <a:custGeom>
              <a:avLst/>
              <a:gdLst/>
              <a:ahLst/>
              <a:cxnLst/>
              <a:rect r="r" b="b" t="t" l="l"/>
              <a:pathLst>
                <a:path h="1949984" w="4597731">
                  <a:moveTo>
                    <a:pt x="0" y="0"/>
                  </a:moveTo>
                  <a:lnTo>
                    <a:pt x="4597731" y="0"/>
                  </a:lnTo>
                  <a:lnTo>
                    <a:pt x="4597731" y="1949984"/>
                  </a:lnTo>
                  <a:lnTo>
                    <a:pt x="0" y="1949984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97731" cy="1997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201483" y="1279978"/>
            <a:ext cx="5422644" cy="1434741"/>
          </a:xfrm>
          <a:custGeom>
            <a:avLst/>
            <a:gdLst/>
            <a:ahLst/>
            <a:cxnLst/>
            <a:rect r="r" b="b" t="t" l="l"/>
            <a:pathLst>
              <a:path h="1434741" w="5422644">
                <a:moveTo>
                  <a:pt x="0" y="0"/>
                </a:moveTo>
                <a:lnTo>
                  <a:pt x="5422644" y="0"/>
                </a:lnTo>
                <a:lnTo>
                  <a:pt x="5422644" y="1434741"/>
                </a:lnTo>
                <a:lnTo>
                  <a:pt x="0" y="143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976" y="4157027"/>
            <a:ext cx="15407661" cy="193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"Arsitektur Information Retrieval dengan Elasticsearch" (</a:t>
            </a:r>
            <a:r>
              <a:rPr lang="en-US" sz="2199" u="sng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  <a:hlinkClick r:id="rId4" tooltip="https://teknosi.fti.unand.ac.id/index.php/teknosi/article/download/781/175"/>
              </a:rPr>
              <a:t>Jurnal Nasional Teknologi</a:t>
            </a: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"Mengelola Big Data dengan Elasticsearch di Aplikasi Web" (</a:t>
            </a:r>
            <a:r>
              <a:rPr lang="en-US" sz="2199" u="sng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  <a:hlinkClick r:id="rId5" tooltip="https://haltev.id/mengelola-big-data-dengan-elasticsearch-di-aplikasi-web/"/>
              </a:rPr>
              <a:t>Haltev - Mengelola Big Data dengan Elasticsearch</a:t>
            </a: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)​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"Penerapan Elasticsearch dalam Optimasi Pencarian Basis Data Konvensional" (</a:t>
            </a:r>
            <a:r>
              <a:rPr lang="en-US" sz="2199" u="sng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  <a:hlinkClick r:id="rId6" tooltip="https://teknosi.fti.unand.ac.id/index.php/teknosi/article/download/781/175"/>
              </a:rPr>
              <a:t>Jurnal Nasional Teknologi</a:t>
            </a:r>
            <a:r>
              <a:rPr lang="en-US" sz="21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)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34976" y="3492484"/>
            <a:ext cx="11207885" cy="51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0"/>
              </a:lnSpc>
              <a:spcBef>
                <a:spcPct val="0"/>
              </a:spcBef>
            </a:pPr>
            <a:r>
              <a:rPr lang="en-US" b="true" sz="3036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Jurnal  Referensi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2436" y="1550735"/>
            <a:ext cx="15080201" cy="116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MIND mapping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7259300" cy="9258300"/>
            <a:chOff x="0" y="0"/>
            <a:chExt cx="4545659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7709" y="3076669"/>
            <a:ext cx="17457009" cy="7403847"/>
            <a:chOff x="0" y="0"/>
            <a:chExt cx="4597731" cy="19499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97731" cy="1949984"/>
            </a:xfrm>
            <a:custGeom>
              <a:avLst/>
              <a:gdLst/>
              <a:ahLst/>
              <a:cxnLst/>
              <a:rect r="r" b="b" t="t" l="l"/>
              <a:pathLst>
                <a:path h="1949984" w="4597731">
                  <a:moveTo>
                    <a:pt x="0" y="0"/>
                  </a:moveTo>
                  <a:lnTo>
                    <a:pt x="4597731" y="0"/>
                  </a:lnTo>
                  <a:lnTo>
                    <a:pt x="4597731" y="1949984"/>
                  </a:lnTo>
                  <a:lnTo>
                    <a:pt x="0" y="1949984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97731" cy="1997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201483" y="1279978"/>
            <a:ext cx="5422644" cy="1434741"/>
          </a:xfrm>
          <a:custGeom>
            <a:avLst/>
            <a:gdLst/>
            <a:ahLst/>
            <a:cxnLst/>
            <a:rect r="r" b="b" t="t" l="l"/>
            <a:pathLst>
              <a:path h="1434741" w="5422644">
                <a:moveTo>
                  <a:pt x="0" y="0"/>
                </a:moveTo>
                <a:lnTo>
                  <a:pt x="5422644" y="0"/>
                </a:lnTo>
                <a:lnTo>
                  <a:pt x="5422644" y="1434741"/>
                </a:lnTo>
                <a:lnTo>
                  <a:pt x="0" y="1434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9355" y="4037874"/>
            <a:ext cx="15602881" cy="4333414"/>
          </a:xfrm>
          <a:custGeom>
            <a:avLst/>
            <a:gdLst/>
            <a:ahLst/>
            <a:cxnLst/>
            <a:rect r="r" b="b" t="t" l="l"/>
            <a:pathLst>
              <a:path h="4333414" w="15602881">
                <a:moveTo>
                  <a:pt x="0" y="0"/>
                </a:moveTo>
                <a:lnTo>
                  <a:pt x="15602881" y="0"/>
                </a:lnTo>
                <a:lnTo>
                  <a:pt x="15602881" y="4333414"/>
                </a:lnTo>
                <a:lnTo>
                  <a:pt x="0" y="433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77" t="-70280" r="-1842" b="-5376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2436" y="1550735"/>
            <a:ext cx="15080201" cy="116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6"/>
              </a:lnSpc>
            </a:pPr>
            <a:r>
              <a:rPr lang="en-US" sz="76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MIND mapping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6230600" cy="90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0"/>
              </a:lnSpc>
            </a:pPr>
            <a:r>
              <a:rPr lang="en-US" sz="60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Metode dan rencana pengujian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76655"/>
            <a:ext cx="16230600" cy="50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374" indent="-320687" lvl="1">
              <a:lnSpc>
                <a:spcPts val="4158"/>
              </a:lnSpc>
              <a:buFont typeface="Arial"/>
              <a:buChar char="•"/>
            </a:pPr>
            <a:r>
              <a:rPr lang="en-US" b="true" sz="297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Metode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717590" y="3580495"/>
            <a:ext cx="4854868" cy="4887071"/>
            <a:chOff x="0" y="0"/>
            <a:chExt cx="1278648" cy="12871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04432" y="3580495"/>
            <a:ext cx="4854868" cy="4887071"/>
            <a:chOff x="0" y="0"/>
            <a:chExt cx="1278648" cy="12871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580495"/>
            <a:ext cx="4854868" cy="4887071"/>
            <a:chOff x="0" y="0"/>
            <a:chExt cx="1278648" cy="1287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72354" y="5315614"/>
            <a:ext cx="3997443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Indeksasi faktur untuk pencarian berbasis kriteria (tanggal, nama perusahaan, jenis obat).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59196" y="5315614"/>
            <a:ext cx="3997443" cy="291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User Interface untuk pencarian faktur dengan filter dan Penyimpanan di database lokal atau cloud.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83464" y="5315614"/>
            <a:ext cx="3997443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Faktur fisik diubah menjadi data digital dengan diinput kedalam database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2354" y="3830845"/>
            <a:ext cx="4145340" cy="12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Penerapan Elastic Search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59196" y="3830845"/>
            <a:ext cx="4145340" cy="12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Pengembangan Sistem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3464" y="3830845"/>
            <a:ext cx="4145340" cy="12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Pengumpulan Data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490849" y="8035912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5400000">
            <a:off x="16721449" y="-155345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6230600" cy="90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0"/>
              </a:lnSpc>
            </a:pPr>
            <a:r>
              <a:rPr lang="en-US" sz="6008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Metode dan rencana pengujian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76655"/>
            <a:ext cx="16230600" cy="50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374" indent="-320687" lvl="1">
              <a:lnSpc>
                <a:spcPts val="4158"/>
              </a:lnSpc>
              <a:buFont typeface="Arial"/>
              <a:buChar char="•"/>
            </a:pPr>
            <a:r>
              <a:rPr lang="en-US" b="true" sz="297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Rencana Pengujian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717590" y="3580495"/>
            <a:ext cx="4854868" cy="4887071"/>
            <a:chOff x="0" y="0"/>
            <a:chExt cx="1278648" cy="12871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04432" y="3580495"/>
            <a:ext cx="4854868" cy="4887071"/>
            <a:chOff x="0" y="0"/>
            <a:chExt cx="1278648" cy="12871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3580495"/>
            <a:ext cx="4854868" cy="4887071"/>
            <a:chOff x="0" y="0"/>
            <a:chExt cx="1278648" cy="1287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8648" cy="1287130"/>
            </a:xfrm>
            <a:custGeom>
              <a:avLst/>
              <a:gdLst/>
              <a:ahLst/>
              <a:cxnLst/>
              <a:rect r="r" b="b" t="t" l="l"/>
              <a:pathLst>
                <a:path h="1287130" w="1278648">
                  <a:moveTo>
                    <a:pt x="0" y="0"/>
                  </a:moveTo>
                  <a:lnTo>
                    <a:pt x="1278648" y="0"/>
                  </a:lnTo>
                  <a:lnTo>
                    <a:pt x="1278648" y="1287130"/>
                  </a:lnTo>
                  <a:lnTo>
                    <a:pt x="0" y="1287130"/>
                  </a:lnTo>
                  <a:close/>
                </a:path>
              </a:pathLst>
            </a:custGeom>
            <a:solidFill>
              <a:srgbClr val="F6ED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78648" cy="133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72354" y="5315614"/>
            <a:ext cx="3997443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Persentase hasil pencarian yang sesuai dengan kriteria input.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59196" y="5315614"/>
            <a:ext cx="3997443" cy="82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Penilaian oleh pengguna (apoteker).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3464" y="5315614"/>
            <a:ext cx="3997443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Waktu yang dibutuhkan untuk menemukan faktur tertentu.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72354" y="3830845"/>
            <a:ext cx="4145340" cy="59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Akurasi Pencarian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59196" y="3830845"/>
            <a:ext cx="4145340" cy="59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Usability Testing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3464" y="3830845"/>
            <a:ext cx="4145340" cy="120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10"/>
              </a:lnSpc>
              <a:spcBef>
                <a:spcPct val="0"/>
              </a:spcBef>
            </a:pPr>
            <a:r>
              <a:rPr lang="en-US" b="true" sz="3436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Kecepatan Pencarian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490849" y="8035912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5400000">
            <a:off x="16721449" y="-155345"/>
            <a:ext cx="1075701" cy="2444776"/>
          </a:xfrm>
          <a:custGeom>
            <a:avLst/>
            <a:gdLst/>
            <a:ahLst/>
            <a:cxnLst/>
            <a:rect r="r" b="b" t="t" l="l"/>
            <a:pathLst>
              <a:path h="2444776" w="1075701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2396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7" y="0"/>
                </a:lnTo>
                <a:lnTo>
                  <a:pt x="416467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18385" y="-275746"/>
            <a:ext cx="10540985" cy="10688023"/>
            <a:chOff x="0" y="0"/>
            <a:chExt cx="2776226" cy="2814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76226" cy="2814953"/>
            </a:xfrm>
            <a:custGeom>
              <a:avLst/>
              <a:gdLst/>
              <a:ahLst/>
              <a:cxnLst/>
              <a:rect r="r" b="b" t="t" l="l"/>
              <a:pathLst>
                <a:path h="2814953" w="2776226">
                  <a:moveTo>
                    <a:pt x="0" y="0"/>
                  </a:moveTo>
                  <a:lnTo>
                    <a:pt x="2776226" y="0"/>
                  </a:lnTo>
                  <a:lnTo>
                    <a:pt x="2776226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76226" cy="2862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72475" y="610914"/>
            <a:ext cx="1543050" cy="154305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32"/>
                </a:lnSpc>
              </a:pPr>
              <a:r>
                <a:rPr lang="en-US" b="true" sz="4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372475" y="2491444"/>
            <a:ext cx="1543050" cy="15430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32"/>
                </a:lnSpc>
              </a:pPr>
              <a:r>
                <a:rPr lang="en-US" b="true" sz="4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372475" y="4371975"/>
            <a:ext cx="1543050" cy="15430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32"/>
                </a:lnSpc>
              </a:pPr>
              <a:r>
                <a:rPr lang="en-US" b="true" sz="4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72475" y="6252506"/>
            <a:ext cx="1543050" cy="15430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32"/>
                </a:lnSpc>
              </a:pPr>
              <a:r>
                <a:rPr lang="en-US" b="true" sz="4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04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72475" y="8133036"/>
            <a:ext cx="1543050" cy="154305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32"/>
                </a:lnSpc>
              </a:pPr>
              <a:r>
                <a:rPr lang="en-US" b="true" sz="495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05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869856"/>
            <a:ext cx="3874644" cy="1025166"/>
          </a:xfrm>
          <a:custGeom>
            <a:avLst/>
            <a:gdLst/>
            <a:ahLst/>
            <a:cxnLst/>
            <a:rect r="r" b="b" t="t" l="l"/>
            <a:pathLst>
              <a:path h="1025166" w="3874644">
                <a:moveTo>
                  <a:pt x="0" y="0"/>
                </a:moveTo>
                <a:lnTo>
                  <a:pt x="3874644" y="0"/>
                </a:lnTo>
                <a:lnTo>
                  <a:pt x="3874644" y="1025166"/>
                </a:lnTo>
                <a:lnTo>
                  <a:pt x="0" y="102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162687" y="1055092"/>
            <a:ext cx="7096613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Background of the Study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62687" y="2935622"/>
            <a:ext cx="7096613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Problem Statement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62687" y="4816153"/>
            <a:ext cx="7096613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Methodology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62687" y="6696683"/>
            <a:ext cx="7096613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Proposed Timeline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62687" y="8577214"/>
            <a:ext cx="7096613" cy="58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64"/>
              </a:lnSpc>
            </a:pPr>
            <a:r>
              <a:rPr lang="en-US" b="true" sz="3474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Analysis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547800"/>
            <a:ext cx="6661085" cy="276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32"/>
              </a:lnSpc>
            </a:pPr>
            <a:r>
              <a:rPr lang="en-US" sz="9035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Progress Riset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471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28651" y="6710745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71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28651" y="-769084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54471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128651" y="2939493"/>
            <a:ext cx="1911949" cy="4345338"/>
          </a:xfrm>
          <a:custGeom>
            <a:avLst/>
            <a:gdLst/>
            <a:ahLst/>
            <a:cxnLst/>
            <a:rect r="r" b="b" t="t" l="l"/>
            <a:pathLst>
              <a:path h="4345338" w="1911949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69750" y="3842984"/>
            <a:ext cx="13889550" cy="251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69750" y="2307685"/>
            <a:ext cx="416467" cy="631808"/>
          </a:xfrm>
          <a:custGeom>
            <a:avLst/>
            <a:gdLst/>
            <a:ahLst/>
            <a:cxnLst/>
            <a:rect r="r" b="b" t="t" l="l"/>
            <a:pathLst>
              <a:path h="631808" w="416467">
                <a:moveTo>
                  <a:pt x="0" y="0"/>
                </a:moveTo>
                <a:lnTo>
                  <a:pt x="416466" y="0"/>
                </a:lnTo>
                <a:lnTo>
                  <a:pt x="416466" y="631808"/>
                </a:lnTo>
                <a:lnTo>
                  <a:pt x="0" y="631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2638" y="2330109"/>
            <a:ext cx="6935572" cy="52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Lukman Hakim (21081010118)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DAGXZ6Z0e80</dc:identifier>
  <dcterms:modified xsi:type="dcterms:W3CDTF">2011-08-01T06:04:30Z</dcterms:modified>
  <cp:revision>1</cp:revision>
  <dc:title>"Rancang Bangun Sistem Pengelolaan Faktur Berbasis Elastic Search untuk Efisiensi Pencarian di Apotek RH Farma"</dc:title>
</cp:coreProperties>
</file>