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264" r:id="rId6"/>
    <p:sldId id="301" r:id="rId7"/>
    <p:sldId id="302" r:id="rId8"/>
    <p:sldId id="303" r:id="rId9"/>
    <p:sldId id="308" r:id="rId10"/>
    <p:sldId id="304" r:id="rId11"/>
    <p:sldId id="307" r:id="rId12"/>
    <p:sldId id="305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8" autoAdjust="0"/>
  </p:normalViewPr>
  <p:slideViewPr>
    <p:cSldViewPr>
      <p:cViewPr varScale="1">
        <p:scale>
          <a:sx n="123" d="100"/>
          <a:sy n="123" d="100"/>
        </p:scale>
        <p:origin x="93" y="305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35896" y="1794902"/>
            <a:ext cx="5508104" cy="1080121"/>
          </a:xfrm>
        </p:spPr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Money Exchange Rate Dashboard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w/ Airflow, Pandas, Request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Looker AS A DATA VIZ</a:t>
            </a:r>
            <a:endParaRPr lang="id-ID" dirty="0"/>
          </a:p>
        </p:txBody>
      </p:sp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3289B127-8D58-0B35-C6C0-BB1F1C7F1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71550"/>
            <a:ext cx="5295502" cy="39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3375A57-1C8D-7D4B-0D1D-E16F412D411A}"/>
              </a:ext>
            </a:extLst>
          </p:cNvPr>
          <p:cNvSpPr txBox="1">
            <a:spLocks/>
          </p:cNvSpPr>
          <p:nvPr/>
        </p:nvSpPr>
        <p:spPr>
          <a:xfrm>
            <a:off x="1684952" y="123478"/>
            <a:ext cx="745904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LATAR BELAKANG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DC51-AB70-5518-9C99-4BA1ABAE411A}"/>
              </a:ext>
            </a:extLst>
          </p:cNvPr>
          <p:cNvSpPr txBox="1"/>
          <p:nvPr/>
        </p:nvSpPr>
        <p:spPr>
          <a:xfrm>
            <a:off x="1619672" y="1131590"/>
            <a:ext cx="75608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/>
              <a:t>Gojek adalah platform aplikasi yang menawarkan berbagai promo menarik kepada penggunanya, namun mencari promo yang relevan secara manual bisa melelahkan. Oleh karena itu, </a:t>
            </a:r>
            <a:endParaRPr lang="en-US" sz="1400" dirty="0"/>
          </a:p>
          <a:p>
            <a:pPr algn="just"/>
            <a:r>
              <a:rPr lang="id-ID" sz="1400" dirty="0"/>
              <a:t>otomatisasi web </a:t>
            </a:r>
            <a:r>
              <a:rPr lang="id-ID" sz="1400" dirty="0" err="1"/>
              <a:t>scraping</a:t>
            </a:r>
            <a:r>
              <a:rPr lang="id-ID" sz="1400" dirty="0"/>
              <a:t> dapat membantu pengguna dengan:</a:t>
            </a:r>
          </a:p>
          <a:p>
            <a:pPr algn="just"/>
            <a:endParaRPr lang="id-ID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d-ID" sz="1400" dirty="0"/>
              <a:t>Efisiensi: Menghemat waktu dengan otomatis mengumpulkan informasi promo Gojek.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d-ID" sz="1400" dirty="0"/>
              <a:t>Manfaat Maksimal: Memanfaatkan penawaran Gojek dengan lebih baik.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d-ID" sz="1400" dirty="0"/>
              <a:t>Kontrol Lebih Besar: Pengguna dapat mengatur preferensi mereka untuk promo yang ingin mereka dapatkan.</a:t>
            </a:r>
          </a:p>
          <a:p>
            <a:pPr algn="just"/>
            <a:endParaRPr lang="id-ID" sz="1400" dirty="0"/>
          </a:p>
          <a:p>
            <a:pPr algn="just"/>
            <a:r>
              <a:rPr lang="id-ID" sz="1400" dirty="0"/>
              <a:t>Otomatisasi web </a:t>
            </a:r>
            <a:r>
              <a:rPr lang="id-ID" sz="1400" dirty="0" err="1"/>
              <a:t>scraping</a:t>
            </a:r>
            <a:r>
              <a:rPr lang="id-ID" sz="1400" dirty="0"/>
              <a:t> perlu dilakukan dengan etika dan mematuhi ketentuan hukum serta syarat dan ketentuan Gojek.</a:t>
            </a:r>
          </a:p>
        </p:txBody>
      </p:sp>
    </p:spTree>
    <p:extLst>
      <p:ext uri="{BB962C8B-B14F-4D97-AF65-F5344CB8AC3E}">
        <p14:creationId xmlns:p14="http://schemas.microsoft.com/office/powerpoint/2010/main" val="39727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E7E5DDB-6875-853C-467A-79FD3E30F894}"/>
              </a:ext>
            </a:extLst>
          </p:cNvPr>
          <p:cNvSpPr txBox="1"/>
          <p:nvPr/>
        </p:nvSpPr>
        <p:spPr>
          <a:xfrm>
            <a:off x="32792" y="10666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Pipeline</a:t>
            </a:r>
            <a:endParaRPr lang="id-ID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D92EC-9886-9604-066E-634CF0C6B63B}"/>
              </a:ext>
            </a:extLst>
          </p:cNvPr>
          <p:cNvSpPr txBox="1"/>
          <p:nvPr/>
        </p:nvSpPr>
        <p:spPr>
          <a:xfrm>
            <a:off x="-6856" y="3994487"/>
            <a:ext cx="9137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Proyek ini berjalan </a:t>
            </a:r>
            <a:r>
              <a:rPr lang="en-US" sz="1400" dirty="0" err="1"/>
              <a:t>menggunakan</a:t>
            </a:r>
            <a:r>
              <a:rPr lang="en-US" sz="1400" dirty="0"/>
              <a:t> google service Composer, Data storage, </a:t>
            </a:r>
            <a:r>
              <a:rPr lang="en-US" sz="1400" dirty="0" err="1"/>
              <a:t>bigquery</a:t>
            </a:r>
            <a:r>
              <a:rPr lang="en-US" sz="1400" dirty="0"/>
              <a:t> dan looker studio. </a:t>
            </a:r>
          </a:p>
          <a:p>
            <a:pPr algn="just"/>
            <a:r>
              <a:rPr lang="en-US" sz="1400" dirty="0" err="1"/>
              <a:t>Pertama-tama</a:t>
            </a:r>
            <a:r>
              <a:rPr lang="en-US" sz="1400" dirty="0"/>
              <a:t> program </a:t>
            </a:r>
            <a:r>
              <a:rPr lang="en-US" sz="1400" dirty="0" err="1"/>
              <a:t>menjalankan</a:t>
            </a:r>
            <a:r>
              <a:rPr lang="en-US" sz="1400" dirty="0"/>
              <a:t> request untuk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pengambilan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API. </a:t>
            </a:r>
            <a:r>
              <a:rPr lang="en-US" sz="1400" dirty="0" err="1"/>
              <a:t>Kemudian</a:t>
            </a:r>
            <a:r>
              <a:rPr lang="en-US" sz="1400" dirty="0"/>
              <a:t> di </a:t>
            </a:r>
          </a:p>
          <a:p>
            <a:pPr algn="just"/>
            <a:r>
              <a:rPr lang="en-US" sz="1400" dirty="0" err="1"/>
              <a:t>transformasikan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Pandas, setelah data selesai di </a:t>
            </a:r>
            <a:r>
              <a:rPr lang="en-US" sz="1400" dirty="0" err="1"/>
              <a:t>transformasi</a:t>
            </a:r>
            <a:r>
              <a:rPr lang="en-US" sz="1400" dirty="0"/>
              <a:t>, data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disimpan di </a:t>
            </a:r>
          </a:p>
          <a:p>
            <a:pPr algn="just"/>
            <a:r>
              <a:rPr lang="en-US" sz="1400" dirty="0"/>
              <a:t>google data storage. Juga data </a:t>
            </a:r>
            <a:r>
              <a:rPr lang="en-US" sz="1400" dirty="0" err="1"/>
              <a:t>tersebut</a:t>
            </a:r>
            <a:r>
              <a:rPr lang="en-US" sz="1400" dirty="0"/>
              <a:t> di </a:t>
            </a:r>
            <a:r>
              <a:rPr lang="en-US" sz="1400" dirty="0" err="1"/>
              <a:t>simpan</a:t>
            </a:r>
            <a:r>
              <a:rPr lang="en-US" sz="1400" dirty="0"/>
              <a:t> di data warehouse </a:t>
            </a:r>
            <a:r>
              <a:rPr lang="en-US" sz="1400" dirty="0" err="1"/>
              <a:t>bigquery</a:t>
            </a:r>
            <a:r>
              <a:rPr lang="en-US" sz="1400" dirty="0"/>
              <a:t>. Setelah itu di </a:t>
            </a:r>
            <a:r>
              <a:rPr lang="en-US" sz="1400" dirty="0" err="1"/>
              <a:t>visualisasikan</a:t>
            </a:r>
            <a:r>
              <a:rPr lang="en-US" sz="1400" dirty="0"/>
              <a:t> </a:t>
            </a:r>
          </a:p>
          <a:p>
            <a:pPr algn="just"/>
            <a:r>
              <a:rPr lang="en-US" sz="1400" dirty="0"/>
              <a:t>dengan Looker Studio.</a:t>
            </a:r>
            <a:endParaRPr lang="id-ID" sz="1400" dirty="0"/>
          </a:p>
          <a:p>
            <a:pPr algn="just"/>
            <a:endParaRPr lang="id-ID" sz="1400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2EA09CD-BA6C-57A9-64F5-C458E5C0A0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74" y="595441"/>
            <a:ext cx="5555451" cy="34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C6A99D9-7B2D-5901-8EAC-C35C0B327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id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5588A20-C04A-CF51-4F01-5E3AF5E964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9B6D309-D882-F6D7-E04B-0008E2AF34DB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id-ID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95603D2-8D52-D3D5-91D9-70121B461963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r>
              <a:rPr lang="en-US" dirty="0"/>
              <a:t>DATA ORCHESTRATION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CB982CB-AAF3-CF4B-816A-4B87E24C9648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r>
              <a:rPr lang="en-US" dirty="0"/>
              <a:t>DATA STORAGE</a:t>
            </a:r>
            <a:endParaRPr lang="id-ID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C6C1A6E-9ED6-4D27-841F-45353063C89E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48D6F7-467B-AC99-07EC-FE03AD49BD10}"/>
              </a:ext>
            </a:extLst>
          </p:cNvPr>
          <p:cNvSpPr txBox="1"/>
          <p:nvPr/>
        </p:nvSpPr>
        <p:spPr>
          <a:xfrm>
            <a:off x="36004" y="341414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600D6-A214-8B3B-4141-DB75C5211528}"/>
              </a:ext>
            </a:extLst>
          </p:cNvPr>
          <p:cNvSpPr txBox="1"/>
          <p:nvPr/>
        </p:nvSpPr>
        <p:spPr>
          <a:xfrm>
            <a:off x="4656193" y="341557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Google Cloud Storage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F65F00-BD37-2C49-F25E-42C236A77141}"/>
              </a:ext>
            </a:extLst>
          </p:cNvPr>
          <p:cNvSpPr txBox="1"/>
          <p:nvPr/>
        </p:nvSpPr>
        <p:spPr>
          <a:xfrm>
            <a:off x="2373661" y="341414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Airflow</a:t>
            </a:r>
          </a:p>
          <a:p>
            <a:r>
              <a:rPr lang="en-US" sz="1400" dirty="0"/>
              <a:t>- Pandas</a:t>
            </a:r>
            <a:endParaRPr lang="id-ID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889FC1-7830-F196-0F3F-F7B9E61203E9}"/>
              </a:ext>
            </a:extLst>
          </p:cNvPr>
          <p:cNvSpPr txBox="1"/>
          <p:nvPr/>
        </p:nvSpPr>
        <p:spPr>
          <a:xfrm>
            <a:off x="6974984" y="341557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Looker Studio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8BCC7-31CF-962F-62EE-D9E804DDF06E}"/>
              </a:ext>
            </a:extLst>
          </p:cNvPr>
          <p:cNvSpPr txBox="1"/>
          <p:nvPr/>
        </p:nvSpPr>
        <p:spPr>
          <a:xfrm>
            <a:off x="4653154" y="363212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BigQuery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1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Money Exchange Rates API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F46B8-4732-0328-5026-8A8C41BA32EA}"/>
              </a:ext>
            </a:extLst>
          </p:cNvPr>
          <p:cNvSpPr txBox="1"/>
          <p:nvPr/>
        </p:nvSpPr>
        <p:spPr>
          <a:xfrm flipH="1">
            <a:off x="45719" y="1059582"/>
            <a:ext cx="9098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 https://open.er-api.com/v6/latest/USD</a:t>
            </a:r>
          </a:p>
          <a:p>
            <a:endParaRPr lang="en-US" sz="1400" dirty="0"/>
          </a:p>
          <a:p>
            <a:r>
              <a:rPr lang="en-US" sz="1400" dirty="0"/>
              <a:t>API ini memiliki Informasi terkait kode </a:t>
            </a:r>
            <a:r>
              <a:rPr lang="en-US" sz="1400" dirty="0" err="1"/>
              <a:t>mata</a:t>
            </a:r>
            <a:r>
              <a:rPr lang="en-US" sz="1400" dirty="0"/>
              <a:t> uang,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tukar</a:t>
            </a:r>
            <a:r>
              <a:rPr lang="en-US" sz="1400" dirty="0"/>
              <a:t> dengan </a:t>
            </a:r>
            <a:r>
              <a:rPr lang="en-US" sz="1400" dirty="0" err="1"/>
              <a:t>mata</a:t>
            </a:r>
            <a:r>
              <a:rPr lang="en-US" sz="1400" dirty="0"/>
              <a:t> uang lain dan juga </a:t>
            </a:r>
            <a:r>
              <a:rPr lang="en-US" sz="1400" dirty="0" err="1"/>
              <a:t>kapan</a:t>
            </a:r>
            <a:r>
              <a:rPr lang="en-US" sz="1400" dirty="0"/>
              <a:t> terakhir di </a:t>
            </a:r>
          </a:p>
          <a:p>
            <a:r>
              <a:rPr lang="en-US" sz="1400" dirty="0"/>
              <a:t>update:</a:t>
            </a:r>
          </a:p>
          <a:p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base_currency</a:t>
            </a:r>
            <a:r>
              <a:rPr lang="en-US" sz="1400" dirty="0"/>
              <a:t> =&gt; </a:t>
            </a:r>
            <a:r>
              <a:rPr lang="en-US" sz="1400" dirty="0" err="1"/>
              <a:t>mata</a:t>
            </a:r>
            <a:r>
              <a:rPr lang="en-US" sz="1400" dirty="0"/>
              <a:t> uang </a:t>
            </a:r>
            <a:r>
              <a:rPr lang="en-US" sz="1400" dirty="0" err="1"/>
              <a:t>dasar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sebagai </a:t>
            </a:r>
            <a:r>
              <a:rPr lang="en-US" sz="1400" dirty="0" err="1"/>
              <a:t>patokan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tukar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uang </a:t>
            </a:r>
            <a:r>
              <a:rPr lang="en-US" sz="1400" dirty="0" err="1"/>
              <a:t>lainnya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API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currency =&gt; </a:t>
            </a:r>
            <a:r>
              <a:rPr lang="en-US" sz="1400" dirty="0" err="1"/>
              <a:t>singkatan</a:t>
            </a:r>
            <a:r>
              <a:rPr lang="en-US" sz="1400" dirty="0"/>
              <a:t> atau kode </a:t>
            </a:r>
            <a:r>
              <a:rPr lang="en-US" sz="1400" dirty="0" err="1"/>
              <a:t>numerik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untuk </a:t>
            </a:r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uang.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rates =&gt;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tukar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dua </a:t>
            </a:r>
            <a:r>
              <a:rPr lang="en-US" sz="1400" dirty="0" err="1"/>
              <a:t>mata</a:t>
            </a:r>
            <a:r>
              <a:rPr lang="en-US" sz="1400" dirty="0"/>
              <a:t> uang.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time_last_update_unix</a:t>
            </a:r>
            <a:r>
              <a:rPr lang="en-US" sz="1400" dirty="0"/>
              <a:t> =&gt;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kapan</a:t>
            </a:r>
            <a:r>
              <a:rPr lang="en-US" sz="1400" dirty="0"/>
              <a:t> data </a:t>
            </a:r>
            <a:r>
              <a:rPr lang="en-US" sz="1400" dirty="0" err="1"/>
              <a:t>terupdate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format </a:t>
            </a:r>
            <a:r>
              <a:rPr lang="pt-BR" sz="1400" dirty="0"/>
              <a:t>%Y-%m-%d %H:%M:%S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ORCHESTRATION USING AIRFLOW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F46B8-4732-0328-5026-8A8C41BA32EA}"/>
              </a:ext>
            </a:extLst>
          </p:cNvPr>
          <p:cNvSpPr txBox="1"/>
          <p:nvPr/>
        </p:nvSpPr>
        <p:spPr>
          <a:xfrm flipH="1">
            <a:off x="107504" y="84355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Airflow DAGs </a:t>
            </a:r>
            <a:r>
              <a:rPr lang="en-US" sz="1400" dirty="0" err="1"/>
              <a:t>finpro</a:t>
            </a:r>
            <a:endParaRPr lang="en-US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24B819-1B5F-2CE9-494F-AD51ADC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525"/>
            <a:ext cx="9144000" cy="24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ORCHESTRATION USING AIRFLOW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F46B8-4732-0328-5026-8A8C41BA32EA}"/>
              </a:ext>
            </a:extLst>
          </p:cNvPr>
          <p:cNvSpPr txBox="1"/>
          <p:nvPr/>
        </p:nvSpPr>
        <p:spPr>
          <a:xfrm flipH="1">
            <a:off x="107504" y="84355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etl_currency_rates_dag</a:t>
            </a:r>
            <a:r>
              <a:rPr lang="en-US" sz="1400" dirty="0"/>
              <a:t>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A3102-C4CA-58FF-1A1C-73DB589216A9}"/>
              </a:ext>
            </a:extLst>
          </p:cNvPr>
          <p:cNvSpPr txBox="1"/>
          <p:nvPr/>
        </p:nvSpPr>
        <p:spPr>
          <a:xfrm flipH="1">
            <a:off x="107504" y="272873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Airflow </a:t>
            </a:r>
            <a:r>
              <a:rPr lang="en-US" sz="1400" dirty="0" err="1"/>
              <a:t>Varibles</a:t>
            </a:r>
            <a:endParaRPr lang="en-US" sz="1400" dirty="0"/>
          </a:p>
        </p:txBody>
      </p:sp>
      <p:pic>
        <p:nvPicPr>
          <p:cNvPr id="16" name="Picture 15" descr="A diagram of a diagram">
            <a:extLst>
              <a:ext uri="{FF2B5EF4-FFF2-40B4-BE49-F238E27FC236}">
                <a16:creationId xmlns:a16="http://schemas.microsoft.com/office/drawing/2014/main" id="{8CD0BE69-683F-72CC-6D42-8A3F5D9CA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51335"/>
            <a:ext cx="5508104" cy="1577403"/>
          </a:xfrm>
          <a:prstGeom prst="rect">
            <a:avLst/>
          </a:prstGeom>
        </p:spPr>
      </p:pic>
      <p:pic>
        <p:nvPicPr>
          <p:cNvPr id="18" name="Picture 17" descr="A screenshot of a computer">
            <a:extLst>
              <a:ext uri="{FF2B5EF4-FFF2-40B4-BE49-F238E27FC236}">
                <a16:creationId xmlns:a16="http://schemas.microsoft.com/office/drawing/2014/main" id="{DA6FFCDD-486A-32BD-7232-45FA871C2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52977"/>
            <a:ext cx="8207896" cy="17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6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GCS AS A DATA LAKE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03AC-D0F4-772F-8B81-13281735D9A6}"/>
              </a:ext>
            </a:extLst>
          </p:cNvPr>
          <p:cNvSpPr txBox="1"/>
          <p:nvPr/>
        </p:nvSpPr>
        <p:spPr>
          <a:xfrm flipH="1">
            <a:off x="-36512" y="843558"/>
            <a:ext cx="133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directory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0D272-8761-8653-2E3F-41868216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71750"/>
            <a:ext cx="5444861" cy="1031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099DA-4676-535E-5306-D9B059238F26}"/>
              </a:ext>
            </a:extLst>
          </p:cNvPr>
          <p:cNvSpPr txBox="1"/>
          <p:nvPr/>
        </p:nvSpPr>
        <p:spPr>
          <a:xfrm flipH="1">
            <a:off x="-36512" y="211995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Currency directory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42558-AA96-C05A-D3F8-4F619DDE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67986"/>
            <a:ext cx="5429722" cy="6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AS A DATA WAREHOUSE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9E6F4-8301-6F56-B6EB-50018D57DAD1}"/>
              </a:ext>
            </a:extLst>
          </p:cNvPr>
          <p:cNvSpPr txBox="1"/>
          <p:nvPr/>
        </p:nvSpPr>
        <p:spPr>
          <a:xfrm flipH="1">
            <a:off x="35496" y="751805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4F4ABB-D4D6-D4E4-A9A5-4AFD28AB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9582"/>
            <a:ext cx="3276777" cy="3177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0C2581-6522-1041-7FF2-9A4D5E87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75606"/>
            <a:ext cx="4652438" cy="13824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E756C8-EB74-71DC-4525-9FCAF366EE5D}"/>
              </a:ext>
            </a:extLst>
          </p:cNvPr>
          <p:cNvSpPr txBox="1"/>
          <p:nvPr/>
        </p:nvSpPr>
        <p:spPr>
          <a:xfrm flipH="1">
            <a:off x="4283968" y="771550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8176708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8293</TotalTime>
  <Words>350</Words>
  <Application>Microsoft Office PowerPoint</Application>
  <PresentationFormat>On-screen Show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wawan</cp:lastModifiedBy>
  <cp:revision>84</cp:revision>
  <dcterms:created xsi:type="dcterms:W3CDTF">2016-12-05T23:26:54Z</dcterms:created>
  <dcterms:modified xsi:type="dcterms:W3CDTF">2023-11-02T07:25:55Z</dcterms:modified>
</cp:coreProperties>
</file>