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449" r:id="rId2"/>
    <p:sldId id="479" r:id="rId3"/>
    <p:sldId id="480" r:id="rId4"/>
    <p:sldId id="481" r:id="rId5"/>
    <p:sldId id="482" r:id="rId6"/>
    <p:sldId id="511" r:id="rId7"/>
    <p:sldId id="524" r:id="rId8"/>
    <p:sldId id="525" r:id="rId9"/>
    <p:sldId id="483" r:id="rId10"/>
    <p:sldId id="484" r:id="rId11"/>
    <p:sldId id="485" r:id="rId1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7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64" autoAdjust="0"/>
    <p:restoredTop sz="98731" autoAdjust="0"/>
  </p:normalViewPr>
  <p:slideViewPr>
    <p:cSldViewPr>
      <p:cViewPr>
        <p:scale>
          <a:sx n="73" d="100"/>
          <a:sy n="73" d="100"/>
        </p:scale>
        <p:origin x="-858" y="-8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4CB96B8E-EB5C-428A-863B-9C6F515E3E45}" type="datetimeFigureOut">
              <a:rPr lang="en-US"/>
              <a:pPr>
                <a:defRPr/>
              </a:pPr>
              <a:t>1/28/2018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F3FD01BB-3AEE-4510-A6AF-FC3CF32256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767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947AD4-1099-4D9D-A027-3548568446D6}" type="datetime1">
              <a:rPr lang="en-US"/>
              <a:pPr>
                <a:defRPr/>
              </a:pPr>
              <a:t>1/28/2018</a:t>
            </a:fld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4089F-4B93-4C1A-8E31-149AF0D1C9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19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8A1BD-3A49-47E2-8707-FDEC1ACA4FA3}" type="datetime1">
              <a:rPr lang="en-US"/>
              <a:pPr>
                <a:defRPr/>
              </a:pPr>
              <a:t>1/28/2018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D5022-172F-49AC-A9C4-64490A9F9B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99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E53D9A-A6D8-441B-BBA3-61F7824581B2}" type="datetime1">
              <a:rPr lang="en-US"/>
              <a:pPr>
                <a:defRPr/>
              </a:pPr>
              <a:t>1/28/2018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F6DD7-31D1-4AD2-8C3D-1C8F7F8557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75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C233C-8236-411A-A851-C4D960362B46}" type="datetime1">
              <a:rPr lang="en-US"/>
              <a:pPr>
                <a:defRPr/>
              </a:pPr>
              <a:t>1/28/2018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A4122-3224-4AE3-A363-4E60BD9DCA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929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98430-3BFF-4092-8A2D-FC27A07D24F0}" type="datetime1">
              <a:rPr lang="en-US"/>
              <a:pPr>
                <a:defRPr/>
              </a:pPr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4F36B1-8584-43AA-9DF7-9E687E9192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125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B60CE8-80C4-4BD5-9FA1-C4C3A23F26F9}" type="datetime1">
              <a:rPr lang="en-US"/>
              <a:pPr>
                <a:defRPr/>
              </a:pPr>
              <a:t>1/28/2018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47F7A-D16D-4C86-A655-9965410F51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487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DFF53A-BDF4-4211-86C1-6365E905F2D5}" type="datetime1">
              <a:rPr lang="en-US"/>
              <a:pPr>
                <a:defRPr/>
              </a:pPr>
              <a:t>1/28/2018</a:t>
            </a:fld>
            <a:endParaRPr lang="en-US" dirty="0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224623-DF8D-45E3-9A3C-A494D71FD2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753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3FF79B-8018-4ABA-8F6E-2B195D3F628A}" type="datetime1">
              <a:rPr lang="en-US"/>
              <a:pPr>
                <a:defRPr/>
              </a:pPr>
              <a:t>1/28/2018</a:t>
            </a:fld>
            <a:endParaRPr lang="en-US" dirty="0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D744A3-BF0C-4EDB-AE8A-6A0B7D66D73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750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25AF1E-9165-4096-BBF7-CC8BCC8E60C1}" type="datetime1">
              <a:rPr lang="en-US"/>
              <a:pPr>
                <a:defRPr/>
              </a:pPr>
              <a:t>1/28/2018</a:t>
            </a:fld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CAF18-E8B1-4C46-8EC4-BC6133291E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61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7C2670-0A3B-49FB-8BE3-18ACEF280906}" type="datetime1">
              <a:rPr lang="en-US"/>
              <a:pPr>
                <a:defRPr/>
              </a:pPr>
              <a:t>1/28/2018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12CDC5-472D-4E52-A823-148C8F1AE9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140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65B620-015C-4BF1-A099-104757887ACE}" type="datetime1">
              <a:rPr lang="en-US"/>
              <a:pPr>
                <a:defRPr/>
              </a:pPr>
              <a:t>1/28/2018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E0A2B4-4BB4-412A-8F05-E9662F9637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15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8399F9E-1E3D-40C9-B12D-4778A940F084}" type="datetime1">
              <a:rPr lang="en-US"/>
              <a:pPr>
                <a:defRPr/>
              </a:pPr>
              <a:t>1/28/2018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8EEEC23-CD05-4C52-A894-945A143A07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88" r:id="rId2"/>
    <p:sldLayoutId id="2147483897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8" r:id="rId9"/>
    <p:sldLayoutId id="2147483894" r:id="rId10"/>
    <p:sldLayoutId id="214748389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533400" y="914400"/>
            <a:ext cx="8229600" cy="1143000"/>
          </a:xfrm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389437"/>
          </a:xfrm>
        </p:spPr>
        <p:txBody>
          <a:bodyPr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en-US" u="sng" dirty="0" smtClean="0"/>
              <a:t>First Set of Examples</a:t>
            </a:r>
            <a:r>
              <a:rPr lang="en-US" dirty="0" smtClean="0"/>
              <a:t>: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 err="1" smtClean="0"/>
              <a:t>s</a:t>
            </a:r>
            <a:r>
              <a:rPr lang="en-US" dirty="0" smtClean="0"/>
              <a:t> </a:t>
            </a:r>
            <a:r>
              <a:rPr lang="en-US" dirty="0"/>
              <a:t>can now “inherit” from another </a:t>
            </a:r>
            <a:r>
              <a:rPr lang="en-US" dirty="0" smtClean="0"/>
              <a:t>type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A7F60F-1B58-4275-A237-CB1E6D0E50D4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altLang="en-US" sz="4400" dirty="0" smtClean="0"/>
              <a:t>                   </a:t>
            </a:r>
            <a:r>
              <a:rPr lang="en-US" altLang="en-US" sz="4400" b="1" u="sng" dirty="0" smtClean="0"/>
              <a:t>OPTIONAL</a:t>
            </a:r>
            <a:r>
              <a:rPr lang="en-US" altLang="en-US" sz="4400" dirty="0" smtClean="0"/>
              <a:t>  -  </a:t>
            </a:r>
            <a:br>
              <a:rPr lang="en-US" altLang="en-US" sz="4400" dirty="0" smtClean="0"/>
            </a:br>
            <a:r>
              <a:rPr lang="en-US" altLang="en-US" sz="4400" dirty="0" smtClean="0"/>
              <a:t>Using </a:t>
            </a:r>
            <a:r>
              <a:rPr lang="en-US" altLang="en-US" sz="4400" dirty="0" err="1" smtClean="0"/>
              <a:t>enums</a:t>
            </a:r>
            <a:r>
              <a:rPr lang="en-US" altLang="en-US" sz="4400" dirty="0" smtClean="0"/>
              <a:t> to Create Singletons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35163"/>
            <a:ext cx="8610600" cy="438943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 </a:t>
            </a:r>
            <a:r>
              <a:rPr lang="en-US" i="1" dirty="0" smtClean="0"/>
              <a:t>singleton</a:t>
            </a:r>
            <a:r>
              <a:rPr lang="en-US" dirty="0" smtClean="0"/>
              <a:t> class is a class that can have at most one instance</a:t>
            </a:r>
          </a:p>
          <a:p>
            <a:pPr>
              <a:defRPr/>
            </a:pPr>
            <a:r>
              <a:rPr lang="en-US" dirty="0" smtClean="0"/>
              <a:t>Easy implementation using an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 smtClean="0"/>
              <a:t>:</a:t>
            </a:r>
          </a:p>
          <a:p>
            <a:pPr marL="0" indent="0">
              <a:buFont typeface="Wingdings 2" pitchFamily="18" charset="2"/>
              <a:buNone/>
              <a:defRPr/>
            </a:pPr>
            <a:r>
              <a:rPr lang="en-US" dirty="0"/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MySingleton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Font typeface="Wingdings 2" pitchFamily="18" charset="2"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INSTANCE; //only one ordinal value here(0)</a:t>
            </a:r>
          </a:p>
          <a:p>
            <a:pPr marL="0" indent="0">
              <a:buFont typeface="Wingdings 2" pitchFamily="18" charset="2"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public void behavior() {}</a:t>
            </a:r>
          </a:p>
          <a:p>
            <a:pPr marL="0" indent="0">
              <a:buFont typeface="Wingdings 2" pitchFamily="18" charset="2"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 2" pitchFamily="18" charset="2"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//access it like this:</a:t>
            </a:r>
          </a:p>
          <a:p>
            <a:pPr marL="0" indent="0">
              <a:buFont typeface="Wingdings 2" pitchFamily="18" charset="2"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MySingleton.INSTANCE.behavior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Demo: lesson7.lecture.singletons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 2" pitchFamily="18" charset="2"/>
              <a:buNone/>
              <a:defRPr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A7DAE0-17CF-4072-8CD4-526DDDB0DCE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447800"/>
          </a:xfrm>
        </p:spPr>
        <p:txBody>
          <a:bodyPr/>
          <a:lstStyle/>
          <a:p>
            <a:r>
              <a:rPr lang="en-US" altLang="en-US" dirty="0" smtClean="0"/>
              <a:t>                 </a:t>
            </a:r>
            <a:r>
              <a:rPr lang="en-US" altLang="en-US" u="sng" dirty="0" smtClean="0"/>
              <a:t>OPTIONAL :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In Java 8, </a:t>
            </a:r>
            <a:r>
              <a:rPr lang="en-US" altLang="en-US" dirty="0" err="1" smtClean="0"/>
              <a:t>Enums</a:t>
            </a:r>
            <a:r>
              <a:rPr lang="en-US" altLang="en-US" dirty="0" smtClean="0"/>
              <a:t> Can “inherit”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11D685-E209-45FC-B2C9-51BA0C0E73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1981200"/>
            <a:ext cx="5562600" cy="37338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800" dirty="0"/>
              <a:t>//from </a:t>
            </a:r>
            <a:r>
              <a:rPr lang="en-US" altLang="en-US" sz="1800" dirty="0" smtClean="0"/>
              <a:t>lesson7.lecture.enums3.java8</a:t>
            </a:r>
            <a:r>
              <a:rPr lang="en-US" altLang="en-US" dirty="0" smtClean="0"/>
              <a:t>   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sz="1500" dirty="0" smtClean="0">
                <a:latin typeface="Courier New" pitchFamily="49" charset="0"/>
                <a:cs typeface="Courier New" pitchFamily="49" charset="0"/>
              </a:rPr>
              <a:t>interface </a:t>
            </a:r>
            <a:r>
              <a:rPr lang="en-US" altLang="en-US" sz="1500" dirty="0" err="1" smtClean="0">
                <a:latin typeface="Courier New" pitchFamily="49" charset="0"/>
                <a:cs typeface="Courier New" pitchFamily="49" charset="0"/>
              </a:rPr>
              <a:t>DisplayItem</a:t>
            </a:r>
            <a:r>
              <a:rPr lang="en-US" altLang="en-US" sz="15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500" b="1" u="sng" dirty="0" smtClean="0">
                <a:latin typeface="Courier New" pitchFamily="49" charset="0"/>
                <a:cs typeface="Courier New" pitchFamily="49" charset="0"/>
              </a:rPr>
              <a:t>default</a:t>
            </a:r>
            <a:r>
              <a:rPr lang="en-US" altLang="en-US" sz="1500" dirty="0" smtClean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altLang="en-US" sz="1500" dirty="0" err="1" smtClean="0">
                <a:latin typeface="Courier New" pitchFamily="49" charset="0"/>
                <a:cs typeface="Courier New" pitchFamily="49" charset="0"/>
              </a:rPr>
              <a:t>displayInfo</a:t>
            </a:r>
            <a:r>
              <a:rPr lang="en-US" altLang="en-US" sz="15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sz="1500" dirty="0" smtClean="0">
                <a:latin typeface="Courier New" pitchFamily="49" charset="0"/>
                <a:cs typeface="Courier New" pitchFamily="49" charset="0"/>
              </a:rPr>
              <a:t>		. . .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500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sz="15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sz="1500" dirty="0" smtClean="0">
                <a:latin typeface="Courier New" pitchFamily="49" charset="0"/>
                <a:cs typeface="Courier New" pitchFamily="49" charset="0"/>
              </a:rPr>
              <a:t>class Book implements </a:t>
            </a:r>
            <a:r>
              <a:rPr lang="en-US" altLang="en-US" sz="1500" dirty="0" err="1" smtClean="0">
                <a:latin typeface="Courier New" pitchFamily="49" charset="0"/>
                <a:cs typeface="Courier New" pitchFamily="49" charset="0"/>
              </a:rPr>
              <a:t>DisplayItem</a:t>
            </a:r>
            <a:r>
              <a:rPr lang="en-US" altLang="en-US" sz="15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sz="1500" dirty="0" smtClean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altLang="en-US" sz="1500" dirty="0" smtClean="0">
                <a:latin typeface="Courier New" pitchFamily="49" charset="0"/>
                <a:cs typeface="Courier New" pitchFamily="49" charset="0"/>
              </a:rPr>
            </a:br>
            <a:endParaRPr lang="en-US" altLang="en-US" sz="15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altLang="en-US" sz="1500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altLang="en-US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500" dirty="0" err="1" smtClean="0">
                <a:latin typeface="Courier New" pitchFamily="49" charset="0"/>
                <a:cs typeface="Courier New" pitchFamily="49" charset="0"/>
              </a:rPr>
              <a:t>DinosaurStatue</a:t>
            </a:r>
            <a:r>
              <a:rPr lang="en-US" altLang="en-US" sz="1500" dirty="0" smtClean="0">
                <a:latin typeface="Courier New" pitchFamily="49" charset="0"/>
                <a:cs typeface="Courier New" pitchFamily="49" charset="0"/>
              </a:rPr>
              <a:t> implements </a:t>
            </a:r>
            <a:r>
              <a:rPr lang="en-US" altLang="en-US" sz="1500" dirty="0" err="1" smtClean="0">
                <a:latin typeface="Courier New" pitchFamily="49" charset="0"/>
                <a:cs typeface="Courier New" pitchFamily="49" charset="0"/>
              </a:rPr>
              <a:t>DisplayItem</a:t>
            </a:r>
            <a:r>
              <a:rPr lang="en-US" altLang="en-US" sz="1500" dirty="0" smtClean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500" dirty="0" smtClean="0">
                <a:latin typeface="Courier New" pitchFamily="49" charset="0"/>
                <a:cs typeface="Courier New" pitchFamily="49" charset="0"/>
              </a:rPr>
              <a:t> INSTANCE;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sz="15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846" y="3657600"/>
            <a:ext cx="3357154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1000" y="5943600"/>
            <a:ext cx="51816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/>
              <a:t>See lesson7.lecture.enums3.java7 and </a:t>
            </a:r>
            <a:r>
              <a:rPr lang="en-US" sz="1700" smtClean="0"/>
              <a:t>lesson7.lecture.enums3.java8</a:t>
            </a:r>
            <a:endParaRPr lang="en-US" sz="17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altLang="en-US" smtClean="0"/>
              <a:t>First Set of Examples: </a:t>
            </a:r>
            <a:br>
              <a:rPr lang="en-US" altLang="en-US" smtClean="0"/>
            </a:br>
            <a:r>
              <a:rPr lang="en-US" altLang="en-US" smtClean="0"/>
              <a:t>Review of Enums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smtClean="0"/>
              <a:t>An </a:t>
            </a:r>
            <a:r>
              <a:rPr lang="en-US" sz="2400" i="1" u="sng"/>
              <a:t>enumerated type</a:t>
            </a:r>
            <a:r>
              <a:rPr lang="en-US" sz="2400"/>
              <a:t> is a </a:t>
            </a:r>
            <a:r>
              <a:rPr lang="en-US" sz="2400" smtClean="0"/>
              <a:t>Java class </a:t>
            </a:r>
            <a:r>
              <a:rPr lang="en-US" sz="2400"/>
              <a:t>all of whose possible instances are explicitly enumerated during initialization. </a:t>
            </a:r>
          </a:p>
          <a:p>
            <a:pPr>
              <a:defRPr/>
            </a:pPr>
            <a:r>
              <a:rPr lang="en-US" sz="2400"/>
              <a:t>Example: </a:t>
            </a:r>
          </a:p>
          <a:p>
            <a:pPr marL="0" indent="0">
              <a:buFont typeface="Wingdings 2" pitchFamily="18" charset="2"/>
              <a:buNone/>
              <a:defRPr/>
            </a:pPr>
            <a:r>
              <a:rPr lang="en-US" smtClean="0"/>
              <a:t>	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enum Size { SMALL, MEDIUM, LARGE}; </a:t>
            </a:r>
          </a:p>
          <a:p>
            <a:pPr marL="0" indent="0">
              <a:buFont typeface="Wingdings 2" pitchFamily="18" charset="2"/>
              <a:buNone/>
              <a:defRPr/>
            </a:pPr>
            <a:r>
              <a:rPr lang="en-US" smtClean="0"/>
              <a:t>	</a:t>
            </a:r>
            <a:r>
              <a:rPr lang="en-US" b="1" smtClean="0">
                <a:solidFill>
                  <a:schemeClr val="accent5">
                    <a:lumMod val="50000"/>
                  </a:schemeClr>
                </a:solidFill>
              </a:rPr>
              <a:t>//</a:t>
            </a:r>
            <a:r>
              <a:rPr lang="en-US" b="1">
                <a:solidFill>
                  <a:schemeClr val="accent5">
                    <a:lumMod val="50000"/>
                  </a:schemeClr>
                </a:solidFill>
              </a:rPr>
              <a:t>usage: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	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if(requestedSize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Size.LARGE) </a:t>
            </a:r>
          </a:p>
          <a:p>
            <a:pPr marL="0" indent="0">
              <a:buFont typeface="Wingdings 2" pitchFamily="18" charset="2"/>
              <a:buNone/>
              <a:defRPr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applyDiscount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>
              <a:defRPr/>
            </a:pPr>
            <a:r>
              <a:rPr lang="en-US" sz="2400" smtClean="0"/>
              <a:t>The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enum Size </a:t>
            </a:r>
            <a:r>
              <a:rPr lang="en-US" sz="2400" smtClean="0"/>
              <a:t>(which </a:t>
            </a:r>
            <a:r>
              <a:rPr lang="en-US" sz="2400"/>
              <a:t>is </a:t>
            </a:r>
            <a:r>
              <a:rPr lang="en-US" sz="2400" smtClean="0"/>
              <a:t>a </a:t>
            </a:r>
            <a:r>
              <a:rPr lang="en-US" sz="2400"/>
              <a:t>special kind of Java class) has been declared to have </a:t>
            </a:r>
            <a:r>
              <a:rPr lang="en-US" sz="2400" smtClean="0"/>
              <a:t>just three </a:t>
            </a:r>
            <a:r>
              <a:rPr lang="en-US" sz="2400"/>
              <a:t>instances, named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SMALL, MEDIUM, LARGE</a:t>
            </a:r>
            <a:r>
              <a:rPr lang="en-US" sz="2400" smtClean="0"/>
              <a:t>. </a:t>
            </a:r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19908-22E9-4D6D-8DEF-0E60654B4DC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715000"/>
          </a:xfrm>
        </p:spPr>
        <p:txBody>
          <a:bodyPr/>
          <a:lstStyle/>
          <a:p>
            <a:pPr marL="0" indent="0">
              <a:buFont typeface="Wingdings 2" pitchFamily="18" charset="2"/>
              <a:buNone/>
              <a:defRPr/>
            </a:pPr>
            <a:r>
              <a:rPr lang="en-US" smtClean="0"/>
              <a:t>Two important applications for enums:</a:t>
            </a:r>
          </a:p>
          <a:p>
            <a:pPr marL="514350" indent="-514350">
              <a:buFont typeface="Wingdings 2" pitchFamily="18" charset="2"/>
              <a:buAutoNum type="arabicPeriod"/>
              <a:defRPr/>
            </a:pPr>
            <a:r>
              <a:rPr lang="en-US" smtClean="0"/>
              <a:t>Using enums as </a:t>
            </a:r>
            <a:r>
              <a:rPr lang="en-US" i="1" smtClean="0"/>
              <a:t>constants </a:t>
            </a:r>
            <a:r>
              <a:rPr lang="en-US" smtClean="0"/>
              <a:t>in an application</a:t>
            </a:r>
          </a:p>
          <a:p>
            <a:pPr marL="881063" lvl="1" indent="-514350">
              <a:defRPr/>
            </a:pPr>
            <a:r>
              <a:rPr lang="en-US" sz="1800" i="1" smtClean="0"/>
              <a:t>Weak Programming Practice</a:t>
            </a:r>
            <a:r>
              <a:rPr lang="en-US" sz="1800" smtClean="0"/>
              <a:t>: Create a class (or interface) containing constants, stored as public static final values – most often arising when constants are ints or Strings </a:t>
            </a:r>
            <a:br>
              <a:rPr lang="en-US" sz="1800" smtClean="0"/>
            </a:br>
            <a:endParaRPr lang="en-US" sz="1800" smtClean="0"/>
          </a:p>
          <a:p>
            <a:pPr marL="881063" lvl="1" indent="-514350">
              <a:defRPr/>
            </a:pPr>
            <a:r>
              <a:rPr lang="en-US" sz="1800" i="1" smtClean="0"/>
              <a:t>Problem. </a:t>
            </a:r>
            <a:r>
              <a:rPr lang="en-US" sz="1800" smtClean="0"/>
              <a:t>No compiler control over usage of these constants when they occur as input arguments to methods (example on next slide)</a:t>
            </a:r>
            <a:br>
              <a:rPr lang="en-US" sz="1800" smtClean="0"/>
            </a:br>
            <a:endParaRPr lang="en-US" sz="1800" smtClean="0"/>
          </a:p>
          <a:p>
            <a:pPr marL="881063" lvl="1" indent="-514350">
              <a:defRPr/>
            </a:pPr>
            <a:r>
              <a:rPr lang="en-US" sz="1800" i="1" smtClean="0"/>
              <a:t>Better </a:t>
            </a:r>
            <a:r>
              <a:rPr lang="en-US" sz="1800" i="1"/>
              <a:t>A</a:t>
            </a:r>
            <a:r>
              <a:rPr lang="en-US" sz="1800" i="1" smtClean="0"/>
              <a:t>pproach  </a:t>
            </a:r>
            <a:r>
              <a:rPr lang="en-US" sz="1800" smtClean="0"/>
              <a:t>Represent constants as instances of an enumerated type.</a:t>
            </a:r>
            <a:br>
              <a:rPr lang="en-US" sz="1800" smtClean="0"/>
            </a:br>
            <a:endParaRPr lang="en-US" sz="1800" smtClean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smtClean="0"/>
              <a:t>Optimal, threadsafe implementation of the Singleton Pattern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3B48F1-867D-4A0E-BA1A-A0E0397C1E0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638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Review of Enums (cont)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753BC8-9C87-4E5B-88C6-DFAAC6441DC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4622" y="1257496"/>
            <a:ext cx="8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latin typeface="+mj-lt"/>
              </a:rPr>
              <a:t>In the java.awt package there is a class Label, used to represent a label  in  a UI (built using the old AWT).  It makes use of constants to designate alignment properties: LEFT, CENTER, RIGHT. This use of constants is flawed, but it is a commonly used style</a:t>
            </a:r>
            <a:endParaRPr lang="en-US" sz="1600">
              <a:latin typeface="+mj-lt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952" y="2073253"/>
            <a:ext cx="4467225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838200"/>
          </a:xfrm>
        </p:spPr>
        <p:txBody>
          <a:bodyPr/>
          <a:lstStyle/>
          <a:p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z="4000" smtClean="0"/>
              <a:t>Example of Handling Constants in Java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438400"/>
            <a:ext cx="4427522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533400" y="984250"/>
            <a:ext cx="8229600" cy="2444750"/>
          </a:xfrm>
        </p:spPr>
        <p:txBody>
          <a:bodyPr/>
          <a:lstStyle/>
          <a:p>
            <a:pPr marL="0" indent="0">
              <a:buFont typeface="Wingdings 2" pitchFamily="18" charset="2"/>
              <a:buNone/>
            </a:pPr>
            <a:r>
              <a:rPr lang="en-US" altLang="en-US" sz="2400" b="1" u="sng" dirty="0" smtClean="0"/>
              <a:t>Problem</a:t>
            </a:r>
            <a:r>
              <a:rPr lang="en-US" altLang="en-US" sz="2400" dirty="0" smtClean="0"/>
              <a:t>: No compiler control over use of these constants. Could make the following call:</a:t>
            </a:r>
            <a:br>
              <a:rPr lang="en-US" altLang="en-US" sz="2400" dirty="0" smtClean="0"/>
            </a:br>
            <a:r>
              <a:rPr lang="en-US" altLang="en-US" sz="2400" dirty="0" smtClean="0"/>
              <a:t>     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Label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Label("Hello", 23);</a:t>
            </a:r>
            <a:b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altLang="en-US" sz="2400" dirty="0" smtClean="0"/>
              <a:t>You won’t know till you run the code that “23”  is  meaningless. The compiler sees that a value of the correct </a:t>
            </a:r>
            <a:r>
              <a:rPr lang="en-US" altLang="en-US" sz="2400" b="1" dirty="0" smtClean="0"/>
              <a:t>type</a:t>
            </a:r>
            <a:r>
              <a:rPr lang="en-US" altLang="en-US" sz="2400" dirty="0" smtClean="0"/>
              <a:t> has been used, but at </a:t>
            </a:r>
            <a:r>
              <a:rPr lang="en-US" altLang="en-US" sz="2400" b="1" dirty="0" smtClean="0"/>
              <a:t>runtime</a:t>
            </a:r>
            <a:r>
              <a:rPr lang="en-US" altLang="en-US" sz="2400" dirty="0" smtClean="0"/>
              <a:t>, 23 will be recognized as an illegal value.</a:t>
            </a:r>
            <a:br>
              <a:rPr lang="en-US" altLang="en-US" sz="2400" dirty="0" smtClean="0"/>
            </a:b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endParaRPr lang="en-US" altLang="en-US" sz="2400" dirty="0" smtClean="0"/>
          </a:p>
          <a:p>
            <a:pPr marL="0" indent="0">
              <a:buFont typeface="Wingdings 2" pitchFamily="18" charset="2"/>
              <a:buNone/>
            </a:pPr>
            <a:endParaRPr lang="en-US" altLang="en-US" sz="2400" dirty="0" smtClean="0"/>
          </a:p>
          <a:p>
            <a:pPr marL="0" indent="0">
              <a:buFont typeface="Wingdings 2" pitchFamily="18" charset="2"/>
              <a:buNone/>
            </a:pPr>
            <a:endParaRPr lang="en-US" alt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ECE288-A0C7-4E4A-9B97-776C37FCF95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3400" y="4191000"/>
            <a:ext cx="82296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latin typeface="+mn-lt"/>
              </a:rPr>
              <a:t>It is better to control the values passed in with the help of the compiler. This is accomplished using an </a:t>
            </a:r>
            <a:r>
              <a:rPr lang="en-US" altLang="en-US" sz="2400" dirty="0" err="1">
                <a:latin typeface="+mn-lt"/>
              </a:rPr>
              <a:t>enum</a:t>
            </a:r>
            <a:r>
              <a:rPr lang="en-US" altLang="en-US" sz="2400" dirty="0">
                <a:latin typeface="+mn-lt"/>
              </a:rPr>
              <a:t> to store constants, rather than collecting together a bunch of public static final integers.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smtClean="0"/>
              <a:t>Improved Label Using enums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DA4122-3224-4AE3-A363-4E60BD9DCA6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756648"/>
            <a:ext cx="5173133" cy="4085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5971289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See the demo: </a:t>
            </a:r>
            <a:r>
              <a:rPr lang="en-US" smtClean="0"/>
              <a:t>lesson7.lecture.enums.*</a:t>
            </a:r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000"/>
            <a:ext cx="40386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793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05800" cy="1143000"/>
          </a:xfrm>
        </p:spPr>
        <p:txBody>
          <a:bodyPr/>
          <a:lstStyle/>
          <a:p>
            <a:r>
              <a:rPr lang="en-US" sz="4000" smtClean="0"/>
              <a:t>Review of Best Practice for Using enums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731837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From Bloch, </a:t>
            </a:r>
            <a:r>
              <a:rPr lang="en-US" i="1" smtClean="0"/>
              <a:t>Effective Java (2</a:t>
            </a:r>
            <a:r>
              <a:rPr lang="en-US" i="1" baseline="30000" smtClean="0"/>
              <a:t>nd</a:t>
            </a:r>
            <a:r>
              <a:rPr lang="en-US" i="1" smtClean="0"/>
              <a:t> edition):</a:t>
            </a:r>
            <a:endParaRPr lang="en-US" smtClean="0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DA4122-3224-4AE3-A363-4E60BD9DCA6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27611" y="3276600"/>
            <a:ext cx="6781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i="1">
                <a:latin typeface="+mn-lt"/>
              </a:rPr>
              <a:t>Use enums (in place of public static final variables) whenever you need a fixed set of constants all of whose values you know at compile time.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27611" y="3276600"/>
            <a:ext cx="6781800" cy="1295400"/>
          </a:xfrm>
          <a:prstGeom prst="rect">
            <a:avLst/>
          </a:prstGeom>
          <a:solidFill>
            <a:srgbClr val="FFC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6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           </a:t>
            </a:r>
            <a:r>
              <a:rPr lang="en-US" b="1" u="sng" dirty="0" smtClean="0"/>
              <a:t>OPTIONAL SLIDE</a:t>
            </a:r>
            <a:r>
              <a:rPr lang="en-US" dirty="0" smtClean="0"/>
              <a:t>  </a:t>
            </a:r>
            <a:br>
              <a:rPr lang="en-US" dirty="0" smtClean="0"/>
            </a:br>
            <a:r>
              <a:rPr lang="en-US" dirty="0" smtClean="0"/>
              <a:t>Best Practices,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2286000"/>
          </a:xfrm>
        </p:spPr>
        <p:txBody>
          <a:bodyPr/>
          <a:lstStyle/>
          <a:p>
            <a:r>
              <a:rPr lang="en-US" sz="2400" dirty="0" smtClean="0"/>
              <a:t>Question: What if you have constants that must be of type </a:t>
            </a:r>
            <a:r>
              <a:rPr lang="en-US" sz="2400" dirty="0" err="1" smtClean="0"/>
              <a:t>int</a:t>
            </a:r>
            <a:r>
              <a:rPr lang="en-US" sz="2400" dirty="0" smtClean="0"/>
              <a:t> or String (or another type)?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DA4122-3224-4AE3-A363-4E60BD9DCA6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4214947"/>
            <a:ext cx="83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nstantia" panose="02030602050306030303" pitchFamily="18" charset="0"/>
              </a:rPr>
              <a:t>Solution</a:t>
            </a:r>
            <a:r>
              <a:rPr lang="en-US" dirty="0" smtClean="0">
                <a:latin typeface="Constantia" panose="02030602050306030303" pitchFamily="18" charset="0"/>
              </a:rPr>
              <a:t>: </a:t>
            </a:r>
            <a:r>
              <a:rPr lang="en-US" sz="2400" dirty="0" smtClean="0">
                <a:latin typeface="Constantia" panose="02030602050306030303" pitchFamily="18" charset="0"/>
              </a:rPr>
              <a:t>Use an </a:t>
            </a:r>
            <a:r>
              <a:rPr lang="en-US" sz="2400" dirty="0" err="1" smtClean="0">
                <a:latin typeface="Constantia" panose="02030602050306030303" pitchFamily="18" charset="0"/>
              </a:rPr>
              <a:t>enum</a:t>
            </a:r>
            <a:r>
              <a:rPr lang="en-US" sz="2400" dirty="0" smtClean="0">
                <a:latin typeface="Constantia" panose="02030602050306030303" pitchFamily="18" charset="0"/>
              </a:rPr>
              <a:t> </a:t>
            </a:r>
            <a:br>
              <a:rPr lang="en-US" sz="2400" dirty="0" smtClean="0">
                <a:latin typeface="Constantia" panose="02030602050306030303" pitchFamily="18" charset="0"/>
              </a:rPr>
            </a:br>
            <a:r>
              <a:rPr lang="en-US" sz="2400" dirty="0" smtClean="0">
                <a:latin typeface="Constantia" panose="02030602050306030303" pitchFamily="18" charset="0"/>
              </a:rPr>
              <a:t>constructor. (Dim(double x) on right-&gt;</a:t>
            </a:r>
            <a:endParaRPr lang="en-US" dirty="0">
              <a:latin typeface="Constantia" panose="02030602050306030303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38400"/>
            <a:ext cx="365760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290585"/>
            <a:ext cx="4277250" cy="1110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328559"/>
            <a:ext cx="2362200" cy="2327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115450" y="3555553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 </a:t>
            </a:r>
            <a:r>
              <a:rPr lang="en-US" dirty="0" err="1" smtClean="0"/>
              <a:t>enum</a:t>
            </a:r>
            <a:r>
              <a:rPr lang="en-US" dirty="0" smtClean="0"/>
              <a:t> can have constructors, methods, and fields.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13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461963" y="1295400"/>
            <a:ext cx="8229600" cy="2362200"/>
          </a:xfrm>
        </p:spPr>
        <p:txBody>
          <a:bodyPr/>
          <a:lstStyle/>
          <a:p>
            <a:r>
              <a:rPr lang="en-US" altLang="en-US" sz="2200" smtClean="0"/>
              <a:t>In the Label example (earlier slide), each of the instances declared within the </a:t>
            </a:r>
            <a:r>
              <a:rPr lang="en-US" altLang="en-US" sz="2200" smtClean="0">
                <a:latin typeface="Courier New" panose="02070309020205020404" pitchFamily="49" charset="0"/>
                <a:cs typeface="Courier New" panose="02070309020205020404" pitchFamily="49" charset="0"/>
              </a:rPr>
              <a:t>Alignment</a:t>
            </a:r>
            <a:r>
              <a:rPr lang="en-US" altLang="en-US" sz="2200" smtClean="0"/>
              <a:t> enum has type </a:t>
            </a:r>
            <a:r>
              <a:rPr lang="en-US" altLang="en-US" sz="2200" smtClean="0">
                <a:latin typeface="Courier New" panose="02070309020205020404" pitchFamily="49" charset="0"/>
                <a:cs typeface="Courier New" panose="02070309020205020404" pitchFamily="49" charset="0"/>
              </a:rPr>
              <a:t>Alignment</a:t>
            </a:r>
            <a:r>
              <a:rPr lang="en-US" altLang="en-US" sz="2200" smtClean="0"/>
              <a:t>, which is a subclass of  </a:t>
            </a:r>
            <a:r>
              <a:rPr lang="en-US" altLang="en-US" sz="2200" smtClean="0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altLang="en-US" sz="2200" smtClean="0"/>
              <a:t>. Therefore</a:t>
            </a:r>
          </a:p>
          <a:p>
            <a:pPr lvl="1"/>
            <a:r>
              <a:rPr lang="en-US" altLang="en-US" sz="2200" smtClean="0">
                <a:latin typeface="Courier New" panose="02070309020205020404" pitchFamily="49" charset="0"/>
                <a:cs typeface="Courier New" panose="02070309020205020404" pitchFamily="49" charset="0"/>
              </a:rPr>
              <a:t>Alignment</a:t>
            </a:r>
            <a:r>
              <a:rPr lang="en-US" altLang="en-US" sz="2200" smtClean="0"/>
              <a:t> is itself a </a:t>
            </a:r>
            <a:r>
              <a:rPr lang="en-US" altLang="en-US" sz="2200" i="1" smtClean="0"/>
              <a:t>class</a:t>
            </a:r>
          </a:p>
          <a:p>
            <a:pPr lvl="1"/>
            <a:r>
              <a:rPr lang="en-US" altLang="en-US" sz="2200" smtClean="0">
                <a:latin typeface="Courier New" panose="02070309020205020404" pitchFamily="49" charset="0"/>
                <a:cs typeface="Courier New" panose="02070309020205020404" pitchFamily="49" charset="0"/>
              </a:rPr>
              <a:t>Alignment</a:t>
            </a:r>
            <a:r>
              <a:rPr lang="en-US" altLang="en-US" sz="2200" smtClean="0"/>
              <a:t> is not allowed to inherit from any other class (multiple inheritance not allowed).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6A70C7-6951-4C4B-BD0A-E0B4F66B1B4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9461" name="Title 1"/>
          <p:cNvSpPr>
            <a:spLocks noGrp="1"/>
          </p:cNvSpPr>
          <p:nvPr>
            <p:ph type="title"/>
          </p:nvPr>
        </p:nvSpPr>
        <p:spPr>
          <a:xfrm>
            <a:off x="419100" y="0"/>
            <a:ext cx="8229600" cy="1143000"/>
          </a:xfrm>
        </p:spPr>
        <p:txBody>
          <a:bodyPr/>
          <a:lstStyle/>
          <a:p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z="4000" smtClean="0"/>
              <a:t>Review of enum Implementation in Java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733800"/>
            <a:ext cx="1447800" cy="2629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40543</TotalTime>
  <Words>389</Words>
  <Application>Microsoft Office PowerPoint</Application>
  <PresentationFormat>On-screen Show (4:3)</PresentationFormat>
  <Paragraphs>68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PowerPoint Presentation</vt:lpstr>
      <vt:lpstr>First Set of Examples:  Review of Enums</vt:lpstr>
      <vt:lpstr> Review of Enums (cont)</vt:lpstr>
      <vt:lpstr> Example of Handling Constants in Java</vt:lpstr>
      <vt:lpstr>PowerPoint Presentation</vt:lpstr>
      <vt:lpstr>Improved Label Using enums</vt:lpstr>
      <vt:lpstr>Review of Best Practice for Using enums</vt:lpstr>
      <vt:lpstr>           OPTIONAL SLIDE   Best Practices, continued</vt:lpstr>
      <vt:lpstr> Review of enum Implementation in Java</vt:lpstr>
      <vt:lpstr>                   OPTIONAL  -   Using enums to Create Singletons</vt:lpstr>
      <vt:lpstr>                 OPTIONAL : In Java 8, Enums Can “inherit”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Najeeb</dc:creator>
  <cp:lastModifiedBy>joe lerman</cp:lastModifiedBy>
  <cp:revision>767</cp:revision>
  <dcterms:created xsi:type="dcterms:W3CDTF">2010-06-08T15:14:26Z</dcterms:created>
  <dcterms:modified xsi:type="dcterms:W3CDTF">2018-01-28T20:53:12Z</dcterms:modified>
</cp:coreProperties>
</file>