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508" r:id="rId2"/>
    <p:sldId id="617" r:id="rId3"/>
    <p:sldId id="618" r:id="rId4"/>
    <p:sldId id="619" r:id="rId5"/>
    <p:sldId id="616" r:id="rId6"/>
    <p:sldId id="566" r:id="rId7"/>
    <p:sldId id="512" r:id="rId8"/>
    <p:sldId id="510" r:id="rId9"/>
    <p:sldId id="615" r:id="rId10"/>
    <p:sldId id="530" r:id="rId11"/>
    <p:sldId id="592" r:id="rId12"/>
    <p:sldId id="609" r:id="rId13"/>
    <p:sldId id="580" r:id="rId14"/>
    <p:sldId id="581" r:id="rId15"/>
    <p:sldId id="583" r:id="rId16"/>
    <p:sldId id="620" r:id="rId17"/>
    <p:sldId id="584" r:id="rId18"/>
    <p:sldId id="585" r:id="rId19"/>
    <p:sldId id="586" r:id="rId20"/>
    <p:sldId id="556" r:id="rId21"/>
    <p:sldId id="593"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FBD"/>
    <a:srgbClr val="FFF8E1"/>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53" autoAdjust="0"/>
    <p:restoredTop sz="98401" autoAdjust="0"/>
  </p:normalViewPr>
  <p:slideViewPr>
    <p:cSldViewPr>
      <p:cViewPr>
        <p:scale>
          <a:sx n="64" d="100"/>
          <a:sy n="64" d="100"/>
        </p:scale>
        <p:origin x="-1332"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1/31/2018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Example of parallelizing stream processing: (on a multi-core processor, this is a real speedup)</a:t>
            </a:r>
          </a:p>
          <a:p>
            <a:pPr marL="0" indent="0">
              <a:buNone/>
            </a:pPr>
            <a:r>
              <a:rPr lang="en-US" sz="1200" dirty="0" smtClean="0">
                <a:latin typeface="Courier New" panose="02070309020205020404" pitchFamily="49" charset="0"/>
                <a:cs typeface="Courier New" panose="02070309020205020404" pitchFamily="49" charset="0"/>
              </a:rPr>
              <a:t>final long count = </a:t>
            </a:r>
            <a:r>
              <a:rPr lang="en-US" sz="1200" dirty="0" err="1" smtClean="0">
                <a:latin typeface="Courier New" panose="02070309020205020404" pitchFamily="49" charset="0"/>
                <a:cs typeface="Courier New" panose="02070309020205020404" pitchFamily="49" charset="0"/>
              </a:rPr>
              <a:t>words.</a:t>
            </a:r>
            <a:r>
              <a:rPr lang="en-US" sz="1200" b="1" dirty="0" err="1" smtClean="0">
                <a:latin typeface="Courier New" panose="02070309020205020404" pitchFamily="49" charset="0"/>
                <a:cs typeface="Courier New" panose="02070309020205020404" pitchFamily="49" charset="0"/>
              </a:rPr>
              <a:t>parallelStream</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.filter(w -&gt; </a:t>
            </a:r>
            <a:r>
              <a:rPr lang="en-US" sz="1200" dirty="0" err="1" smtClean="0">
                <a:latin typeface="Courier New" panose="02070309020205020404" pitchFamily="49" charset="0"/>
                <a:cs typeface="Courier New" panose="02070309020205020404" pitchFamily="49" charset="0"/>
              </a:rPr>
              <a:t>w.length</a:t>
            </a:r>
            <a:r>
              <a:rPr lang="en-US" sz="1200" dirty="0" smtClean="0">
                <a:latin typeface="Courier New" panose="02070309020205020404" pitchFamily="49" charset="0"/>
                <a:cs typeface="Courier New" panose="02070309020205020404" pitchFamily="49" charset="0"/>
              </a:rPr>
              <a:t>() &gt; 12).count();</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6</a:t>
            </a:fld>
            <a:endParaRPr lang="en-US"/>
          </a:p>
        </p:txBody>
      </p:sp>
    </p:spTree>
    <p:extLst>
      <p:ext uri="{BB962C8B-B14F-4D97-AF65-F5344CB8AC3E}">
        <p14:creationId xmlns:p14="http://schemas.microsoft.com/office/powerpoint/2010/main" val="418246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Example of parallelizing stream processing: (on a multi-core processor, this is a real speedup)</a:t>
            </a:r>
          </a:p>
          <a:p>
            <a:pPr marL="0" indent="0">
              <a:buNone/>
            </a:pPr>
            <a:r>
              <a:rPr lang="en-US" sz="1200" dirty="0" smtClean="0">
                <a:latin typeface="Courier New" panose="02070309020205020404" pitchFamily="49" charset="0"/>
                <a:cs typeface="Courier New" panose="02070309020205020404" pitchFamily="49" charset="0"/>
              </a:rPr>
              <a:t>final long count = </a:t>
            </a:r>
            <a:r>
              <a:rPr lang="en-US" sz="1200" dirty="0" err="1" smtClean="0">
                <a:latin typeface="Courier New" panose="02070309020205020404" pitchFamily="49" charset="0"/>
                <a:cs typeface="Courier New" panose="02070309020205020404" pitchFamily="49" charset="0"/>
              </a:rPr>
              <a:t>words.</a:t>
            </a:r>
            <a:r>
              <a:rPr lang="en-US" sz="1200" b="1" dirty="0" err="1" smtClean="0">
                <a:latin typeface="Courier New" panose="02070309020205020404" pitchFamily="49" charset="0"/>
                <a:cs typeface="Courier New" panose="02070309020205020404" pitchFamily="49" charset="0"/>
              </a:rPr>
              <a:t>parallelStream</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.filter(w -&gt; </a:t>
            </a:r>
            <a:r>
              <a:rPr lang="en-US" sz="1200" dirty="0" err="1" smtClean="0">
                <a:latin typeface="Courier New" panose="02070309020205020404" pitchFamily="49" charset="0"/>
                <a:cs typeface="Courier New" panose="02070309020205020404" pitchFamily="49" charset="0"/>
              </a:rPr>
              <a:t>w.length</a:t>
            </a:r>
            <a:r>
              <a:rPr lang="en-US" sz="1200" dirty="0" smtClean="0">
                <a:latin typeface="Courier New" panose="02070309020205020404" pitchFamily="49" charset="0"/>
                <a:cs typeface="Courier New" panose="02070309020205020404" pitchFamily="49" charset="0"/>
              </a:rPr>
              <a:t>() &gt; 12).count();</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7</a:t>
            </a:fld>
            <a:endParaRPr lang="en-US"/>
          </a:p>
        </p:txBody>
      </p:sp>
    </p:spTree>
    <p:extLst>
      <p:ext uri="{BB962C8B-B14F-4D97-AF65-F5344CB8AC3E}">
        <p14:creationId xmlns:p14="http://schemas.microsoft.com/office/powerpoint/2010/main" val="4182467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1/31/2018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1/31/2018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1/31/2018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1/31/2018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1/31/2018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1/31/2018</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1/31/2018</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1/31/2018</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1/31/2018</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1/31/2018</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1/31/2018</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1/31/2018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nfoq.com/articles/Java-8-Lambdas-A-Peek-Under-the-Hoo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pPr marL="0" indent="0" algn="ctr">
              <a:buNone/>
            </a:pPr>
            <a:r>
              <a:rPr lang="en-US" b="1" u="sng" dirty="0" smtClean="0"/>
              <a:t>First do </a:t>
            </a:r>
            <a:r>
              <a:rPr lang="en-US" b="1" u="sng" dirty="0"/>
              <a:t>the file   </a:t>
            </a:r>
            <a:endParaRPr lang="en-US" b="1" u="sng" dirty="0" smtClean="0"/>
          </a:p>
          <a:p>
            <a:pPr marL="0" indent="0" algn="ctr">
              <a:buNone/>
            </a:pPr>
            <a:r>
              <a:rPr lang="en-US" b="1" u="sng" dirty="0" smtClean="0"/>
              <a:t>‘</a:t>
            </a:r>
            <a:r>
              <a:rPr lang="en-US" b="1" u="sng" dirty="0" err="1"/>
              <a:t>Do_Last_This_Was_Lesson</a:t>
            </a:r>
            <a:r>
              <a:rPr lang="en-US" b="1" u="sng" dirty="0"/>
              <a:t> </a:t>
            </a:r>
            <a:r>
              <a:rPr lang="en-US" b="1" u="sng" dirty="0" smtClean="0"/>
              <a:t>9_Streams_D’</a:t>
            </a:r>
          </a:p>
          <a:p>
            <a:pPr marL="0" indent="0" algn="ctr">
              <a:buNone/>
            </a:pPr>
            <a:endParaRPr lang="en-US" b="1" u="sng" dirty="0"/>
          </a:p>
          <a:p>
            <a:pPr marL="0" indent="0" algn="ctr">
              <a:buNone/>
            </a:pPr>
            <a:r>
              <a:rPr lang="en-US" b="1" u="sng" dirty="0"/>
              <a:t>This current file is referenced inside </a:t>
            </a:r>
            <a:endParaRPr lang="en-US" b="1" u="sng" dirty="0" smtClean="0"/>
          </a:p>
          <a:p>
            <a:pPr marL="0" indent="0" algn="ctr">
              <a:buNone/>
            </a:pPr>
            <a:r>
              <a:rPr lang="en-US" b="1" u="sng" dirty="0" smtClean="0"/>
              <a:t>that </a:t>
            </a:r>
            <a:r>
              <a:rPr lang="en-US" b="1" u="sng" dirty="0"/>
              <a:t>one at the end.</a:t>
            </a:r>
            <a:br>
              <a:rPr lang="en-US" b="1" u="sng" dirty="0"/>
            </a:br>
            <a:r>
              <a:rPr lang="en-US" b="1" u="sng" dirty="0"/>
              <a:t/>
            </a:r>
            <a:br>
              <a:rPr lang="en-US" b="1" u="sng" dirty="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a:t>
            </a:fld>
            <a:endParaRPr lang="en-US" dirty="0"/>
          </a:p>
        </p:txBody>
      </p:sp>
    </p:spTree>
    <p:extLst>
      <p:ext uri="{BB962C8B-B14F-4D97-AF65-F5344CB8AC3E}">
        <p14:creationId xmlns:p14="http://schemas.microsoft.com/office/powerpoint/2010/main" val="22830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1"/>
          </a:xfrm>
        </p:spPr>
        <p:txBody>
          <a:bodyPr/>
          <a:lstStyle/>
          <a:p>
            <a:pPr marL="366713" lvl="1" indent="0">
              <a:buNone/>
            </a:pPr>
            <a:r>
              <a:rPr lang="en-US" sz="1800" b="1" u="sng" dirty="0" smtClean="0">
                <a:solidFill>
                  <a:srgbClr val="0070C0"/>
                </a:solidFill>
              </a:rPr>
              <a:t>Notes  about </a:t>
            </a:r>
            <a:r>
              <a:rPr lang="en-US" sz="1800" b="1" u="sng" dirty="0" smtClean="0">
                <a:solidFill>
                  <a:srgbClr val="0070C0"/>
                </a:solidFill>
                <a:latin typeface="Courier New" pitchFamily="49" charset="0"/>
                <a:cs typeface="Courier New" pitchFamily="49" charset="0"/>
              </a:rPr>
              <a:t>comparing</a:t>
            </a:r>
            <a:r>
              <a:rPr lang="en-US" sz="1800" b="1" u="sng" dirty="0" smtClean="0">
                <a:solidFill>
                  <a:srgbClr val="0070C0"/>
                </a:solidFill>
                <a:cs typeface="Courier New" pitchFamily="49" charset="0"/>
              </a:rPr>
              <a:t> </a:t>
            </a:r>
            <a:r>
              <a:rPr lang="en-US" sz="1800" b="1" u="sng" dirty="0" smtClean="0">
                <a:solidFill>
                  <a:srgbClr val="0070C0"/>
                </a:solidFill>
              </a:rPr>
              <a:t> and  </a:t>
            </a:r>
            <a:r>
              <a:rPr lang="en-US" sz="1800" b="1" u="sng" dirty="0" err="1" smtClean="0">
                <a:solidFill>
                  <a:srgbClr val="0070C0"/>
                </a:solidFill>
                <a:latin typeface="Courier New" pitchFamily="49" charset="0"/>
                <a:cs typeface="Courier New" pitchFamily="49" charset="0"/>
              </a:rPr>
              <a:t>thenComparing</a:t>
            </a:r>
            <a:r>
              <a:rPr lang="en-US" sz="1800" dirty="0" smtClean="0">
                <a:solidFill>
                  <a:srgbClr val="0070C0"/>
                </a:solidFill>
              </a:rPr>
              <a:t>: </a:t>
            </a:r>
            <a:endParaRPr lang="en-US" sz="1800" dirty="0">
              <a:solidFill>
                <a:srgbClr val="0070C0"/>
              </a:solidFill>
            </a:endParaRPr>
          </a:p>
          <a:p>
            <a:pPr marL="652463" lvl="1" indent="-285750">
              <a:buFont typeface="Arial" panose="020B0604020202020204" pitchFamily="34" charset="0"/>
              <a:buChar char="•"/>
            </a:pPr>
            <a:r>
              <a:rPr lang="en-US" sz="1800" dirty="0">
                <a:solidFill>
                  <a:srgbClr val="0070C0"/>
                </a:solidFill>
                <a:latin typeface="Courier New" panose="02070309020205020404" pitchFamily="49" charset="0"/>
                <a:cs typeface="Courier New" panose="02070309020205020404" pitchFamily="49" charset="0"/>
              </a:rPr>
              <a:t>comparing</a:t>
            </a:r>
            <a:r>
              <a:rPr lang="en-US" sz="1800" dirty="0">
                <a:solidFill>
                  <a:srgbClr val="0070C0"/>
                </a:solidFill>
              </a:rPr>
              <a:t> is a static method of </a:t>
            </a:r>
            <a:r>
              <a:rPr lang="en-US" sz="1800" dirty="0">
                <a:solidFill>
                  <a:srgbClr val="0070C0"/>
                </a:solidFill>
                <a:latin typeface="Courier New" panose="02070309020205020404" pitchFamily="49" charset="0"/>
                <a:cs typeface="Courier New" panose="02070309020205020404" pitchFamily="49" charset="0"/>
              </a:rPr>
              <a:t>Comparator</a:t>
            </a:r>
            <a:r>
              <a:rPr lang="en-US" sz="1800" dirty="0">
                <a:solidFill>
                  <a:srgbClr val="0070C0"/>
                </a:solidFill>
              </a:rPr>
              <a:t>, and therefore cannot be chained</a:t>
            </a:r>
          </a:p>
          <a:p>
            <a:pPr marL="652463" lvl="1" indent="-285750">
              <a:buFont typeface="Arial" panose="020B0604020202020204" pitchFamily="34" charset="0"/>
              <a:buChar char="•"/>
            </a:pPr>
            <a:r>
              <a:rPr lang="en-US" sz="1800" dirty="0" err="1">
                <a:solidFill>
                  <a:srgbClr val="0070C0"/>
                </a:solidFill>
                <a:latin typeface="Courier New" panose="02070309020205020404" pitchFamily="49" charset="0"/>
                <a:cs typeface="Courier New" panose="02070309020205020404" pitchFamily="49" charset="0"/>
              </a:rPr>
              <a:t>thenComparing</a:t>
            </a:r>
            <a:r>
              <a:rPr lang="en-US" sz="1800" dirty="0">
                <a:solidFill>
                  <a:srgbClr val="0070C0"/>
                </a:solidFill>
              </a:rPr>
              <a:t> is a default method so can be chained; it modifies current  </a:t>
            </a:r>
            <a:r>
              <a:rPr lang="en-US" sz="1800" dirty="0">
                <a:solidFill>
                  <a:srgbClr val="0070C0"/>
                </a:solidFill>
                <a:latin typeface="Courier New" panose="02070309020205020404" pitchFamily="49" charset="0"/>
                <a:cs typeface="Courier New" panose="02070309020205020404" pitchFamily="49" charset="0"/>
              </a:rPr>
              <a:t>Comparator</a:t>
            </a:r>
            <a:r>
              <a:rPr lang="en-US" sz="1800" dirty="0">
                <a:solidFill>
                  <a:srgbClr val="0070C0"/>
                </a:solidFill>
              </a:rPr>
              <a:t> by introducing its </a:t>
            </a:r>
            <a:r>
              <a:rPr lang="en-US" sz="1800" dirty="0">
                <a:solidFill>
                  <a:srgbClr val="0070C0"/>
                </a:solidFill>
                <a:latin typeface="Courier New" panose="02070309020205020404" pitchFamily="49" charset="0"/>
                <a:cs typeface="Courier New" panose="02070309020205020404" pitchFamily="49" charset="0"/>
              </a:rPr>
              <a:t>compare</a:t>
            </a:r>
            <a:r>
              <a:rPr lang="en-US" sz="1800" dirty="0">
                <a:solidFill>
                  <a:srgbClr val="0070C0"/>
                </a:solidFill>
              </a:rPr>
              <a:t> method just when the current </a:t>
            </a:r>
            <a:r>
              <a:rPr lang="en-US" sz="1800" dirty="0">
                <a:solidFill>
                  <a:srgbClr val="0070C0"/>
                </a:solidFill>
                <a:latin typeface="Courier New" panose="02070309020205020404" pitchFamily="49" charset="0"/>
                <a:cs typeface="Courier New" panose="02070309020205020404" pitchFamily="49" charset="0"/>
              </a:rPr>
              <a:t>compare</a:t>
            </a:r>
            <a:r>
              <a:rPr lang="en-US" sz="1800" dirty="0">
                <a:solidFill>
                  <a:srgbClr val="0070C0"/>
                </a:solidFill>
              </a:rPr>
              <a:t> method returns </a:t>
            </a:r>
            <a:r>
              <a:rPr lang="en-US" sz="1800" dirty="0" smtClean="0">
                <a:solidFill>
                  <a:srgbClr val="0070C0"/>
                </a:solidFill>
                <a:latin typeface="Times New Roman" panose="02020603050405020304" pitchFamily="18" charset="0"/>
                <a:cs typeface="Times New Roman" panose="02020603050405020304" pitchFamily="18" charset="0"/>
              </a:rPr>
              <a:t>0</a:t>
            </a:r>
            <a:r>
              <a:rPr lang="en-US" sz="1800" dirty="0" smtClean="0">
                <a:solidFill>
                  <a:srgbClr val="0070C0"/>
                </a:solidFill>
              </a:rPr>
              <a:t>.</a:t>
            </a:r>
            <a:endParaRPr lang="en-US" sz="1800" dirty="0">
              <a:solidFill>
                <a:srgbClr val="0070C0"/>
              </a:solidFill>
            </a:endParaRPr>
          </a:p>
          <a:p>
            <a:pPr marL="927100" lvl="2" indent="-285750">
              <a:buFontTx/>
              <a:buChar char="-"/>
            </a:pPr>
            <a:endParaRPr lang="en-US" sz="1400"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32909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Use the </a:t>
            </a:r>
            <a:r>
              <a:rPr lang="en-US" dirty="0" smtClean="0">
                <a:latin typeface="Courier New" panose="02070309020205020404" pitchFamily="49" charset="0"/>
                <a:cs typeface="Courier New" panose="02070309020205020404" pitchFamily="49" charset="0"/>
              </a:rPr>
              <a:t>comparing</a:t>
            </a:r>
            <a:r>
              <a:rPr lang="en-US" dirty="0" smtClean="0"/>
              <a:t> and </a:t>
            </a:r>
            <a:r>
              <a:rPr lang="en-US" dirty="0" err="1" smtClean="0">
                <a:latin typeface="Courier New" panose="02070309020205020404" pitchFamily="49" charset="0"/>
                <a:cs typeface="Courier New" panose="02070309020205020404" pitchFamily="49" charset="0"/>
              </a:rPr>
              <a:t>thenComparing</a:t>
            </a:r>
            <a:r>
              <a:rPr lang="en-US" dirty="0" smtClean="0"/>
              <a:t> methods of </a:t>
            </a:r>
            <a:r>
              <a:rPr lang="en-US" dirty="0" smtClean="0">
                <a:latin typeface="Courier New" panose="02070309020205020404" pitchFamily="49" charset="0"/>
                <a:cs typeface="Courier New" panose="02070309020205020404" pitchFamily="49" charset="0"/>
              </a:rPr>
              <a:t>Comparator</a:t>
            </a:r>
            <a:r>
              <a:rPr lang="en-US" dirty="0" smtClean="0"/>
              <a:t> to sort a list of </a:t>
            </a:r>
            <a:r>
              <a:rPr lang="en-US" dirty="0" smtClean="0">
                <a:latin typeface="Courier New" panose="02070309020205020404" pitchFamily="49" charset="0"/>
                <a:cs typeface="Courier New" panose="02070309020205020404" pitchFamily="49" charset="0"/>
              </a:rPr>
              <a:t>Accounts</a:t>
            </a:r>
            <a:r>
              <a:rPr lang="en-US" dirty="0" smtClean="0"/>
              <a:t> first by </a:t>
            </a:r>
            <a:r>
              <a:rPr lang="en-US" dirty="0" smtClean="0">
                <a:latin typeface="Courier New" panose="02070309020205020404" pitchFamily="49" charset="0"/>
                <a:cs typeface="Courier New" panose="02070309020205020404" pitchFamily="49" charset="0"/>
              </a:rPr>
              <a:t>balance</a:t>
            </a:r>
            <a:r>
              <a:rPr lang="en-US" dirty="0" smtClean="0"/>
              <a:t>, then by </a:t>
            </a:r>
            <a:r>
              <a:rPr lang="en-US" dirty="0" err="1" smtClean="0">
                <a:latin typeface="Courier New" panose="02070309020205020404" pitchFamily="49" charset="0"/>
                <a:cs typeface="Courier New" panose="02070309020205020404" pitchFamily="49" charset="0"/>
              </a:rPr>
              <a:t>ownerName</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205" y="3810000"/>
            <a:ext cx="573912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018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713694"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83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1143000"/>
          </a:xfrm>
        </p:spPr>
        <p:txBody>
          <a:bodyPr/>
          <a:lstStyle/>
          <a:p>
            <a:r>
              <a:rPr lang="en-US" sz="4000" b="1" u="sng" dirty="0" smtClean="0"/>
              <a:t/>
            </a:r>
            <a:br>
              <a:rPr lang="en-US" sz="4000" b="1" u="sng" dirty="0" smtClean="0"/>
            </a:br>
            <a:r>
              <a:rPr lang="en-US" sz="4000" dirty="0" err="1" smtClean="0"/>
              <a:t>ofNullable</a:t>
            </a:r>
            <a:r>
              <a:rPr lang="en-US" sz="4000" dirty="0" smtClean="0"/>
              <a:t> used with </a:t>
            </a:r>
            <a:r>
              <a:rPr lang="en-US" sz="4000" dirty="0" err="1" smtClean="0"/>
              <a:t>orElse</a:t>
            </a:r>
            <a:r>
              <a:rPr lang="en-US" sz="4000" dirty="0" smtClean="0"/>
              <a:t>/</a:t>
            </a:r>
            <a:r>
              <a:rPr lang="en-US" sz="4000" dirty="0" err="1" smtClean="0"/>
              <a:t>orElseGet</a:t>
            </a:r>
            <a:endParaRPr lang="en-US" sz="4000" dirty="0"/>
          </a:p>
        </p:txBody>
      </p:sp>
      <p:sp>
        <p:nvSpPr>
          <p:cNvPr id="3" name="Content Placeholder 2"/>
          <p:cNvSpPr>
            <a:spLocks noGrp="1"/>
          </p:cNvSpPr>
          <p:nvPr>
            <p:ph idx="1"/>
          </p:nvPr>
        </p:nvSpPr>
        <p:spPr>
          <a:xfrm>
            <a:off x="457200" y="1676400"/>
            <a:ext cx="8229600" cy="4389437"/>
          </a:xfrm>
        </p:spPr>
        <p:txBody>
          <a:bodyPr/>
          <a:lstStyle/>
          <a:p>
            <a:pPr marL="0" indent="0">
              <a:buNone/>
            </a:pPr>
            <a:r>
              <a:rPr lang="en-US" sz="2000" dirty="0" smtClean="0"/>
              <a:t>When the </a:t>
            </a:r>
            <a:r>
              <a:rPr lang="en-US" sz="2000" dirty="0" err="1" smtClean="0">
                <a:latin typeface="Courier New" panose="02070309020205020404" pitchFamily="49" charset="0"/>
                <a:cs typeface="Courier New" panose="02070309020205020404" pitchFamily="49" charset="0"/>
              </a:rPr>
              <a:t>orElse</a:t>
            </a:r>
            <a:r>
              <a:rPr lang="en-US" sz="2000" dirty="0" smtClean="0"/>
              <a:t> clause needs to obtain a value from a method call, use </a:t>
            </a:r>
            <a:r>
              <a:rPr lang="en-US" sz="2000" dirty="0" err="1" smtClean="0">
                <a:latin typeface="Courier New" panose="02070309020205020404" pitchFamily="49" charset="0"/>
                <a:cs typeface="Courier New" panose="02070309020205020404" pitchFamily="49" charset="0"/>
              </a:rPr>
              <a:t>orElseGet</a:t>
            </a:r>
            <a:r>
              <a:rPr lang="en-US" sz="2000" dirty="0" smtClean="0"/>
              <a:t> instead. </a:t>
            </a:r>
          </a:p>
          <a:p>
            <a:r>
              <a:rPr lang="en-US" sz="2000" b="1" u="sng" dirty="0" smtClean="0"/>
              <a:t>Example</a:t>
            </a:r>
            <a:r>
              <a:rPr lang="en-US" sz="2000" dirty="0" smtClean="0"/>
              <a:t>. Use </a:t>
            </a:r>
            <a:r>
              <a:rPr lang="en-US" sz="2000" dirty="0" err="1" smtClean="0">
                <a:latin typeface="Courier New" panose="02070309020205020404" pitchFamily="49" charset="0"/>
                <a:cs typeface="Courier New" panose="02070309020205020404" pitchFamily="49" charset="0"/>
              </a:rPr>
              <a:t>orElseGet</a:t>
            </a:r>
            <a:r>
              <a:rPr lang="en-US" sz="2000" dirty="0" smtClean="0"/>
              <a:t> as a way to implement a lazy singleton. The following is an example in which a Connection object (JDBC) is implemented as a lazy singleton within a </a:t>
            </a:r>
            <a:r>
              <a:rPr lang="en-US" sz="2000" dirty="0" err="1" smtClean="0"/>
              <a:t>ConnectionManager</a:t>
            </a:r>
            <a:r>
              <a:rPr lang="en-US" sz="2000" dirty="0" smtClean="0"/>
              <a:t> class. </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81400"/>
            <a:ext cx="74523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5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Difference Between </a:t>
            </a:r>
            <a:r>
              <a:rPr lang="en-US" dirty="0" err="1" smtClean="0">
                <a:solidFill>
                  <a:srgbClr val="0070C0"/>
                </a:solidFill>
              </a:rPr>
              <a:t>orElse</a:t>
            </a:r>
            <a:r>
              <a:rPr lang="en-US" dirty="0" smtClean="0">
                <a:solidFill>
                  <a:srgbClr val="0070C0"/>
                </a:solidFill>
              </a:rPr>
              <a:t> and </a:t>
            </a:r>
            <a:r>
              <a:rPr lang="en-US" dirty="0" err="1" smtClean="0">
                <a:solidFill>
                  <a:srgbClr val="0070C0"/>
                </a:solidFill>
              </a:rPr>
              <a:t>orElseGet</a:t>
            </a:r>
            <a:endParaRPr lang="en-US" dirty="0">
              <a:solidFill>
                <a:srgbClr val="0070C0"/>
              </a:solidFill>
            </a:endParaRPr>
          </a:p>
        </p:txBody>
      </p:sp>
      <p:sp>
        <p:nvSpPr>
          <p:cNvPr id="3" name="Content Placeholder 2"/>
          <p:cNvSpPr>
            <a:spLocks noGrp="1"/>
          </p:cNvSpPr>
          <p:nvPr>
            <p:ph idx="1"/>
          </p:nvPr>
        </p:nvSpPr>
        <p:spPr>
          <a:xfrm>
            <a:off x="304800" y="1935163"/>
            <a:ext cx="8763000" cy="1112837"/>
          </a:xfrm>
        </p:spPr>
        <p:txBody>
          <a:bodyPr/>
          <a:lstStyle/>
          <a:p>
            <a:r>
              <a:rPr lang="en-US" sz="2000" dirty="0" smtClean="0">
                <a:solidFill>
                  <a:srgbClr val="0070C0"/>
                </a:solidFill>
              </a:rPr>
              <a:t>If </a:t>
            </a:r>
            <a:r>
              <a:rPr lang="en-US" sz="2000" dirty="0" err="1" smtClean="0">
                <a:solidFill>
                  <a:srgbClr val="0070C0"/>
                </a:solidFill>
                <a:latin typeface="Courier New" panose="02070309020205020404" pitchFamily="49" charset="0"/>
                <a:cs typeface="Courier New" panose="02070309020205020404" pitchFamily="49" charset="0"/>
              </a:rPr>
              <a:t>orElse</a:t>
            </a:r>
            <a:r>
              <a:rPr lang="en-US" sz="2000" dirty="0" smtClean="0">
                <a:solidFill>
                  <a:srgbClr val="0070C0"/>
                </a:solidFill>
              </a:rPr>
              <a:t> is used when a method call is needed, even if </a:t>
            </a:r>
            <a:r>
              <a:rPr lang="en-US" sz="2000" dirty="0" err="1" smtClean="0">
                <a:solidFill>
                  <a:srgbClr val="0070C0"/>
                </a:solidFill>
                <a:latin typeface="Courier New" panose="02070309020205020404" pitchFamily="49" charset="0"/>
                <a:cs typeface="Courier New" panose="02070309020205020404" pitchFamily="49" charset="0"/>
              </a:rPr>
              <a:t>ofNullable</a:t>
            </a:r>
            <a:r>
              <a:rPr lang="en-US" sz="2000" dirty="0" smtClean="0">
                <a:solidFill>
                  <a:srgbClr val="0070C0"/>
                </a:solidFill>
              </a:rPr>
              <a:t> encounters a non-null input,  the method call in </a:t>
            </a:r>
            <a:r>
              <a:rPr lang="en-US" sz="2000" dirty="0" err="1" smtClean="0">
                <a:solidFill>
                  <a:srgbClr val="0070C0"/>
                </a:solidFill>
                <a:latin typeface="Courier New" panose="02070309020205020404" pitchFamily="49" charset="0"/>
                <a:cs typeface="Courier New" panose="02070309020205020404" pitchFamily="49" charset="0"/>
              </a:rPr>
              <a:t>orElse</a:t>
            </a:r>
            <a:r>
              <a:rPr lang="en-US" sz="2000" dirty="0" smtClean="0">
                <a:solidFill>
                  <a:srgbClr val="0070C0"/>
                </a:solidFill>
              </a:rPr>
              <a:t> will still execute, but the return value is ignored. </a:t>
            </a:r>
            <a:br>
              <a:rPr lang="en-US" sz="2000" dirty="0" smtClean="0">
                <a:solidFill>
                  <a:srgbClr val="0070C0"/>
                </a:solidFill>
              </a:rPr>
            </a:br>
            <a:r>
              <a:rPr lang="en-US" sz="2000" dirty="0" smtClean="0">
                <a:solidFill>
                  <a:srgbClr val="0070C0"/>
                </a:solidFill>
              </a:rPr>
              <a:t/>
            </a:r>
            <a:br>
              <a:rPr lang="en-US" sz="2000" dirty="0" smtClean="0">
                <a:solidFill>
                  <a:srgbClr val="0070C0"/>
                </a:solidFill>
              </a:rPr>
            </a:br>
            <a:r>
              <a:rPr lang="en-US" sz="2000" dirty="0" smtClean="0">
                <a:solidFill>
                  <a:srgbClr val="0070C0"/>
                </a:solidFill>
                <a:cs typeface="Courier New" panose="02070309020205020404" pitchFamily="49" charset="0"/>
              </a:rPr>
              <a:t/>
            </a:r>
            <a:br>
              <a:rPr lang="en-US" sz="2000" dirty="0" smtClean="0">
                <a:solidFill>
                  <a:srgbClr val="0070C0"/>
                </a:solidFill>
                <a:cs typeface="Courier New" panose="02070309020205020404" pitchFamily="49" charset="0"/>
              </a:rPr>
            </a:br>
            <a:r>
              <a:rPr lang="en-US" sz="2000" dirty="0" smtClean="0">
                <a:solidFill>
                  <a:srgbClr val="0070C0"/>
                </a:solidFill>
                <a:cs typeface="Courier New" panose="02070309020205020404" pitchFamily="49" charset="0"/>
              </a:rPr>
              <a:t>    </a:t>
            </a:r>
            <a:endParaRPr lang="en-US" sz="1600"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
        <p:nvSpPr>
          <p:cNvPr id="5" name="TextBox 4"/>
          <p:cNvSpPr txBox="1"/>
          <p:nvPr/>
        </p:nvSpPr>
        <p:spPr>
          <a:xfrm>
            <a:off x="560832" y="3048000"/>
            <a:ext cx="8839200" cy="2246769"/>
          </a:xfrm>
          <a:prstGeom prst="rect">
            <a:avLst/>
          </a:prstGeom>
          <a:noFill/>
        </p:spPr>
        <p:txBody>
          <a:bodyPr wrap="square" rtlCol="0">
            <a:spAutoFit/>
          </a:bodyPr>
          <a:lstStyle/>
          <a:p>
            <a:r>
              <a:rPr lang="en-US" sz="2000" dirty="0">
                <a:solidFill>
                  <a:srgbClr val="0070C0"/>
                </a:solidFill>
                <a:latin typeface="+mn-lt"/>
              </a:rPr>
              <a:t>In the code on previous slide, if we write instead</a:t>
            </a:r>
          </a:p>
          <a:p>
            <a:pPr marL="0" indent="0">
              <a:buNone/>
            </a:pPr>
            <a:r>
              <a:rPr lang="en-US" dirty="0">
                <a:solidFill>
                  <a:srgbClr val="0070C0"/>
                </a:solidFill>
                <a:latin typeface="Courier New" panose="02070309020205020404" pitchFamily="49" charset="0"/>
                <a:cs typeface="Courier New" panose="02070309020205020404" pitchFamily="49" charset="0"/>
              </a:rPr>
              <a:t>     public Connection </a:t>
            </a:r>
            <a:r>
              <a:rPr lang="en-US" dirty="0" err="1">
                <a:solidFill>
                  <a:srgbClr val="0070C0"/>
                </a:solidFill>
                <a:latin typeface="Courier New" panose="02070309020205020404" pitchFamily="49" charset="0"/>
                <a:cs typeface="Courier New" panose="02070309020205020404" pitchFamily="49" charset="0"/>
              </a:rPr>
              <a:t>getConnection</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return </a:t>
            </a:r>
            <a:r>
              <a:rPr lang="en-US" dirty="0" err="1">
                <a:solidFill>
                  <a:srgbClr val="0070C0"/>
                </a:solidFill>
                <a:latin typeface="Courier New" panose="02070309020205020404" pitchFamily="49" charset="0"/>
                <a:cs typeface="Courier New" panose="02070309020205020404" pitchFamily="49" charset="0"/>
              </a:rPr>
              <a:t>Optional.ofNullable</a:t>
            </a:r>
            <a:r>
              <a:rPr lang="en-US" dirty="0">
                <a:solidFill>
                  <a:srgbClr val="0070C0"/>
                </a:solidFill>
                <a:latin typeface="Courier New" panose="02070309020205020404" pitchFamily="49" charset="0"/>
                <a:cs typeface="Courier New" panose="02070309020205020404" pitchFamily="49" charset="0"/>
              </a:rPr>
              <a:t>(conn).</a:t>
            </a:r>
            <a:r>
              <a:rPr lang="en-US" dirty="0" err="1">
                <a:solidFill>
                  <a:srgbClr val="0070C0"/>
                </a:solidFill>
                <a:latin typeface="Courier New" panose="02070309020205020404" pitchFamily="49" charset="0"/>
                <a:cs typeface="Courier New" panose="02070309020205020404" pitchFamily="49" charset="0"/>
              </a:rPr>
              <a:t>orElse</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myGetConn</a:t>
            </a:r>
            <a:r>
              <a:rPr lang="en-US" dirty="0">
                <a:solidFill>
                  <a:srgbClr val="0070C0"/>
                </a:solidFill>
                <a:latin typeface="Courier New" panose="02070309020205020404" pitchFamily="49" charset="0"/>
                <a:cs typeface="Courier New" panose="02070309020205020404" pitchFamily="49" charset="0"/>
              </a:rPr>
              <a:t>());</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sz="2000" dirty="0" smtClean="0">
                <a:solidFill>
                  <a:srgbClr val="0070C0"/>
                </a:solidFill>
                <a:latin typeface="+mn-lt"/>
                <a:cs typeface="Courier New" panose="02070309020205020404" pitchFamily="49" charset="0"/>
              </a:rPr>
              <a:t>then</a:t>
            </a:r>
            <a:r>
              <a:rPr lang="en-US" sz="2000" dirty="0">
                <a:solidFill>
                  <a:srgbClr val="0070C0"/>
                </a:solidFill>
                <a:latin typeface="+mn-lt"/>
                <a:cs typeface="Courier New" panose="02070309020205020404" pitchFamily="49" charset="0"/>
              </a:rPr>
              <a:t>, when</a:t>
            </a:r>
            <a:r>
              <a:rPr lang="en-US" sz="2000" dirty="0">
                <a:solidFill>
                  <a:srgbClr val="0070C0"/>
                </a:solidFill>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conn</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is not null</a:t>
            </a:r>
            <a:r>
              <a:rPr lang="en-US" sz="2000" dirty="0">
                <a:solidFill>
                  <a:srgbClr val="0070C0"/>
                </a:solidFill>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orElse</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will cause  </a:t>
            </a:r>
            <a:r>
              <a:rPr lang="en-US" sz="2000" dirty="0" err="1">
                <a:solidFill>
                  <a:srgbClr val="0070C0"/>
                </a:solidFill>
                <a:latin typeface="Courier New" panose="02070309020205020404" pitchFamily="49" charset="0"/>
                <a:cs typeface="Courier New" panose="02070309020205020404" pitchFamily="49" charset="0"/>
              </a:rPr>
              <a:t>myGetConn</a:t>
            </a:r>
            <a:r>
              <a:rPr lang="en-US" sz="2000" dirty="0">
                <a:solidFill>
                  <a:srgbClr val="0070C0"/>
                </a:solidFill>
                <a:latin typeface="Courier New" panose="02070309020205020404" pitchFamily="49" charset="0"/>
                <a:cs typeface="Courier New" panose="02070309020205020404" pitchFamily="49" charset="0"/>
              </a:rPr>
              <a:t>()</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to be invoked, </a:t>
            </a:r>
            <a:r>
              <a:rPr lang="en-US" sz="2000" dirty="0" smtClean="0">
                <a:solidFill>
                  <a:srgbClr val="0070C0"/>
                </a:solidFill>
                <a:latin typeface="+mn-lt"/>
                <a:cs typeface="Courier New" panose="02070309020205020404" pitchFamily="49" charset="0"/>
              </a:rPr>
              <a:t>but</a:t>
            </a:r>
            <a:r>
              <a:rPr lang="en-US" sz="2400" dirty="0" smtClean="0">
                <a:solidFill>
                  <a:srgbClr val="0070C0"/>
                </a:solidFill>
                <a:latin typeface="+mn-lt"/>
                <a:cs typeface="Courier New" panose="02070309020205020404" pitchFamily="49" charset="0"/>
              </a:rPr>
              <a:t> </a:t>
            </a:r>
            <a:r>
              <a:rPr lang="en-US" sz="2000" dirty="0">
                <a:solidFill>
                  <a:srgbClr val="0070C0"/>
                </a:solidFill>
                <a:latin typeface="+mn-lt"/>
                <a:cs typeface="Courier New" panose="02070309020205020404" pitchFamily="49" charset="0"/>
              </a:rPr>
              <a:t>will ignore its return value and return </a:t>
            </a:r>
            <a:r>
              <a:rPr lang="en-US" dirty="0">
                <a:solidFill>
                  <a:srgbClr val="0070C0"/>
                </a:solidFill>
                <a:latin typeface="Courier New" panose="02070309020205020404" pitchFamily="49" charset="0"/>
                <a:cs typeface="Courier New" panose="02070309020205020404" pitchFamily="49" charset="0"/>
              </a:rPr>
              <a:t>conn</a:t>
            </a:r>
            <a:r>
              <a:rPr lang="en-US" sz="24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instead.</a:t>
            </a:r>
            <a:r>
              <a:rPr lang="en-US" sz="2400" dirty="0">
                <a:solidFill>
                  <a:srgbClr val="0070C0"/>
                </a:solidFill>
                <a:cs typeface="Courier New" panose="02070309020205020404" pitchFamily="49" charset="0"/>
              </a:rPr>
              <a:t/>
            </a:r>
            <a:br>
              <a:rPr lang="en-US" sz="2400" dirty="0">
                <a:solidFill>
                  <a:srgbClr val="0070C0"/>
                </a:solidFill>
                <a:cs typeface="Courier New" panose="02070309020205020404" pitchFamily="49" charset="0"/>
              </a:rPr>
            </a:br>
            <a:endParaRPr lang="en-US" dirty="0">
              <a:solidFill>
                <a:srgbClr val="0070C0"/>
              </a:solidFill>
            </a:endParaRPr>
          </a:p>
        </p:txBody>
      </p:sp>
      <p:sp>
        <p:nvSpPr>
          <p:cNvPr id="6" name="TextBox 5"/>
          <p:cNvSpPr txBox="1"/>
          <p:nvPr/>
        </p:nvSpPr>
        <p:spPr>
          <a:xfrm>
            <a:off x="566928" y="5035293"/>
            <a:ext cx="8382000" cy="2092881"/>
          </a:xfrm>
          <a:prstGeom prst="rect">
            <a:avLst/>
          </a:prstGeom>
          <a:noFill/>
        </p:spPr>
        <p:txBody>
          <a:bodyPr wrap="square" rtlCol="0">
            <a:spAutoFit/>
          </a:bodyPr>
          <a:lstStyle/>
          <a:p>
            <a:r>
              <a:rPr lang="en-US" sz="2000" dirty="0">
                <a:solidFill>
                  <a:srgbClr val="0070C0"/>
                </a:solidFill>
                <a:latin typeface="+mn-lt"/>
                <a:cs typeface="Courier New" panose="02070309020205020404" pitchFamily="49" charset="0"/>
              </a:rPr>
              <a:t>In the same scenario, the following code will </a:t>
            </a:r>
            <a:r>
              <a:rPr lang="en-US" sz="2000" i="1" dirty="0">
                <a:solidFill>
                  <a:srgbClr val="0070C0"/>
                </a:solidFill>
                <a:latin typeface="+mn-lt"/>
                <a:cs typeface="Courier New" panose="02070309020205020404" pitchFamily="49" charset="0"/>
              </a:rPr>
              <a:t>not</a:t>
            </a:r>
            <a:r>
              <a:rPr lang="en-US" sz="2000" dirty="0">
                <a:solidFill>
                  <a:srgbClr val="0070C0"/>
                </a:solidFill>
                <a:latin typeface="+mn-lt"/>
                <a:cs typeface="Courier New" panose="02070309020205020404" pitchFamily="49" charset="0"/>
              </a:rPr>
              <a:t> cause </a:t>
            </a:r>
            <a:r>
              <a:rPr lang="en-US" sz="2000" dirty="0" err="1">
                <a:solidFill>
                  <a:srgbClr val="0070C0"/>
                </a:solidFill>
                <a:latin typeface="+mn-lt"/>
                <a:cs typeface="Courier New" panose="02070309020205020404" pitchFamily="49" charset="0"/>
              </a:rPr>
              <a:t>myGetConn</a:t>
            </a:r>
            <a:r>
              <a:rPr lang="en-US" sz="2000" dirty="0">
                <a:solidFill>
                  <a:srgbClr val="0070C0"/>
                </a:solidFill>
                <a:latin typeface="+mn-lt"/>
                <a:cs typeface="Courier New" panose="02070309020205020404" pitchFamily="49" charset="0"/>
              </a:rPr>
              <a:t> to be invoked.</a:t>
            </a:r>
          </a:p>
          <a:p>
            <a:pPr marL="0" indent="0">
              <a:buNone/>
            </a:pPr>
            <a:r>
              <a:rPr lang="en-US" dirty="0">
                <a:solidFill>
                  <a:srgbClr val="0070C0"/>
                </a:solidFill>
                <a:latin typeface="Courier New" panose="02070309020205020404" pitchFamily="49" charset="0"/>
                <a:cs typeface="Courier New" panose="02070309020205020404" pitchFamily="49" charset="0"/>
              </a:rPr>
              <a:t>     public Connection </a:t>
            </a:r>
            <a:r>
              <a:rPr lang="en-US" dirty="0" err="1">
                <a:solidFill>
                  <a:srgbClr val="0070C0"/>
                </a:solidFill>
                <a:latin typeface="Courier New" panose="02070309020205020404" pitchFamily="49" charset="0"/>
                <a:cs typeface="Courier New" panose="02070309020205020404" pitchFamily="49" charset="0"/>
              </a:rPr>
              <a:t>getConnection</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return </a:t>
            </a:r>
            <a:r>
              <a:rPr lang="en-US" dirty="0" err="1">
                <a:solidFill>
                  <a:srgbClr val="0070C0"/>
                </a:solidFill>
                <a:latin typeface="Courier New" panose="02070309020205020404" pitchFamily="49" charset="0"/>
                <a:cs typeface="Courier New" panose="02070309020205020404" pitchFamily="49" charset="0"/>
              </a:rPr>
              <a:t>Optional.ofNullable</a:t>
            </a:r>
            <a:r>
              <a:rPr lang="en-US" dirty="0">
                <a:solidFill>
                  <a:srgbClr val="0070C0"/>
                </a:solidFill>
                <a:latin typeface="Courier New" panose="02070309020205020404" pitchFamily="49" charset="0"/>
                <a:cs typeface="Courier New" panose="02070309020205020404" pitchFamily="49" charset="0"/>
              </a:rPr>
              <a:t>(conn).</a:t>
            </a:r>
            <a:r>
              <a:rPr lang="en-US" dirty="0" err="1">
                <a:solidFill>
                  <a:srgbClr val="0070C0"/>
                </a:solidFill>
                <a:latin typeface="Courier New" panose="02070309020205020404" pitchFamily="49" charset="0"/>
                <a:cs typeface="Courier New" panose="02070309020205020404" pitchFamily="49" charset="0"/>
              </a:rPr>
              <a:t>orElseGet</a:t>
            </a:r>
            <a:r>
              <a:rPr lang="en-US" dirty="0">
                <a:solidFill>
                  <a:srgbClr val="0070C0"/>
                </a:solidFill>
                <a:latin typeface="Courier New" panose="02070309020205020404" pitchFamily="49" charset="0"/>
                <a:cs typeface="Courier New" panose="02070309020205020404" pitchFamily="49" charset="0"/>
              </a:rPr>
              <a:t>(()-&gt; </a:t>
            </a:r>
            <a:r>
              <a:rPr lang="en-US" dirty="0" smtClean="0">
                <a:solidFill>
                  <a:srgbClr val="0070C0"/>
                </a:solidFill>
                <a:latin typeface="Courier New" panose="02070309020205020404" pitchFamily="49" charset="0"/>
                <a:cs typeface="Courier New" panose="02070309020205020404" pitchFamily="49" charset="0"/>
              </a:rPr>
              <a:t/>
            </a:r>
            <a:br>
              <a:rPr lang="en-US" dirty="0" smtClean="0">
                <a:solidFill>
                  <a:srgbClr val="0070C0"/>
                </a:solidFill>
                <a:latin typeface="Courier New" panose="02070309020205020404" pitchFamily="49" charset="0"/>
                <a:cs typeface="Courier New" panose="02070309020205020404" pitchFamily="49" charset="0"/>
              </a:rPr>
            </a:br>
            <a:r>
              <a:rPr lang="en-US" dirty="0" smtClean="0">
                <a:solidFill>
                  <a:srgbClr val="0070C0"/>
                </a:solidFill>
                <a:latin typeface="Courier New" panose="02070309020205020404" pitchFamily="49" charset="0"/>
                <a:cs typeface="Courier New" panose="02070309020205020404" pitchFamily="49" charset="0"/>
              </a:rPr>
              <a:t>               </a:t>
            </a:r>
            <a:r>
              <a:rPr lang="en-US" dirty="0" err="1" smtClean="0">
                <a:solidFill>
                  <a:srgbClr val="0070C0"/>
                </a:solidFill>
                <a:latin typeface="Courier New" panose="02070309020205020404" pitchFamily="49" charset="0"/>
                <a:cs typeface="Courier New" panose="02070309020205020404" pitchFamily="49" charset="0"/>
              </a:rPr>
              <a:t>myGetConn</a:t>
            </a:r>
            <a:r>
              <a:rPr lang="en-US" dirty="0">
                <a:solidFill>
                  <a:srgbClr val="0070C0"/>
                </a:solidFill>
                <a:latin typeface="Courier New" panose="02070309020205020404" pitchFamily="49" charset="0"/>
                <a:cs typeface="Courier New" panose="02070309020205020404" pitchFamily="49" charset="0"/>
              </a:rPr>
              <a:t>());</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214205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
        <p:nvSpPr>
          <p:cNvPr id="25" name="Rectangle 24"/>
          <p:cNvSpPr/>
          <p:nvPr/>
        </p:nvSpPr>
        <p:spPr>
          <a:xfrm>
            <a:off x="1219200" y="4490822"/>
            <a:ext cx="533400" cy="609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104900" y="4284728"/>
            <a:ext cx="762000" cy="10595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759600" y="4587097"/>
            <a:ext cx="762000" cy="75474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3736876" y="4776461"/>
            <a:ext cx="486997"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1990796" y="4814483"/>
            <a:ext cx="609600" cy="1"/>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614211" y="4475345"/>
            <a:ext cx="2362200" cy="338554"/>
          </a:xfrm>
          <a:prstGeom prst="rect">
            <a:avLst/>
          </a:prstGeom>
          <a:noFill/>
        </p:spPr>
        <p:txBody>
          <a:bodyPr wrap="square" rtlCol="0">
            <a:spAutoFit/>
          </a:bodyPr>
          <a:lstStyle/>
          <a:p>
            <a:r>
              <a:rPr lang="en-US" sz="1600" dirty="0" err="1" smtClean="0">
                <a:latin typeface="Courier New" panose="02070309020205020404" pitchFamily="49" charset="0"/>
                <a:cs typeface="Courier New" panose="02070309020205020404" pitchFamily="49" charset="0"/>
              </a:rPr>
              <a:t>flatMap</a:t>
            </a:r>
            <a:r>
              <a:rPr lang="en-US" sz="1600" dirty="0" smtClean="0">
                <a:latin typeface="Courier New" panose="02070309020205020404" pitchFamily="49" charset="0"/>
                <a:cs typeface="Courier New" panose="02070309020205020404" pitchFamily="49" charset="0"/>
              </a:rPr>
              <a:t>(mapper)</a:t>
            </a:r>
            <a:endParaRPr lang="en-US" sz="1600" dirty="0">
              <a:latin typeface="Courier New" panose="02070309020205020404" pitchFamily="49" charset="0"/>
              <a:cs typeface="Courier New" panose="02070309020205020404" pitchFamily="49" charset="0"/>
            </a:endParaRPr>
          </a:p>
        </p:txBody>
      </p:sp>
      <p:sp>
        <p:nvSpPr>
          <p:cNvPr id="56" name="Title 1"/>
          <p:cNvSpPr>
            <a:spLocks noGrp="1"/>
          </p:cNvSpPr>
          <p:nvPr>
            <p:ph type="title"/>
          </p:nvPr>
        </p:nvSpPr>
        <p:spPr>
          <a:xfrm>
            <a:off x="479654" y="76200"/>
            <a:ext cx="8229600" cy="1143000"/>
          </a:xfrm>
        </p:spPr>
        <p:txBody>
          <a:bodyPr/>
          <a:lstStyle/>
          <a:p>
            <a:r>
              <a:rPr lang="en-US" dirty="0" smtClean="0">
                <a:solidFill>
                  <a:srgbClr val="0070C0"/>
                </a:solidFill>
              </a:rPr>
              <a:t>Using Optional : </a:t>
            </a:r>
            <a:r>
              <a:rPr lang="en-US" dirty="0" err="1" smtClean="0">
                <a:solidFill>
                  <a:srgbClr val="0070C0"/>
                </a:solidFill>
              </a:rPr>
              <a:t>flatMap</a:t>
            </a:r>
            <a:endParaRPr lang="en-US" dirty="0">
              <a:solidFill>
                <a:srgbClr val="0070C0"/>
              </a:solidFill>
            </a:endParaRPr>
          </a:p>
        </p:txBody>
      </p:sp>
      <p:sp>
        <p:nvSpPr>
          <p:cNvPr id="57" name="Content Placeholder 2"/>
          <p:cNvSpPr>
            <a:spLocks noGrp="1"/>
          </p:cNvSpPr>
          <p:nvPr>
            <p:ph idx="1"/>
          </p:nvPr>
        </p:nvSpPr>
        <p:spPr>
          <a:xfrm>
            <a:off x="479654" y="1219200"/>
            <a:ext cx="8359546" cy="1265237"/>
          </a:xfrm>
        </p:spPr>
        <p:txBody>
          <a:bodyPr/>
          <a:lstStyle/>
          <a:p>
            <a:pPr marL="0" indent="0">
              <a:buNone/>
            </a:pPr>
            <a:r>
              <a:rPr lang="en-US" sz="1800" dirty="0" smtClean="0">
                <a:solidFill>
                  <a:srgbClr val="0070C0"/>
                </a:solidFill>
              </a:rPr>
              <a:t>The </a:t>
            </a:r>
            <a:r>
              <a:rPr lang="en-US" sz="1800" dirty="0" err="1" smtClean="0">
                <a:solidFill>
                  <a:srgbClr val="0070C0"/>
                </a:solidFill>
                <a:latin typeface="Courier New" panose="02070309020205020404" pitchFamily="49" charset="0"/>
                <a:cs typeface="Courier New" panose="02070309020205020404" pitchFamily="49" charset="0"/>
              </a:rPr>
              <a:t>flatMap</a:t>
            </a:r>
            <a:r>
              <a:rPr lang="en-US" sz="1800" dirty="0" smtClean="0">
                <a:solidFill>
                  <a:srgbClr val="0070C0"/>
                </a:solidFill>
              </a:rPr>
              <a:t> method works the same way as it does on </a:t>
            </a:r>
            <a:r>
              <a:rPr lang="en-US" sz="1800" dirty="0" smtClean="0">
                <a:solidFill>
                  <a:srgbClr val="0070C0"/>
                </a:solidFill>
                <a:latin typeface="Courier New" panose="02070309020205020404" pitchFamily="49" charset="0"/>
                <a:cs typeface="Courier New" panose="02070309020205020404" pitchFamily="49" charset="0"/>
              </a:rPr>
              <a:t>Stream</a:t>
            </a:r>
            <a:r>
              <a:rPr lang="en-US" sz="1800" dirty="0" smtClean="0">
                <a:solidFill>
                  <a:srgbClr val="0070C0"/>
                </a:solidFill>
              </a:rPr>
              <a:t>. It allows you to chain method calls and skip null checks. Given a mapper from type </a:t>
            </a:r>
            <a:r>
              <a:rPr lang="en-US" sz="1800" dirty="0" smtClean="0">
                <a:solidFill>
                  <a:srgbClr val="0070C0"/>
                </a:solidFill>
                <a:latin typeface="Courier New" panose="02070309020205020404" pitchFamily="49" charset="0"/>
                <a:cs typeface="Courier New" panose="02070309020205020404" pitchFamily="49" charset="0"/>
              </a:rPr>
              <a:t>T</a:t>
            </a:r>
            <a:r>
              <a:rPr lang="en-US" sz="1800" dirty="0" smtClean="0">
                <a:solidFill>
                  <a:srgbClr val="0070C0"/>
                </a:solidFill>
              </a:rPr>
              <a:t> to an </a:t>
            </a:r>
            <a:r>
              <a:rPr lang="en-US" sz="1800" dirty="0" smtClean="0">
                <a:solidFill>
                  <a:srgbClr val="0070C0"/>
                </a:solidFill>
                <a:latin typeface="Courier New" panose="02070309020205020404" pitchFamily="49" charset="0"/>
                <a:cs typeface="Courier New" panose="02070309020205020404" pitchFamily="49" charset="0"/>
              </a:rPr>
              <a:t>Optional&lt;R&gt;</a:t>
            </a:r>
            <a:r>
              <a:rPr lang="en-US" sz="1800" dirty="0" smtClean="0">
                <a:solidFill>
                  <a:srgbClr val="0070C0"/>
                </a:solidFill>
              </a:rPr>
              <a:t>, </a:t>
            </a:r>
            <a:r>
              <a:rPr lang="en-US" sz="1800" dirty="0" err="1" smtClean="0">
                <a:solidFill>
                  <a:srgbClr val="0070C0"/>
                </a:solidFill>
                <a:latin typeface="Courier New" panose="02070309020205020404" pitchFamily="49" charset="0"/>
                <a:cs typeface="Courier New" panose="02070309020205020404" pitchFamily="49" charset="0"/>
              </a:rPr>
              <a:t>flatMap</a:t>
            </a:r>
            <a:r>
              <a:rPr lang="en-US" sz="1800" dirty="0" smtClean="0">
                <a:solidFill>
                  <a:srgbClr val="0070C0"/>
                </a:solidFill>
              </a:rPr>
              <a:t>  transforms an </a:t>
            </a:r>
            <a:r>
              <a:rPr lang="en-US" sz="1800" dirty="0" smtClean="0">
                <a:solidFill>
                  <a:srgbClr val="0070C0"/>
                </a:solidFill>
                <a:latin typeface="Courier New" panose="02070309020205020404" pitchFamily="49" charset="0"/>
                <a:cs typeface="Courier New" panose="02070309020205020404" pitchFamily="49" charset="0"/>
              </a:rPr>
              <a:t>Optional&lt;T&gt;</a:t>
            </a:r>
            <a:r>
              <a:rPr lang="en-US" sz="1800" dirty="0" smtClean="0">
                <a:solidFill>
                  <a:srgbClr val="0070C0"/>
                </a:solidFill>
              </a:rPr>
              <a:t> first to an </a:t>
            </a:r>
            <a:r>
              <a:rPr lang="en-US" sz="1800" dirty="0" smtClean="0">
                <a:solidFill>
                  <a:srgbClr val="0070C0"/>
                </a:solidFill>
                <a:latin typeface="Courier New" panose="02070309020205020404" pitchFamily="49" charset="0"/>
                <a:cs typeface="Courier New" panose="02070309020205020404" pitchFamily="49" charset="0"/>
              </a:rPr>
              <a:t>Optional&lt;Optional&lt;R&gt;&gt;</a:t>
            </a:r>
            <a:r>
              <a:rPr lang="en-US" sz="1800" dirty="0" smtClean="0">
                <a:solidFill>
                  <a:srgbClr val="0070C0"/>
                </a:solidFill>
              </a:rPr>
              <a:t>, then to an </a:t>
            </a:r>
            <a:r>
              <a:rPr lang="en-US" sz="1800" dirty="0" smtClean="0">
                <a:solidFill>
                  <a:srgbClr val="0070C0"/>
                </a:solidFill>
                <a:latin typeface="Courier New" panose="02070309020205020404" pitchFamily="49" charset="0"/>
                <a:cs typeface="Courier New" panose="02070309020205020404" pitchFamily="49" charset="0"/>
              </a:rPr>
              <a:t>Optional&lt;R&gt;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623" y="5792567"/>
            <a:ext cx="3486912" cy="9985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59" name="Group 58"/>
          <p:cNvGrpSpPr/>
          <p:nvPr/>
        </p:nvGrpSpPr>
        <p:grpSpPr>
          <a:xfrm>
            <a:off x="1077693" y="2644297"/>
            <a:ext cx="2834467" cy="1074326"/>
            <a:chOff x="1219200" y="2286000"/>
            <a:chExt cx="2834467" cy="1074326"/>
          </a:xfrm>
        </p:grpSpPr>
        <p:sp>
          <p:nvSpPr>
            <p:cNvPr id="61" name="Rectangle 60"/>
            <p:cNvSpPr/>
            <p:nvPr/>
          </p:nvSpPr>
          <p:spPr>
            <a:xfrm>
              <a:off x="1219200" y="2286000"/>
              <a:ext cx="533400" cy="609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219200" y="3048000"/>
              <a:ext cx="533400" cy="307777"/>
            </a:xfrm>
            <a:prstGeom prst="rect">
              <a:avLst/>
            </a:prstGeom>
            <a:noFill/>
          </p:spPr>
          <p:txBody>
            <a:bodyPr wrap="square" rtlCol="0">
              <a:spAutoFit/>
            </a:bodyPr>
            <a:lstStyle/>
            <a:p>
              <a:pPr algn="ctr"/>
              <a:r>
                <a:rPr lang="en-US" sz="1400" smtClean="0"/>
                <a:t>T</a:t>
              </a:r>
              <a:endParaRPr lang="en-US" sz="1400"/>
            </a:p>
          </p:txBody>
        </p:sp>
        <p:sp>
          <p:nvSpPr>
            <p:cNvPr id="64" name="TextBox 63"/>
            <p:cNvSpPr txBox="1"/>
            <p:nvPr/>
          </p:nvSpPr>
          <p:spPr>
            <a:xfrm>
              <a:off x="2834467" y="3052549"/>
              <a:ext cx="1219200" cy="307777"/>
            </a:xfrm>
            <a:prstGeom prst="rect">
              <a:avLst/>
            </a:prstGeom>
            <a:noFill/>
          </p:spPr>
          <p:txBody>
            <a:bodyPr wrap="square" rtlCol="0">
              <a:spAutoFit/>
            </a:bodyPr>
            <a:lstStyle/>
            <a:p>
              <a:pPr algn="ctr"/>
              <a:r>
                <a:rPr lang="en-US" sz="1400" smtClean="0"/>
                <a:t>Optional&lt;R&gt;</a:t>
              </a:r>
              <a:endParaRPr lang="en-US" sz="1400"/>
            </a:p>
          </p:txBody>
        </p:sp>
        <p:cxnSp>
          <p:nvCxnSpPr>
            <p:cNvPr id="65" name="Straight Arrow Connector 64"/>
            <p:cNvCxnSpPr/>
            <p:nvPr/>
          </p:nvCxnSpPr>
          <p:spPr>
            <a:xfrm>
              <a:off x="2057400" y="2590800"/>
              <a:ext cx="914400"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121371" y="2740223"/>
              <a:ext cx="914400" cy="307777"/>
            </a:xfrm>
            <a:prstGeom prst="rect">
              <a:avLst/>
            </a:prstGeom>
            <a:noFill/>
          </p:spPr>
          <p:txBody>
            <a:bodyPr wrap="square" rtlCol="0">
              <a:spAutoFit/>
            </a:bodyPr>
            <a:lstStyle/>
            <a:p>
              <a:r>
                <a:rPr lang="en-US" sz="1400" smtClean="0"/>
                <a:t>mapper</a:t>
              </a:r>
              <a:endParaRPr lang="en-US" sz="1400"/>
            </a:p>
          </p:txBody>
        </p:sp>
      </p:grpSp>
      <p:sp>
        <p:nvSpPr>
          <p:cNvPr id="71" name="Rectangle 70"/>
          <p:cNvSpPr/>
          <p:nvPr/>
        </p:nvSpPr>
        <p:spPr>
          <a:xfrm>
            <a:off x="3057878" y="2568906"/>
            <a:ext cx="709251" cy="84194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p:cNvSpPr/>
          <p:nvPr/>
        </p:nvSpPr>
        <p:spPr>
          <a:xfrm>
            <a:off x="3110734" y="2744314"/>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p:cNvSpPr/>
          <p:nvPr/>
        </p:nvSpPr>
        <p:spPr>
          <a:xfrm>
            <a:off x="2855748" y="4718908"/>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646861" y="4195370"/>
            <a:ext cx="987478" cy="14245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359218" y="4399089"/>
            <a:ext cx="762000" cy="75474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4455366" y="4550060"/>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63013" y="5792566"/>
            <a:ext cx="1304996" cy="307777"/>
          </a:xfrm>
          <a:prstGeom prst="rect">
            <a:avLst/>
          </a:prstGeom>
          <a:noFill/>
        </p:spPr>
        <p:txBody>
          <a:bodyPr wrap="square" rtlCol="0">
            <a:spAutoFit/>
          </a:bodyPr>
          <a:lstStyle/>
          <a:p>
            <a:pPr algn="ctr"/>
            <a:r>
              <a:rPr lang="en-US" sz="1400" dirty="0" smtClean="0"/>
              <a:t>Optional&lt;T&gt;</a:t>
            </a:r>
            <a:endParaRPr lang="en-US" sz="1400" dirty="0"/>
          </a:p>
        </p:txBody>
      </p:sp>
      <p:sp>
        <p:nvSpPr>
          <p:cNvPr id="77" name="TextBox 76"/>
          <p:cNvSpPr txBox="1"/>
          <p:nvPr/>
        </p:nvSpPr>
        <p:spPr>
          <a:xfrm>
            <a:off x="4087720" y="5792567"/>
            <a:ext cx="1304996" cy="307777"/>
          </a:xfrm>
          <a:prstGeom prst="rect">
            <a:avLst/>
          </a:prstGeom>
          <a:noFill/>
        </p:spPr>
        <p:txBody>
          <a:bodyPr wrap="square" rtlCol="0">
            <a:spAutoFit/>
          </a:bodyPr>
          <a:lstStyle/>
          <a:p>
            <a:pPr algn="ctr"/>
            <a:r>
              <a:rPr lang="en-US" sz="1400" smtClean="0"/>
              <a:t>Optional&lt;R&gt;</a:t>
            </a:r>
            <a:endParaRPr lang="en-US" sz="1400"/>
          </a:p>
        </p:txBody>
      </p:sp>
      <p:sp>
        <p:nvSpPr>
          <p:cNvPr id="78" name="TextBox 77"/>
          <p:cNvSpPr txBox="1"/>
          <p:nvPr/>
        </p:nvSpPr>
        <p:spPr>
          <a:xfrm>
            <a:off x="1996891" y="5805904"/>
            <a:ext cx="2090829" cy="307777"/>
          </a:xfrm>
          <a:prstGeom prst="rect">
            <a:avLst/>
          </a:prstGeom>
          <a:noFill/>
        </p:spPr>
        <p:txBody>
          <a:bodyPr wrap="square" rtlCol="0">
            <a:spAutoFit/>
          </a:bodyPr>
          <a:lstStyle/>
          <a:p>
            <a:pPr algn="ctr"/>
            <a:r>
              <a:rPr lang="en-US" sz="1400" smtClean="0"/>
              <a:t>Optional&lt;Optional&lt;T&gt;&gt;</a:t>
            </a:r>
            <a:endParaRPr lang="en-US" sz="1400"/>
          </a:p>
        </p:txBody>
      </p:sp>
    </p:spTree>
    <p:extLst>
      <p:ext uri="{BB962C8B-B14F-4D97-AF65-F5344CB8AC3E}">
        <p14:creationId xmlns:p14="http://schemas.microsoft.com/office/powerpoint/2010/main" val="3787694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sp>
        <p:nvSpPr>
          <p:cNvPr id="56" name="Title 1"/>
          <p:cNvSpPr>
            <a:spLocks noGrp="1"/>
          </p:cNvSpPr>
          <p:nvPr>
            <p:ph type="title"/>
          </p:nvPr>
        </p:nvSpPr>
        <p:spPr>
          <a:xfrm>
            <a:off x="457200" y="914400"/>
            <a:ext cx="8229600" cy="1143000"/>
          </a:xfrm>
        </p:spPr>
        <p:txBody>
          <a:bodyPr/>
          <a:lstStyle/>
          <a:p>
            <a:pPr algn="ctr"/>
            <a:r>
              <a:rPr lang="en-US" dirty="0" smtClean="0">
                <a:solidFill>
                  <a:srgbClr val="0070C0"/>
                </a:solidFill>
              </a:rPr>
              <a:t>Optional</a:t>
            </a:r>
            <a:endParaRPr lang="en-US" dirty="0">
              <a:solidFill>
                <a:srgbClr val="0070C0"/>
              </a:solidFill>
            </a:endParaRPr>
          </a:p>
        </p:txBody>
      </p:sp>
      <p:sp>
        <p:nvSpPr>
          <p:cNvPr id="57" name="Content Placeholder 2"/>
          <p:cNvSpPr>
            <a:spLocks noGrp="1"/>
          </p:cNvSpPr>
          <p:nvPr>
            <p:ph idx="1"/>
          </p:nvPr>
        </p:nvSpPr>
        <p:spPr>
          <a:xfrm>
            <a:off x="457200" y="2286000"/>
            <a:ext cx="8359546" cy="1265237"/>
          </a:xfrm>
        </p:spPr>
        <p:txBody>
          <a:bodyPr/>
          <a:lstStyle/>
          <a:p>
            <a:pPr marL="0" indent="0">
              <a:buNone/>
            </a:pPr>
            <a:r>
              <a:rPr lang="en-US" dirty="0" smtClean="0">
                <a:solidFill>
                  <a:srgbClr val="0070C0"/>
                </a:solidFill>
              </a:rPr>
              <a:t>See Core Java page 259  -  The Optional  .</a:t>
            </a:r>
            <a:r>
              <a:rPr lang="en-US" dirty="0" err="1" smtClean="0">
                <a:solidFill>
                  <a:srgbClr val="0070C0"/>
                </a:solidFill>
              </a:rPr>
              <a:t>flatMap</a:t>
            </a:r>
            <a:r>
              <a:rPr lang="en-US" dirty="0" smtClean="0">
                <a:solidFill>
                  <a:srgbClr val="0070C0"/>
                </a:solidFill>
              </a:rPr>
              <a:t>  method works in the same way (as the one in the Stream interface) if you interpret an optional value as a stream of size zero or one.  </a:t>
            </a:r>
            <a:endParaRPr lang="en-US" dirty="0" smtClean="0">
              <a:solidFill>
                <a:srgbClr val="0070C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04088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Optional's</a:t>
            </a:r>
            <a:r>
              <a:rPr lang="en-US" dirty="0" smtClean="0"/>
              <a:t> </a:t>
            </a:r>
            <a:r>
              <a:rPr lang="en-US" dirty="0" err="1" smtClean="0"/>
              <a:t>flatMap</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70C0"/>
                </a:solidFill>
              </a:rPr>
              <a:t>Consider ordinary code for seeing if a Person from Fairfield can be found in a list of Persons:</a:t>
            </a:r>
          </a:p>
          <a:p>
            <a:pPr marL="0" indent="0">
              <a:buNone/>
            </a:pPr>
            <a:r>
              <a:rPr lang="en-US" dirty="0" smtClean="0">
                <a:solidFill>
                  <a:srgbClr val="0070C0"/>
                </a:solidFill>
              </a:rPr>
              <a:t> </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448" y="2971800"/>
            <a:ext cx="6731822"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78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876800"/>
          </a:xfrm>
        </p:spPr>
        <p:txBody>
          <a:bodyPr/>
          <a:lstStyle/>
          <a:p>
            <a:r>
              <a:rPr lang="en-US" sz="2000" dirty="0" smtClean="0">
                <a:solidFill>
                  <a:srgbClr val="0070C0"/>
                </a:solidFill>
              </a:rPr>
              <a:t>Using </a:t>
            </a:r>
            <a:r>
              <a:rPr lang="en-US" sz="2000" dirty="0" err="1" smtClean="0">
                <a:solidFill>
                  <a:srgbClr val="0070C0"/>
                </a:solidFill>
                <a:latin typeface="Courier New" panose="02070309020205020404" pitchFamily="49" charset="0"/>
                <a:cs typeface="Courier New" panose="02070309020205020404" pitchFamily="49" charset="0"/>
              </a:rPr>
              <a:t>Optionals</a:t>
            </a:r>
            <a:r>
              <a:rPr lang="en-US" sz="2000" dirty="0" smtClean="0">
                <a:solidFill>
                  <a:srgbClr val="0070C0"/>
                </a:solidFill>
              </a:rPr>
              <a:t> with </a:t>
            </a:r>
            <a:r>
              <a:rPr lang="en-US" sz="2000" dirty="0" err="1" smtClean="0">
                <a:solidFill>
                  <a:srgbClr val="0070C0"/>
                </a:solidFill>
                <a:latin typeface="Courier New" panose="02070309020205020404" pitchFamily="49" charset="0"/>
                <a:cs typeface="Courier New" panose="02070309020205020404" pitchFamily="49" charset="0"/>
              </a:rPr>
              <a:t>flatMap</a:t>
            </a:r>
            <a:r>
              <a:rPr lang="en-US" sz="2000" dirty="0" smtClean="0">
                <a:solidFill>
                  <a:srgbClr val="0070C0"/>
                </a:solidFill>
              </a:rPr>
              <a:t> completely eliminates these (unnecessary) null checks</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r>
              <a:rPr lang="en-US" sz="2000" b="1" dirty="0" smtClean="0">
                <a:solidFill>
                  <a:srgbClr val="0070C0"/>
                </a:solidFill>
              </a:rPr>
              <a:t>Notes</a:t>
            </a:r>
            <a:r>
              <a:rPr lang="en-US" sz="2000" b="1" i="1" dirty="0" smtClean="0">
                <a:solidFill>
                  <a:srgbClr val="0070C0"/>
                </a:solidFill>
              </a:rPr>
              <a:t>.</a:t>
            </a:r>
          </a:p>
          <a:p>
            <a:pPr marL="823913" lvl="1" indent="-457200">
              <a:buFont typeface="+mj-lt"/>
              <a:buAutoNum type="arabicPeriod"/>
            </a:pPr>
            <a:r>
              <a:rPr lang="en-US" sz="2000" dirty="0" smtClean="0">
                <a:solidFill>
                  <a:srgbClr val="0070C0"/>
                </a:solidFill>
              </a:rPr>
              <a:t>If an </a:t>
            </a:r>
            <a:r>
              <a:rPr lang="en-US" sz="2000" dirty="0" smtClean="0">
                <a:solidFill>
                  <a:srgbClr val="0070C0"/>
                </a:solidFill>
                <a:latin typeface="Courier New" panose="02070309020205020404" pitchFamily="49" charset="0"/>
                <a:cs typeface="Courier New" panose="02070309020205020404" pitchFamily="49" charset="0"/>
              </a:rPr>
              <a:t>Optional opt </a:t>
            </a:r>
            <a:r>
              <a:rPr lang="en-US" sz="2000" dirty="0" smtClean="0">
                <a:solidFill>
                  <a:srgbClr val="0070C0"/>
                </a:solidFill>
              </a:rPr>
              <a:t>is empty, </a:t>
            </a:r>
            <a:r>
              <a:rPr lang="en-US" sz="2000" dirty="0" err="1" smtClean="0">
                <a:solidFill>
                  <a:srgbClr val="0070C0"/>
                </a:solidFill>
                <a:latin typeface="Courier New" panose="02070309020205020404" pitchFamily="49" charset="0"/>
                <a:cs typeface="Courier New" panose="02070309020205020404" pitchFamily="49" charset="0"/>
              </a:rPr>
              <a:t>opt.flatMap</a:t>
            </a:r>
            <a:r>
              <a:rPr lang="en-US" sz="2000" dirty="0" smtClean="0">
                <a:solidFill>
                  <a:srgbClr val="0070C0"/>
                </a:solidFill>
                <a:latin typeface="Courier New" panose="02070309020205020404" pitchFamily="49" charset="0"/>
                <a:cs typeface="Courier New" panose="02070309020205020404" pitchFamily="49" charset="0"/>
              </a:rPr>
              <a:t>(mapper)</a:t>
            </a:r>
            <a:r>
              <a:rPr lang="en-US" sz="2000" dirty="0" smtClean="0">
                <a:solidFill>
                  <a:srgbClr val="0070C0"/>
                </a:solidFill>
              </a:rPr>
              <a:t> returns an empty </a:t>
            </a:r>
            <a:r>
              <a:rPr lang="en-US" sz="2000" dirty="0" smtClean="0">
                <a:solidFill>
                  <a:srgbClr val="0070C0"/>
                </a:solidFill>
                <a:latin typeface="Courier New" panose="02070309020205020404" pitchFamily="49" charset="0"/>
                <a:cs typeface="Courier New" panose="02070309020205020404" pitchFamily="49" charset="0"/>
              </a:rPr>
              <a:t>Optional</a:t>
            </a:r>
            <a:r>
              <a:rPr lang="en-US" sz="2000" b="1" i="1" dirty="0" smtClean="0">
                <a:solidFill>
                  <a:srgbClr val="0070C0"/>
                </a:solidFill>
                <a:latin typeface="Courier New" panose="02070309020205020404" pitchFamily="49" charset="0"/>
                <a:cs typeface="Courier New" panose="02070309020205020404" pitchFamily="49" charset="0"/>
              </a:rPr>
              <a:t> </a:t>
            </a:r>
          </a:p>
          <a:p>
            <a:pPr marL="823913" lvl="1" indent="-457200">
              <a:buFont typeface="+mj-lt"/>
              <a:buAutoNum type="arabicPeriod"/>
            </a:pPr>
            <a:r>
              <a:rPr lang="en-US" sz="2000" b="1" dirty="0" smtClean="0">
                <a:solidFill>
                  <a:srgbClr val="0070C0"/>
                </a:solidFill>
              </a:rPr>
              <a:t>To get this nice behavior, you have to set up your classes so that they are using </a:t>
            </a:r>
            <a:r>
              <a:rPr lang="en-US" sz="2000" b="1" dirty="0" smtClean="0">
                <a:solidFill>
                  <a:srgbClr val="0070C0"/>
                </a:solidFill>
                <a:latin typeface="Courier New" panose="02070309020205020404" pitchFamily="49" charset="0"/>
                <a:cs typeface="Courier New" panose="02070309020205020404" pitchFamily="49" charset="0"/>
              </a:rPr>
              <a:t>Optional</a:t>
            </a:r>
            <a:r>
              <a:rPr lang="en-US" sz="2000" dirty="0" smtClean="0">
                <a:solidFill>
                  <a:srgbClr val="0070C0"/>
                </a:solidFill>
              </a:rPr>
              <a:t>. See Demo code</a:t>
            </a:r>
            <a:endParaRPr lang="en-US" sz="2000" b="1" i="1" dirty="0" smtClean="0">
              <a:solidFill>
                <a:srgbClr val="0070C0"/>
              </a:solidFill>
            </a:endParaRPr>
          </a:p>
          <a:p>
            <a:pPr marL="366713" lvl="1" indent="0">
              <a:buNone/>
            </a:pPr>
            <a:r>
              <a:rPr lang="en-US" sz="1600" dirty="0" smtClean="0">
                <a:solidFill>
                  <a:srgbClr val="0070C0"/>
                </a:solidFill>
              </a:rPr>
              <a:t>                 </a:t>
            </a:r>
            <a:r>
              <a:rPr lang="en-US" sz="1800" dirty="0" smtClean="0">
                <a:solidFill>
                  <a:srgbClr val="0070C0"/>
                </a:solidFill>
              </a:rPr>
              <a:t>lesson9.lecture.optional_flatmap.usingoptionals.optionalway</a:t>
            </a:r>
            <a:endParaRPr lang="en-US" sz="1800"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2779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Monads in Java 8</a:t>
            </a:r>
            <a:endParaRPr lang="en-US"/>
          </a:p>
        </p:txBody>
      </p:sp>
      <p:sp>
        <p:nvSpPr>
          <p:cNvPr id="3" name="Content Placeholder 2"/>
          <p:cNvSpPr>
            <a:spLocks noGrp="1"/>
          </p:cNvSpPr>
          <p:nvPr>
            <p:ph idx="1"/>
          </p:nvPr>
        </p:nvSpPr>
        <p:spPr/>
        <p:txBody>
          <a:bodyPr/>
          <a:lstStyle/>
          <a:p>
            <a:r>
              <a:rPr lang="en-US" sz="2000" dirty="0" smtClean="0">
                <a:solidFill>
                  <a:srgbClr val="0070C0"/>
                </a:solidFill>
              </a:rPr>
              <a:t>A </a:t>
            </a:r>
            <a:r>
              <a:rPr lang="en-US" sz="2000" i="1" dirty="0" smtClean="0">
                <a:solidFill>
                  <a:srgbClr val="0070C0"/>
                </a:solidFill>
              </a:rPr>
              <a:t>monad </a:t>
            </a:r>
            <a:r>
              <a:rPr lang="en-US" sz="2000" dirty="0" smtClean="0">
                <a:solidFill>
                  <a:srgbClr val="0070C0"/>
                </a:solidFill>
              </a:rPr>
              <a:t>is a special data structure, available in some languages, that serves as a wrapper class, to support various operations. In Java, these operations include filter and map. Monads are designed to support chaining operations, so that the output of each monad operation is another monad.</a:t>
            </a:r>
          </a:p>
          <a:p>
            <a:r>
              <a:rPr lang="en-US" sz="2000" dirty="0" smtClean="0">
                <a:solidFill>
                  <a:srgbClr val="0070C0"/>
                </a:solidFill>
              </a:rPr>
              <a:t>Monads are considered to be a key construct in functional languages</a:t>
            </a:r>
          </a:p>
          <a:p>
            <a:r>
              <a:rPr lang="en-US" sz="2000" dirty="0" smtClean="0">
                <a:solidFill>
                  <a:srgbClr val="0070C0"/>
                </a:solidFill>
              </a:rPr>
              <a:t>Every monad has a </a:t>
            </a:r>
            <a:r>
              <a:rPr lang="en-US" sz="2000" i="1" dirty="0" smtClean="0">
                <a:solidFill>
                  <a:srgbClr val="0070C0"/>
                </a:solidFill>
              </a:rPr>
              <a:t>unit </a:t>
            </a:r>
            <a:r>
              <a:rPr lang="en-US" sz="2000" dirty="0" smtClean="0">
                <a:solidFill>
                  <a:srgbClr val="0070C0"/>
                </a:solidFill>
              </a:rPr>
              <a:t>operation and a </a:t>
            </a:r>
            <a:r>
              <a:rPr lang="en-US" sz="2000" i="1" dirty="0" err="1" smtClean="0">
                <a:solidFill>
                  <a:srgbClr val="0070C0"/>
                </a:solidFill>
              </a:rPr>
              <a:t>flatMap</a:t>
            </a:r>
            <a:r>
              <a:rPr lang="en-US" sz="2000" dirty="0" smtClean="0">
                <a:solidFill>
                  <a:srgbClr val="0070C0"/>
                </a:solidFill>
              </a:rPr>
              <a:t> operation</a:t>
            </a:r>
          </a:p>
          <a:p>
            <a:r>
              <a:rPr lang="en-US" sz="2000" dirty="0" smtClean="0">
                <a:solidFill>
                  <a:srgbClr val="0070C0"/>
                </a:solidFill>
              </a:rPr>
              <a:t>More formal definition: </a:t>
            </a:r>
            <a:r>
              <a:rPr lang="en-US" sz="2000" i="1" dirty="0" smtClean="0">
                <a:solidFill>
                  <a:srgbClr val="0070C0"/>
                </a:solidFill>
              </a:rPr>
              <a:t>Monads </a:t>
            </a:r>
            <a:r>
              <a:rPr lang="en-US" sz="2000" i="1" dirty="0">
                <a:solidFill>
                  <a:srgbClr val="0070C0"/>
                </a:solidFill>
              </a:rPr>
              <a:t>are chainable container types that trap values or computations and allow them to be transformed in confinement</a:t>
            </a:r>
            <a:r>
              <a:rPr lang="en-US" sz="2000" i="1" dirty="0" smtClean="0">
                <a:solidFill>
                  <a:srgbClr val="0070C0"/>
                </a:solidFill>
              </a:rPr>
              <a:t>.</a:t>
            </a:r>
          </a:p>
          <a:p>
            <a:r>
              <a:rPr lang="en-US" sz="2000" dirty="0" smtClean="0">
                <a:solidFill>
                  <a:srgbClr val="0070C0"/>
                </a:solidFill>
              </a:rPr>
              <a:t>In Java 8, two monads were introduced:</a:t>
            </a:r>
          </a:p>
          <a:p>
            <a:pPr lvl="1"/>
            <a:r>
              <a:rPr lang="en-US" sz="2000" dirty="0" smtClean="0">
                <a:solidFill>
                  <a:srgbClr val="0070C0"/>
                </a:solidFill>
                <a:latin typeface="Courier New" panose="02070309020205020404" pitchFamily="49" charset="0"/>
                <a:cs typeface="Courier New" panose="02070309020205020404" pitchFamily="49" charset="0"/>
              </a:rPr>
              <a:t>Optional</a:t>
            </a:r>
          </a:p>
          <a:p>
            <a:pPr lvl="1"/>
            <a:r>
              <a:rPr lang="en-US" sz="2000" dirty="0" smtClean="0">
                <a:solidFill>
                  <a:srgbClr val="0070C0"/>
                </a:solidFill>
                <a:latin typeface="Courier New" panose="02070309020205020404" pitchFamily="49" charset="0"/>
                <a:cs typeface="Courier New" panose="02070309020205020404" pitchFamily="49" charset="0"/>
              </a:rPr>
              <a:t>Stream</a:t>
            </a:r>
            <a:endParaRPr lang="en-US" sz="2000"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
        <p:nvSpPr>
          <p:cNvPr id="5" name="TextBox 4"/>
          <p:cNvSpPr txBox="1"/>
          <p:nvPr/>
        </p:nvSpPr>
        <p:spPr>
          <a:xfrm>
            <a:off x="4114800" y="5638800"/>
            <a:ext cx="3505200" cy="646331"/>
          </a:xfrm>
          <a:prstGeom prst="rect">
            <a:avLst/>
          </a:prstGeom>
          <a:noFill/>
        </p:spPr>
        <p:txBody>
          <a:bodyPr wrap="square" rtlCol="0">
            <a:spAutoFit/>
          </a:bodyPr>
          <a:lstStyle/>
          <a:p>
            <a:r>
              <a:rPr lang="en-US" b="1" i="1" smtClean="0"/>
              <a:t>Note: </a:t>
            </a:r>
            <a:r>
              <a:rPr lang="en-US" smtClean="0"/>
              <a:t>For Java's monads, the unit operation is  </a:t>
            </a:r>
            <a:r>
              <a:rPr lang="en-US" i="1" smtClean="0"/>
              <a:t>of </a:t>
            </a:r>
            <a:endParaRPr lang="en-US"/>
          </a:p>
        </p:txBody>
      </p:sp>
    </p:spTree>
    <p:extLst>
      <p:ext uri="{BB962C8B-B14F-4D97-AF65-F5344CB8AC3E}">
        <p14:creationId xmlns:p14="http://schemas.microsoft.com/office/powerpoint/2010/main" val="19434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pPr marL="0" indent="0" algn="ctr">
              <a:buNone/>
            </a:pPr>
            <a:r>
              <a:rPr lang="en-US" b="1" dirty="0"/>
              <a:t>A </a:t>
            </a:r>
            <a:r>
              <a:rPr lang="en-US" b="1" i="1" dirty="0"/>
              <a:t>closure </a:t>
            </a:r>
            <a:r>
              <a:rPr lang="en-US" b="1" dirty="0"/>
              <a:t>is a </a:t>
            </a:r>
            <a:r>
              <a:rPr lang="en-US" b="1" dirty="0" err="1"/>
              <a:t>functor</a:t>
            </a:r>
            <a:r>
              <a:rPr lang="en-US" b="1" dirty="0"/>
              <a:t> embedded inside another class, that is capable of remembering the state of its enclosing object</a:t>
            </a:r>
            <a:r>
              <a:rPr lang="en-US" dirty="0"/>
              <a:t>. </a:t>
            </a:r>
            <a:endParaRPr lang="en-US" dirty="0" smtClean="0"/>
          </a:p>
          <a:p>
            <a:pPr marL="0" indent="0" algn="ctr">
              <a:buNone/>
            </a:pPr>
            <a:endParaRPr lang="en-US" dirty="0" smtClean="0"/>
          </a:p>
          <a:p>
            <a:pPr marL="0" indent="0" algn="ctr">
              <a:buNone/>
            </a:pPr>
            <a:endParaRPr lang="en-US" dirty="0"/>
          </a:p>
          <a:p>
            <a:pPr marL="0" indent="0" algn="ctr">
              <a:buNone/>
            </a:pPr>
            <a:r>
              <a:rPr lang="en-US" dirty="0"/>
              <a:t>A </a:t>
            </a:r>
            <a:r>
              <a:rPr lang="en-US" b="1" i="1" dirty="0"/>
              <a:t>closure</a:t>
            </a:r>
            <a:r>
              <a:rPr lang="en-US" dirty="0"/>
              <a:t> in Java can be defined to be a lambda expression, together with the values of the free variables that are captured by the lambda </a:t>
            </a:r>
            <a:r>
              <a:rPr lang="en-US" dirty="0" smtClean="0"/>
              <a:t>expression.  </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a:t>
            </a:fld>
            <a:endParaRPr lang="en-US" dirty="0"/>
          </a:p>
        </p:txBody>
      </p:sp>
    </p:spTree>
    <p:extLst>
      <p:ext uri="{BB962C8B-B14F-4D97-AF65-F5344CB8AC3E}">
        <p14:creationId xmlns:p14="http://schemas.microsoft.com/office/powerpoint/2010/main" val="92232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9.4</a:t>
            </a:r>
            <a:endParaRPr lang="en-US" dirty="0"/>
          </a:p>
        </p:txBody>
      </p:sp>
      <p:sp>
        <p:nvSpPr>
          <p:cNvPr id="3" name="Content Placeholder 2"/>
          <p:cNvSpPr>
            <a:spLocks noGrp="1"/>
          </p:cNvSpPr>
          <p:nvPr>
            <p:ph idx="1"/>
          </p:nvPr>
        </p:nvSpPr>
        <p:spPr>
          <a:xfrm>
            <a:off x="304800" y="1935163"/>
            <a:ext cx="8610600" cy="4389437"/>
          </a:xfrm>
        </p:spPr>
        <p:txBody>
          <a:bodyPr/>
          <a:lstStyle/>
          <a:p>
            <a:pPr marL="0" indent="0">
              <a:buNone/>
            </a:pPr>
            <a:r>
              <a:rPr lang="en-US" smtClean="0"/>
              <a:t>Use </a:t>
            </a:r>
            <a:r>
              <a:rPr lang="en-US">
                <a:latin typeface="Courier New" pitchFamily="49" charset="0"/>
                <a:cs typeface="Courier New" pitchFamily="49" charset="0"/>
              </a:rPr>
              <a:t>reduce</a:t>
            </a:r>
            <a:r>
              <a:rPr lang="en-US"/>
              <a:t> </a:t>
            </a:r>
            <a:r>
              <a:rPr lang="en-US" smtClean="0"/>
              <a:t>to concatenate the Strings in the </a:t>
            </a:r>
            <a:r>
              <a:rPr lang="en-US" smtClean="0">
                <a:latin typeface="Courier New" panose="02070309020205020404" pitchFamily="49" charset="0"/>
                <a:cs typeface="Courier New" panose="02070309020205020404" pitchFamily="49" charset="0"/>
              </a:rPr>
              <a:t>Stream</a:t>
            </a:r>
            <a:r>
              <a:rPr lang="en-US"/>
              <a:t> below to form a single, space-separated </a:t>
            </a:r>
            <a:r>
              <a:rPr lang="en-US" smtClean="0">
                <a:latin typeface="Courier New" panose="02070309020205020404" pitchFamily="49" charset="0"/>
                <a:cs typeface="Courier New" panose="02070309020205020404" pitchFamily="49" charset="0"/>
              </a:rPr>
              <a:t>String.</a:t>
            </a:r>
            <a:r>
              <a:rPr lang="en-US" smtClean="0"/>
              <a:t>Print the result to the console. See lesson9.exercise_4 in the InClassExercises project.</a:t>
            </a:r>
          </a:p>
          <a:p>
            <a:pPr marL="0" indent="0">
              <a:buNone/>
            </a:pPr>
            <a:endParaRPr lang="en-US"/>
          </a:p>
          <a:p>
            <a:pPr marL="0" indent="0">
              <a:buNone/>
            </a:pPr>
            <a:r>
              <a:rPr lang="en-US" sz="1800" smtClean="0"/>
              <a:t>  public </a:t>
            </a:r>
            <a:r>
              <a:rPr lang="en-US" sz="1800"/>
              <a:t>static void main(String[] args) {</a:t>
            </a:r>
          </a:p>
          <a:p>
            <a:pPr marL="0" indent="0">
              <a:buNone/>
            </a:pPr>
            <a:r>
              <a:rPr lang="en-US" sz="1800" smtClean="0"/>
              <a:t>         Stream </a:t>
            </a:r>
            <a:r>
              <a:rPr lang="en-US" sz="1800"/>
              <a:t>strings = Stream.of("A", "good", "day", "to", "write", "some", "Java");</a:t>
            </a:r>
          </a:p>
          <a:p>
            <a:pPr marL="0" indent="0">
              <a:buNone/>
            </a:pPr>
            <a:r>
              <a:rPr lang="en-US" sz="1800" smtClean="0"/>
              <a:t>  }</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872434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Exercise 9.5</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err="1" smtClean="0">
                <a:latin typeface="Courier New" panose="02070309020205020404" pitchFamily="49" charset="0"/>
                <a:cs typeface="Courier New" panose="02070309020205020404" pitchFamily="49" charset="0"/>
              </a:rPr>
              <a:t>DoubleSummaryStatistics</a:t>
            </a:r>
            <a:r>
              <a:rPr lang="en-US" dirty="0" smtClean="0"/>
              <a:t> to output to the console the top test score, lowest test score, and average among all test scores in a given list. See lesson9.exercise_5 in </a:t>
            </a:r>
            <a:r>
              <a:rPr lang="en-US" dirty="0" err="1" smtClean="0"/>
              <a:t>InClassExercises</a:t>
            </a:r>
            <a:r>
              <a:rPr lang="en-US" dirty="0" smtClean="0"/>
              <a:t> project.</a:t>
            </a:r>
            <a:br>
              <a:rPr lang="en-US" dirty="0" smtClean="0"/>
            </a:br>
            <a:endParaRPr lang="en-US"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0"/>
            <a:ext cx="393364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038600"/>
            <a:ext cx="4256547" cy="2492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508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533400" y="1219200"/>
            <a:ext cx="8229600" cy="3398837"/>
          </a:xfrm>
        </p:spPr>
        <p:txBody>
          <a:bodyPr/>
          <a:lstStyle/>
          <a:p>
            <a:r>
              <a:rPr lang="en-US" dirty="0">
                <a:solidFill>
                  <a:srgbClr val="0070C0"/>
                </a:solidFill>
              </a:rPr>
              <a:t>TECHNICAL NOTE: Although every lambda is a realization of a functional interface, the way in which the Java compiler translates a lambda into a realization of such an interface is </a:t>
            </a:r>
            <a:r>
              <a:rPr lang="en-US" i="1" dirty="0">
                <a:solidFill>
                  <a:srgbClr val="0070C0"/>
                </a:solidFill>
              </a:rPr>
              <a:t>not </a:t>
            </a:r>
            <a:r>
              <a:rPr lang="en-US" dirty="0">
                <a:solidFill>
                  <a:srgbClr val="0070C0"/>
                </a:solidFill>
              </a:rPr>
              <a:t>obvious. Historically, the possibility of simply translating the lambda into an anonymous inner class was considered by the Java engineers, but was rejected for a number of reasons. One reason is performance – inner classes have to be loaded separately by the class loader. Another is that tying lambdas to such an implementation would limit the possibility for evolution of new features of lambdas in future releases. </a:t>
            </a:r>
            <a:r>
              <a:rPr lang="en-US" dirty="0" smtClean="0">
                <a:solidFill>
                  <a:srgbClr val="0070C0"/>
                </a:solidFill>
              </a:rPr>
              <a:t>You can verify that lambdas and</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val="12668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r>
              <a:rPr lang="en-US" dirty="0" smtClean="0">
                <a:solidFill>
                  <a:srgbClr val="0070C0"/>
                </a:solidFill>
              </a:rPr>
              <a:t>anonymous </a:t>
            </a:r>
            <a:r>
              <a:rPr lang="en-US" dirty="0">
                <a:solidFill>
                  <a:srgbClr val="0070C0"/>
                </a:solidFill>
              </a:rPr>
              <a:t>inner classes are fundamentally different (even though very similar) by considering how the implicit object reference `this’ is interpreted by each type: In an anonymous inner class, `this’ refers to the inner class; in a lambda, `this’ refers to the surrounding class. See </a:t>
            </a:r>
            <a:r>
              <a:rPr lang="en-US" u="sng" dirty="0">
                <a:solidFill>
                  <a:srgbClr val="0070C0"/>
                </a:solidFill>
                <a:hlinkClick r:id="rId2"/>
              </a:rPr>
              <a:t>http://www.infoq.com/articles/Java-8-Lambdas-A-Peek-Under-the-Hood</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85437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Are Streams and Why Are They Used</a:t>
            </a:r>
            <a:r>
              <a:rPr lang="en-US" sz="4400" dirty="0" smtClean="0"/>
              <a:t>?</a:t>
            </a:r>
            <a:endParaRPr lang="en-US" sz="4400" dirty="0"/>
          </a:p>
        </p:txBody>
      </p:sp>
      <p:sp>
        <p:nvSpPr>
          <p:cNvPr id="3" name="Content Placeholder 2"/>
          <p:cNvSpPr>
            <a:spLocks noGrp="1"/>
          </p:cNvSpPr>
          <p:nvPr>
            <p:ph idx="1"/>
          </p:nvPr>
        </p:nvSpPr>
        <p:spPr>
          <a:xfrm>
            <a:off x="457200" y="1935163"/>
            <a:ext cx="8229600" cy="1722437"/>
          </a:xfrm>
        </p:spPr>
        <p:txBody>
          <a:bodyPr/>
          <a:lstStyle/>
          <a:p>
            <a:pPr marL="514350" indent="-514350">
              <a:buFont typeface="+mj-lt"/>
              <a:buAutoNum type="arabicPeriod"/>
            </a:pPr>
            <a:r>
              <a:rPr lang="en-US" i="1" u="sng" smtClean="0"/>
              <a:t>What They Are.</a:t>
            </a:r>
            <a:r>
              <a:rPr lang="en-US" i="1" smtClean="0"/>
              <a:t>  </a:t>
            </a:r>
            <a:r>
              <a:rPr lang="en-US" smtClean="0"/>
              <a:t>A </a:t>
            </a:r>
            <a:r>
              <a:rPr lang="en-US" dirty="0"/>
              <a:t>stream is a way of representing data in a collection (and in a few other data structures) which supports functional-style operations to manipulate the </a:t>
            </a:r>
            <a:r>
              <a:rPr lang="en-US" dirty="0" smtClean="0"/>
              <a:t>data</a:t>
            </a:r>
            <a:r>
              <a:rPr lang="en-US" smtClean="0"/>
              <a:t>. </a:t>
            </a:r>
            <a:br>
              <a:rPr lang="en-US" smtClean="0"/>
            </a:br>
            <a:r>
              <a:rPr lang="en-US" smtClean="0"/>
              <a:t/>
            </a:r>
            <a:br>
              <a:rPr lang="en-US" smtClean="0"/>
            </a:br>
            <a:r>
              <a:rPr lang="en-US" smtClean="0"/>
              <a:t/>
            </a:r>
            <a:br>
              <a:rPr lang="en-US" smtClean="0"/>
            </a:b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
        <p:nvSpPr>
          <p:cNvPr id="5" name="TextBox 4"/>
          <p:cNvSpPr txBox="1"/>
          <p:nvPr/>
        </p:nvSpPr>
        <p:spPr>
          <a:xfrm>
            <a:off x="952500" y="3816096"/>
            <a:ext cx="7239000" cy="1692771"/>
          </a:xfrm>
          <a:prstGeom prst="rect">
            <a:avLst/>
          </a:prstGeom>
          <a:noFill/>
        </p:spPr>
        <p:txBody>
          <a:bodyPr wrap="square" rtlCol="0">
            <a:spAutoFit/>
          </a:bodyPr>
          <a:lstStyle/>
          <a:p>
            <a:r>
              <a:rPr lang="en-US" sz="2600">
                <a:latin typeface="+mn-lt"/>
              </a:rPr>
              <a:t>From the API docs:  A stream is “a sequence of elements supporting sequential and parallel aggregate operations.” </a:t>
            </a:r>
            <a:br>
              <a:rPr lang="en-US" sz="2600">
                <a:latin typeface="+mn-lt"/>
              </a:rPr>
            </a:br>
            <a:endParaRPr lang="en-US" sz="2600">
              <a:latin typeface="+mn-lt"/>
            </a:endParaRPr>
          </a:p>
        </p:txBody>
      </p:sp>
      <p:sp>
        <p:nvSpPr>
          <p:cNvPr id="6" name="TextBox 5"/>
          <p:cNvSpPr txBox="1"/>
          <p:nvPr/>
        </p:nvSpPr>
        <p:spPr>
          <a:xfrm>
            <a:off x="952500" y="5508867"/>
            <a:ext cx="8077200" cy="1169551"/>
          </a:xfrm>
          <a:prstGeom prst="rect">
            <a:avLst/>
          </a:prstGeom>
          <a:noFill/>
        </p:spPr>
        <p:txBody>
          <a:bodyPr wrap="square" rtlCol="0">
            <a:spAutoFit/>
          </a:bodyPr>
          <a:lstStyle/>
          <a:p>
            <a:r>
              <a:rPr lang="en-US" sz="2600">
                <a:latin typeface="+mn-lt"/>
              </a:rPr>
              <a:t>Streams provide new ways of accessing and extracting data from Collections.</a:t>
            </a:r>
          </a:p>
          <a:p>
            <a:endParaRPr lang="en-US"/>
          </a:p>
        </p:txBody>
      </p:sp>
    </p:spTree>
    <p:extLst>
      <p:ext uri="{BB962C8B-B14F-4D97-AF65-F5344CB8AC3E}">
        <p14:creationId xmlns:p14="http://schemas.microsoft.com/office/powerpoint/2010/main" val="13187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1752600"/>
          </a:xfrm>
        </p:spPr>
        <p:txBody>
          <a:bodyPr/>
          <a:lstStyle/>
          <a:p>
            <a:pPr marL="366713" lvl="1" indent="0">
              <a:buNone/>
            </a:pPr>
            <a:r>
              <a:rPr lang="en-US" sz="1700" b="1" u="sng" smtClean="0">
                <a:latin typeface="Arial" panose="020B0604020202020204" pitchFamily="34" charset="0"/>
                <a:cs typeface="Arial" panose="020B0604020202020204" pitchFamily="34" charset="0"/>
              </a:rPr>
              <a:t>Functional-style</a:t>
            </a:r>
            <a:r>
              <a:rPr lang="en-US" sz="1700" b="1" u="sng" smtClean="0"/>
              <a:t> solution</a:t>
            </a:r>
            <a:endParaRPr lang="en-US" sz="1700" smtClean="0">
              <a:latin typeface="Courier New" panose="02070309020205020404" pitchFamily="49" charset="0"/>
              <a:cs typeface="Courier New" panose="02070309020205020404" pitchFamily="49" charset="0"/>
            </a:endParaRP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final </a:t>
            </a:r>
            <a:r>
              <a:rPr lang="en-US" sz="1700" dirty="0">
                <a:latin typeface="Courier New" panose="02070309020205020404" pitchFamily="49" charset="0"/>
                <a:cs typeface="Courier New" panose="02070309020205020404" pitchFamily="49" charset="0"/>
              </a:rPr>
              <a:t>long </a:t>
            </a:r>
            <a:r>
              <a:rPr lang="en-US" sz="1700">
                <a:latin typeface="Courier New" panose="02070309020205020404" pitchFamily="49" charset="0"/>
                <a:cs typeface="Courier New" panose="02070309020205020404" pitchFamily="49" charset="0"/>
              </a:rPr>
              <a:t>count </a:t>
            </a:r>
            <a:endParaRPr lang="en-US" sz="1700" smtClean="0">
              <a:latin typeface="Courier New" panose="02070309020205020404" pitchFamily="49" charset="0"/>
              <a:cs typeface="Courier New" panose="02070309020205020404" pitchFamily="49" charset="0"/>
            </a:endParaRP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words.stream</a:t>
            </a:r>
            <a:r>
              <a:rPr lang="en-US" sz="1700" smtClean="0">
                <a:latin typeface="Courier New" panose="02070309020205020404" pitchFamily="49" charset="0"/>
                <a:cs typeface="Courier New" panose="02070309020205020404" pitchFamily="49" charset="0"/>
              </a:rPr>
              <a:t>()</a:t>
            </a: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.filter(w </a:t>
            </a:r>
            <a:r>
              <a:rPr lang="en-US" sz="1700" dirty="0">
                <a:latin typeface="Courier New" panose="02070309020205020404" pitchFamily="49" charset="0"/>
                <a:cs typeface="Courier New" panose="02070309020205020404" pitchFamily="49" charset="0"/>
              </a:rPr>
              <a:t>-&gt; </a:t>
            </a:r>
            <a:r>
              <a:rPr lang="en-US" sz="1700" dirty="0" err="1">
                <a:latin typeface="Courier New" panose="02070309020205020404" pitchFamily="49" charset="0"/>
                <a:cs typeface="Courier New" panose="02070309020205020404" pitchFamily="49" charset="0"/>
              </a:rPr>
              <a:t>w.length</a:t>
            </a:r>
            <a:r>
              <a:rPr lang="en-US" sz="1700" dirty="0">
                <a:latin typeface="Courier New" panose="02070309020205020404" pitchFamily="49" charset="0"/>
                <a:cs typeface="Courier New" panose="02070309020205020404" pitchFamily="49" charset="0"/>
              </a:rPr>
              <a:t>() &gt; </a:t>
            </a:r>
            <a:r>
              <a:rPr lang="en-US" sz="1700">
                <a:latin typeface="Courier New" panose="02070309020205020404" pitchFamily="49" charset="0"/>
                <a:cs typeface="Courier New" panose="02070309020205020404" pitchFamily="49" charset="0"/>
              </a:rPr>
              <a:t>12</a:t>
            </a:r>
            <a:r>
              <a:rPr lang="en-US" sz="1700" smtClean="0">
                <a:latin typeface="Courier New" panose="02070309020205020404" pitchFamily="49" charset="0"/>
                <a:cs typeface="Courier New" panose="02070309020205020404" pitchFamily="49" charset="0"/>
              </a:rPr>
              <a:t>)</a:t>
            </a: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count</a:t>
            </a:r>
            <a:r>
              <a:rPr lang="en-US" sz="1700" dirty="0" smtClean="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endParaRPr lang="en-US" sz="1700" dirty="0" smtClean="0"/>
          </a:p>
          <a:p>
            <a:pPr marL="0" indent="0">
              <a:buNone/>
            </a:pPr>
            <a:endParaRPr lang="en-US" sz="1700" dirty="0"/>
          </a:p>
          <a:p>
            <a:pPr marL="0" indent="0">
              <a:buNone/>
            </a:pPr>
            <a:endParaRPr lang="en-US" sz="1700" dirty="0" smtClean="0"/>
          </a:p>
          <a:p>
            <a:pPr marL="0" indent="0">
              <a:buNone/>
            </a:pPr>
            <a:endParaRPr lang="en-US" sz="1700" dirty="0" smtClean="0"/>
          </a:p>
          <a:p>
            <a:pPr marL="0" indent="0">
              <a:buNone/>
            </a:pPr>
            <a:endParaRPr lang="en-US" sz="1700" dirty="0" smtClean="0"/>
          </a:p>
          <a:p>
            <a:pPr marL="0" indent="0">
              <a:buNone/>
            </a:pPr>
            <a:endParaRPr lang="en-US" sz="17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
        <p:nvSpPr>
          <p:cNvPr id="7" name="Text Box 2"/>
          <p:cNvSpPr txBox="1">
            <a:spLocks noChangeArrowheads="1"/>
          </p:cNvSpPr>
          <p:nvPr/>
        </p:nvSpPr>
        <p:spPr bwMode="auto">
          <a:xfrm>
            <a:off x="2133600" y="3352800"/>
            <a:ext cx="6781800" cy="1828800"/>
          </a:xfrm>
          <a:prstGeom prst="rect">
            <a:avLst/>
          </a:prstGeom>
          <a:solidFill>
            <a:srgbClr val="FFFFFF"/>
          </a:solidFill>
          <a:ln w="25400">
            <a:solidFill>
              <a:schemeClr val="accent1">
                <a:lumMod val="60000"/>
                <a:lumOff val="40000"/>
              </a:schemeClr>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dirty="0">
                <a:effectLst/>
                <a:latin typeface="Calibri"/>
                <a:ea typeface="Calibri"/>
                <a:cs typeface="Times New Roman"/>
              </a:rPr>
              <a:t>Advantages:</a:t>
            </a:r>
            <a:br>
              <a:rPr lang="en-US" dirty="0">
                <a:effectLst/>
                <a:latin typeface="Calibri"/>
                <a:ea typeface="Calibri"/>
                <a:cs typeface="Times New Roman"/>
              </a:rPr>
            </a:br>
            <a:r>
              <a:rPr lang="en-US" dirty="0">
                <a:effectLst/>
                <a:latin typeface="Calibri"/>
                <a:ea typeface="Calibri"/>
                <a:cs typeface="Times New Roman"/>
              </a:rPr>
              <a:t>i. Purely functional, so </a:t>
            </a:r>
            <a:r>
              <a:rPr lang="en-US" dirty="0" err="1">
                <a:effectLst/>
                <a:latin typeface="Calibri"/>
                <a:ea typeface="Calibri"/>
                <a:cs typeface="Times New Roman"/>
              </a:rPr>
              <a:t>threadsafe</a:t>
            </a:r>
            <a:r>
              <a:rPr lang="en-US" dirty="0">
                <a:effectLst/>
                <a:latin typeface="Calibri"/>
                <a:ea typeface="Calibri"/>
                <a:cs typeface="Times New Roman"/>
              </a:rPr>
              <a:t/>
            </a:r>
            <a:br>
              <a:rPr lang="en-US" dirty="0">
                <a:effectLst/>
                <a:latin typeface="Calibri"/>
                <a:ea typeface="Calibri"/>
                <a:cs typeface="Times New Roman"/>
              </a:rPr>
            </a:br>
            <a:r>
              <a:rPr lang="en-US" dirty="0">
                <a:effectLst/>
                <a:latin typeface="Calibri"/>
                <a:ea typeface="Calibri"/>
                <a:cs typeface="Times New Roman"/>
              </a:rPr>
              <a:t>ii. Makes no commitment to an iteration path, so more parallelizable</a:t>
            </a:r>
            <a:br>
              <a:rPr lang="en-US" dirty="0">
                <a:effectLst/>
                <a:latin typeface="Calibri"/>
                <a:ea typeface="Calibri"/>
                <a:cs typeface="Times New Roman"/>
              </a:rPr>
            </a:br>
            <a:r>
              <a:rPr lang="en-US" dirty="0">
                <a:effectLst/>
                <a:latin typeface="Calibri"/>
                <a:ea typeface="Calibri"/>
                <a:cs typeface="Times New Roman"/>
              </a:rPr>
              <a:t>iii. Declarative style – “what, </a:t>
            </a:r>
            <a:r>
              <a:rPr lang="en-US">
                <a:effectLst/>
                <a:latin typeface="Calibri"/>
                <a:ea typeface="Calibri"/>
                <a:cs typeface="Times New Roman"/>
              </a:rPr>
              <a:t>not </a:t>
            </a:r>
            <a:r>
              <a:rPr lang="en-US" smtClean="0">
                <a:effectLst/>
                <a:latin typeface="Calibri"/>
                <a:ea typeface="Calibri"/>
                <a:cs typeface="Times New Roman"/>
              </a:rPr>
              <a:t>how”</a:t>
            </a:r>
            <a:br>
              <a:rPr lang="en-US" smtClean="0">
                <a:effectLst/>
                <a:latin typeface="Calibri"/>
                <a:ea typeface="Calibri"/>
                <a:cs typeface="Times New Roman"/>
              </a:rPr>
            </a:br>
            <a:r>
              <a:rPr lang="en-US" smtClean="0">
                <a:latin typeface="Calibri"/>
                <a:ea typeface="Calibri"/>
                <a:cs typeface="Times New Roman"/>
              </a:rPr>
              <a:t>iv. With Java 8 it is easy to transform into a parallel processing solution</a:t>
            </a:r>
            <a:endParaRPr lang="en-US" dirty="0">
              <a:effectLst/>
              <a:latin typeface="Calibri"/>
              <a:ea typeface="Calibri"/>
              <a:cs typeface="Times New Roman"/>
            </a:endParaRPr>
          </a:p>
        </p:txBody>
      </p:sp>
    </p:spTree>
    <p:extLst>
      <p:ext uri="{BB962C8B-B14F-4D97-AF65-F5344CB8AC3E}">
        <p14:creationId xmlns:p14="http://schemas.microsoft.com/office/powerpoint/2010/main" val="108759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1828800"/>
          </a:xfrm>
        </p:spPr>
        <p:txBody>
          <a:bodyPr/>
          <a:lstStyle/>
          <a:p>
            <a:pPr marL="0" indent="0">
              <a:buNone/>
            </a:pPr>
            <a:r>
              <a:rPr lang="en-US" sz="1700"/>
              <a:t> </a:t>
            </a:r>
            <a:r>
              <a:rPr lang="en-US" sz="1700" smtClean="0"/>
              <a:t>       </a:t>
            </a:r>
            <a:r>
              <a:rPr lang="en-US" sz="1700" b="1" u="sng" smtClean="0">
                <a:latin typeface="Arial" panose="020B0604020202020204" pitchFamily="34" charset="0"/>
                <a:cs typeface="Arial" panose="020B0604020202020204" pitchFamily="34" charset="0"/>
              </a:rPr>
              <a:t>Parallel-processing solution</a:t>
            </a:r>
            <a:endParaRPr lang="en-US" sz="1700" b="1" u="sng" dirty="0">
              <a:latin typeface="Arial" panose="020B0604020202020204" pitchFamily="34" charset="0"/>
              <a:cs typeface="Arial" panose="020B0604020202020204" pitchFamily="34" charset="0"/>
            </a:endParaRPr>
          </a:p>
          <a:p>
            <a:pPr marL="0" indent="0">
              <a:buNone/>
            </a:pPr>
            <a:r>
              <a:rPr lang="en-US" sz="1700" dirty="0" smtClean="0">
                <a:latin typeface="Courier New" panose="02070309020205020404" pitchFamily="49" charset="0"/>
                <a:cs typeface="Courier New" panose="02070309020205020404" pitchFamily="49" charset="0"/>
              </a:rPr>
              <a:t>	final long </a:t>
            </a:r>
            <a:r>
              <a:rPr lang="en-US" sz="1700" smtClean="0">
                <a:latin typeface="Courier New" panose="02070309020205020404" pitchFamily="49" charset="0"/>
                <a:cs typeface="Courier New" panose="02070309020205020404" pitchFamily="49" charset="0"/>
              </a:rPr>
              <a:t>count </a:t>
            </a:r>
          </a:p>
          <a:p>
            <a:pPr marL="0"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err="1" smtClean="0">
                <a:latin typeface="Courier New" panose="02070309020205020404" pitchFamily="49" charset="0"/>
                <a:cs typeface="Courier New" panose="02070309020205020404" pitchFamily="49" charset="0"/>
              </a:rPr>
              <a:t>words.</a:t>
            </a:r>
            <a:r>
              <a:rPr lang="en-US" sz="1700" b="1" err="1" smtClean="0">
                <a:latin typeface="Courier New" panose="02070309020205020404" pitchFamily="49" charset="0"/>
                <a:cs typeface="Courier New" panose="02070309020205020404" pitchFamily="49" charset="0"/>
              </a:rPr>
              <a:t>parallelStream</a:t>
            </a:r>
            <a:r>
              <a:rPr lang="en-US" sz="1700" b="1" smtClean="0">
                <a:latin typeface="Courier New" panose="02070309020205020404" pitchFamily="49" charset="0"/>
                <a:cs typeface="Courier New" panose="02070309020205020404" pitchFamily="49" charset="0"/>
              </a:rPr>
              <a:t>()</a:t>
            </a:r>
          </a:p>
          <a:p>
            <a:pPr marL="0" indent="0">
              <a:buNone/>
            </a:pPr>
            <a:r>
              <a:rPr lang="en-US" sz="1700" b="1">
                <a:latin typeface="Courier New" panose="02070309020205020404" pitchFamily="49" charset="0"/>
                <a:cs typeface="Courier New" panose="02070309020205020404" pitchFamily="49" charset="0"/>
              </a:rPr>
              <a:t> </a:t>
            </a:r>
            <a:r>
              <a:rPr lang="en-US" sz="1700" b="1" smtClean="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.filter(w </a:t>
            </a:r>
            <a:r>
              <a:rPr lang="en-US" sz="1700" dirty="0" smtClean="0">
                <a:latin typeface="Courier New" panose="02070309020205020404" pitchFamily="49" charset="0"/>
                <a:cs typeface="Courier New" panose="02070309020205020404" pitchFamily="49" charset="0"/>
              </a:rPr>
              <a:t>-&gt; </a:t>
            </a:r>
            <a:r>
              <a:rPr lang="en-US" sz="1700" dirty="0" err="1" smtClean="0">
                <a:latin typeface="Courier New" panose="02070309020205020404" pitchFamily="49" charset="0"/>
                <a:cs typeface="Courier New" panose="02070309020205020404" pitchFamily="49" charset="0"/>
              </a:rPr>
              <a:t>w.length</a:t>
            </a:r>
            <a:r>
              <a:rPr lang="en-US" sz="1700" dirty="0" smtClean="0">
                <a:latin typeface="Courier New" panose="02070309020205020404" pitchFamily="49" charset="0"/>
                <a:cs typeface="Courier New" panose="02070309020205020404" pitchFamily="49" charset="0"/>
              </a:rPr>
              <a:t>() &gt; </a:t>
            </a:r>
            <a:r>
              <a:rPr lang="en-US" sz="1700" smtClean="0">
                <a:latin typeface="Courier New" panose="02070309020205020404" pitchFamily="49" charset="0"/>
                <a:cs typeface="Courier New" panose="02070309020205020404" pitchFamily="49" charset="0"/>
              </a:rPr>
              <a:t>12)</a:t>
            </a:r>
          </a:p>
          <a:p>
            <a:pPr marL="0"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count();</a:t>
            </a:r>
          </a:p>
          <a:p>
            <a:pPr marL="0" indent="0">
              <a:buNone/>
            </a:pPr>
            <a:endParaRPr lang="en-US" sz="1700" dirty="0" smtClean="0"/>
          </a:p>
          <a:p>
            <a:pPr marL="0" indent="0">
              <a:buNone/>
            </a:pPr>
            <a:endParaRPr lang="en-US" sz="17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56864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16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Facts About </a:t>
            </a:r>
            <a:r>
              <a:rPr lang="en-US" sz="4400" dirty="0" smtClean="0"/>
              <a:t>Streams</a:t>
            </a:r>
            <a:endParaRPr lang="en-US" sz="4400" dirty="0"/>
          </a:p>
        </p:txBody>
      </p:sp>
      <p:sp>
        <p:nvSpPr>
          <p:cNvPr id="3" name="Content Placeholder 2"/>
          <p:cNvSpPr>
            <a:spLocks noGrp="1"/>
          </p:cNvSpPr>
          <p:nvPr>
            <p:ph idx="1"/>
          </p:nvPr>
        </p:nvSpPr>
        <p:spPr>
          <a:xfrm>
            <a:off x="457200" y="1524000"/>
            <a:ext cx="8229600" cy="4389437"/>
          </a:xfrm>
        </p:spPr>
        <p:txBody>
          <a:bodyPr/>
          <a:lstStyle/>
          <a:p>
            <a:pPr marL="342900" lvl="0" indent="-342900">
              <a:buFont typeface="+mj-lt"/>
              <a:buAutoNum type="arabicPeriod"/>
            </a:pPr>
            <a:r>
              <a:rPr lang="en-US" sz="2400" dirty="0" smtClean="0"/>
              <a:t/>
            </a:r>
            <a:br>
              <a:rPr lang="en-US" sz="2400" dirty="0" smtClean="0"/>
            </a:br>
            <a:endParaRPr lang="en-US" sz="2400" dirty="0" smtClean="0"/>
          </a:p>
          <a:p>
            <a:pPr marL="342900" indent="-342900">
              <a:buFont typeface="+mj-lt"/>
              <a:buAutoNum type="arabicPeriod"/>
            </a:pPr>
            <a:r>
              <a:rPr lang="en-US" sz="2400" i="1" dirty="0">
                <a:solidFill>
                  <a:srgbClr val="0070C0"/>
                </a:solidFill>
              </a:rPr>
              <a:t>Java Implementation. </a:t>
            </a:r>
            <a:r>
              <a:rPr lang="en-US" sz="2400" dirty="0">
                <a:solidFill>
                  <a:srgbClr val="0070C0"/>
                </a:solidFill>
              </a:rPr>
              <a:t>The methods on the </a:t>
            </a:r>
            <a:r>
              <a:rPr lang="en-US" sz="2400" dirty="0">
                <a:solidFill>
                  <a:srgbClr val="0070C0"/>
                </a:solidFill>
                <a:latin typeface="Courier New" panose="02070309020205020404" pitchFamily="49" charset="0"/>
                <a:cs typeface="Courier New" panose="02070309020205020404" pitchFamily="49" charset="0"/>
              </a:rPr>
              <a:t>Stream</a:t>
            </a:r>
            <a:r>
              <a:rPr lang="en-US" sz="2400" dirty="0">
                <a:solidFill>
                  <a:srgbClr val="0070C0"/>
                </a:solidFill>
              </a:rPr>
              <a:t> interface are implemented by the class </a:t>
            </a:r>
            <a:r>
              <a:rPr lang="en-US" sz="2400" dirty="0" err="1">
                <a:solidFill>
                  <a:srgbClr val="0070C0"/>
                </a:solidFill>
                <a:latin typeface="Courier New" panose="02070309020205020404" pitchFamily="49" charset="0"/>
                <a:cs typeface="Courier New" panose="02070309020205020404" pitchFamily="49" charset="0"/>
              </a:rPr>
              <a:t>ReferencePipeline</a:t>
            </a:r>
            <a:r>
              <a:rPr lang="en-US" sz="2400" dirty="0">
                <a:solidFill>
                  <a:srgbClr val="0070C0"/>
                </a:solidFill>
              </a:rPr>
              <a:t>. The method implementations involve a combination of technical operations internal to the </a:t>
            </a:r>
            <a:r>
              <a:rPr lang="en-US" sz="2400" dirty="0">
                <a:solidFill>
                  <a:srgbClr val="0070C0"/>
                </a:solidFill>
                <a:latin typeface="Courier New" panose="02070309020205020404" pitchFamily="49" charset="0"/>
                <a:cs typeface="Courier New" panose="02070309020205020404" pitchFamily="49" charset="0"/>
              </a:rPr>
              <a:t>stream</a:t>
            </a:r>
            <a:r>
              <a:rPr lang="en-US" sz="2400" dirty="0">
                <a:solidFill>
                  <a:srgbClr val="0070C0"/>
                </a:solidFill>
              </a:rPr>
              <a:t> package</a:t>
            </a:r>
            <a:r>
              <a:rPr lang="en-US" sz="2400" dirty="0" smtClean="0">
                <a:solidFill>
                  <a:srgbClr val="0070C0"/>
                </a:solidFill>
              </a:rPr>
              <a:t>.</a:t>
            </a:r>
            <a:endParaRPr lang="en-US" sz="2400" dirty="0">
              <a:solidFill>
                <a:srgbClr val="0070C0"/>
              </a:solidFill>
            </a:endParaRPr>
          </a:p>
          <a:p>
            <a:pPr marL="342900" indent="-342900">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17503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Exercise 9.1</a:t>
            </a:r>
            <a:endParaRPr lang="en-US" dirty="0">
              <a:solidFill>
                <a:srgbClr val="0070C0"/>
              </a:solidFill>
            </a:endParaRPr>
          </a:p>
        </p:txBody>
      </p:sp>
      <p:sp>
        <p:nvSpPr>
          <p:cNvPr id="3" name="Content Placeholder 2"/>
          <p:cNvSpPr>
            <a:spLocks noGrp="1"/>
          </p:cNvSpPr>
          <p:nvPr>
            <p:ph idx="1"/>
          </p:nvPr>
        </p:nvSpPr>
        <p:spPr>
          <a:xfrm>
            <a:off x="304800" y="1935163"/>
            <a:ext cx="8686800" cy="4389437"/>
          </a:xfrm>
        </p:spPr>
        <p:txBody>
          <a:bodyPr/>
          <a:lstStyle/>
          <a:p>
            <a:pPr marL="514350" indent="-514350">
              <a:buFont typeface="+mj-lt"/>
              <a:buAutoNum type="arabicPeriod"/>
            </a:pPr>
            <a:r>
              <a:rPr lang="en-US" dirty="0" smtClean="0">
                <a:solidFill>
                  <a:srgbClr val="0070C0"/>
                </a:solidFill>
              </a:rPr>
              <a:t>Use </a:t>
            </a:r>
            <a:r>
              <a:rPr lang="en-US" dirty="0" smtClean="0">
                <a:solidFill>
                  <a:srgbClr val="0070C0"/>
                </a:solidFill>
                <a:latin typeface="Courier New" panose="02070309020205020404" pitchFamily="49" charset="0"/>
                <a:cs typeface="Courier New" panose="02070309020205020404" pitchFamily="49" charset="0"/>
              </a:rPr>
              <a:t>Stream</a:t>
            </a:r>
            <a:r>
              <a:rPr lang="en-US" dirty="0" smtClean="0">
                <a:solidFill>
                  <a:srgbClr val="0070C0"/>
                </a:solidFill>
              </a:rPr>
              <a:t>'s </a:t>
            </a:r>
            <a:r>
              <a:rPr lang="en-US" dirty="0" smtClean="0">
                <a:solidFill>
                  <a:srgbClr val="0070C0"/>
                </a:solidFill>
                <a:latin typeface="Courier New" panose="02070309020205020404" pitchFamily="49" charset="0"/>
                <a:cs typeface="Courier New" panose="02070309020205020404" pitchFamily="49" charset="0"/>
              </a:rPr>
              <a:t>iterate </a:t>
            </a:r>
            <a:r>
              <a:rPr lang="en-US" dirty="0" smtClean="0">
                <a:solidFill>
                  <a:srgbClr val="0070C0"/>
                </a:solidFill>
              </a:rPr>
              <a:t>method to produce a </a:t>
            </a:r>
            <a:r>
              <a:rPr lang="en-US" dirty="0" smtClean="0">
                <a:solidFill>
                  <a:srgbClr val="0070C0"/>
                </a:solidFill>
                <a:latin typeface="Courier New" panose="02070309020205020404" pitchFamily="49" charset="0"/>
                <a:cs typeface="Courier New" panose="02070309020205020404" pitchFamily="49" charset="0"/>
              </a:rPr>
              <a:t>Stream</a:t>
            </a:r>
            <a:r>
              <a:rPr lang="en-US" dirty="0" smtClean="0">
                <a:solidFill>
                  <a:srgbClr val="0070C0"/>
                </a:solidFill>
              </a:rPr>
              <a:t> consisting of all the odd natural numbers 1, 3, 5, . . .</a:t>
            </a:r>
          </a:p>
          <a:p>
            <a:pPr marL="514350" indent="-514350">
              <a:buFont typeface="+mj-lt"/>
              <a:buAutoNum type="arabicPeriod"/>
            </a:pPr>
            <a:r>
              <a:rPr lang="en-US" dirty="0" smtClean="0">
                <a:solidFill>
                  <a:srgbClr val="0070C0"/>
                </a:solidFill>
              </a:rPr>
              <a:t>Modify your solution so that your </a:t>
            </a:r>
            <a:r>
              <a:rPr lang="en-US" dirty="0">
                <a:solidFill>
                  <a:srgbClr val="0070C0"/>
                </a:solidFill>
                <a:latin typeface="Courier New" panose="02070309020205020404" pitchFamily="49" charset="0"/>
                <a:cs typeface="Courier New" panose="02070309020205020404" pitchFamily="49" charset="0"/>
              </a:rPr>
              <a:t>Stream</a:t>
            </a:r>
            <a:r>
              <a:rPr lang="en-US" dirty="0">
                <a:solidFill>
                  <a:srgbClr val="0070C0"/>
                </a:solidFill>
              </a:rPr>
              <a:t> consists </a:t>
            </a:r>
            <a:r>
              <a:rPr lang="en-US" dirty="0" smtClean="0">
                <a:solidFill>
                  <a:srgbClr val="0070C0"/>
                </a:solidFill>
              </a:rPr>
              <a:t>of exactly these numbers:    9, 11, 13, 15.   Print your </a:t>
            </a:r>
            <a:r>
              <a:rPr lang="en-US" dirty="0">
                <a:solidFill>
                  <a:srgbClr val="0070C0"/>
                </a:solidFill>
                <a:latin typeface="Courier New" panose="02070309020205020404" pitchFamily="49" charset="0"/>
                <a:cs typeface="Courier New" panose="02070309020205020404" pitchFamily="49" charset="0"/>
              </a:rPr>
              <a:t>Stream</a:t>
            </a:r>
            <a:r>
              <a:rPr lang="en-US" dirty="0">
                <a:solidFill>
                  <a:srgbClr val="0070C0"/>
                </a:solidFill>
              </a:rPr>
              <a:t> to </a:t>
            </a:r>
            <a:r>
              <a:rPr lang="en-US" dirty="0" smtClean="0">
                <a:solidFill>
                  <a:srgbClr val="0070C0"/>
                </a:solidFill>
              </a:rPr>
              <a:t>the console (somehow)</a:t>
            </a:r>
            <a:br>
              <a:rPr lang="en-US" dirty="0" smtClean="0">
                <a:solidFill>
                  <a:srgbClr val="0070C0"/>
                </a:solidFill>
              </a:rPr>
            </a:br>
            <a:endParaRPr lang="en-US" dirty="0" smtClean="0">
              <a:solidFill>
                <a:srgbClr val="0070C0"/>
              </a:solidFill>
            </a:endParaRPr>
          </a:p>
          <a:p>
            <a:pPr marL="514350" indent="-514350">
              <a:buFont typeface="+mj-lt"/>
              <a:buAutoNum type="arabicPeriod"/>
            </a:pP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3639665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49124</TotalTime>
  <Words>1131</Words>
  <Application>Microsoft Office PowerPoint</Application>
  <PresentationFormat>On-screen Show (4:3)</PresentationFormat>
  <Paragraphs>140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vt:lpstr>
      <vt:lpstr> </vt:lpstr>
      <vt:lpstr> </vt:lpstr>
      <vt:lpstr> </vt:lpstr>
      <vt:lpstr>What Are Streams and Why Are They Used?</vt:lpstr>
      <vt:lpstr>PowerPoint Presentation</vt:lpstr>
      <vt:lpstr>PowerPoint Presentation</vt:lpstr>
      <vt:lpstr>Facts About Streams</vt:lpstr>
      <vt:lpstr>Exercise 9.1</vt:lpstr>
      <vt:lpstr>PowerPoint Presentation</vt:lpstr>
      <vt:lpstr>PowerPoint Presentation</vt:lpstr>
      <vt:lpstr>Solution</vt:lpstr>
      <vt:lpstr> ofNullable used with orElse/orElseGet</vt:lpstr>
      <vt:lpstr>Difference Between orElse and orElseGet</vt:lpstr>
      <vt:lpstr>Using Optional : flatMap</vt:lpstr>
      <vt:lpstr>Optional</vt:lpstr>
      <vt:lpstr>Example of Optional's flatMap</vt:lpstr>
      <vt:lpstr>PowerPoint Presentation</vt:lpstr>
      <vt:lpstr>Monads in Java 8</vt:lpstr>
      <vt:lpstr>Exercise 9.4</vt:lpstr>
      <vt:lpstr>OPTIONAL  -  Exercise 9.5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Joseph Lerman</cp:lastModifiedBy>
  <cp:revision>2389</cp:revision>
  <dcterms:created xsi:type="dcterms:W3CDTF">2010-06-08T15:14:26Z</dcterms:created>
  <dcterms:modified xsi:type="dcterms:W3CDTF">2018-01-31T19:14:16Z</dcterms:modified>
</cp:coreProperties>
</file>