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255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E96FA0E-D774-466A-BD72-EB92814AE817}"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362710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671020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8632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1338148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97170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16682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3381264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25258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135751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FA0E-D774-466A-BD72-EB92814AE81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416313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96FA0E-D774-466A-BD72-EB92814AE817}"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100371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96FA0E-D774-466A-BD72-EB92814AE817}"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307412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96FA0E-D774-466A-BD72-EB92814AE817}"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211103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6FA0E-D774-466A-BD72-EB92814AE817}"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71092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96FA0E-D774-466A-BD72-EB92814AE817}"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301606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96FA0E-D774-466A-BD72-EB92814AE817}"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62CC9-9934-43EB-A547-FE7539F1DE6E}" type="slidenum">
              <a:rPr lang="en-US" smtClean="0"/>
              <a:t>‹#›</a:t>
            </a:fld>
            <a:endParaRPr lang="en-US"/>
          </a:p>
        </p:txBody>
      </p:sp>
    </p:spTree>
    <p:extLst>
      <p:ext uri="{BB962C8B-B14F-4D97-AF65-F5344CB8AC3E}">
        <p14:creationId xmlns:p14="http://schemas.microsoft.com/office/powerpoint/2010/main" val="200164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E96FA0E-D774-466A-BD72-EB92814AE817}" type="datetimeFigureOut">
              <a:rPr lang="en-US" smtClean="0"/>
              <a:t>7/3/2022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C62CC9-9934-43EB-A547-FE7539F1DE6E}" type="slidenum">
              <a:rPr lang="en-US" smtClean="0"/>
              <a:t>‹#›</a:t>
            </a:fld>
            <a:endParaRPr lang="en-US"/>
          </a:p>
        </p:txBody>
      </p:sp>
    </p:spTree>
    <p:extLst>
      <p:ext uri="{BB962C8B-B14F-4D97-AF65-F5344CB8AC3E}">
        <p14:creationId xmlns:p14="http://schemas.microsoft.com/office/powerpoint/2010/main" val="4027882654"/>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bg1"/>
                </a:solidFill>
              </a:rPr>
              <a:t>Student test score analysis and prediction</a:t>
            </a:r>
            <a:endParaRPr lang="en-US" b="1" dirty="0">
              <a:solidFill>
                <a:schemeClr val="bg1"/>
              </a:solidFill>
            </a:endParaRPr>
          </a:p>
        </p:txBody>
      </p:sp>
      <p:sp>
        <p:nvSpPr>
          <p:cNvPr id="3" name="Subtitle 2"/>
          <p:cNvSpPr>
            <a:spLocks noGrp="1"/>
          </p:cNvSpPr>
          <p:nvPr>
            <p:ph type="subTitle" idx="1"/>
          </p:nvPr>
        </p:nvSpPr>
        <p:spPr/>
        <p:txBody>
          <a:bodyPr/>
          <a:lstStyle/>
          <a:p>
            <a:r>
              <a:rPr lang="en-US" b="1" dirty="0" smtClean="0">
                <a:solidFill>
                  <a:schemeClr val="bg1"/>
                </a:solidFill>
              </a:rPr>
              <a:t>By </a:t>
            </a:r>
            <a:r>
              <a:rPr lang="en-US" b="1" dirty="0" err="1" smtClean="0">
                <a:solidFill>
                  <a:schemeClr val="bg1"/>
                </a:solidFill>
              </a:rPr>
              <a:t>Luki</a:t>
            </a:r>
            <a:r>
              <a:rPr lang="en-US" b="1" dirty="0" smtClean="0">
                <a:solidFill>
                  <a:schemeClr val="bg1"/>
                </a:solidFill>
              </a:rPr>
              <a:t> </a:t>
            </a:r>
            <a:r>
              <a:rPr lang="en-US" b="1" dirty="0" err="1" smtClean="0">
                <a:solidFill>
                  <a:schemeClr val="bg1"/>
                </a:solidFill>
              </a:rPr>
              <a:t>Prasetyo</a:t>
            </a:r>
            <a:endParaRPr lang="en-US" b="1" dirty="0">
              <a:solidFill>
                <a:schemeClr val="bg1"/>
              </a:solidFill>
            </a:endParaRPr>
          </a:p>
        </p:txBody>
      </p:sp>
    </p:spTree>
    <p:extLst>
      <p:ext uri="{BB962C8B-B14F-4D97-AF65-F5344CB8AC3E}">
        <p14:creationId xmlns:p14="http://schemas.microsoft.com/office/powerpoint/2010/main" val="1140881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TRAINING RANDOM FOREST REGRESSION</a:t>
            </a:r>
            <a:endParaRPr lang="en-US" b="1" dirty="0">
              <a:solidFill>
                <a:schemeClr val="bg1"/>
              </a:solidFill>
            </a:endParaRPr>
          </a:p>
        </p:txBody>
      </p:sp>
      <p:sp>
        <p:nvSpPr>
          <p:cNvPr id="5" name="Rectangle 4"/>
          <p:cNvSpPr/>
          <p:nvPr/>
        </p:nvSpPr>
        <p:spPr>
          <a:xfrm>
            <a:off x="849313" y="1003300"/>
            <a:ext cx="10960100" cy="2031325"/>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solidFill>
                <a:latin typeface="+mj-lt"/>
              </a:rPr>
              <a:t>After choose the best parameters, then apply the parameters and run the model</a:t>
            </a:r>
            <a:endParaRPr lang="en-US" dirty="0">
              <a:solidFill>
                <a:schemeClr val="bg1"/>
              </a:solidFill>
              <a:latin typeface="+mj-lt"/>
            </a:endParaRPr>
          </a:p>
          <a:p>
            <a:pPr marL="285750" indent="-285750">
              <a:buFont typeface="Arial" panose="020B0604020202020204" pitchFamily="34" charset="0"/>
              <a:buChar char="•"/>
            </a:pPr>
            <a:r>
              <a:rPr lang="en-US" dirty="0" smtClean="0">
                <a:solidFill>
                  <a:schemeClr val="bg1"/>
                </a:solidFill>
                <a:latin typeface="+mj-lt"/>
              </a:rPr>
              <a:t>After running the model, and choose metrics for checking the accuracy, using:</a:t>
            </a:r>
          </a:p>
          <a:p>
            <a:pPr marL="742950" lvl="1" indent="-285750">
              <a:buFont typeface="Arial" panose="020B0604020202020204" pitchFamily="34" charset="0"/>
              <a:buChar char="•"/>
            </a:pPr>
            <a:r>
              <a:rPr lang="en-US" b="1" dirty="0" smtClean="0">
                <a:solidFill>
                  <a:schemeClr val="bg1"/>
                </a:solidFill>
                <a:latin typeface="+mj-lt"/>
              </a:rPr>
              <a:t>R2</a:t>
            </a:r>
          </a:p>
          <a:p>
            <a:pPr marL="742950" lvl="1" indent="-285750">
              <a:buFont typeface="Arial" panose="020B0604020202020204" pitchFamily="34" charset="0"/>
              <a:buChar char="•"/>
            </a:pPr>
            <a:r>
              <a:rPr lang="en-US" b="1" dirty="0" smtClean="0">
                <a:solidFill>
                  <a:schemeClr val="bg1"/>
                </a:solidFill>
                <a:latin typeface="+mj-lt"/>
              </a:rPr>
              <a:t>Mean</a:t>
            </a:r>
            <a:r>
              <a:rPr lang="en-US" dirty="0" smtClean="0">
                <a:solidFill>
                  <a:schemeClr val="bg1"/>
                </a:solidFill>
                <a:latin typeface="+mj-lt"/>
              </a:rPr>
              <a:t> </a:t>
            </a:r>
            <a:r>
              <a:rPr lang="en-US" b="1" dirty="0" smtClean="0">
                <a:solidFill>
                  <a:schemeClr val="bg1"/>
                </a:solidFill>
                <a:latin typeface="+mj-lt"/>
              </a:rPr>
              <a:t>Absolute</a:t>
            </a:r>
            <a:r>
              <a:rPr lang="en-US" dirty="0" smtClean="0">
                <a:solidFill>
                  <a:schemeClr val="bg1"/>
                </a:solidFill>
                <a:latin typeface="+mj-lt"/>
              </a:rPr>
              <a:t> </a:t>
            </a:r>
            <a:r>
              <a:rPr lang="en-US" b="1" dirty="0" smtClean="0">
                <a:solidFill>
                  <a:schemeClr val="bg1"/>
                </a:solidFill>
                <a:latin typeface="+mj-lt"/>
              </a:rPr>
              <a:t>Percentage</a:t>
            </a:r>
            <a:r>
              <a:rPr lang="en-US" dirty="0" smtClean="0">
                <a:solidFill>
                  <a:schemeClr val="bg1"/>
                </a:solidFill>
                <a:latin typeface="+mj-lt"/>
              </a:rPr>
              <a:t> </a:t>
            </a:r>
            <a:r>
              <a:rPr lang="en-US" b="1" dirty="0" smtClean="0">
                <a:solidFill>
                  <a:schemeClr val="bg1"/>
                </a:solidFill>
                <a:latin typeface="+mj-lt"/>
              </a:rPr>
              <a:t>Error</a:t>
            </a:r>
          </a:p>
          <a:p>
            <a:pPr marL="1200150" lvl="2" indent="-285750">
              <a:buFont typeface="Arial" panose="020B0604020202020204" pitchFamily="34" charset="0"/>
              <a:buChar char="•"/>
            </a:pPr>
            <a:r>
              <a:rPr lang="en-US" dirty="0" smtClean="0">
                <a:solidFill>
                  <a:schemeClr val="bg1"/>
                </a:solidFill>
                <a:latin typeface="+mj-lt"/>
              </a:rPr>
              <a:t>Using MAPE because it is easy to interpret, because it use percentage</a:t>
            </a:r>
            <a:endParaRPr lang="en-US" dirty="0">
              <a:solidFill>
                <a:schemeClr val="bg1"/>
              </a:solidFill>
              <a:latin typeface="+mj-lt"/>
            </a:endParaRPr>
          </a:p>
          <a:p>
            <a:endParaRPr lang="en-US" dirty="0" smtClean="0">
              <a:solidFill>
                <a:schemeClr val="bg1"/>
              </a:solidFill>
              <a:latin typeface="+mj-lt"/>
            </a:endParaRPr>
          </a:p>
          <a:p>
            <a:r>
              <a:rPr lang="en-US" dirty="0" smtClean="0">
                <a:solidFill>
                  <a:schemeClr val="bg1"/>
                </a:solidFill>
                <a:latin typeface="+mj-lt"/>
              </a:rPr>
              <a:t>The result is:</a:t>
            </a:r>
          </a:p>
        </p:txBody>
      </p:sp>
      <p:sp>
        <p:nvSpPr>
          <p:cNvPr id="7" name="Rectangle 6"/>
          <p:cNvSpPr/>
          <p:nvPr/>
        </p:nvSpPr>
        <p:spPr>
          <a:xfrm>
            <a:off x="849313" y="5022354"/>
            <a:ext cx="10058400"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mj-lt"/>
              </a:rPr>
              <a:t>The model </a:t>
            </a:r>
            <a:r>
              <a:rPr lang="en-US" b="1" dirty="0">
                <a:solidFill>
                  <a:schemeClr val="bg1"/>
                </a:solidFill>
                <a:latin typeface="+mj-lt"/>
              </a:rPr>
              <a:t>accuracy</a:t>
            </a:r>
            <a:r>
              <a:rPr lang="en-US" dirty="0">
                <a:solidFill>
                  <a:schemeClr val="bg1"/>
                </a:solidFill>
                <a:latin typeface="+mj-lt"/>
              </a:rPr>
              <a:t> (judged by the r-squared and </a:t>
            </a:r>
            <a:r>
              <a:rPr lang="en-US" dirty="0" smtClean="0">
                <a:solidFill>
                  <a:schemeClr val="bg1"/>
                </a:solidFill>
                <a:latin typeface="+mj-lt"/>
              </a:rPr>
              <a:t>MAPE) </a:t>
            </a:r>
            <a:r>
              <a:rPr lang="en-US" b="1" dirty="0">
                <a:solidFill>
                  <a:schemeClr val="bg1"/>
                </a:solidFill>
                <a:latin typeface="+mj-lt"/>
              </a:rPr>
              <a:t>is</a:t>
            </a:r>
            <a:r>
              <a:rPr lang="en-US" dirty="0">
                <a:solidFill>
                  <a:schemeClr val="bg1"/>
                </a:solidFill>
                <a:latin typeface="+mj-lt"/>
              </a:rPr>
              <a:t> </a:t>
            </a:r>
            <a:r>
              <a:rPr lang="en-US" b="1" dirty="0">
                <a:solidFill>
                  <a:schemeClr val="bg1"/>
                </a:solidFill>
                <a:latin typeface="+mj-lt"/>
              </a:rPr>
              <a:t>not</a:t>
            </a:r>
            <a:r>
              <a:rPr lang="en-US" dirty="0">
                <a:solidFill>
                  <a:schemeClr val="bg1"/>
                </a:solidFill>
                <a:latin typeface="+mj-lt"/>
              </a:rPr>
              <a:t> </a:t>
            </a:r>
            <a:r>
              <a:rPr lang="en-US" b="1" dirty="0">
                <a:solidFill>
                  <a:schemeClr val="bg1"/>
                </a:solidFill>
                <a:latin typeface="+mj-lt"/>
              </a:rPr>
              <a:t>very</a:t>
            </a:r>
            <a:r>
              <a:rPr lang="en-US" dirty="0">
                <a:solidFill>
                  <a:schemeClr val="bg1"/>
                </a:solidFill>
                <a:latin typeface="+mj-lt"/>
              </a:rPr>
              <a:t> </a:t>
            </a:r>
            <a:r>
              <a:rPr lang="en-US" b="1" dirty="0">
                <a:solidFill>
                  <a:schemeClr val="bg1"/>
                </a:solidFill>
                <a:latin typeface="+mj-lt"/>
              </a:rPr>
              <a:t>high</a:t>
            </a:r>
            <a:r>
              <a:rPr lang="en-US" dirty="0">
                <a:solidFill>
                  <a:schemeClr val="bg1"/>
                </a:solidFill>
                <a:latin typeface="+mj-lt"/>
              </a:rPr>
              <a:t>. But this was kind of expected as the features we have are not highly predictive of </a:t>
            </a:r>
            <a:r>
              <a:rPr lang="en-US" dirty="0" smtClean="0">
                <a:solidFill>
                  <a:schemeClr val="bg1"/>
                </a:solidFill>
                <a:latin typeface="+mj-lt"/>
              </a:rPr>
              <a:t>test score.</a:t>
            </a:r>
          </a:p>
          <a:p>
            <a:pPr marL="285750" indent="-285750">
              <a:buFont typeface="Arial" panose="020B0604020202020204" pitchFamily="34" charset="0"/>
              <a:buChar char="•"/>
            </a:pPr>
            <a:r>
              <a:rPr lang="en-US" dirty="0" smtClean="0">
                <a:solidFill>
                  <a:schemeClr val="bg1"/>
                </a:solidFill>
                <a:latin typeface="+mj-lt"/>
              </a:rPr>
              <a:t>Test </a:t>
            </a:r>
            <a:r>
              <a:rPr lang="en-US" dirty="0">
                <a:solidFill>
                  <a:schemeClr val="bg1"/>
                </a:solidFill>
                <a:latin typeface="+mj-lt"/>
              </a:rPr>
              <a:t>performance may depend on more features than given in this dataset. Therefore, more features are required to accurately identify what affects </a:t>
            </a:r>
            <a:r>
              <a:rPr lang="en-US" dirty="0" smtClean="0">
                <a:solidFill>
                  <a:schemeClr val="bg1"/>
                </a:solidFill>
                <a:latin typeface="+mj-lt"/>
              </a:rPr>
              <a:t>student's' </a:t>
            </a:r>
            <a:r>
              <a:rPr lang="en-US" dirty="0">
                <a:solidFill>
                  <a:schemeClr val="bg1"/>
                </a:solidFill>
                <a:latin typeface="+mj-lt"/>
              </a:rPr>
              <a:t>test </a:t>
            </a:r>
            <a:r>
              <a:rPr lang="en-US" dirty="0" smtClean="0">
                <a:solidFill>
                  <a:schemeClr val="bg1"/>
                </a:solidFill>
                <a:latin typeface="+mj-lt"/>
              </a:rPr>
              <a:t>score. </a:t>
            </a:r>
          </a:p>
        </p:txBody>
      </p:sp>
      <p:graphicFrame>
        <p:nvGraphicFramePr>
          <p:cNvPr id="9" name="Table 8"/>
          <p:cNvGraphicFramePr>
            <a:graphicFrameLocks noGrp="1"/>
          </p:cNvGraphicFramePr>
          <p:nvPr>
            <p:extLst>
              <p:ext uri="{D42A27DB-BD31-4B8C-83A1-F6EECF244321}">
                <p14:modId xmlns:p14="http://schemas.microsoft.com/office/powerpoint/2010/main" val="2418698714"/>
              </p:ext>
            </p:extLst>
          </p:nvPr>
        </p:nvGraphicFramePr>
        <p:xfrm>
          <a:off x="949166" y="3073758"/>
          <a:ext cx="4029234" cy="1463040"/>
        </p:xfrm>
        <a:graphic>
          <a:graphicData uri="http://schemas.openxmlformats.org/drawingml/2006/table">
            <a:tbl>
              <a:tblPr firstRow="1" bandRow="1">
                <a:tableStyleId>{2D5ABB26-0587-4C30-8999-92F81FD0307C}</a:tableStyleId>
              </a:tblPr>
              <a:tblGrid>
                <a:gridCol w="1343078">
                  <a:extLst>
                    <a:ext uri="{9D8B030D-6E8A-4147-A177-3AD203B41FA5}">
                      <a16:colId xmlns:a16="http://schemas.microsoft.com/office/drawing/2014/main" val="3214360887"/>
                    </a:ext>
                  </a:extLst>
                </a:gridCol>
                <a:gridCol w="1343078">
                  <a:extLst>
                    <a:ext uri="{9D8B030D-6E8A-4147-A177-3AD203B41FA5}">
                      <a16:colId xmlns:a16="http://schemas.microsoft.com/office/drawing/2014/main" val="1092494699"/>
                    </a:ext>
                  </a:extLst>
                </a:gridCol>
                <a:gridCol w="1343078">
                  <a:extLst>
                    <a:ext uri="{9D8B030D-6E8A-4147-A177-3AD203B41FA5}">
                      <a16:colId xmlns:a16="http://schemas.microsoft.com/office/drawing/2014/main" val="1867630355"/>
                    </a:ext>
                  </a:extLst>
                </a:gridCol>
              </a:tblGrid>
              <a:tr h="317808">
                <a:tc>
                  <a:txBody>
                    <a:bodyPr/>
                    <a:lstStyle/>
                    <a:p>
                      <a:endParaRPr lang="en-US" sz="18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ysClr val="windowText" lastClr="000000"/>
                          </a:solidFill>
                        </a:rPr>
                        <a:t>Train</a:t>
                      </a:r>
                      <a:endParaRPr lang="en-US" sz="18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ysClr val="windowText" lastClr="000000"/>
                          </a:solidFill>
                        </a:rPr>
                        <a:t>Test</a:t>
                      </a:r>
                      <a:endParaRPr lang="en-US" sz="18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5631608"/>
                  </a:ext>
                </a:extLst>
              </a:tr>
              <a:tr h="317808">
                <a:tc>
                  <a:txBody>
                    <a:bodyPr/>
                    <a:lstStyle/>
                    <a:p>
                      <a:r>
                        <a:rPr lang="en-US" sz="1800" b="1" dirty="0" smtClean="0">
                          <a:solidFill>
                            <a:sysClr val="windowText" lastClr="000000"/>
                          </a:solidFill>
                        </a:rPr>
                        <a:t>R2 Score</a:t>
                      </a:r>
                      <a:endParaRPr lang="en-US" sz="18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lang="en-US" sz="1800" dirty="0" smtClean="0">
                          <a:solidFill>
                            <a:sysClr val="windowText" lastClr="000000"/>
                          </a:solidFill>
                        </a:rPr>
                        <a:t>0.6134</a:t>
                      </a:r>
                      <a:endParaRPr lang="en-US" sz="1800"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lang="en-US" sz="1800" dirty="0" smtClean="0">
                          <a:solidFill>
                            <a:sysClr val="windowText" lastClr="000000"/>
                          </a:solidFill>
                        </a:rPr>
                        <a:t>0.2013</a:t>
                      </a:r>
                      <a:endParaRPr lang="en-US" sz="1800"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75096757"/>
                  </a:ext>
                </a:extLst>
              </a:tr>
              <a:tr h="317808">
                <a:tc>
                  <a:txBody>
                    <a:bodyPr/>
                    <a:lstStyle/>
                    <a:p>
                      <a:r>
                        <a:rPr lang="en-US" sz="1800" b="1" dirty="0" smtClean="0">
                          <a:solidFill>
                            <a:sysClr val="windowText" lastClr="000000"/>
                          </a:solidFill>
                        </a:rPr>
                        <a:t>MAPE</a:t>
                      </a:r>
                      <a:endParaRPr lang="en-US" sz="1800" b="1"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sz="1800" dirty="0" smtClean="0">
                          <a:solidFill>
                            <a:sysClr val="windowText" lastClr="000000"/>
                          </a:solidFill>
                        </a:rPr>
                        <a:t>7.14 %</a:t>
                      </a:r>
                      <a:endParaRPr lang="en-US" sz="1800"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sz="1800" dirty="0" smtClean="0">
                          <a:solidFill>
                            <a:sysClr val="windowText" lastClr="000000"/>
                          </a:solidFill>
                        </a:rPr>
                        <a:t>10.34 %</a:t>
                      </a:r>
                      <a:endParaRPr lang="en-US" sz="1800"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34356515"/>
                  </a:ext>
                </a:extLst>
              </a:tr>
              <a:tr h="317808">
                <a:tc>
                  <a:txBody>
                    <a:bodyPr/>
                    <a:lstStyle/>
                    <a:p>
                      <a:r>
                        <a:rPr lang="en-US" sz="1800" b="1" dirty="0" smtClean="0">
                          <a:solidFill>
                            <a:sysClr val="windowText" lastClr="000000"/>
                          </a:solidFill>
                        </a:rPr>
                        <a:t>Accuracy</a:t>
                      </a:r>
                      <a:endParaRPr lang="en-US" sz="1800" b="1"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smtClean="0">
                          <a:solidFill>
                            <a:sysClr val="windowText" lastClr="000000"/>
                          </a:solidFill>
                        </a:rPr>
                        <a:t>92.86 %</a:t>
                      </a:r>
                      <a:endParaRPr lang="en-US" sz="1800"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smtClean="0">
                          <a:solidFill>
                            <a:sysClr val="windowText" lastClr="000000"/>
                          </a:solidFill>
                        </a:rPr>
                        <a:t>89.66 %</a:t>
                      </a:r>
                      <a:endParaRPr lang="en-US" sz="1800"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622767"/>
                  </a:ext>
                </a:extLst>
              </a:tr>
            </a:tbl>
          </a:graphicData>
        </a:graphic>
      </p:graphicFrame>
    </p:spTree>
    <p:extLst>
      <p:ext uri="{BB962C8B-B14F-4D97-AF65-F5344CB8AC3E}">
        <p14:creationId xmlns:p14="http://schemas.microsoft.com/office/powerpoint/2010/main" val="1300967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PREDICTING SCORE BASED ON TEST DATA</a:t>
            </a:r>
            <a:endParaRPr lang="en-US"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98" y="609600"/>
            <a:ext cx="8839201" cy="2946400"/>
          </a:xfrm>
          <a:prstGeom prst="rect">
            <a:avLst/>
          </a:prstGeom>
        </p:spPr>
      </p:pic>
      <p:sp>
        <p:nvSpPr>
          <p:cNvPr id="6" name="Rectangle 5"/>
          <p:cNvSpPr/>
          <p:nvPr/>
        </p:nvSpPr>
        <p:spPr>
          <a:xfrm>
            <a:off x="849313" y="5032698"/>
            <a:ext cx="10058400" cy="923330"/>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solidFill>
                <a:latin typeface="+mj-lt"/>
              </a:rPr>
              <a:t>From the table and the plot above, we can see the prediction is not good enough, because it’s hard to predict numeric score if the predictor or feature is not good to be predictor, and coupled with small sample size.</a:t>
            </a:r>
          </a:p>
        </p:txBody>
      </p:sp>
      <p:graphicFrame>
        <p:nvGraphicFramePr>
          <p:cNvPr id="9" name="Table 8"/>
          <p:cNvGraphicFramePr>
            <a:graphicFrameLocks noGrp="1"/>
          </p:cNvGraphicFramePr>
          <p:nvPr>
            <p:extLst>
              <p:ext uri="{D42A27DB-BD31-4B8C-83A1-F6EECF244321}">
                <p14:modId xmlns:p14="http://schemas.microsoft.com/office/powerpoint/2010/main" val="1191017119"/>
              </p:ext>
            </p:extLst>
          </p:nvPr>
        </p:nvGraphicFramePr>
        <p:xfrm>
          <a:off x="989011" y="1003300"/>
          <a:ext cx="3570288" cy="3635698"/>
        </p:xfrm>
        <a:graphic>
          <a:graphicData uri="http://schemas.openxmlformats.org/drawingml/2006/table">
            <a:tbl>
              <a:tblPr/>
              <a:tblGrid>
                <a:gridCol w="1190096">
                  <a:extLst>
                    <a:ext uri="{9D8B030D-6E8A-4147-A177-3AD203B41FA5}">
                      <a16:colId xmlns:a16="http://schemas.microsoft.com/office/drawing/2014/main" val="2091450996"/>
                    </a:ext>
                  </a:extLst>
                </a:gridCol>
                <a:gridCol w="1190096">
                  <a:extLst>
                    <a:ext uri="{9D8B030D-6E8A-4147-A177-3AD203B41FA5}">
                      <a16:colId xmlns:a16="http://schemas.microsoft.com/office/drawing/2014/main" val="867622068"/>
                    </a:ext>
                  </a:extLst>
                </a:gridCol>
                <a:gridCol w="1190096">
                  <a:extLst>
                    <a:ext uri="{9D8B030D-6E8A-4147-A177-3AD203B41FA5}">
                      <a16:colId xmlns:a16="http://schemas.microsoft.com/office/drawing/2014/main" val="2206538079"/>
                    </a:ext>
                  </a:extLst>
                </a:gridCol>
              </a:tblGrid>
              <a:tr h="328613">
                <a:tc>
                  <a:txBody>
                    <a:bodyPr/>
                    <a:lstStyle/>
                    <a:p>
                      <a:pPr algn="r" fontAlgn="ctr"/>
                      <a:r>
                        <a:rPr lang="en-US" sz="1700" dirty="0">
                          <a:solidFill>
                            <a:schemeClr val="bg1"/>
                          </a:solidFill>
                          <a:effectLst/>
                        </a:rPr>
                        <a:t>Actual</a:t>
                      </a:r>
                    </a:p>
                  </a:txBody>
                  <a:tcPr marL="71438" marR="71438" marT="35719" marB="35719"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sz="1700" dirty="0">
                          <a:solidFill>
                            <a:schemeClr val="bg1"/>
                          </a:solidFill>
                          <a:effectLst/>
                        </a:rPr>
                        <a:t>Predicted</a:t>
                      </a:r>
                    </a:p>
                  </a:txBody>
                  <a:tcPr marL="71438" marR="71438" marT="35719" marB="35719"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sz="1700" dirty="0">
                          <a:solidFill>
                            <a:schemeClr val="bg1"/>
                          </a:solidFill>
                          <a:effectLst/>
                        </a:rPr>
                        <a:t>Different</a:t>
                      </a:r>
                    </a:p>
                  </a:txBody>
                  <a:tcPr marL="71438" marR="71438" marT="35719" marB="35719"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69410351"/>
                  </a:ext>
                </a:extLst>
              </a:tr>
              <a:tr h="328613">
                <a:tc>
                  <a:txBody>
                    <a:bodyPr/>
                    <a:lstStyle/>
                    <a:p>
                      <a:pPr algn="r"/>
                      <a:r>
                        <a:rPr lang="en-US" sz="1700" dirty="0">
                          <a:solidFill>
                            <a:schemeClr val="bg1"/>
                          </a:solidFill>
                          <a:effectLst/>
                        </a:rPr>
                        <a:t>74</a:t>
                      </a:r>
                    </a:p>
                  </a:txBody>
                  <a:tcPr marL="71438" marR="71438" marT="35719" marB="35719" anchor="ctr">
                    <a:lnL>
                      <a:noFill/>
                    </a:lnL>
                    <a:lnR>
                      <a:noFill/>
                    </a:lnR>
                    <a:lnT w="12700" cap="flat" cmpd="sng" algn="ctr">
                      <a:solidFill>
                        <a:schemeClr val="bg1"/>
                      </a:solidFill>
                      <a:prstDash val="solid"/>
                      <a:round/>
                      <a:headEnd type="none" w="med" len="med"/>
                      <a:tailEnd type="none" w="med" len="med"/>
                    </a:lnT>
                    <a:lnB>
                      <a:noFill/>
                    </a:lnB>
                  </a:tcPr>
                </a:tc>
                <a:tc>
                  <a:txBody>
                    <a:bodyPr/>
                    <a:lstStyle/>
                    <a:p>
                      <a:pPr algn="r"/>
                      <a:r>
                        <a:rPr lang="en-US" sz="1700" dirty="0" smtClean="0">
                          <a:solidFill>
                            <a:schemeClr val="bg1"/>
                          </a:solidFill>
                          <a:effectLst/>
                        </a:rPr>
                        <a:t>76.00</a:t>
                      </a:r>
                      <a:endParaRPr lang="en-US" sz="1700" dirty="0">
                        <a:solidFill>
                          <a:schemeClr val="bg1"/>
                        </a:solidFill>
                        <a:effectLst/>
                      </a:endParaRPr>
                    </a:p>
                  </a:txBody>
                  <a:tcPr marL="71438" marR="71438" marT="35719" marB="35719" anchor="ctr">
                    <a:lnL>
                      <a:noFill/>
                    </a:lnL>
                    <a:lnR>
                      <a:noFill/>
                    </a:lnR>
                    <a:lnT w="12700" cap="flat" cmpd="sng" algn="ctr">
                      <a:solidFill>
                        <a:schemeClr val="bg1"/>
                      </a:solidFill>
                      <a:prstDash val="solid"/>
                      <a:round/>
                      <a:headEnd type="none" w="med" len="med"/>
                      <a:tailEnd type="none" w="med" len="med"/>
                    </a:lnT>
                    <a:lnB>
                      <a:noFill/>
                    </a:lnB>
                  </a:tcPr>
                </a:tc>
                <a:tc>
                  <a:txBody>
                    <a:bodyPr/>
                    <a:lstStyle/>
                    <a:p>
                      <a:pPr algn="r"/>
                      <a:r>
                        <a:rPr lang="en-US" sz="1700" dirty="0">
                          <a:solidFill>
                            <a:schemeClr val="bg1"/>
                          </a:solidFill>
                          <a:effectLst/>
                        </a:rPr>
                        <a:t>-</a:t>
                      </a:r>
                      <a:r>
                        <a:rPr lang="en-US" sz="1700" dirty="0" smtClean="0">
                          <a:solidFill>
                            <a:schemeClr val="bg1"/>
                          </a:solidFill>
                          <a:effectLst/>
                        </a:rPr>
                        <a:t>2.00</a:t>
                      </a:r>
                      <a:endParaRPr lang="en-US" sz="1700" dirty="0">
                        <a:solidFill>
                          <a:schemeClr val="bg1"/>
                        </a:solidFill>
                        <a:effectLst/>
                      </a:endParaRPr>
                    </a:p>
                  </a:txBody>
                  <a:tcPr marL="71438" marR="71438" marT="35719" marB="35719" anchor="ctr">
                    <a:lnL>
                      <a:noFill/>
                    </a:lnL>
                    <a:lnR>
                      <a:noFill/>
                    </a:lnR>
                    <a:lnT w="12700" cap="flat" cmpd="sng" algn="ctr">
                      <a:solidFill>
                        <a:schemeClr val="bg1"/>
                      </a:solidFill>
                      <a:prstDash val="solid"/>
                      <a:round/>
                      <a:headEnd type="none" w="med" len="med"/>
                      <a:tailEnd type="none" w="med" len="med"/>
                    </a:lnT>
                    <a:lnB>
                      <a:noFill/>
                    </a:lnB>
                  </a:tcPr>
                </a:tc>
                <a:extLst>
                  <a:ext uri="{0D108BD9-81ED-4DB2-BD59-A6C34878D82A}">
                    <a16:rowId xmlns:a16="http://schemas.microsoft.com/office/drawing/2014/main" val="1865836901"/>
                  </a:ext>
                </a:extLst>
              </a:tr>
              <a:tr h="328613">
                <a:tc>
                  <a:txBody>
                    <a:bodyPr/>
                    <a:lstStyle/>
                    <a:p>
                      <a:pPr algn="r"/>
                      <a:r>
                        <a:rPr lang="en-US" sz="1700">
                          <a:solidFill>
                            <a:schemeClr val="bg1"/>
                          </a:solidFill>
                          <a:effectLst/>
                        </a:rPr>
                        <a:t>70</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73.20</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a:solidFill>
                            <a:schemeClr val="bg1"/>
                          </a:solidFill>
                          <a:effectLst/>
                        </a:rPr>
                        <a:t>-</a:t>
                      </a:r>
                      <a:r>
                        <a:rPr lang="en-US" sz="1700" dirty="0" smtClean="0">
                          <a:solidFill>
                            <a:schemeClr val="bg1"/>
                          </a:solidFill>
                          <a:effectLst/>
                        </a:rPr>
                        <a:t>3.20</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344296749"/>
                  </a:ext>
                </a:extLst>
              </a:tr>
              <a:tr h="328613">
                <a:tc>
                  <a:txBody>
                    <a:bodyPr/>
                    <a:lstStyle/>
                    <a:p>
                      <a:pPr algn="r"/>
                      <a:r>
                        <a:rPr lang="en-US" sz="1700" dirty="0">
                          <a:solidFill>
                            <a:schemeClr val="bg1"/>
                          </a:solidFill>
                          <a:effectLst/>
                        </a:rPr>
                        <a:t>91</a:t>
                      </a:r>
                    </a:p>
                  </a:txBody>
                  <a:tcPr marL="71438" marR="71438" marT="35719" marB="35719" anchor="ctr">
                    <a:lnL>
                      <a:noFill/>
                    </a:lnL>
                    <a:lnR>
                      <a:noFill/>
                    </a:lnR>
                    <a:lnT>
                      <a:noFill/>
                    </a:lnT>
                    <a:lnB>
                      <a:noFill/>
                    </a:lnB>
                    <a:solidFill>
                      <a:schemeClr val="tx1"/>
                    </a:solidFill>
                  </a:tcPr>
                </a:tc>
                <a:tc>
                  <a:txBody>
                    <a:bodyPr/>
                    <a:lstStyle/>
                    <a:p>
                      <a:pPr algn="r"/>
                      <a:r>
                        <a:rPr lang="en-US" sz="1700" dirty="0" smtClean="0">
                          <a:solidFill>
                            <a:schemeClr val="bg1"/>
                          </a:solidFill>
                          <a:effectLst/>
                        </a:rPr>
                        <a:t>73.77</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17.23</a:t>
                      </a:r>
                      <a:endParaRPr lang="en-US" sz="1700" dirty="0">
                        <a:solidFill>
                          <a:schemeClr val="bg1"/>
                        </a:solidFill>
                        <a:effectLst/>
                      </a:endParaRPr>
                    </a:p>
                  </a:txBody>
                  <a:tcPr marL="71438" marR="71438" marT="35719" marB="35719" anchor="ctr">
                    <a:lnL>
                      <a:noFill/>
                    </a:lnL>
                    <a:lnR>
                      <a:noFill/>
                    </a:lnR>
                    <a:lnT>
                      <a:noFill/>
                    </a:lnT>
                    <a:lnB>
                      <a:noFill/>
                    </a:lnB>
                    <a:solidFill>
                      <a:schemeClr val="tx1"/>
                    </a:solidFill>
                  </a:tcPr>
                </a:tc>
                <a:extLst>
                  <a:ext uri="{0D108BD9-81ED-4DB2-BD59-A6C34878D82A}">
                    <a16:rowId xmlns:a16="http://schemas.microsoft.com/office/drawing/2014/main" val="2281115616"/>
                  </a:ext>
                </a:extLst>
              </a:tr>
              <a:tr h="328613">
                <a:tc>
                  <a:txBody>
                    <a:bodyPr/>
                    <a:lstStyle/>
                    <a:p>
                      <a:pPr algn="r"/>
                      <a:r>
                        <a:rPr lang="en-US" sz="1700">
                          <a:solidFill>
                            <a:schemeClr val="bg1"/>
                          </a:solidFill>
                          <a:effectLst/>
                        </a:rPr>
                        <a:t>90</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83.78</a:t>
                      </a:r>
                      <a:endParaRPr lang="en-US" sz="1700" dirty="0">
                        <a:solidFill>
                          <a:schemeClr val="bg1"/>
                        </a:solidFill>
                        <a:effectLst/>
                      </a:endParaRPr>
                    </a:p>
                  </a:txBody>
                  <a:tcPr marL="71438" marR="71438" marT="35719" marB="35719" anchor="ctr">
                    <a:lnL>
                      <a:noFill/>
                    </a:lnL>
                    <a:lnR>
                      <a:noFill/>
                    </a:lnR>
                    <a:lnT>
                      <a:noFill/>
                    </a:lnT>
                    <a:lnB>
                      <a:noFill/>
                    </a:lnB>
                    <a:solidFill>
                      <a:schemeClr val="tx1"/>
                    </a:solidFill>
                  </a:tcPr>
                </a:tc>
                <a:tc>
                  <a:txBody>
                    <a:bodyPr/>
                    <a:lstStyle/>
                    <a:p>
                      <a:pPr algn="r"/>
                      <a:r>
                        <a:rPr lang="en-US" sz="1700" dirty="0" smtClean="0">
                          <a:solidFill>
                            <a:schemeClr val="bg1"/>
                          </a:solidFill>
                          <a:effectLst/>
                        </a:rPr>
                        <a:t>6.22</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1498072484"/>
                  </a:ext>
                </a:extLst>
              </a:tr>
              <a:tr h="328613">
                <a:tc>
                  <a:txBody>
                    <a:bodyPr/>
                    <a:lstStyle/>
                    <a:p>
                      <a:pPr algn="r"/>
                      <a:r>
                        <a:rPr lang="en-US" sz="1700">
                          <a:solidFill>
                            <a:schemeClr val="bg1"/>
                          </a:solidFill>
                          <a:effectLst/>
                        </a:rPr>
                        <a:t>60</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77.14</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a:solidFill>
                            <a:schemeClr val="bg1"/>
                          </a:solidFill>
                          <a:effectLst/>
                        </a:rPr>
                        <a:t>-</a:t>
                      </a:r>
                      <a:r>
                        <a:rPr lang="en-US" sz="1700" dirty="0" smtClean="0">
                          <a:solidFill>
                            <a:schemeClr val="bg1"/>
                          </a:solidFill>
                          <a:effectLst/>
                        </a:rPr>
                        <a:t>17.14</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475000257"/>
                  </a:ext>
                </a:extLst>
              </a:tr>
              <a:tr h="328613">
                <a:tc>
                  <a:txBody>
                    <a:bodyPr/>
                    <a:lstStyle/>
                    <a:p>
                      <a:pPr algn="r"/>
                      <a:r>
                        <a:rPr lang="en-US" sz="1700">
                          <a:solidFill>
                            <a:schemeClr val="bg1"/>
                          </a:solidFill>
                          <a:effectLst/>
                        </a:rPr>
                        <a:t>67</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68.66</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a:solidFill>
                            <a:schemeClr val="bg1"/>
                          </a:solidFill>
                          <a:effectLst/>
                        </a:rPr>
                        <a:t>-</a:t>
                      </a:r>
                      <a:r>
                        <a:rPr lang="en-US" sz="1700" dirty="0" smtClean="0">
                          <a:solidFill>
                            <a:schemeClr val="bg1"/>
                          </a:solidFill>
                          <a:effectLst/>
                        </a:rPr>
                        <a:t>1.66</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2297933182"/>
                  </a:ext>
                </a:extLst>
              </a:tr>
              <a:tr h="328613">
                <a:tc>
                  <a:txBody>
                    <a:bodyPr/>
                    <a:lstStyle/>
                    <a:p>
                      <a:pPr algn="r"/>
                      <a:r>
                        <a:rPr lang="en-US" sz="1700">
                          <a:solidFill>
                            <a:schemeClr val="bg1"/>
                          </a:solidFill>
                          <a:effectLst/>
                        </a:rPr>
                        <a:t>63</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72.56</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a:solidFill>
                            <a:schemeClr val="bg1"/>
                          </a:solidFill>
                          <a:effectLst/>
                        </a:rPr>
                        <a:t>-</a:t>
                      </a:r>
                      <a:r>
                        <a:rPr lang="en-US" sz="1700" dirty="0" smtClean="0">
                          <a:solidFill>
                            <a:schemeClr val="bg1"/>
                          </a:solidFill>
                          <a:effectLst/>
                        </a:rPr>
                        <a:t>9.56</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2416720552"/>
                  </a:ext>
                </a:extLst>
              </a:tr>
              <a:tr h="328613">
                <a:tc>
                  <a:txBody>
                    <a:bodyPr/>
                    <a:lstStyle/>
                    <a:p>
                      <a:pPr algn="r"/>
                      <a:r>
                        <a:rPr lang="en-US" sz="1700">
                          <a:solidFill>
                            <a:schemeClr val="bg1"/>
                          </a:solidFill>
                          <a:effectLst/>
                        </a:rPr>
                        <a:t>71</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69.77</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1.23</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2434831500"/>
                  </a:ext>
                </a:extLst>
              </a:tr>
              <a:tr h="328613">
                <a:tc>
                  <a:txBody>
                    <a:bodyPr/>
                    <a:lstStyle/>
                    <a:p>
                      <a:pPr algn="r"/>
                      <a:r>
                        <a:rPr lang="en-US" sz="1700">
                          <a:solidFill>
                            <a:schemeClr val="bg1"/>
                          </a:solidFill>
                          <a:effectLst/>
                        </a:rPr>
                        <a:t>70</a:t>
                      </a:r>
                    </a:p>
                  </a:txBody>
                  <a:tcPr marL="71438" marR="71438" marT="35719" marB="35719" anchor="ctr">
                    <a:lnL>
                      <a:noFill/>
                    </a:lnL>
                    <a:lnR>
                      <a:noFill/>
                    </a:lnR>
                    <a:lnT>
                      <a:noFill/>
                    </a:lnT>
                    <a:lnB>
                      <a:noFill/>
                    </a:lnB>
                  </a:tcPr>
                </a:tc>
                <a:tc>
                  <a:txBody>
                    <a:bodyPr/>
                    <a:lstStyle/>
                    <a:p>
                      <a:pPr algn="r"/>
                      <a:r>
                        <a:rPr lang="en-US" sz="1700" dirty="0" smtClean="0">
                          <a:solidFill>
                            <a:schemeClr val="bg1"/>
                          </a:solidFill>
                          <a:effectLst/>
                        </a:rPr>
                        <a:t>79.90</a:t>
                      </a:r>
                      <a:endParaRPr lang="en-US" sz="1700" dirty="0">
                        <a:solidFill>
                          <a:schemeClr val="bg1"/>
                        </a:solidFill>
                        <a:effectLst/>
                      </a:endParaRPr>
                    </a:p>
                  </a:txBody>
                  <a:tcPr marL="71438" marR="71438" marT="35719" marB="35719" anchor="ctr">
                    <a:lnL>
                      <a:noFill/>
                    </a:lnL>
                    <a:lnR>
                      <a:noFill/>
                    </a:lnR>
                    <a:lnT>
                      <a:noFill/>
                    </a:lnT>
                    <a:lnB>
                      <a:noFill/>
                    </a:lnB>
                  </a:tcPr>
                </a:tc>
                <a:tc>
                  <a:txBody>
                    <a:bodyPr/>
                    <a:lstStyle/>
                    <a:p>
                      <a:pPr algn="r"/>
                      <a:r>
                        <a:rPr lang="en-US" sz="1700" dirty="0">
                          <a:solidFill>
                            <a:schemeClr val="bg1"/>
                          </a:solidFill>
                          <a:effectLst/>
                        </a:rPr>
                        <a:t>-</a:t>
                      </a:r>
                      <a:r>
                        <a:rPr lang="en-US" sz="1700" dirty="0" smtClean="0">
                          <a:solidFill>
                            <a:schemeClr val="bg1"/>
                          </a:solidFill>
                          <a:effectLst/>
                        </a:rPr>
                        <a:t>9.90</a:t>
                      </a:r>
                      <a:endParaRPr lang="en-US" sz="1700" dirty="0">
                        <a:solidFill>
                          <a:schemeClr val="bg1"/>
                        </a:solidFill>
                        <a:effectLst/>
                      </a:endParaRPr>
                    </a:p>
                  </a:txBody>
                  <a:tcPr marL="71438" marR="71438" marT="35719" marB="35719" anchor="ctr">
                    <a:lnL>
                      <a:noFill/>
                    </a:lnL>
                    <a:lnR>
                      <a:noFill/>
                    </a:lnR>
                    <a:lnT>
                      <a:noFill/>
                    </a:lnT>
                    <a:lnB>
                      <a:noFill/>
                    </a:lnB>
                  </a:tcPr>
                </a:tc>
                <a:extLst>
                  <a:ext uri="{0D108BD9-81ED-4DB2-BD59-A6C34878D82A}">
                    <a16:rowId xmlns:a16="http://schemas.microsoft.com/office/drawing/2014/main" val="2518478959"/>
                  </a:ext>
                </a:extLst>
              </a:tr>
              <a:tr h="328613">
                <a:tc>
                  <a:txBody>
                    <a:bodyPr/>
                    <a:lstStyle/>
                    <a:p>
                      <a:pPr algn="r"/>
                      <a:r>
                        <a:rPr lang="en-US" sz="1700">
                          <a:solidFill>
                            <a:schemeClr val="bg1"/>
                          </a:solidFill>
                          <a:effectLst/>
                        </a:rPr>
                        <a:t>80</a:t>
                      </a:r>
                    </a:p>
                  </a:txBody>
                  <a:tcPr marL="71438" marR="71438" marT="35719" marB="35719" anchor="ctr">
                    <a:lnL>
                      <a:noFill/>
                    </a:lnL>
                    <a:lnR>
                      <a:noFill/>
                    </a:lnR>
                    <a:lnT>
                      <a:noFill/>
                    </a:lnT>
                    <a:lnB w="12700" cap="flat" cmpd="sng" algn="ctr">
                      <a:solidFill>
                        <a:schemeClr val="bg1"/>
                      </a:solidFill>
                      <a:prstDash val="solid"/>
                      <a:round/>
                      <a:headEnd type="none" w="med" len="med"/>
                      <a:tailEnd type="none" w="med" len="med"/>
                    </a:lnB>
                  </a:tcPr>
                </a:tc>
                <a:tc>
                  <a:txBody>
                    <a:bodyPr/>
                    <a:lstStyle/>
                    <a:p>
                      <a:pPr algn="r"/>
                      <a:r>
                        <a:rPr lang="en-US" sz="1700" dirty="0" smtClean="0">
                          <a:solidFill>
                            <a:schemeClr val="bg1"/>
                          </a:solidFill>
                          <a:effectLst/>
                        </a:rPr>
                        <a:t>77.85</a:t>
                      </a:r>
                      <a:endParaRPr lang="en-US" sz="1700" dirty="0">
                        <a:solidFill>
                          <a:schemeClr val="bg1"/>
                        </a:solidFill>
                        <a:effectLst/>
                      </a:endParaRPr>
                    </a:p>
                  </a:txBody>
                  <a:tcPr marL="71438" marR="71438" marT="35719" marB="35719" anchor="ctr">
                    <a:lnL>
                      <a:noFill/>
                    </a:lnL>
                    <a:lnR>
                      <a:noFill/>
                    </a:lnR>
                    <a:lnT>
                      <a:noFill/>
                    </a:lnT>
                    <a:lnB w="12700" cap="flat" cmpd="sng" algn="ctr">
                      <a:solidFill>
                        <a:schemeClr val="bg1"/>
                      </a:solidFill>
                      <a:prstDash val="solid"/>
                      <a:round/>
                      <a:headEnd type="none" w="med" len="med"/>
                      <a:tailEnd type="none" w="med" len="med"/>
                    </a:lnB>
                  </a:tcPr>
                </a:tc>
                <a:tc>
                  <a:txBody>
                    <a:bodyPr/>
                    <a:lstStyle/>
                    <a:p>
                      <a:pPr algn="r"/>
                      <a:r>
                        <a:rPr lang="en-US" sz="1700" dirty="0" smtClean="0">
                          <a:solidFill>
                            <a:schemeClr val="bg1"/>
                          </a:solidFill>
                          <a:effectLst/>
                        </a:rPr>
                        <a:t>2.15</a:t>
                      </a:r>
                      <a:endParaRPr lang="en-US" sz="1700" dirty="0">
                        <a:solidFill>
                          <a:schemeClr val="bg1"/>
                        </a:solidFill>
                        <a:effectLst/>
                      </a:endParaRPr>
                    </a:p>
                  </a:txBody>
                  <a:tcPr marL="71438" marR="71438" marT="35719" marB="35719" anchor="ctr">
                    <a:lnL>
                      <a:noFill/>
                    </a:lnL>
                    <a:lnR>
                      <a:noFill/>
                    </a:lnR>
                    <a:lnT>
                      <a:noFill/>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517655"/>
                  </a:ext>
                </a:extLst>
              </a:tr>
            </a:tbl>
          </a:graphicData>
        </a:graphic>
      </p:graphicFrame>
    </p:spTree>
    <p:extLst>
      <p:ext uri="{BB962C8B-B14F-4D97-AF65-F5344CB8AC3E}">
        <p14:creationId xmlns:p14="http://schemas.microsoft.com/office/powerpoint/2010/main" val="273549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53" y="1257300"/>
            <a:ext cx="5117460" cy="5168254"/>
          </a:xfrm>
          <a:prstGeom prst="rect">
            <a:avLst/>
          </a:prstGeom>
        </p:spPr>
      </p:pic>
      <p:sp>
        <p:nvSpPr>
          <p:cNvPr id="7"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PREDICTING SCORE BASED ON TEST DATA</a:t>
            </a:r>
            <a:endParaRPr lang="en-US" b="1" dirty="0">
              <a:solidFill>
                <a:schemeClr val="bg1"/>
              </a:solidFill>
            </a:endParaRPr>
          </a:p>
        </p:txBody>
      </p:sp>
      <p:sp>
        <p:nvSpPr>
          <p:cNvPr id="8" name="Rectangle 7"/>
          <p:cNvSpPr/>
          <p:nvPr/>
        </p:nvSpPr>
        <p:spPr>
          <a:xfrm>
            <a:off x="5878513" y="1828800"/>
            <a:ext cx="4230687" cy="1200329"/>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solidFill>
                <a:latin typeface="+mj-lt"/>
              </a:rPr>
              <a:t>From the image, we can see the regression is not good enough, because so many data outside the regression boundaries.</a:t>
            </a:r>
          </a:p>
        </p:txBody>
      </p:sp>
    </p:spTree>
    <p:extLst>
      <p:ext uri="{BB962C8B-B14F-4D97-AF65-F5344CB8AC3E}">
        <p14:creationId xmlns:p14="http://schemas.microsoft.com/office/powerpoint/2010/main" val="3061646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Feature importance using </a:t>
            </a:r>
            <a:r>
              <a:rPr lang="en-US" b="1" dirty="0" err="1" smtClean="0">
                <a:solidFill>
                  <a:schemeClr val="bg1"/>
                </a:solidFill>
              </a:rPr>
              <a:t>shap</a:t>
            </a:r>
            <a:endParaRPr lang="en-US"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143" y="1600428"/>
            <a:ext cx="5485714" cy="36571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13" y="3428999"/>
            <a:ext cx="7024688" cy="280987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3" y="761364"/>
            <a:ext cx="6364287" cy="2545715"/>
          </a:xfrm>
          <a:prstGeom prst="rect">
            <a:avLst/>
          </a:prstGeom>
        </p:spPr>
      </p:pic>
      <p:sp>
        <p:nvSpPr>
          <p:cNvPr id="12" name="Rectangle 11"/>
          <p:cNvSpPr/>
          <p:nvPr/>
        </p:nvSpPr>
        <p:spPr>
          <a:xfrm>
            <a:off x="7313613" y="1125220"/>
            <a:ext cx="4230687"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mj-lt"/>
              </a:rPr>
              <a:t>As you can see from the SHAP summary, Statistics has a bigger impact than any other feature, if we look at the correlation between math and statistics it has the highest correlation value among other features.</a:t>
            </a:r>
            <a:endParaRPr lang="en-US" dirty="0" smtClean="0">
              <a:solidFill>
                <a:schemeClr val="bg1"/>
              </a:solidFill>
              <a:latin typeface="+mj-lt"/>
            </a:endParaRPr>
          </a:p>
        </p:txBody>
      </p:sp>
    </p:spTree>
    <p:extLst>
      <p:ext uri="{BB962C8B-B14F-4D97-AF65-F5344CB8AC3E}">
        <p14:creationId xmlns:p14="http://schemas.microsoft.com/office/powerpoint/2010/main" val="200474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Conclusions</a:t>
            </a:r>
            <a:endParaRPr lang="en-US" b="1" dirty="0">
              <a:solidFill>
                <a:schemeClr val="bg1"/>
              </a:solidFill>
            </a:endParaRPr>
          </a:p>
        </p:txBody>
      </p:sp>
      <p:sp>
        <p:nvSpPr>
          <p:cNvPr id="3" name="Rectangle 2"/>
          <p:cNvSpPr/>
          <p:nvPr/>
        </p:nvSpPr>
        <p:spPr>
          <a:xfrm>
            <a:off x="849313" y="1003300"/>
            <a:ext cx="10960100" cy="5078313"/>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solidFill>
                <a:latin typeface="+mj-lt"/>
              </a:rPr>
              <a:t>Exploratory Data Analysis</a:t>
            </a:r>
          </a:p>
          <a:p>
            <a:pPr marL="742950" lvl="1" indent="-285750">
              <a:buFont typeface="Arial" panose="020B0604020202020204" pitchFamily="34" charset="0"/>
              <a:buChar char="•"/>
            </a:pPr>
            <a:r>
              <a:rPr lang="en-US" dirty="0" smtClean="0">
                <a:solidFill>
                  <a:schemeClr val="bg1"/>
                </a:solidFill>
                <a:latin typeface="+mj-lt"/>
              </a:rPr>
              <a:t>The data is have </a:t>
            </a:r>
            <a:r>
              <a:rPr lang="en-US" b="1" dirty="0" smtClean="0">
                <a:solidFill>
                  <a:schemeClr val="bg1"/>
                </a:solidFill>
                <a:latin typeface="+mj-lt"/>
              </a:rPr>
              <a:t>normal distribution </a:t>
            </a:r>
            <a:r>
              <a:rPr lang="en-US" dirty="0" smtClean="0">
                <a:solidFill>
                  <a:schemeClr val="bg1"/>
                </a:solidFill>
                <a:latin typeface="+mj-lt"/>
              </a:rPr>
              <a:t>but </a:t>
            </a:r>
            <a:r>
              <a:rPr lang="en-US" b="1" dirty="0" smtClean="0">
                <a:solidFill>
                  <a:schemeClr val="bg1"/>
                </a:solidFill>
                <a:latin typeface="+mj-lt"/>
              </a:rPr>
              <a:t>skewed to the left.</a:t>
            </a:r>
          </a:p>
          <a:p>
            <a:pPr marL="742950" lvl="1" indent="-285750">
              <a:buFont typeface="Arial" panose="020B0604020202020204" pitchFamily="34" charset="0"/>
              <a:buChar char="•"/>
            </a:pPr>
            <a:r>
              <a:rPr lang="en-US" b="1" dirty="0" smtClean="0">
                <a:solidFill>
                  <a:schemeClr val="bg1"/>
                </a:solidFill>
                <a:latin typeface="+mj-lt"/>
              </a:rPr>
              <a:t>Correlation</a:t>
            </a:r>
            <a:r>
              <a:rPr lang="en-US" dirty="0" smtClean="0">
                <a:solidFill>
                  <a:schemeClr val="bg1"/>
                </a:solidFill>
                <a:latin typeface="+mj-lt"/>
              </a:rPr>
              <a:t> between </a:t>
            </a:r>
            <a:r>
              <a:rPr lang="en-US" b="1" dirty="0" smtClean="0">
                <a:solidFill>
                  <a:schemeClr val="bg1"/>
                </a:solidFill>
                <a:latin typeface="+mj-lt"/>
              </a:rPr>
              <a:t>IV</a:t>
            </a:r>
            <a:r>
              <a:rPr lang="en-US" dirty="0" smtClean="0">
                <a:solidFill>
                  <a:schemeClr val="bg1"/>
                </a:solidFill>
                <a:latin typeface="+mj-lt"/>
              </a:rPr>
              <a:t> and </a:t>
            </a:r>
            <a:r>
              <a:rPr lang="en-US" b="1" dirty="0" smtClean="0">
                <a:solidFill>
                  <a:schemeClr val="bg1"/>
                </a:solidFill>
                <a:latin typeface="+mj-lt"/>
              </a:rPr>
              <a:t>DV</a:t>
            </a:r>
            <a:r>
              <a:rPr lang="en-US" dirty="0" smtClean="0">
                <a:solidFill>
                  <a:schemeClr val="bg1"/>
                </a:solidFill>
                <a:latin typeface="+mj-lt"/>
              </a:rPr>
              <a:t> are small or </a:t>
            </a:r>
            <a:r>
              <a:rPr lang="en-US" b="1" dirty="0" smtClean="0">
                <a:solidFill>
                  <a:schemeClr val="bg1"/>
                </a:solidFill>
                <a:latin typeface="+mj-lt"/>
              </a:rPr>
              <a:t>insignificant</a:t>
            </a:r>
          </a:p>
          <a:p>
            <a:pPr lvl="1"/>
            <a:endParaRPr lang="en-US" dirty="0">
              <a:solidFill>
                <a:schemeClr val="bg1"/>
              </a:solidFill>
              <a:latin typeface="+mj-lt"/>
            </a:endParaRPr>
          </a:p>
          <a:p>
            <a:pPr marL="285750" indent="-285750">
              <a:buFont typeface="Arial" panose="020B0604020202020204" pitchFamily="34" charset="0"/>
              <a:buChar char="•"/>
            </a:pPr>
            <a:r>
              <a:rPr lang="en-US" dirty="0" smtClean="0">
                <a:solidFill>
                  <a:schemeClr val="bg1"/>
                </a:solidFill>
                <a:latin typeface="+mj-lt"/>
              </a:rPr>
              <a:t>Model Building</a:t>
            </a:r>
          </a:p>
          <a:p>
            <a:pPr marL="742950" lvl="1" indent="-285750">
              <a:buFont typeface="Arial" panose="020B0604020202020204" pitchFamily="34" charset="0"/>
              <a:buChar char="•"/>
            </a:pPr>
            <a:r>
              <a:rPr lang="en-US" dirty="0" smtClean="0">
                <a:solidFill>
                  <a:schemeClr val="bg1"/>
                </a:solidFill>
                <a:latin typeface="+mj-lt"/>
              </a:rPr>
              <a:t>Using </a:t>
            </a:r>
            <a:r>
              <a:rPr lang="en-US" b="1" dirty="0" smtClean="0">
                <a:solidFill>
                  <a:schemeClr val="bg1"/>
                </a:solidFill>
                <a:latin typeface="+mj-lt"/>
              </a:rPr>
              <a:t>Random Forest Regression</a:t>
            </a:r>
            <a:r>
              <a:rPr lang="en-US" dirty="0" smtClean="0">
                <a:solidFill>
                  <a:schemeClr val="bg1"/>
                </a:solidFill>
                <a:latin typeface="+mj-lt"/>
              </a:rPr>
              <a:t>, because it’s good for non-linear data, and predicting numeric values.</a:t>
            </a:r>
          </a:p>
          <a:p>
            <a:pPr marL="742950" lvl="1" indent="-285750">
              <a:buFont typeface="Arial" panose="020B0604020202020204" pitchFamily="34" charset="0"/>
              <a:buChar char="•"/>
            </a:pPr>
            <a:r>
              <a:rPr lang="en-US" dirty="0" smtClean="0">
                <a:solidFill>
                  <a:schemeClr val="bg1"/>
                </a:solidFill>
                <a:latin typeface="+mj-lt"/>
              </a:rPr>
              <a:t>Removing outlier, because we have small sample data (outlier will affect the accuracy).</a:t>
            </a:r>
          </a:p>
          <a:p>
            <a:pPr marL="742950" lvl="1" indent="-285750">
              <a:buFont typeface="Arial" panose="020B0604020202020204" pitchFamily="34" charset="0"/>
              <a:buChar char="•"/>
            </a:pPr>
            <a:r>
              <a:rPr lang="en-US" dirty="0" smtClean="0">
                <a:solidFill>
                  <a:schemeClr val="bg1"/>
                </a:solidFill>
                <a:latin typeface="+mj-lt"/>
              </a:rPr>
              <a:t>Splitting the data with test data 20% from sample data.</a:t>
            </a:r>
          </a:p>
          <a:p>
            <a:pPr marL="742950" lvl="1" indent="-285750">
              <a:buFont typeface="Arial" panose="020B0604020202020204" pitchFamily="34" charset="0"/>
              <a:buChar char="•"/>
            </a:pPr>
            <a:r>
              <a:rPr lang="en-US" dirty="0" smtClean="0">
                <a:solidFill>
                  <a:schemeClr val="bg1"/>
                </a:solidFill>
                <a:latin typeface="+mj-lt"/>
              </a:rPr>
              <a:t>Tuning the hyper parameters to find the best values of parameters.</a:t>
            </a:r>
          </a:p>
          <a:p>
            <a:pPr marL="742950" lvl="1"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smtClean="0">
                <a:solidFill>
                  <a:schemeClr val="bg1"/>
                </a:solidFill>
                <a:latin typeface="+mj-lt"/>
              </a:rPr>
              <a:t>Running the Model</a:t>
            </a:r>
          </a:p>
          <a:p>
            <a:pPr marL="742950" lvl="1" indent="-285750">
              <a:buFont typeface="Arial" panose="020B0604020202020204" pitchFamily="34" charset="0"/>
              <a:buChar char="•"/>
            </a:pPr>
            <a:r>
              <a:rPr lang="en-US" dirty="0" smtClean="0">
                <a:solidFill>
                  <a:schemeClr val="bg1"/>
                </a:solidFill>
                <a:latin typeface="+mj-lt"/>
              </a:rPr>
              <a:t>We got low r-square and accuracy score for training and test data, because the sample are to small and the feature/predictor is not good enough for predicting.</a:t>
            </a:r>
          </a:p>
          <a:p>
            <a:pPr marL="742950" lvl="1" indent="-285750">
              <a:buFont typeface="Arial" panose="020B0604020202020204" pitchFamily="34" charset="0"/>
              <a:buChar char="•"/>
            </a:pPr>
            <a:r>
              <a:rPr lang="en-US" dirty="0" smtClean="0">
                <a:solidFill>
                  <a:schemeClr val="bg1"/>
                </a:solidFill>
                <a:latin typeface="+mj-lt"/>
              </a:rPr>
              <a:t>Choosing MAPE for checking the accuracy, because MAPE is best for interpretation, because using percentage and everyone will understand better.</a:t>
            </a:r>
          </a:p>
          <a:p>
            <a:pPr marL="742950" lvl="1"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smtClean="0">
                <a:solidFill>
                  <a:schemeClr val="bg1"/>
                </a:solidFill>
                <a:latin typeface="+mj-lt"/>
              </a:rPr>
              <a:t>Finding feature importance using </a:t>
            </a:r>
            <a:r>
              <a:rPr lang="en-US" dirty="0" err="1" smtClean="0">
                <a:solidFill>
                  <a:schemeClr val="bg1"/>
                </a:solidFill>
                <a:latin typeface="+mj-lt"/>
              </a:rPr>
              <a:t>SHAp</a:t>
            </a:r>
            <a:endParaRPr lang="en-US" dirty="0" smtClean="0">
              <a:solidFill>
                <a:schemeClr val="bg1"/>
              </a:solidFill>
              <a:latin typeface="+mj-lt"/>
            </a:endParaRPr>
          </a:p>
        </p:txBody>
      </p:sp>
    </p:spTree>
    <p:extLst>
      <p:ext uri="{BB962C8B-B14F-4D97-AF65-F5344CB8AC3E}">
        <p14:creationId xmlns:p14="http://schemas.microsoft.com/office/powerpoint/2010/main" val="3361656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Model </a:t>
            </a:r>
            <a:r>
              <a:rPr lang="en-US" b="1" dirty="0" err="1" smtClean="0">
                <a:solidFill>
                  <a:schemeClr val="bg1"/>
                </a:solidFill>
              </a:rPr>
              <a:t>fEATURES</a:t>
            </a:r>
            <a:r>
              <a:rPr lang="en-US" b="1" dirty="0" smtClean="0">
                <a:solidFill>
                  <a:schemeClr val="bg1"/>
                </a:solidFill>
              </a:rPr>
              <a:t> Summary</a:t>
            </a:r>
            <a:endParaRPr lang="en-US" b="1" dirty="0">
              <a:solidFill>
                <a:schemeClr val="bg1"/>
              </a:solidFill>
            </a:endParaRPr>
          </a:p>
        </p:txBody>
      </p:sp>
      <p:sp>
        <p:nvSpPr>
          <p:cNvPr id="4" name="Rectangle 3"/>
          <p:cNvSpPr/>
          <p:nvPr/>
        </p:nvSpPr>
        <p:spPr>
          <a:xfrm>
            <a:off x="849313" y="1003300"/>
            <a:ext cx="10960100" cy="5909310"/>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solidFill>
                <a:latin typeface="+mj-lt"/>
              </a:rPr>
              <a:t>Good Parts</a:t>
            </a:r>
          </a:p>
          <a:p>
            <a:pPr marL="742950" lvl="1" indent="-285750">
              <a:buFont typeface="Arial" panose="020B0604020202020204" pitchFamily="34" charset="0"/>
              <a:buChar char="•"/>
            </a:pPr>
            <a:r>
              <a:rPr lang="en-US" dirty="0" smtClean="0">
                <a:solidFill>
                  <a:schemeClr val="bg1"/>
                </a:solidFill>
                <a:latin typeface="+mj-lt"/>
              </a:rPr>
              <a:t>If we want to predict numeric score when there is no linear relationship, or have small correlation, we can use Random Forest Regression.</a:t>
            </a:r>
          </a:p>
          <a:p>
            <a:pPr marL="742950" lvl="1" indent="-285750">
              <a:buFont typeface="Arial" panose="020B0604020202020204" pitchFamily="34" charset="0"/>
              <a:buChar char="•"/>
            </a:pPr>
            <a:r>
              <a:rPr lang="en-US" dirty="0" smtClean="0">
                <a:solidFill>
                  <a:schemeClr val="bg1"/>
                </a:solidFill>
                <a:latin typeface="+mj-lt"/>
              </a:rPr>
              <a:t>Random Forest Regression is better than decision tree for predicting non-linear data.</a:t>
            </a:r>
          </a:p>
          <a:p>
            <a:pPr marL="742950" lvl="1" indent="-285750">
              <a:buFont typeface="Arial" panose="020B0604020202020204" pitchFamily="34" charset="0"/>
              <a:buChar char="•"/>
            </a:pPr>
            <a:r>
              <a:rPr lang="en-US" dirty="0" smtClean="0">
                <a:solidFill>
                  <a:schemeClr val="bg1"/>
                </a:solidFill>
                <a:latin typeface="+mj-lt"/>
              </a:rPr>
              <a:t>In this model, the accuracy is not that bad, considering the data size is small, and the feature or independent variable is not good enough as predictor.</a:t>
            </a:r>
          </a:p>
          <a:p>
            <a:pPr marL="742950" lvl="1" indent="-285750">
              <a:buFont typeface="Arial" panose="020B0604020202020204" pitchFamily="34" charset="0"/>
              <a:buChar char="•"/>
            </a:pPr>
            <a:r>
              <a:rPr lang="en-US" dirty="0" smtClean="0">
                <a:solidFill>
                  <a:schemeClr val="bg1"/>
                </a:solidFill>
                <a:latin typeface="+mj-lt"/>
              </a:rPr>
              <a:t>Using hyper parameters tuning to find best parameters for the model, and using cross validation.</a:t>
            </a:r>
          </a:p>
          <a:p>
            <a:pPr marL="742950" lvl="1" indent="-285750">
              <a:buFont typeface="Arial" panose="020B0604020202020204" pitchFamily="34" charset="0"/>
              <a:buChar char="•"/>
            </a:pPr>
            <a:r>
              <a:rPr lang="en-US" dirty="0" smtClean="0">
                <a:solidFill>
                  <a:schemeClr val="bg1"/>
                </a:solidFill>
                <a:latin typeface="+mj-lt"/>
              </a:rPr>
              <a:t>This model is easy to understand and perform faster, although the data size is small.</a:t>
            </a:r>
          </a:p>
          <a:p>
            <a:pPr marL="742950" lvl="1"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smtClean="0">
                <a:solidFill>
                  <a:schemeClr val="bg1"/>
                </a:solidFill>
                <a:latin typeface="+mj-lt"/>
              </a:rPr>
              <a:t>Improvable parts</a:t>
            </a:r>
          </a:p>
          <a:p>
            <a:pPr marL="742950" lvl="1" indent="-285750">
              <a:buFont typeface="Arial" panose="020B0604020202020204" pitchFamily="34" charset="0"/>
              <a:buChar char="•"/>
            </a:pPr>
            <a:r>
              <a:rPr lang="en-US" dirty="0" smtClean="0">
                <a:solidFill>
                  <a:schemeClr val="bg1"/>
                </a:solidFill>
                <a:latin typeface="+mj-lt"/>
              </a:rPr>
              <a:t>Find other feature/predictor that would impact the score, like study hour per week or IQ-level, and many more. Because the current feature are not sufficient to pinpoint what factors affect students’ performance.</a:t>
            </a:r>
          </a:p>
          <a:p>
            <a:pPr marL="742950" lvl="1" indent="-285750">
              <a:buFont typeface="Arial" panose="020B0604020202020204" pitchFamily="34" charset="0"/>
              <a:buChar char="•"/>
            </a:pPr>
            <a:r>
              <a:rPr lang="en-US" dirty="0" smtClean="0">
                <a:solidFill>
                  <a:schemeClr val="bg1"/>
                </a:solidFill>
                <a:latin typeface="+mj-lt"/>
              </a:rPr>
              <a:t>Try other regression model that work better for non-linear data, like Gradient Boosting </a:t>
            </a:r>
            <a:r>
              <a:rPr lang="en-US" dirty="0" err="1" smtClean="0">
                <a:solidFill>
                  <a:schemeClr val="bg1"/>
                </a:solidFill>
                <a:latin typeface="+mj-lt"/>
              </a:rPr>
              <a:t>Regressor</a:t>
            </a:r>
            <a:r>
              <a:rPr lang="en-US" dirty="0" smtClean="0">
                <a:solidFill>
                  <a:schemeClr val="bg1"/>
                </a:solidFill>
                <a:latin typeface="+mj-lt"/>
              </a:rPr>
              <a:t>, Extra Tree </a:t>
            </a:r>
            <a:r>
              <a:rPr lang="en-US" dirty="0" err="1" smtClean="0">
                <a:solidFill>
                  <a:schemeClr val="bg1"/>
                </a:solidFill>
                <a:latin typeface="+mj-lt"/>
              </a:rPr>
              <a:t>Regressor</a:t>
            </a:r>
            <a:r>
              <a:rPr lang="en-US" dirty="0" smtClean="0">
                <a:solidFill>
                  <a:schemeClr val="bg1"/>
                </a:solidFill>
                <a:latin typeface="+mj-lt"/>
              </a:rPr>
              <a:t>, </a:t>
            </a:r>
            <a:r>
              <a:rPr lang="en-US" dirty="0" err="1" smtClean="0">
                <a:solidFill>
                  <a:schemeClr val="bg1"/>
                </a:solidFill>
                <a:latin typeface="+mj-lt"/>
              </a:rPr>
              <a:t>ElasticNET</a:t>
            </a:r>
            <a:r>
              <a:rPr lang="en-US" dirty="0" smtClean="0">
                <a:solidFill>
                  <a:schemeClr val="bg1"/>
                </a:solidFill>
                <a:latin typeface="+mj-lt"/>
              </a:rPr>
              <a:t> or </a:t>
            </a:r>
            <a:r>
              <a:rPr lang="en-US" dirty="0" err="1" smtClean="0">
                <a:solidFill>
                  <a:schemeClr val="bg1"/>
                </a:solidFill>
                <a:latin typeface="+mj-lt"/>
              </a:rPr>
              <a:t>XGBRegressor</a:t>
            </a:r>
            <a:r>
              <a:rPr lang="en-US" dirty="0" smtClean="0">
                <a:solidFill>
                  <a:schemeClr val="bg1"/>
                </a:solidFill>
                <a:latin typeface="+mj-lt"/>
              </a:rPr>
              <a:t>, then tuning their hyper parameters to see what model is the best.</a:t>
            </a:r>
          </a:p>
          <a:p>
            <a:pPr marL="742950" lvl="1" indent="-285750">
              <a:buFont typeface="Arial" panose="020B0604020202020204" pitchFamily="34" charset="0"/>
              <a:buChar char="•"/>
            </a:pPr>
            <a:r>
              <a:rPr lang="en-US" dirty="0" smtClean="0">
                <a:solidFill>
                  <a:schemeClr val="bg1"/>
                </a:solidFill>
                <a:latin typeface="+mj-lt"/>
              </a:rPr>
              <a:t>Tuning hyper parameters using other technique, like Grid Search with Cross Validation, after we know the best parameters from Random Search, and we can narrow the range for each hyper parameter, and can concentrate searching best parameters.</a:t>
            </a:r>
          </a:p>
          <a:p>
            <a:pPr marL="742950" lvl="1" indent="-285750">
              <a:buFont typeface="Arial" panose="020B0604020202020204" pitchFamily="34" charset="0"/>
              <a:buChar char="•"/>
            </a:pPr>
            <a:endParaRPr lang="en-US" dirty="0" smtClean="0">
              <a:solidFill>
                <a:schemeClr val="bg1"/>
              </a:solidFill>
              <a:latin typeface="+mj-lt"/>
            </a:endParaRPr>
          </a:p>
        </p:txBody>
      </p:sp>
    </p:spTree>
    <p:extLst>
      <p:ext uri="{BB962C8B-B14F-4D97-AF65-F5344CB8AC3E}">
        <p14:creationId xmlns:p14="http://schemas.microsoft.com/office/powerpoint/2010/main" val="1512260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ysClr val="windowText" lastClr="000000"/>
                </a:solidFill>
              </a:rPr>
              <a:t>Predicting math score based on </a:t>
            </a:r>
            <a:r>
              <a:rPr lang="en-US" b="1" dirty="0" err="1" smtClean="0">
                <a:solidFill>
                  <a:sysClr val="windowText" lastClr="000000"/>
                </a:solidFill>
              </a:rPr>
              <a:t>pHysics</a:t>
            </a:r>
            <a:r>
              <a:rPr lang="en-US" b="1" dirty="0" smtClean="0">
                <a:solidFill>
                  <a:sysClr val="windowText" lastClr="000000"/>
                </a:solidFill>
              </a:rPr>
              <a:t>, Science and statistics score</a:t>
            </a:r>
            <a:endParaRPr lang="en-US" b="1" dirty="0">
              <a:solidFill>
                <a:sysClr val="windowText" lastClr="000000"/>
              </a:solidFill>
            </a:endParaRPr>
          </a:p>
        </p:txBody>
      </p:sp>
      <p:sp>
        <p:nvSpPr>
          <p:cNvPr id="3" name="Text Placeholder 2"/>
          <p:cNvSpPr>
            <a:spLocks noGrp="1"/>
          </p:cNvSpPr>
          <p:nvPr>
            <p:ph type="body" idx="1"/>
          </p:nvPr>
        </p:nvSpPr>
        <p:spPr>
          <a:xfrm>
            <a:off x="684211" y="2670810"/>
            <a:ext cx="8535988" cy="866140"/>
          </a:xfrm>
        </p:spPr>
        <p:txBody>
          <a:bodyPr/>
          <a:lstStyle/>
          <a:p>
            <a:r>
              <a:rPr lang="en-US" dirty="0" smtClean="0">
                <a:solidFill>
                  <a:sysClr val="windowText" lastClr="000000"/>
                </a:solidFill>
              </a:rPr>
              <a:t>Total Number of Students: 466</a:t>
            </a:r>
          </a:p>
        </p:txBody>
      </p:sp>
      <p:graphicFrame>
        <p:nvGraphicFramePr>
          <p:cNvPr id="4" name="Table 3"/>
          <p:cNvGraphicFramePr>
            <a:graphicFrameLocks noGrp="1"/>
          </p:cNvGraphicFramePr>
          <p:nvPr>
            <p:extLst>
              <p:ext uri="{D42A27DB-BD31-4B8C-83A1-F6EECF244321}">
                <p14:modId xmlns:p14="http://schemas.microsoft.com/office/powerpoint/2010/main" val="269640721"/>
              </p:ext>
            </p:extLst>
          </p:nvPr>
        </p:nvGraphicFramePr>
        <p:xfrm>
          <a:off x="684211" y="4032250"/>
          <a:ext cx="10698480" cy="1828800"/>
        </p:xfrm>
        <a:graphic>
          <a:graphicData uri="http://schemas.openxmlformats.org/drawingml/2006/table">
            <a:tbl>
              <a:tblPr firstRow="1" bandRow="1">
                <a:tableStyleId>{2D5ABB26-0587-4C30-8999-92F81FD0307C}</a:tableStyleId>
              </a:tblPr>
              <a:tblGrid>
                <a:gridCol w="1188720">
                  <a:extLst>
                    <a:ext uri="{9D8B030D-6E8A-4147-A177-3AD203B41FA5}">
                      <a16:colId xmlns:a16="http://schemas.microsoft.com/office/drawing/2014/main" val="3214360887"/>
                    </a:ext>
                  </a:extLst>
                </a:gridCol>
                <a:gridCol w="1188720">
                  <a:extLst>
                    <a:ext uri="{9D8B030D-6E8A-4147-A177-3AD203B41FA5}">
                      <a16:colId xmlns:a16="http://schemas.microsoft.com/office/drawing/2014/main" val="1092494699"/>
                    </a:ext>
                  </a:extLst>
                </a:gridCol>
                <a:gridCol w="1188720">
                  <a:extLst>
                    <a:ext uri="{9D8B030D-6E8A-4147-A177-3AD203B41FA5}">
                      <a16:colId xmlns:a16="http://schemas.microsoft.com/office/drawing/2014/main" val="1867630355"/>
                    </a:ext>
                  </a:extLst>
                </a:gridCol>
                <a:gridCol w="1188720">
                  <a:extLst>
                    <a:ext uri="{9D8B030D-6E8A-4147-A177-3AD203B41FA5}">
                      <a16:colId xmlns:a16="http://schemas.microsoft.com/office/drawing/2014/main" val="3688268041"/>
                    </a:ext>
                  </a:extLst>
                </a:gridCol>
                <a:gridCol w="1188720">
                  <a:extLst>
                    <a:ext uri="{9D8B030D-6E8A-4147-A177-3AD203B41FA5}">
                      <a16:colId xmlns:a16="http://schemas.microsoft.com/office/drawing/2014/main" val="870449906"/>
                    </a:ext>
                  </a:extLst>
                </a:gridCol>
                <a:gridCol w="1188720">
                  <a:extLst>
                    <a:ext uri="{9D8B030D-6E8A-4147-A177-3AD203B41FA5}">
                      <a16:colId xmlns:a16="http://schemas.microsoft.com/office/drawing/2014/main" val="556498720"/>
                    </a:ext>
                  </a:extLst>
                </a:gridCol>
                <a:gridCol w="1188720">
                  <a:extLst>
                    <a:ext uri="{9D8B030D-6E8A-4147-A177-3AD203B41FA5}">
                      <a16:colId xmlns:a16="http://schemas.microsoft.com/office/drawing/2014/main" val="2967995310"/>
                    </a:ext>
                  </a:extLst>
                </a:gridCol>
                <a:gridCol w="1188720">
                  <a:extLst>
                    <a:ext uri="{9D8B030D-6E8A-4147-A177-3AD203B41FA5}">
                      <a16:colId xmlns:a16="http://schemas.microsoft.com/office/drawing/2014/main" val="117847270"/>
                    </a:ext>
                  </a:extLst>
                </a:gridCol>
                <a:gridCol w="1188720">
                  <a:extLst>
                    <a:ext uri="{9D8B030D-6E8A-4147-A177-3AD203B41FA5}">
                      <a16:colId xmlns:a16="http://schemas.microsoft.com/office/drawing/2014/main" val="2844479902"/>
                    </a:ext>
                  </a:extLst>
                </a:gridCol>
              </a:tblGrid>
              <a:tr h="0">
                <a:tc>
                  <a:txBody>
                    <a:bodyPr/>
                    <a:lstStyle/>
                    <a:p>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Count</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Mean</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err="1" smtClean="0">
                          <a:solidFill>
                            <a:sysClr val="windowText" lastClr="000000"/>
                          </a:solidFill>
                        </a:rPr>
                        <a:t>Std</a:t>
                      </a:r>
                      <a:r>
                        <a:rPr lang="en-US" b="1" baseline="0" dirty="0" smtClean="0">
                          <a:solidFill>
                            <a:sysClr val="windowText" lastClr="000000"/>
                          </a:solidFill>
                        </a:rPr>
                        <a:t> dev</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Min</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Q1</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Q2</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Q3</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dirty="0" smtClean="0">
                          <a:solidFill>
                            <a:sysClr val="windowText" lastClr="000000"/>
                          </a:solidFill>
                        </a:rPr>
                        <a:t>Max</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5631608"/>
                  </a:ext>
                </a:extLst>
              </a:tr>
              <a:tr h="0">
                <a:tc>
                  <a:txBody>
                    <a:bodyPr/>
                    <a:lstStyle/>
                    <a:p>
                      <a:r>
                        <a:rPr lang="en-US" b="1" dirty="0" smtClean="0">
                          <a:solidFill>
                            <a:sysClr val="windowText" lastClr="000000"/>
                          </a:solidFill>
                        </a:rPr>
                        <a:t>Physics</a:t>
                      </a:r>
                      <a:endParaRPr lang="en-US"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466</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71.2</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16.0</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0.0</a:t>
                      </a: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66.0</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74.0</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82.0</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99.0</a:t>
                      </a:r>
                      <a:endParaRPr lang="en-US"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75096757"/>
                  </a:ext>
                </a:extLst>
              </a:tr>
              <a:tr h="0">
                <a:tc>
                  <a:txBody>
                    <a:bodyPr/>
                    <a:lstStyle/>
                    <a:p>
                      <a:r>
                        <a:rPr lang="en-US" b="1" dirty="0" smtClean="0">
                          <a:solidFill>
                            <a:sysClr val="windowText" lastClr="000000"/>
                          </a:solidFill>
                        </a:rPr>
                        <a:t>Science</a:t>
                      </a:r>
                      <a:endParaRPr lang="en-US" b="1"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466</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72.8</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14.3</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0.0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66.0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74.0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82.0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99.0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234356515"/>
                  </a:ext>
                </a:extLst>
              </a:tr>
              <a:tr h="0">
                <a:tc>
                  <a:txBody>
                    <a:bodyPr/>
                    <a:lstStyle/>
                    <a:p>
                      <a:r>
                        <a:rPr lang="en-US" b="1" dirty="0" smtClean="0">
                          <a:solidFill>
                            <a:sysClr val="windowText" lastClr="000000"/>
                          </a:solidFill>
                        </a:rPr>
                        <a:t>Statistics</a:t>
                      </a:r>
                      <a:endParaRPr lang="en-US" b="1"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466</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73.6</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12.2</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22.0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66.25</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74.0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82.0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100</a:t>
                      </a:r>
                      <a:endParaRPr lang="en-US"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005622767"/>
                  </a:ext>
                </a:extLst>
              </a:tr>
              <a:tr h="0">
                <a:tc>
                  <a:txBody>
                    <a:bodyPr/>
                    <a:lstStyle/>
                    <a:p>
                      <a:r>
                        <a:rPr lang="en-US" b="1" dirty="0" smtClean="0">
                          <a:solidFill>
                            <a:sysClr val="windowText" lastClr="000000"/>
                          </a:solidFill>
                        </a:rPr>
                        <a:t>Math</a:t>
                      </a:r>
                      <a:endParaRPr lang="en-US" b="1"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466</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74.5</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11.4</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22.0</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67.0</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74.0</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83.0</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99.0</a:t>
                      </a:r>
                      <a:endParaRPr lang="en-US"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2581279"/>
                  </a:ext>
                </a:extLst>
              </a:tr>
            </a:tbl>
          </a:graphicData>
        </a:graphic>
      </p:graphicFrame>
      <p:sp>
        <p:nvSpPr>
          <p:cNvPr id="5" name="Text Placeholder 2"/>
          <p:cNvSpPr txBox="1">
            <a:spLocks/>
          </p:cNvSpPr>
          <p:nvPr/>
        </p:nvSpPr>
        <p:spPr>
          <a:xfrm>
            <a:off x="684211" y="3166110"/>
            <a:ext cx="8535988" cy="866140"/>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smtClean="0">
                <a:solidFill>
                  <a:sysClr val="windowText" lastClr="000000"/>
                </a:solidFill>
              </a:rPr>
              <a:t>Descriptive Statistics</a:t>
            </a:r>
            <a:endParaRPr lang="en-US" dirty="0" smtClean="0">
              <a:solidFill>
                <a:sysClr val="windowText" lastClr="000000"/>
              </a:solidFill>
            </a:endParaRPr>
          </a:p>
        </p:txBody>
      </p:sp>
    </p:spTree>
    <p:extLst>
      <p:ext uri="{BB962C8B-B14F-4D97-AF65-F5344CB8AC3E}">
        <p14:creationId xmlns:p14="http://schemas.microsoft.com/office/powerpoint/2010/main" val="1906146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659491" y="1282700"/>
            <a:ext cx="3443609" cy="646331"/>
          </a:xfrm>
          <a:prstGeom prst="rect">
            <a:avLst/>
          </a:prstGeom>
          <a:noFill/>
        </p:spPr>
        <p:txBody>
          <a:bodyPr wrap="square" rtlCol="0">
            <a:spAutoFit/>
          </a:bodyPr>
          <a:lstStyle/>
          <a:p>
            <a:r>
              <a:rPr lang="en-US" dirty="0">
                <a:solidFill>
                  <a:schemeClr val="bg1"/>
                </a:solidFill>
              </a:rPr>
              <a:t>T</a:t>
            </a:r>
            <a:r>
              <a:rPr lang="en-US" dirty="0" smtClean="0">
                <a:solidFill>
                  <a:schemeClr val="bg1"/>
                </a:solidFill>
              </a:rPr>
              <a:t>he distribution is skewed to the left.</a:t>
            </a:r>
            <a:endParaRPr lang="en-US" dirty="0">
              <a:solidFill>
                <a:schemeClr val="bg1"/>
              </a:solidFill>
            </a:endParaRPr>
          </a:p>
        </p:txBody>
      </p:sp>
      <p:sp>
        <p:nvSpPr>
          <p:cNvPr id="9" name="Rectangle 8"/>
          <p:cNvSpPr/>
          <p:nvPr/>
        </p:nvSpPr>
        <p:spPr>
          <a:xfrm>
            <a:off x="8659491" y="2369235"/>
            <a:ext cx="3035300" cy="1477328"/>
          </a:xfrm>
          <a:prstGeom prst="rect">
            <a:avLst/>
          </a:prstGeom>
        </p:spPr>
        <p:txBody>
          <a:bodyPr wrap="square">
            <a:spAutoFit/>
          </a:bodyPr>
          <a:lstStyle/>
          <a:p>
            <a:r>
              <a:rPr lang="en-US" b="1" dirty="0" smtClean="0">
                <a:solidFill>
                  <a:schemeClr val="bg1"/>
                </a:solidFill>
                <a:latin typeface="+mj-lt"/>
              </a:rPr>
              <a:t>Skewness</a:t>
            </a:r>
          </a:p>
          <a:p>
            <a:r>
              <a:rPr lang="en-US" dirty="0" smtClean="0">
                <a:solidFill>
                  <a:schemeClr val="bg1"/>
                </a:solidFill>
                <a:latin typeface="+mj-lt"/>
              </a:rPr>
              <a:t>Physics		: -1.664994</a:t>
            </a:r>
          </a:p>
          <a:p>
            <a:r>
              <a:rPr lang="en-US" dirty="0" smtClean="0">
                <a:solidFill>
                  <a:schemeClr val="bg1"/>
                </a:solidFill>
                <a:latin typeface="+mj-lt"/>
              </a:rPr>
              <a:t>Science		: -1.443609</a:t>
            </a:r>
          </a:p>
          <a:p>
            <a:r>
              <a:rPr lang="en-US" dirty="0" smtClean="0">
                <a:solidFill>
                  <a:schemeClr val="bg1"/>
                </a:solidFill>
                <a:latin typeface="+mj-lt"/>
              </a:rPr>
              <a:t>Statistics	: -0.849626</a:t>
            </a:r>
          </a:p>
          <a:p>
            <a:r>
              <a:rPr lang="en-US" dirty="0" smtClean="0">
                <a:solidFill>
                  <a:schemeClr val="bg1"/>
                </a:solidFill>
                <a:latin typeface="+mj-lt"/>
              </a:rPr>
              <a:t>Math		: -0.561298</a:t>
            </a:r>
            <a:endParaRPr lang="en-US" dirty="0">
              <a:solidFill>
                <a:schemeClr val="bg1"/>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444500"/>
            <a:ext cx="9144000" cy="6858000"/>
          </a:xfrm>
          <a:prstGeom prst="rect">
            <a:avLst/>
          </a:prstGeom>
        </p:spPr>
      </p:pic>
      <p:sp>
        <p:nvSpPr>
          <p:cNvPr id="11"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Distribution student test score</a:t>
            </a:r>
            <a:endParaRPr lang="en-US" b="1" dirty="0">
              <a:solidFill>
                <a:schemeClr val="bg1"/>
              </a:solidFill>
            </a:endParaRPr>
          </a:p>
        </p:txBody>
      </p:sp>
    </p:spTree>
    <p:extLst>
      <p:ext uri="{BB962C8B-B14F-4D97-AF65-F5344CB8AC3E}">
        <p14:creationId xmlns:p14="http://schemas.microsoft.com/office/powerpoint/2010/main" val="4124930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187700"/>
            <a:ext cx="13919200" cy="3479800"/>
          </a:xfrm>
          <a:prstGeom prst="rect">
            <a:avLst/>
          </a:prstGeom>
        </p:spPr>
      </p:pic>
      <p:sp>
        <p:nvSpPr>
          <p:cNvPr id="4"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Scatter plot student test score</a:t>
            </a:r>
            <a:endParaRPr lang="en-US" b="1" dirty="0">
              <a:solidFill>
                <a:schemeClr val="bg1"/>
              </a:solidFill>
            </a:endParaRPr>
          </a:p>
        </p:txBody>
      </p:sp>
      <p:sp>
        <p:nvSpPr>
          <p:cNvPr id="5" name="TextBox 4"/>
          <p:cNvSpPr txBox="1"/>
          <p:nvPr/>
        </p:nvSpPr>
        <p:spPr>
          <a:xfrm>
            <a:off x="849313" y="1206500"/>
            <a:ext cx="7304087" cy="1477328"/>
          </a:xfrm>
          <a:prstGeom prst="rect">
            <a:avLst/>
          </a:prstGeom>
          <a:noFill/>
        </p:spPr>
        <p:txBody>
          <a:bodyPr wrap="square" rtlCol="0">
            <a:spAutoFit/>
          </a:bodyPr>
          <a:lstStyle/>
          <a:p>
            <a:r>
              <a:rPr lang="en-US" dirty="0" smtClean="0">
                <a:solidFill>
                  <a:schemeClr val="bg1"/>
                </a:solidFill>
              </a:rPr>
              <a:t>From the scatter </a:t>
            </a:r>
            <a:r>
              <a:rPr lang="en-US" dirty="0">
                <a:solidFill>
                  <a:schemeClr val="bg1"/>
                </a:solidFill>
              </a:rPr>
              <a:t>plot </a:t>
            </a:r>
            <a:r>
              <a:rPr lang="en-US" dirty="0" smtClean="0">
                <a:solidFill>
                  <a:schemeClr val="bg1"/>
                </a:solidFill>
              </a:rPr>
              <a:t>below, we </a:t>
            </a:r>
            <a:r>
              <a:rPr lang="en-US" dirty="0">
                <a:solidFill>
                  <a:schemeClr val="bg1"/>
                </a:solidFill>
              </a:rPr>
              <a:t>can assume that the data has an insignificant </a:t>
            </a:r>
            <a:r>
              <a:rPr lang="en-US" dirty="0" smtClean="0">
                <a:solidFill>
                  <a:schemeClr val="bg1"/>
                </a:solidFill>
              </a:rPr>
              <a:t>correlation, based on the nodes that that appear to have no linear relationship.</a:t>
            </a:r>
          </a:p>
          <a:p>
            <a:endParaRPr lang="en-US" dirty="0">
              <a:solidFill>
                <a:schemeClr val="bg1"/>
              </a:solidFill>
            </a:endParaRPr>
          </a:p>
          <a:p>
            <a:r>
              <a:rPr lang="en-US" dirty="0" smtClean="0">
                <a:solidFill>
                  <a:schemeClr val="bg1"/>
                </a:solidFill>
              </a:rPr>
              <a:t>We can find the correlation using </a:t>
            </a:r>
            <a:r>
              <a:rPr lang="en-US" dirty="0">
                <a:solidFill>
                  <a:schemeClr val="bg1"/>
                </a:solidFill>
              </a:rPr>
              <a:t>P</a:t>
            </a:r>
            <a:r>
              <a:rPr lang="en-US" dirty="0" smtClean="0">
                <a:solidFill>
                  <a:schemeClr val="bg1"/>
                </a:solidFill>
              </a:rPr>
              <a:t>earson coefficient</a:t>
            </a:r>
            <a:endParaRPr lang="en-US" dirty="0">
              <a:solidFill>
                <a:schemeClr val="bg1"/>
              </a:solidFill>
            </a:endParaRPr>
          </a:p>
        </p:txBody>
      </p:sp>
    </p:spTree>
    <p:extLst>
      <p:ext uri="{BB962C8B-B14F-4D97-AF65-F5344CB8AC3E}">
        <p14:creationId xmlns:p14="http://schemas.microsoft.com/office/powerpoint/2010/main" val="1645650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Correlation between student test score</a:t>
            </a:r>
            <a:endParaRPr lang="en-US" b="1" dirty="0">
              <a:solidFill>
                <a:schemeClr val="bg1"/>
              </a:solidFill>
            </a:endParaRPr>
          </a:p>
        </p:txBody>
      </p:sp>
      <p:sp>
        <p:nvSpPr>
          <p:cNvPr id="3" name="TextBox 2"/>
          <p:cNvSpPr txBox="1"/>
          <p:nvPr/>
        </p:nvSpPr>
        <p:spPr>
          <a:xfrm>
            <a:off x="849313" y="1206500"/>
            <a:ext cx="7304087" cy="923330"/>
          </a:xfrm>
          <a:prstGeom prst="rect">
            <a:avLst/>
          </a:prstGeom>
          <a:noFill/>
        </p:spPr>
        <p:txBody>
          <a:bodyPr wrap="square" rtlCol="0">
            <a:spAutoFit/>
          </a:bodyPr>
          <a:lstStyle/>
          <a:p>
            <a:r>
              <a:rPr lang="en-US" dirty="0" smtClean="0">
                <a:solidFill>
                  <a:schemeClr val="bg1"/>
                </a:solidFill>
              </a:rPr>
              <a:t>Because we want to predict math score based on other score, so math score is dependent variable (DV) and other score is independent variable (IV)</a:t>
            </a:r>
            <a:endParaRPr lang="en-US" dirty="0">
              <a:solidFill>
                <a:schemeClr val="bg1"/>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57" y="2286572"/>
            <a:ext cx="7314285" cy="4571428"/>
          </a:xfrm>
          <a:prstGeom prst="rect">
            <a:avLst/>
          </a:prstGeom>
        </p:spPr>
      </p:pic>
      <p:sp>
        <p:nvSpPr>
          <p:cNvPr id="15" name="TextBox 14"/>
          <p:cNvSpPr txBox="1"/>
          <p:nvPr/>
        </p:nvSpPr>
        <p:spPr>
          <a:xfrm>
            <a:off x="7644942" y="2936048"/>
            <a:ext cx="3443609" cy="923330"/>
          </a:xfrm>
          <a:prstGeom prst="rect">
            <a:avLst/>
          </a:prstGeom>
          <a:noFill/>
        </p:spPr>
        <p:txBody>
          <a:bodyPr wrap="square" rtlCol="0">
            <a:spAutoFit/>
          </a:bodyPr>
          <a:lstStyle/>
          <a:p>
            <a:r>
              <a:rPr lang="en-US" dirty="0" smtClean="0">
                <a:solidFill>
                  <a:schemeClr val="bg1"/>
                </a:solidFill>
              </a:rPr>
              <a:t>From the image we can see the correlation between IV and DV are insignificance.</a:t>
            </a:r>
          </a:p>
        </p:txBody>
      </p:sp>
    </p:spTree>
    <p:extLst>
      <p:ext uri="{BB962C8B-B14F-4D97-AF65-F5344CB8AC3E}">
        <p14:creationId xmlns:p14="http://schemas.microsoft.com/office/powerpoint/2010/main" val="2556392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Choosing model</a:t>
            </a:r>
            <a:endParaRPr lang="en-US" b="1" dirty="0">
              <a:solidFill>
                <a:schemeClr val="bg1"/>
              </a:solidFill>
            </a:endParaRPr>
          </a:p>
        </p:txBody>
      </p:sp>
      <p:sp>
        <p:nvSpPr>
          <p:cNvPr id="3" name="TextBox 2"/>
          <p:cNvSpPr txBox="1"/>
          <p:nvPr/>
        </p:nvSpPr>
        <p:spPr>
          <a:xfrm>
            <a:off x="849314" y="2036633"/>
            <a:ext cx="9958386" cy="1477328"/>
          </a:xfrm>
          <a:prstGeom prst="rect">
            <a:avLst/>
          </a:prstGeom>
          <a:noFill/>
        </p:spPr>
        <p:txBody>
          <a:bodyPr wrap="square" rtlCol="0">
            <a:spAutoFit/>
          </a:bodyPr>
          <a:lstStyle/>
          <a:p>
            <a:r>
              <a:rPr lang="en-US" dirty="0" smtClean="0">
                <a:solidFill>
                  <a:schemeClr val="bg1"/>
                </a:solidFill>
              </a:rPr>
              <a:t>We want to </a:t>
            </a:r>
            <a:r>
              <a:rPr lang="en-US" b="1" dirty="0" smtClean="0">
                <a:solidFill>
                  <a:schemeClr val="bg1"/>
                </a:solidFill>
              </a:rPr>
              <a:t>predicting</a:t>
            </a:r>
            <a:r>
              <a:rPr lang="en-US" dirty="0" smtClean="0">
                <a:solidFill>
                  <a:schemeClr val="bg1"/>
                </a:solidFill>
              </a:rPr>
              <a:t> </a:t>
            </a:r>
            <a:r>
              <a:rPr lang="en-US" b="1" dirty="0" smtClean="0">
                <a:solidFill>
                  <a:schemeClr val="bg1"/>
                </a:solidFill>
              </a:rPr>
              <a:t>numeric</a:t>
            </a:r>
            <a:r>
              <a:rPr lang="en-US" dirty="0" smtClean="0">
                <a:solidFill>
                  <a:schemeClr val="bg1"/>
                </a:solidFill>
              </a:rPr>
              <a:t> </a:t>
            </a:r>
            <a:r>
              <a:rPr lang="en-US" b="1" dirty="0" smtClean="0">
                <a:solidFill>
                  <a:schemeClr val="bg1"/>
                </a:solidFill>
              </a:rPr>
              <a:t>score</a:t>
            </a:r>
            <a:r>
              <a:rPr lang="en-US" dirty="0" smtClean="0">
                <a:solidFill>
                  <a:schemeClr val="bg1"/>
                </a:solidFill>
              </a:rPr>
              <a:t> based on other score, so we will use regression. Because based on the correlation and scatter plot we can see, the data is </a:t>
            </a:r>
            <a:r>
              <a:rPr lang="en-US" b="1" dirty="0" smtClean="0">
                <a:solidFill>
                  <a:schemeClr val="bg1"/>
                </a:solidFill>
              </a:rPr>
              <a:t>non-linear</a:t>
            </a:r>
            <a:r>
              <a:rPr lang="en-US" dirty="0" smtClean="0">
                <a:solidFill>
                  <a:schemeClr val="bg1"/>
                </a:solidFill>
              </a:rPr>
              <a:t>, so linear regression will be bad idea, Then we will choose non-linear regression algorithm. In here we choose </a:t>
            </a:r>
            <a:r>
              <a:rPr lang="en-US" b="1" dirty="0" smtClean="0">
                <a:solidFill>
                  <a:schemeClr val="bg1"/>
                </a:solidFill>
              </a:rPr>
              <a:t>Random Forest Regression, </a:t>
            </a:r>
            <a:r>
              <a:rPr lang="en-US" dirty="0" smtClean="0">
                <a:solidFill>
                  <a:schemeClr val="bg1"/>
                </a:solidFill>
              </a:rPr>
              <a:t>because Random Forest Regression can capture non-linearity in data and better than decision tree.</a:t>
            </a:r>
            <a:endParaRPr lang="en-US" b="1" dirty="0" smtClean="0">
              <a:solidFill>
                <a:schemeClr val="bg1"/>
              </a:solidFill>
            </a:endParaRPr>
          </a:p>
        </p:txBody>
      </p:sp>
      <p:sp>
        <p:nvSpPr>
          <p:cNvPr id="4" name="TextBox 3"/>
          <p:cNvSpPr txBox="1"/>
          <p:nvPr/>
        </p:nvSpPr>
        <p:spPr>
          <a:xfrm>
            <a:off x="849312" y="3670131"/>
            <a:ext cx="7710488" cy="1754326"/>
          </a:xfrm>
          <a:prstGeom prst="rect">
            <a:avLst/>
          </a:prstGeom>
          <a:noFill/>
        </p:spPr>
        <p:txBody>
          <a:bodyPr wrap="square" rtlCol="0">
            <a:spAutoFit/>
          </a:bodyPr>
          <a:lstStyle/>
          <a:p>
            <a:r>
              <a:rPr lang="en-US" dirty="0" smtClean="0">
                <a:solidFill>
                  <a:schemeClr val="bg1"/>
                </a:solidFill>
              </a:rPr>
              <a:t>From </a:t>
            </a:r>
            <a:r>
              <a:rPr lang="en-US" dirty="0">
                <a:solidFill>
                  <a:schemeClr val="bg1"/>
                </a:solidFill>
              </a:rPr>
              <a:t>the scatter plot we can see many </a:t>
            </a:r>
            <a:r>
              <a:rPr lang="en-US" b="1" dirty="0">
                <a:solidFill>
                  <a:schemeClr val="bg1"/>
                </a:solidFill>
              </a:rPr>
              <a:t>outliers</a:t>
            </a:r>
            <a:r>
              <a:rPr lang="en-US" dirty="0">
                <a:solidFill>
                  <a:schemeClr val="bg1"/>
                </a:solidFill>
              </a:rPr>
              <a:t>, we can </a:t>
            </a:r>
            <a:r>
              <a:rPr lang="en-US" b="1" dirty="0">
                <a:solidFill>
                  <a:schemeClr val="bg1"/>
                </a:solidFill>
              </a:rPr>
              <a:t>drop</a:t>
            </a:r>
            <a:r>
              <a:rPr lang="en-US" dirty="0">
                <a:solidFill>
                  <a:schemeClr val="bg1"/>
                </a:solidFill>
              </a:rPr>
              <a:t> </a:t>
            </a:r>
            <a:r>
              <a:rPr lang="en-US" dirty="0" smtClean="0">
                <a:solidFill>
                  <a:schemeClr val="bg1"/>
                </a:solidFill>
              </a:rPr>
              <a:t>the outliers </a:t>
            </a:r>
            <a:r>
              <a:rPr lang="en-US" dirty="0">
                <a:solidFill>
                  <a:schemeClr val="bg1"/>
                </a:solidFill>
              </a:rPr>
              <a:t>or </a:t>
            </a:r>
            <a:r>
              <a:rPr lang="en-US" b="1" dirty="0">
                <a:solidFill>
                  <a:schemeClr val="bg1"/>
                </a:solidFill>
              </a:rPr>
              <a:t>capping/flooring</a:t>
            </a:r>
            <a:r>
              <a:rPr lang="en-US" dirty="0">
                <a:solidFill>
                  <a:schemeClr val="bg1"/>
                </a:solidFill>
              </a:rPr>
              <a:t> </a:t>
            </a:r>
            <a:r>
              <a:rPr lang="en-US" dirty="0" smtClean="0">
                <a:solidFill>
                  <a:schemeClr val="bg1"/>
                </a:solidFill>
              </a:rPr>
              <a:t>the outliers</a:t>
            </a:r>
            <a:r>
              <a:rPr lang="en-US" dirty="0">
                <a:solidFill>
                  <a:schemeClr val="bg1"/>
                </a:solidFill>
              </a:rPr>
              <a:t>. Here </a:t>
            </a:r>
            <a:r>
              <a:rPr lang="en-US" b="1" dirty="0">
                <a:solidFill>
                  <a:schemeClr val="bg1"/>
                </a:solidFill>
              </a:rPr>
              <a:t>outliers</a:t>
            </a:r>
            <a:r>
              <a:rPr lang="en-US" dirty="0">
                <a:solidFill>
                  <a:schemeClr val="bg1"/>
                </a:solidFill>
              </a:rPr>
              <a:t> </a:t>
            </a:r>
            <a:r>
              <a:rPr lang="en-US" b="1" dirty="0">
                <a:solidFill>
                  <a:schemeClr val="bg1"/>
                </a:solidFill>
              </a:rPr>
              <a:t>will</a:t>
            </a:r>
            <a:r>
              <a:rPr lang="en-US" dirty="0">
                <a:solidFill>
                  <a:schemeClr val="bg1"/>
                </a:solidFill>
              </a:rPr>
              <a:t> </a:t>
            </a:r>
            <a:r>
              <a:rPr lang="en-US" b="1" dirty="0">
                <a:solidFill>
                  <a:schemeClr val="bg1"/>
                </a:solidFill>
              </a:rPr>
              <a:t>be</a:t>
            </a:r>
            <a:r>
              <a:rPr lang="en-US" dirty="0">
                <a:solidFill>
                  <a:schemeClr val="bg1"/>
                </a:solidFill>
              </a:rPr>
              <a:t> </a:t>
            </a:r>
            <a:r>
              <a:rPr lang="en-US" b="1" dirty="0" smtClean="0">
                <a:solidFill>
                  <a:schemeClr val="bg1"/>
                </a:solidFill>
              </a:rPr>
              <a:t>dropped</a:t>
            </a:r>
            <a:r>
              <a:rPr lang="en-US" dirty="0" smtClean="0">
                <a:solidFill>
                  <a:schemeClr val="bg1"/>
                </a:solidFill>
              </a:rPr>
              <a:t> </a:t>
            </a:r>
            <a:r>
              <a:rPr lang="en-US" dirty="0">
                <a:solidFill>
                  <a:schemeClr val="bg1"/>
                </a:solidFill>
              </a:rPr>
              <a:t>because the data does not have many samples, and outliers will </a:t>
            </a:r>
            <a:r>
              <a:rPr lang="en-US" dirty="0" smtClean="0">
                <a:solidFill>
                  <a:schemeClr val="bg1"/>
                </a:solidFill>
              </a:rPr>
              <a:t>make the accuracy worst, </a:t>
            </a:r>
            <a:r>
              <a:rPr lang="en-US" dirty="0">
                <a:solidFill>
                  <a:schemeClr val="bg1"/>
                </a:solidFill>
              </a:rPr>
              <a:t>but if outliers are </a:t>
            </a:r>
            <a:r>
              <a:rPr lang="en-US" dirty="0" smtClean="0">
                <a:solidFill>
                  <a:schemeClr val="bg1"/>
                </a:solidFill>
              </a:rPr>
              <a:t>dropped, </a:t>
            </a:r>
            <a:r>
              <a:rPr lang="en-US" dirty="0">
                <a:solidFill>
                  <a:schemeClr val="bg1"/>
                </a:solidFill>
              </a:rPr>
              <a:t>there are negative consequences or effects such as can cause bias and/or affect </a:t>
            </a:r>
            <a:r>
              <a:rPr lang="en-US" dirty="0" smtClean="0">
                <a:solidFill>
                  <a:schemeClr val="bg1"/>
                </a:solidFill>
              </a:rPr>
              <a:t>estimates.</a:t>
            </a:r>
            <a:endParaRPr lang="en-US" dirty="0">
              <a:solidFill>
                <a:schemeClr val="bg1"/>
              </a:solidFill>
            </a:endParaRPr>
          </a:p>
        </p:txBody>
      </p:sp>
      <p:sp>
        <p:nvSpPr>
          <p:cNvPr id="8" name="TextBox 7"/>
          <p:cNvSpPr txBox="1"/>
          <p:nvPr/>
        </p:nvSpPr>
        <p:spPr>
          <a:xfrm>
            <a:off x="849312" y="1187102"/>
            <a:ext cx="7304087" cy="707886"/>
          </a:xfrm>
          <a:prstGeom prst="rect">
            <a:avLst/>
          </a:prstGeom>
          <a:noFill/>
        </p:spPr>
        <p:txBody>
          <a:bodyPr wrap="square" rtlCol="0">
            <a:spAutoFit/>
          </a:bodyPr>
          <a:lstStyle/>
          <a:p>
            <a:r>
              <a:rPr lang="en-US" sz="2000" b="1" dirty="0" smtClean="0">
                <a:solidFill>
                  <a:schemeClr val="bg1"/>
                </a:solidFill>
              </a:rPr>
              <a:t>Model: Random Forest Regression.</a:t>
            </a:r>
          </a:p>
          <a:p>
            <a:r>
              <a:rPr lang="en-US" sz="2000" b="1" dirty="0" smtClean="0">
                <a:solidFill>
                  <a:schemeClr val="bg1"/>
                </a:solidFill>
              </a:rPr>
              <a:t>Outlier will be dropped.</a:t>
            </a:r>
            <a:endParaRPr lang="en-US" sz="2000" b="1" dirty="0">
              <a:solidFill>
                <a:schemeClr val="bg1"/>
              </a:solidFill>
            </a:endParaRPr>
          </a:p>
        </p:txBody>
      </p:sp>
    </p:spTree>
    <p:extLst>
      <p:ext uri="{BB962C8B-B14F-4D97-AF65-F5344CB8AC3E}">
        <p14:creationId xmlns:p14="http://schemas.microsoft.com/office/powerpoint/2010/main" val="1164917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Remove outliers</a:t>
            </a:r>
            <a:endParaRPr lang="en-US" b="1" dirty="0">
              <a:solidFill>
                <a:schemeClr val="bg1"/>
              </a:solidFill>
            </a:endParaRPr>
          </a:p>
        </p:txBody>
      </p:sp>
      <p:sp>
        <p:nvSpPr>
          <p:cNvPr id="3" name="TextBox 2"/>
          <p:cNvSpPr txBox="1"/>
          <p:nvPr/>
        </p:nvSpPr>
        <p:spPr>
          <a:xfrm>
            <a:off x="849313" y="893633"/>
            <a:ext cx="9958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Since we have near normal distribution we can and will use Z-score method to detect and deal with outliers.</a:t>
            </a:r>
          </a:p>
          <a:p>
            <a:pPr marL="285750" indent="-285750">
              <a:buFont typeface="Arial" panose="020B0604020202020204" pitchFamily="34" charset="0"/>
              <a:buChar char="•"/>
            </a:pPr>
            <a:r>
              <a:rPr lang="en-US" dirty="0">
                <a:solidFill>
                  <a:schemeClr val="bg1"/>
                </a:solidFill>
              </a:rPr>
              <a:t>In a normally distributed data </a:t>
            </a:r>
            <a:r>
              <a:rPr lang="en-US" dirty="0" smtClean="0">
                <a:solidFill>
                  <a:schemeClr val="bg1"/>
                </a:solidFill>
              </a:rPr>
              <a:t>95% </a:t>
            </a:r>
            <a:r>
              <a:rPr lang="en-US" dirty="0">
                <a:solidFill>
                  <a:schemeClr val="bg1"/>
                </a:solidFill>
              </a:rPr>
              <a:t>of the data lie within +/- 3 standard deviation.</a:t>
            </a:r>
          </a:p>
          <a:p>
            <a:pPr marL="285750" indent="-285750">
              <a:buFont typeface="Arial" panose="020B0604020202020204" pitchFamily="34" charset="0"/>
              <a:buChar char="•"/>
            </a:pPr>
            <a:r>
              <a:rPr lang="en-US" dirty="0">
                <a:solidFill>
                  <a:schemeClr val="bg1"/>
                </a:solidFill>
              </a:rPr>
              <a:t>So we treat data which are outside of +/- three standard deviations as outliers.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0"/>
            <a:ext cx="12192000" cy="3048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165205900"/>
              </p:ext>
            </p:extLst>
          </p:nvPr>
        </p:nvGraphicFramePr>
        <p:xfrm>
          <a:off x="1253966" y="2157461"/>
          <a:ext cx="3457734" cy="1589040"/>
        </p:xfrm>
        <a:graphic>
          <a:graphicData uri="http://schemas.openxmlformats.org/drawingml/2006/table">
            <a:tbl>
              <a:tblPr firstRow="1" bandRow="1">
                <a:tableStyleId>{2D5ABB26-0587-4C30-8999-92F81FD0307C}</a:tableStyleId>
              </a:tblPr>
              <a:tblGrid>
                <a:gridCol w="1152578">
                  <a:extLst>
                    <a:ext uri="{9D8B030D-6E8A-4147-A177-3AD203B41FA5}">
                      <a16:colId xmlns:a16="http://schemas.microsoft.com/office/drawing/2014/main" val="3214360887"/>
                    </a:ext>
                  </a:extLst>
                </a:gridCol>
                <a:gridCol w="1152578">
                  <a:extLst>
                    <a:ext uri="{9D8B030D-6E8A-4147-A177-3AD203B41FA5}">
                      <a16:colId xmlns:a16="http://schemas.microsoft.com/office/drawing/2014/main" val="1092494699"/>
                    </a:ext>
                  </a:extLst>
                </a:gridCol>
                <a:gridCol w="1152578">
                  <a:extLst>
                    <a:ext uri="{9D8B030D-6E8A-4147-A177-3AD203B41FA5}">
                      <a16:colId xmlns:a16="http://schemas.microsoft.com/office/drawing/2014/main" val="1867630355"/>
                    </a:ext>
                  </a:extLst>
                </a:gridCol>
              </a:tblGrid>
              <a:tr h="317808">
                <a:tc>
                  <a:txBody>
                    <a:bodyPr/>
                    <a:lstStyle/>
                    <a:p>
                      <a:endParaRPr lang="en-US" sz="14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b="1" dirty="0" smtClean="0">
                          <a:solidFill>
                            <a:sysClr val="windowText" lastClr="000000"/>
                          </a:solidFill>
                        </a:rPr>
                        <a:t>LCB</a:t>
                      </a:r>
                      <a:endParaRPr lang="en-US" sz="14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b="1" dirty="0" smtClean="0">
                          <a:solidFill>
                            <a:sysClr val="windowText" lastClr="000000"/>
                          </a:solidFill>
                        </a:rPr>
                        <a:t>UCB</a:t>
                      </a:r>
                      <a:endParaRPr lang="en-US" sz="14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5631608"/>
                  </a:ext>
                </a:extLst>
              </a:tr>
              <a:tr h="317808">
                <a:tc>
                  <a:txBody>
                    <a:bodyPr/>
                    <a:lstStyle/>
                    <a:p>
                      <a:r>
                        <a:rPr lang="en-US" sz="1400" b="1" dirty="0" smtClean="0">
                          <a:solidFill>
                            <a:sysClr val="windowText" lastClr="000000"/>
                          </a:solidFill>
                        </a:rPr>
                        <a:t>Physics</a:t>
                      </a:r>
                      <a:endParaRPr lang="en-US" sz="1400" b="1"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23.64</a:t>
                      </a:r>
                      <a:endParaRPr lang="en-US" sz="1400"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119.84</a:t>
                      </a:r>
                      <a:endParaRPr lang="en-US" sz="1400" dirty="0">
                        <a:solidFill>
                          <a:sysClr val="windowText" lastClr="000000"/>
                        </a:solidFill>
                      </a:endParaRPr>
                    </a:p>
                  </a:txBody>
                  <a:tcPr anchor="ctr">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75096757"/>
                  </a:ext>
                </a:extLst>
              </a:tr>
              <a:tr h="317808">
                <a:tc>
                  <a:txBody>
                    <a:bodyPr/>
                    <a:lstStyle/>
                    <a:p>
                      <a:r>
                        <a:rPr lang="en-US" sz="1400" b="1" dirty="0" smtClean="0">
                          <a:solidFill>
                            <a:sysClr val="windowText" lastClr="000000"/>
                          </a:solidFill>
                        </a:rPr>
                        <a:t>Science</a:t>
                      </a:r>
                      <a:endParaRPr lang="en-US" sz="1400" b="1"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30.00</a:t>
                      </a:r>
                      <a:endParaRPr lang="en-US" sz="1400"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115.62</a:t>
                      </a:r>
                      <a:endParaRPr lang="en-US" sz="1400"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34356515"/>
                  </a:ext>
                </a:extLst>
              </a:tr>
              <a:tr h="317808">
                <a:tc>
                  <a:txBody>
                    <a:bodyPr/>
                    <a:lstStyle/>
                    <a:p>
                      <a:r>
                        <a:rPr lang="en-US" sz="1400" b="1" dirty="0" smtClean="0">
                          <a:solidFill>
                            <a:sysClr val="windowText" lastClr="000000"/>
                          </a:solidFill>
                        </a:rPr>
                        <a:t>Statistics</a:t>
                      </a:r>
                      <a:endParaRPr lang="en-US" sz="1400" b="1"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37.14</a:t>
                      </a:r>
                      <a:endParaRPr lang="en-US" sz="1400"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110.22</a:t>
                      </a:r>
                      <a:endParaRPr lang="en-US" sz="1400" dirty="0">
                        <a:solidFill>
                          <a:sysClr val="windowText" lastClr="000000"/>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05622767"/>
                  </a:ext>
                </a:extLst>
              </a:tr>
              <a:tr h="317808">
                <a:tc>
                  <a:txBody>
                    <a:bodyPr/>
                    <a:lstStyle/>
                    <a:p>
                      <a:r>
                        <a:rPr lang="en-US" sz="1400" b="1" dirty="0" smtClean="0">
                          <a:solidFill>
                            <a:sysClr val="windowText" lastClr="000000"/>
                          </a:solidFill>
                        </a:rPr>
                        <a:t>Math</a:t>
                      </a:r>
                      <a:endParaRPr lang="en-US" sz="1400" b="1"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40.27</a:t>
                      </a:r>
                      <a:endParaRPr lang="en-US" sz="1400"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solidFill>
                            <a:sysClr val="windowText" lastClr="000000"/>
                          </a:solidFill>
                        </a:rPr>
                        <a:t>108.81</a:t>
                      </a:r>
                      <a:endParaRPr lang="en-US" sz="1400" dirty="0">
                        <a:solidFill>
                          <a:sysClr val="windowText" lastClr="000000"/>
                        </a:solidFill>
                      </a:endParaRPr>
                    </a:p>
                  </a:txBody>
                  <a:tcPr anchor="ctr">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2581279"/>
                  </a:ext>
                </a:extLst>
              </a:tr>
            </a:tbl>
          </a:graphicData>
        </a:graphic>
      </p:graphicFrame>
      <p:sp>
        <p:nvSpPr>
          <p:cNvPr id="7" name="TextBox 6"/>
          <p:cNvSpPr txBox="1"/>
          <p:nvPr/>
        </p:nvSpPr>
        <p:spPr>
          <a:xfrm>
            <a:off x="5156199" y="2490316"/>
            <a:ext cx="5651499" cy="923330"/>
          </a:xfrm>
          <a:prstGeom prst="rect">
            <a:avLst/>
          </a:prstGeom>
          <a:noFill/>
        </p:spPr>
        <p:txBody>
          <a:bodyPr wrap="square" rtlCol="0">
            <a:spAutoFit/>
          </a:bodyPr>
          <a:lstStyle/>
          <a:p>
            <a:r>
              <a:rPr lang="en-US" dirty="0" smtClean="0">
                <a:solidFill>
                  <a:schemeClr val="bg1"/>
                </a:solidFill>
              </a:rPr>
              <a:t>After removing 36 outlier, we now have 430 data of student test score, and we can see the plot below</a:t>
            </a:r>
          </a:p>
        </p:txBody>
      </p:sp>
    </p:spTree>
    <p:extLst>
      <p:ext uri="{BB962C8B-B14F-4D97-AF65-F5344CB8AC3E}">
        <p14:creationId xmlns:p14="http://schemas.microsoft.com/office/powerpoint/2010/main" val="70223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313" y="893633"/>
            <a:ext cx="9958386"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First, we will </a:t>
            </a:r>
            <a:r>
              <a:rPr lang="en-US" sz="2000" b="1" dirty="0" smtClean="0">
                <a:solidFill>
                  <a:schemeClr val="bg1"/>
                </a:solidFill>
              </a:rPr>
              <a:t>split</a:t>
            </a:r>
            <a:r>
              <a:rPr lang="en-US" sz="2000" dirty="0" smtClean="0">
                <a:solidFill>
                  <a:schemeClr val="bg1"/>
                </a:solidFill>
              </a:rPr>
              <a:t> </a:t>
            </a:r>
            <a:r>
              <a:rPr lang="en-US" sz="2000" b="1" dirty="0" smtClean="0">
                <a:solidFill>
                  <a:schemeClr val="bg1"/>
                </a:solidFill>
              </a:rPr>
              <a:t>the</a:t>
            </a:r>
            <a:r>
              <a:rPr lang="en-US" sz="2000" dirty="0" smtClean="0">
                <a:solidFill>
                  <a:schemeClr val="bg1"/>
                </a:solidFill>
              </a:rPr>
              <a:t> </a:t>
            </a:r>
            <a:r>
              <a:rPr lang="en-US" sz="2000" b="1" dirty="0" smtClean="0">
                <a:solidFill>
                  <a:schemeClr val="bg1"/>
                </a:solidFill>
              </a:rPr>
              <a:t>data</a:t>
            </a:r>
            <a:r>
              <a:rPr lang="en-US" sz="2000" dirty="0" smtClean="0">
                <a:solidFill>
                  <a:schemeClr val="bg1"/>
                </a:solidFill>
              </a:rPr>
              <a:t> for training and test/validation using </a:t>
            </a:r>
            <a:r>
              <a:rPr lang="en-US" sz="2000" b="1" dirty="0" err="1" smtClean="0">
                <a:solidFill>
                  <a:schemeClr val="bg1"/>
                </a:solidFill>
              </a:rPr>
              <a:t>train_test_split</a:t>
            </a:r>
            <a:r>
              <a:rPr lang="en-US" sz="2000" dirty="0" smtClean="0">
                <a:solidFill>
                  <a:schemeClr val="bg1"/>
                </a:solidFill>
              </a:rPr>
              <a:t> from </a:t>
            </a:r>
            <a:r>
              <a:rPr lang="en-US" sz="2000" b="1" dirty="0" err="1" smtClean="0">
                <a:solidFill>
                  <a:schemeClr val="bg1"/>
                </a:solidFill>
              </a:rPr>
              <a:t>scikit</a:t>
            </a:r>
            <a:r>
              <a:rPr lang="en-US" sz="2000" b="1" dirty="0" smtClean="0">
                <a:solidFill>
                  <a:schemeClr val="bg1"/>
                </a:solidFill>
              </a:rPr>
              <a:t>-learn</a:t>
            </a:r>
          </a:p>
          <a:p>
            <a:pPr marL="742950" lvl="1" indent="-285750">
              <a:buFont typeface="Arial" panose="020B0604020202020204" pitchFamily="34" charset="0"/>
              <a:buChar char="•"/>
            </a:pPr>
            <a:r>
              <a:rPr lang="en-US" sz="2000" dirty="0" smtClean="0">
                <a:solidFill>
                  <a:schemeClr val="bg1"/>
                </a:solidFill>
              </a:rPr>
              <a:t>With training size is </a:t>
            </a:r>
            <a:r>
              <a:rPr lang="en-US" sz="2000" b="1" dirty="0" smtClean="0">
                <a:solidFill>
                  <a:schemeClr val="bg1"/>
                </a:solidFill>
              </a:rPr>
              <a:t>80% </a:t>
            </a:r>
            <a:r>
              <a:rPr lang="en-US" sz="2000" dirty="0" smtClean="0">
                <a:solidFill>
                  <a:schemeClr val="bg1"/>
                </a:solidFill>
              </a:rPr>
              <a:t>and test size is </a:t>
            </a:r>
            <a:r>
              <a:rPr lang="en-US" sz="2000" b="1" dirty="0" smtClean="0">
                <a:solidFill>
                  <a:schemeClr val="bg1"/>
                </a:solidFill>
              </a:rPr>
              <a:t>20%</a:t>
            </a:r>
          </a:p>
          <a:p>
            <a:pPr marL="742950" lvl="1" indent="-285750">
              <a:buFont typeface="Arial" panose="020B0604020202020204" pitchFamily="34" charset="0"/>
              <a:buChar char="•"/>
            </a:pPr>
            <a:r>
              <a:rPr lang="en-US" sz="2000" dirty="0" smtClean="0">
                <a:solidFill>
                  <a:schemeClr val="bg1"/>
                </a:solidFill>
              </a:rPr>
              <a:t>And the x variable or IV or predictor is Physics, Science and Statistics</a:t>
            </a:r>
          </a:p>
          <a:p>
            <a:pPr marL="742950" lvl="1" indent="-285750">
              <a:buFont typeface="Arial" panose="020B0604020202020204" pitchFamily="34" charset="0"/>
              <a:buChar char="•"/>
            </a:pPr>
            <a:r>
              <a:rPr lang="en-US" sz="2000" dirty="0" smtClean="0">
                <a:solidFill>
                  <a:schemeClr val="bg1"/>
                </a:solidFill>
              </a:rPr>
              <a:t>And the y variable or DV is Math Score</a:t>
            </a:r>
          </a:p>
          <a:p>
            <a:pPr lvl="1"/>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Second, after we split the data, then we </a:t>
            </a:r>
            <a:r>
              <a:rPr lang="en-US" sz="2000" b="1" dirty="0" smtClean="0">
                <a:solidFill>
                  <a:schemeClr val="bg1"/>
                </a:solidFill>
              </a:rPr>
              <a:t>tuning</a:t>
            </a:r>
            <a:r>
              <a:rPr lang="en-US" sz="2000" dirty="0" smtClean="0">
                <a:solidFill>
                  <a:schemeClr val="bg1"/>
                </a:solidFill>
              </a:rPr>
              <a:t> </a:t>
            </a:r>
            <a:r>
              <a:rPr lang="en-US" sz="2000" b="1" dirty="0" smtClean="0">
                <a:solidFill>
                  <a:schemeClr val="bg1"/>
                </a:solidFill>
              </a:rPr>
              <a:t>the</a:t>
            </a:r>
            <a:r>
              <a:rPr lang="en-US" sz="2000" dirty="0" smtClean="0">
                <a:solidFill>
                  <a:schemeClr val="bg1"/>
                </a:solidFill>
              </a:rPr>
              <a:t> </a:t>
            </a:r>
            <a:r>
              <a:rPr lang="en-US" sz="2000" b="1" dirty="0" smtClean="0">
                <a:solidFill>
                  <a:schemeClr val="bg1"/>
                </a:solidFill>
              </a:rPr>
              <a:t>hyper parameter </a:t>
            </a:r>
            <a:r>
              <a:rPr lang="en-US" sz="2000" dirty="0" smtClean="0">
                <a:solidFill>
                  <a:schemeClr val="bg1"/>
                </a:solidFill>
              </a:rPr>
              <a:t>to optimize the performance of Random Forest Regression. IN Random Forest the hyper parameters </a:t>
            </a:r>
            <a:r>
              <a:rPr lang="en-US" sz="2000" dirty="0">
                <a:solidFill>
                  <a:schemeClr val="bg1"/>
                </a:solidFill>
              </a:rPr>
              <a:t>include the number of decision trees in the forest and the number of features considered by each tree when splitting a node</a:t>
            </a:r>
            <a:r>
              <a:rPr lang="en-US" sz="2000" dirty="0" smtClean="0">
                <a:solidFill>
                  <a:schemeClr val="bg1"/>
                </a:solidFill>
              </a:rPr>
              <a:t>. In here we use </a:t>
            </a:r>
            <a:r>
              <a:rPr lang="en-US" sz="2000" b="1" dirty="0" smtClean="0">
                <a:solidFill>
                  <a:schemeClr val="bg1"/>
                </a:solidFill>
              </a:rPr>
              <a:t>Random</a:t>
            </a:r>
            <a:r>
              <a:rPr lang="en-US" sz="2000" dirty="0" smtClean="0">
                <a:solidFill>
                  <a:schemeClr val="bg1"/>
                </a:solidFill>
              </a:rPr>
              <a:t> </a:t>
            </a:r>
            <a:r>
              <a:rPr lang="en-US" sz="2000" b="1" dirty="0" smtClean="0">
                <a:solidFill>
                  <a:schemeClr val="bg1"/>
                </a:solidFill>
              </a:rPr>
              <a:t>Search</a:t>
            </a:r>
            <a:r>
              <a:rPr lang="en-US" sz="2000" dirty="0" smtClean="0">
                <a:solidFill>
                  <a:schemeClr val="bg1"/>
                </a:solidFill>
              </a:rPr>
              <a:t> </a:t>
            </a:r>
            <a:r>
              <a:rPr lang="en-US" sz="2000" b="1" dirty="0" smtClean="0">
                <a:solidFill>
                  <a:schemeClr val="bg1"/>
                </a:solidFill>
              </a:rPr>
              <a:t>Cross</a:t>
            </a:r>
            <a:r>
              <a:rPr lang="en-US" sz="2000" dirty="0" smtClean="0">
                <a:solidFill>
                  <a:schemeClr val="bg1"/>
                </a:solidFill>
              </a:rPr>
              <a:t> </a:t>
            </a:r>
            <a:r>
              <a:rPr lang="en-US" sz="2000" b="1" dirty="0" smtClean="0">
                <a:solidFill>
                  <a:schemeClr val="bg1"/>
                </a:solidFill>
              </a:rPr>
              <a:t>Validation</a:t>
            </a:r>
            <a:r>
              <a:rPr lang="en-US" sz="2000" dirty="0" smtClean="0">
                <a:solidFill>
                  <a:schemeClr val="bg1"/>
                </a:solidFill>
              </a:rPr>
              <a:t> from </a:t>
            </a:r>
            <a:r>
              <a:rPr lang="en-US" sz="2000" dirty="0" err="1" smtClean="0">
                <a:solidFill>
                  <a:schemeClr val="bg1"/>
                </a:solidFill>
              </a:rPr>
              <a:t>scikit</a:t>
            </a:r>
            <a:r>
              <a:rPr lang="en-US" sz="2000" dirty="0" smtClean="0">
                <a:solidFill>
                  <a:schemeClr val="bg1"/>
                </a:solidFill>
              </a:rPr>
              <a:t>-learn</a:t>
            </a:r>
          </a:p>
          <a:p>
            <a:pPr marL="742950" lvl="1" indent="-285750">
              <a:buFont typeface="Arial" panose="020B0604020202020204" pitchFamily="34" charset="0"/>
              <a:buChar char="•"/>
            </a:pPr>
            <a:r>
              <a:rPr lang="en-US" sz="2000" b="1" dirty="0" smtClean="0">
                <a:solidFill>
                  <a:schemeClr val="bg1"/>
                </a:solidFill>
              </a:rPr>
              <a:t>Random Search Cross Validation or </a:t>
            </a:r>
            <a:r>
              <a:rPr lang="en-US" sz="2000" b="1" dirty="0" err="1" smtClean="0">
                <a:solidFill>
                  <a:schemeClr val="bg1"/>
                </a:solidFill>
              </a:rPr>
              <a:t>RandomizedSearchCV</a:t>
            </a:r>
            <a:r>
              <a:rPr lang="en-US" sz="2000" dirty="0" smtClean="0">
                <a:solidFill>
                  <a:schemeClr val="bg1"/>
                </a:solidFill>
              </a:rPr>
              <a:t>, we can define a grid of hyper parameter range, and randomly sample from the grid, then performing K-Fold CV with each combination values.</a:t>
            </a:r>
          </a:p>
        </p:txBody>
      </p:sp>
      <p:sp>
        <p:nvSpPr>
          <p:cNvPr id="3"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Developing the model</a:t>
            </a:r>
            <a:endParaRPr lang="en-US" b="1" dirty="0">
              <a:solidFill>
                <a:schemeClr val="bg1"/>
              </a:solidFill>
            </a:endParaRPr>
          </a:p>
        </p:txBody>
      </p:sp>
    </p:spTree>
    <p:extLst>
      <p:ext uri="{BB962C8B-B14F-4D97-AF65-F5344CB8AC3E}">
        <p14:creationId xmlns:p14="http://schemas.microsoft.com/office/powerpoint/2010/main" val="3066265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313" y="3963094"/>
            <a:ext cx="10960100" cy="2585323"/>
          </a:xfrm>
          <a:prstGeom prst="rect">
            <a:avLst/>
          </a:prstGeom>
        </p:spPr>
        <p:txBody>
          <a:bodyPr wrap="square">
            <a:spAutoFit/>
          </a:bodyPr>
          <a:lstStyle/>
          <a:p>
            <a:r>
              <a:rPr lang="en-US" dirty="0" smtClean="0">
                <a:solidFill>
                  <a:schemeClr val="bg1"/>
                </a:solidFill>
                <a:latin typeface="+mj-lt"/>
              </a:rPr>
              <a:t>After tuning the hyper parameter we find the best parameters are:</a:t>
            </a:r>
          </a:p>
          <a:p>
            <a:endParaRPr lang="en-US" b="1" dirty="0" smtClean="0">
              <a:solidFill>
                <a:schemeClr val="bg1"/>
              </a:solidFill>
              <a:latin typeface="+mj-lt"/>
            </a:endParaRPr>
          </a:p>
          <a:p>
            <a:r>
              <a:rPr lang="en-US" b="1" dirty="0" smtClean="0">
                <a:solidFill>
                  <a:schemeClr val="bg1"/>
                </a:solidFill>
                <a:latin typeface="+mj-lt"/>
              </a:rPr>
              <a:t>Best Parameters</a:t>
            </a:r>
          </a:p>
          <a:p>
            <a:r>
              <a:rPr lang="en-US" dirty="0" smtClean="0">
                <a:solidFill>
                  <a:schemeClr val="bg1"/>
                </a:solidFill>
                <a:latin typeface="+mj-lt"/>
              </a:rPr>
              <a:t>Number of tree on random forest 						: 200</a:t>
            </a:r>
          </a:p>
          <a:p>
            <a:r>
              <a:rPr lang="en-US" dirty="0">
                <a:solidFill>
                  <a:schemeClr val="bg1"/>
                </a:solidFill>
                <a:latin typeface="+mj-lt"/>
              </a:rPr>
              <a:t>Number of features to consider at every </a:t>
            </a:r>
            <a:r>
              <a:rPr lang="en-US" dirty="0" smtClean="0">
                <a:solidFill>
                  <a:schemeClr val="bg1"/>
                </a:solidFill>
                <a:latin typeface="+mj-lt"/>
              </a:rPr>
              <a:t>split 				: square root (</a:t>
            </a:r>
            <a:r>
              <a:rPr lang="en-US" dirty="0" err="1" smtClean="0">
                <a:solidFill>
                  <a:schemeClr val="bg1"/>
                </a:solidFill>
                <a:latin typeface="+mj-lt"/>
              </a:rPr>
              <a:t>sqrt</a:t>
            </a:r>
            <a:r>
              <a:rPr lang="en-US" dirty="0" smtClean="0">
                <a:solidFill>
                  <a:schemeClr val="bg1"/>
                </a:solidFill>
                <a:latin typeface="+mj-lt"/>
              </a:rPr>
              <a:t>)</a:t>
            </a:r>
            <a:endParaRPr lang="en-US" dirty="0">
              <a:solidFill>
                <a:schemeClr val="bg1"/>
              </a:solidFill>
              <a:latin typeface="+mj-lt"/>
            </a:endParaRPr>
          </a:p>
          <a:p>
            <a:r>
              <a:rPr lang="en-US" dirty="0">
                <a:solidFill>
                  <a:schemeClr val="bg1"/>
                </a:solidFill>
                <a:latin typeface="+mj-lt"/>
              </a:rPr>
              <a:t>Maximum number of levels in tree</a:t>
            </a:r>
            <a:r>
              <a:rPr lang="en-US" dirty="0" smtClean="0">
                <a:solidFill>
                  <a:schemeClr val="bg1"/>
                </a:solidFill>
                <a:latin typeface="+mj-lt"/>
              </a:rPr>
              <a:t> 						: 80</a:t>
            </a:r>
            <a:endParaRPr lang="en-US" dirty="0">
              <a:solidFill>
                <a:schemeClr val="bg1"/>
              </a:solidFill>
              <a:latin typeface="+mj-lt"/>
            </a:endParaRPr>
          </a:p>
          <a:p>
            <a:r>
              <a:rPr lang="en-US" dirty="0">
                <a:solidFill>
                  <a:schemeClr val="bg1"/>
                </a:solidFill>
                <a:latin typeface="+mj-lt"/>
              </a:rPr>
              <a:t>Minimum number of samples required to split a node</a:t>
            </a:r>
            <a:r>
              <a:rPr lang="en-US" dirty="0" smtClean="0">
                <a:solidFill>
                  <a:schemeClr val="bg1"/>
                </a:solidFill>
                <a:latin typeface="+mj-lt"/>
              </a:rPr>
              <a:t> 		: 2</a:t>
            </a:r>
            <a:endParaRPr lang="en-US" dirty="0">
              <a:solidFill>
                <a:schemeClr val="bg1"/>
              </a:solidFill>
              <a:latin typeface="+mj-lt"/>
            </a:endParaRPr>
          </a:p>
          <a:p>
            <a:r>
              <a:rPr lang="en-US" dirty="0">
                <a:solidFill>
                  <a:schemeClr val="bg1"/>
                </a:solidFill>
                <a:latin typeface="+mj-lt"/>
              </a:rPr>
              <a:t>Minimum number of samples required at each leaf </a:t>
            </a:r>
            <a:r>
              <a:rPr lang="en-US" dirty="0" smtClean="0">
                <a:solidFill>
                  <a:schemeClr val="bg1"/>
                </a:solidFill>
                <a:latin typeface="+mj-lt"/>
              </a:rPr>
              <a:t>node 	: 2</a:t>
            </a:r>
            <a:endParaRPr lang="en-US" dirty="0">
              <a:solidFill>
                <a:schemeClr val="bg1"/>
              </a:solidFill>
              <a:latin typeface="+mj-lt"/>
            </a:endParaRPr>
          </a:p>
          <a:p>
            <a:r>
              <a:rPr lang="en-US" dirty="0">
                <a:solidFill>
                  <a:schemeClr val="bg1"/>
                </a:solidFill>
                <a:latin typeface="+mj-lt"/>
              </a:rPr>
              <a:t>Method of selecting samples for training each tree</a:t>
            </a:r>
            <a:r>
              <a:rPr lang="en-US" dirty="0" smtClean="0">
                <a:solidFill>
                  <a:schemeClr val="bg1"/>
                </a:solidFill>
                <a:latin typeface="+mj-lt"/>
              </a:rPr>
              <a:t> 		: True</a:t>
            </a:r>
            <a:endParaRPr lang="en-US" dirty="0">
              <a:solidFill>
                <a:schemeClr val="bg1"/>
              </a:solidFill>
              <a:effectLst/>
              <a:latin typeface="+mj-lt"/>
            </a:endParaRPr>
          </a:p>
        </p:txBody>
      </p:sp>
      <p:sp>
        <p:nvSpPr>
          <p:cNvPr id="3" name="Title 1"/>
          <p:cNvSpPr txBox="1">
            <a:spLocks/>
          </p:cNvSpPr>
          <p:nvPr/>
        </p:nvSpPr>
        <p:spPr>
          <a:xfrm>
            <a:off x="849313" y="215900"/>
            <a:ext cx="10058400" cy="7874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Tuning hyper parameter</a:t>
            </a:r>
            <a:endParaRPr lang="en-US" b="1" dirty="0">
              <a:solidFill>
                <a:schemeClr val="bg1"/>
              </a:solidFill>
            </a:endParaRPr>
          </a:p>
        </p:txBody>
      </p:sp>
      <p:sp>
        <p:nvSpPr>
          <p:cNvPr id="4" name="Rectangle 3"/>
          <p:cNvSpPr/>
          <p:nvPr/>
        </p:nvSpPr>
        <p:spPr>
          <a:xfrm>
            <a:off x="849313" y="3175694"/>
            <a:ext cx="10960100" cy="646331"/>
          </a:xfrm>
          <a:prstGeom prst="rect">
            <a:avLst/>
          </a:prstGeom>
        </p:spPr>
        <p:txBody>
          <a:bodyPr wrap="square">
            <a:spAutoFit/>
          </a:bodyPr>
          <a:lstStyle/>
          <a:p>
            <a:r>
              <a:rPr lang="en-US" b="1" dirty="0" smtClean="0">
                <a:solidFill>
                  <a:schemeClr val="bg1"/>
                </a:solidFill>
                <a:latin typeface="+mj-lt"/>
              </a:rPr>
              <a:t>Cross Validation (K-Fold)		: </a:t>
            </a:r>
            <a:r>
              <a:rPr lang="en-US" dirty="0" smtClean="0">
                <a:solidFill>
                  <a:schemeClr val="bg1"/>
                </a:solidFill>
                <a:latin typeface="+mj-lt"/>
              </a:rPr>
              <a:t>5 Folds</a:t>
            </a:r>
          </a:p>
          <a:p>
            <a:r>
              <a:rPr lang="en-US" b="1" dirty="0" smtClean="0">
                <a:solidFill>
                  <a:schemeClr val="bg1"/>
                </a:solidFill>
                <a:latin typeface="+mj-lt"/>
              </a:rPr>
              <a:t>Iteration 					: </a:t>
            </a:r>
            <a:r>
              <a:rPr lang="en-US" dirty="0" smtClean="0">
                <a:solidFill>
                  <a:schemeClr val="bg1"/>
                </a:solidFill>
                <a:latin typeface="+mj-lt"/>
              </a:rPr>
              <a:t>100</a:t>
            </a:r>
          </a:p>
        </p:txBody>
      </p:sp>
      <p:sp>
        <p:nvSpPr>
          <p:cNvPr id="7" name="Rectangle 6"/>
          <p:cNvSpPr/>
          <p:nvPr/>
        </p:nvSpPr>
        <p:spPr>
          <a:xfrm>
            <a:off x="849313" y="1003300"/>
            <a:ext cx="10960100" cy="2031325"/>
          </a:xfrm>
          <a:prstGeom prst="rect">
            <a:avLst/>
          </a:prstGeom>
        </p:spPr>
        <p:txBody>
          <a:bodyPr wrap="square">
            <a:spAutoFit/>
          </a:bodyPr>
          <a:lstStyle/>
          <a:p>
            <a:r>
              <a:rPr lang="en-US" b="1" dirty="0" smtClean="0">
                <a:solidFill>
                  <a:schemeClr val="bg1"/>
                </a:solidFill>
                <a:latin typeface="+mj-lt"/>
              </a:rPr>
              <a:t>Parameters</a:t>
            </a:r>
          </a:p>
          <a:p>
            <a:r>
              <a:rPr lang="en-US" dirty="0" smtClean="0">
                <a:solidFill>
                  <a:schemeClr val="bg1"/>
                </a:solidFill>
                <a:latin typeface="+mj-lt"/>
              </a:rPr>
              <a:t>Number of tree on random forest 						: 200, 400, 600, 800, … , 2000</a:t>
            </a:r>
          </a:p>
          <a:p>
            <a:r>
              <a:rPr lang="en-US" dirty="0">
                <a:solidFill>
                  <a:schemeClr val="bg1"/>
                </a:solidFill>
                <a:latin typeface="+mj-lt"/>
              </a:rPr>
              <a:t>Number of features to consider at every </a:t>
            </a:r>
            <a:r>
              <a:rPr lang="en-US" dirty="0" smtClean="0">
                <a:solidFill>
                  <a:schemeClr val="bg1"/>
                </a:solidFill>
                <a:latin typeface="+mj-lt"/>
              </a:rPr>
              <a:t>split 				: auto or square root (</a:t>
            </a:r>
            <a:r>
              <a:rPr lang="en-US" dirty="0" err="1" smtClean="0">
                <a:solidFill>
                  <a:schemeClr val="bg1"/>
                </a:solidFill>
                <a:latin typeface="+mj-lt"/>
              </a:rPr>
              <a:t>sqrt</a:t>
            </a:r>
            <a:r>
              <a:rPr lang="en-US" dirty="0" smtClean="0">
                <a:solidFill>
                  <a:schemeClr val="bg1"/>
                </a:solidFill>
                <a:latin typeface="+mj-lt"/>
              </a:rPr>
              <a:t>)</a:t>
            </a:r>
            <a:endParaRPr lang="en-US" dirty="0">
              <a:solidFill>
                <a:schemeClr val="bg1"/>
              </a:solidFill>
              <a:latin typeface="+mj-lt"/>
            </a:endParaRPr>
          </a:p>
          <a:p>
            <a:r>
              <a:rPr lang="en-US" dirty="0">
                <a:solidFill>
                  <a:schemeClr val="bg1"/>
                </a:solidFill>
                <a:latin typeface="+mj-lt"/>
              </a:rPr>
              <a:t>Maximum number of levels in tree</a:t>
            </a:r>
            <a:r>
              <a:rPr lang="en-US" dirty="0" smtClean="0">
                <a:solidFill>
                  <a:schemeClr val="bg1"/>
                </a:solidFill>
                <a:latin typeface="+mj-lt"/>
              </a:rPr>
              <a:t> 						: 10, 20, 30, 40, … , 120</a:t>
            </a:r>
            <a:endParaRPr lang="en-US" dirty="0">
              <a:solidFill>
                <a:schemeClr val="bg1"/>
              </a:solidFill>
              <a:latin typeface="+mj-lt"/>
            </a:endParaRPr>
          </a:p>
          <a:p>
            <a:r>
              <a:rPr lang="en-US" dirty="0">
                <a:solidFill>
                  <a:schemeClr val="bg1"/>
                </a:solidFill>
                <a:latin typeface="+mj-lt"/>
              </a:rPr>
              <a:t>Minimum number of samples required to split a node</a:t>
            </a:r>
            <a:r>
              <a:rPr lang="en-US" dirty="0" smtClean="0">
                <a:solidFill>
                  <a:schemeClr val="bg1"/>
                </a:solidFill>
                <a:latin typeface="+mj-lt"/>
              </a:rPr>
              <a:t> 		: 2</a:t>
            </a:r>
            <a:r>
              <a:rPr lang="en-US" dirty="0">
                <a:solidFill>
                  <a:schemeClr val="bg1"/>
                </a:solidFill>
                <a:latin typeface="+mj-lt"/>
              </a:rPr>
              <a:t>, 5, </a:t>
            </a:r>
            <a:r>
              <a:rPr lang="en-US" dirty="0" smtClean="0">
                <a:solidFill>
                  <a:schemeClr val="bg1"/>
                </a:solidFill>
                <a:latin typeface="+mj-lt"/>
              </a:rPr>
              <a:t>10</a:t>
            </a:r>
            <a:endParaRPr lang="en-US" dirty="0">
              <a:solidFill>
                <a:schemeClr val="bg1"/>
              </a:solidFill>
              <a:latin typeface="+mj-lt"/>
            </a:endParaRPr>
          </a:p>
          <a:p>
            <a:r>
              <a:rPr lang="en-US" dirty="0">
                <a:solidFill>
                  <a:schemeClr val="bg1"/>
                </a:solidFill>
                <a:latin typeface="+mj-lt"/>
              </a:rPr>
              <a:t>Minimum number of samples required at each leaf </a:t>
            </a:r>
            <a:r>
              <a:rPr lang="en-US" dirty="0" smtClean="0">
                <a:solidFill>
                  <a:schemeClr val="bg1"/>
                </a:solidFill>
                <a:latin typeface="+mj-lt"/>
              </a:rPr>
              <a:t>node 	: 1</a:t>
            </a:r>
            <a:r>
              <a:rPr lang="en-US" dirty="0">
                <a:solidFill>
                  <a:schemeClr val="bg1"/>
                </a:solidFill>
                <a:latin typeface="+mj-lt"/>
              </a:rPr>
              <a:t>, 2, 4, 5, </a:t>
            </a:r>
            <a:r>
              <a:rPr lang="en-US" dirty="0" smtClean="0">
                <a:solidFill>
                  <a:schemeClr val="bg1"/>
                </a:solidFill>
                <a:latin typeface="+mj-lt"/>
              </a:rPr>
              <a:t>10</a:t>
            </a:r>
            <a:endParaRPr lang="en-US" dirty="0">
              <a:solidFill>
                <a:schemeClr val="bg1"/>
              </a:solidFill>
              <a:latin typeface="+mj-lt"/>
            </a:endParaRPr>
          </a:p>
          <a:p>
            <a:r>
              <a:rPr lang="en-US" dirty="0">
                <a:solidFill>
                  <a:schemeClr val="bg1"/>
                </a:solidFill>
                <a:latin typeface="+mj-lt"/>
              </a:rPr>
              <a:t>Method of selecting samples for training each tree</a:t>
            </a:r>
            <a:r>
              <a:rPr lang="en-US" dirty="0" smtClean="0">
                <a:solidFill>
                  <a:schemeClr val="bg1"/>
                </a:solidFill>
                <a:latin typeface="+mj-lt"/>
              </a:rPr>
              <a:t> 		: True or False</a:t>
            </a:r>
            <a:endParaRPr lang="en-US" dirty="0">
              <a:solidFill>
                <a:schemeClr val="bg1"/>
              </a:solidFill>
              <a:effectLst/>
              <a:latin typeface="+mj-lt"/>
            </a:endParaRPr>
          </a:p>
        </p:txBody>
      </p:sp>
    </p:spTree>
    <p:extLst>
      <p:ext uri="{BB962C8B-B14F-4D97-AF65-F5344CB8AC3E}">
        <p14:creationId xmlns:p14="http://schemas.microsoft.com/office/powerpoint/2010/main" val="872957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993</TotalTime>
  <Words>1269</Words>
  <Application>Microsoft Office PowerPoint</Application>
  <PresentationFormat>Widescreen</PresentationFormat>
  <Paragraphs>202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Slice</vt:lpstr>
      <vt:lpstr>Student test score analysis and prediction</vt:lpstr>
      <vt:lpstr>Predicting math score based on pHysics, Science and statistics 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test score analysis and prediction</dc:title>
  <dc:creator>Windows User</dc:creator>
  <cp:lastModifiedBy>Windows User</cp:lastModifiedBy>
  <cp:revision>42</cp:revision>
  <dcterms:created xsi:type="dcterms:W3CDTF">2022-07-03T13:37:00Z</dcterms:created>
  <dcterms:modified xsi:type="dcterms:W3CDTF">2022-07-04T06:10:09Z</dcterms:modified>
</cp:coreProperties>
</file>