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99" r:id="rId66"/>
    <p:sldId id="400" r:id="rId67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CBCE2-CD48-4A4D-B5E4-9305370D0E3B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BE541-28C6-411D-9864-6472B4DF53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965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3E94DFC-1A64-422E-BE39-0788B956AA1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030917A-A54B-46F5-A94D-0BAE6A7527BD}" type="slidenum">
              <a:rPr lang="fr-FR" altLang="fr-FR"/>
              <a:pPr/>
              <a:t>66</a:t>
            </a:fld>
            <a:endParaRPr lang="fr-FR" altLang="fr-FR"/>
          </a:p>
        </p:txBody>
      </p:sp>
      <p:sp>
        <p:nvSpPr>
          <p:cNvPr id="12289" name="Rectangle 1">
            <a:extLst>
              <a:ext uri="{FF2B5EF4-FFF2-40B4-BE49-F238E27FC236}">
                <a16:creationId xmlns:a16="http://schemas.microsoft.com/office/drawing/2014/main" id="{D8E50B88-8AFA-4E17-84E5-5DD104E1DFA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55650"/>
            <a:ext cx="4968875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06414DB8-4AE4-4F7C-A611-0F11692171B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0593" y="4721755"/>
            <a:ext cx="5447602" cy="447378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6969" y="6331788"/>
            <a:ext cx="6226175" cy="47244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10" dirty="0"/>
              <a:t>Cycle gestion du </a:t>
            </a:r>
            <a:r>
              <a:rPr spc="-15" dirty="0"/>
              <a:t>trafic </a:t>
            </a:r>
            <a:r>
              <a:rPr spc="-10" dirty="0"/>
              <a:t>et exploitation </a:t>
            </a:r>
            <a:r>
              <a:rPr spc="-5" dirty="0"/>
              <a:t>de la </a:t>
            </a:r>
            <a:r>
              <a:rPr spc="-15" dirty="0"/>
              <a:t>route </a:t>
            </a:r>
            <a:r>
              <a:rPr b="0" spc="-5" dirty="0">
                <a:latin typeface="Calibri"/>
                <a:cs typeface="Calibri"/>
              </a:rPr>
              <a:t>- </a:t>
            </a:r>
            <a:r>
              <a:rPr b="0" spc="-15" dirty="0">
                <a:latin typeface="Calibri"/>
                <a:cs typeface="Calibri"/>
              </a:rPr>
              <a:t>Panorama </a:t>
            </a:r>
            <a:r>
              <a:rPr b="0" spc="-5" dirty="0">
                <a:latin typeface="Calibri"/>
                <a:cs typeface="Calibri"/>
              </a:rPr>
              <a:t>des</a:t>
            </a:r>
            <a:r>
              <a:rPr b="0" spc="215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systèmes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Calibri"/>
                <a:cs typeface="Calibri"/>
              </a:rPr>
              <a:t>de </a:t>
            </a:r>
            <a:r>
              <a:rPr b="0" spc="-10" dirty="0">
                <a:latin typeface="Calibri"/>
                <a:cs typeface="Calibri"/>
              </a:rPr>
              <a:t>recueils </a:t>
            </a:r>
            <a:r>
              <a:rPr b="0" spc="-5" dirty="0">
                <a:latin typeface="Calibri"/>
                <a:cs typeface="Calibri"/>
              </a:rPr>
              <a:t>de </a:t>
            </a:r>
            <a:r>
              <a:rPr b="0" spc="-10" dirty="0">
                <a:latin typeface="Calibri"/>
                <a:cs typeface="Calibri"/>
              </a:rPr>
              <a:t>données</a:t>
            </a:r>
            <a:r>
              <a:rPr b="0" spc="4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trafic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50584" y="6333083"/>
            <a:ext cx="352425" cy="2286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0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10" dirty="0"/>
              <a:t>(</a:t>
            </a:r>
            <a:fld id="{81D60167-4931-47E6-BA6A-407CBD079E47}" type="slidenum">
              <a:rPr spc="-5" dirty="0"/>
              <a:t>‹N°›</a:t>
            </a:fld>
            <a:r>
              <a:rPr spc="-5" dirty="0"/>
              <a:t>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3730" y="180213"/>
            <a:ext cx="6455409" cy="51371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i="0">
                <a:solidFill>
                  <a:srgbClr val="EE7B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5589" y="1056326"/>
            <a:ext cx="7601584" cy="4137025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 b="0" i="0">
                <a:solidFill>
                  <a:srgbClr val="EE7B00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3730" y="180213"/>
            <a:ext cx="6455409" cy="51371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i="0">
                <a:solidFill>
                  <a:srgbClr val="EE7B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86969" y="6331788"/>
            <a:ext cx="6226175" cy="47244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10" dirty="0"/>
              <a:t>Cycle gestion du </a:t>
            </a:r>
            <a:r>
              <a:rPr spc="-15" dirty="0"/>
              <a:t>trafic </a:t>
            </a:r>
            <a:r>
              <a:rPr spc="-10" dirty="0"/>
              <a:t>et exploitation </a:t>
            </a:r>
            <a:r>
              <a:rPr spc="-5" dirty="0"/>
              <a:t>de la </a:t>
            </a:r>
            <a:r>
              <a:rPr spc="-15" dirty="0"/>
              <a:t>route </a:t>
            </a:r>
            <a:r>
              <a:rPr b="0" spc="-5" dirty="0">
                <a:latin typeface="Calibri"/>
                <a:cs typeface="Calibri"/>
              </a:rPr>
              <a:t>- </a:t>
            </a:r>
            <a:r>
              <a:rPr b="0" spc="-15" dirty="0">
                <a:latin typeface="Calibri"/>
                <a:cs typeface="Calibri"/>
              </a:rPr>
              <a:t>Panorama </a:t>
            </a:r>
            <a:r>
              <a:rPr b="0" spc="-5" dirty="0">
                <a:latin typeface="Calibri"/>
                <a:cs typeface="Calibri"/>
              </a:rPr>
              <a:t>des</a:t>
            </a:r>
            <a:r>
              <a:rPr b="0" spc="215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systèmes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Calibri"/>
                <a:cs typeface="Calibri"/>
              </a:rPr>
              <a:t>de </a:t>
            </a:r>
            <a:r>
              <a:rPr b="0" spc="-10" dirty="0">
                <a:latin typeface="Calibri"/>
                <a:cs typeface="Calibri"/>
              </a:rPr>
              <a:t>recueils </a:t>
            </a:r>
            <a:r>
              <a:rPr b="0" spc="-5" dirty="0">
                <a:latin typeface="Calibri"/>
                <a:cs typeface="Calibri"/>
              </a:rPr>
              <a:t>de </a:t>
            </a:r>
            <a:r>
              <a:rPr b="0" spc="-10" dirty="0">
                <a:latin typeface="Calibri"/>
                <a:cs typeface="Calibri"/>
              </a:rPr>
              <a:t>données</a:t>
            </a:r>
            <a:r>
              <a:rPr b="0" spc="4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trafic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450584" y="6333083"/>
            <a:ext cx="352425" cy="2286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0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10" dirty="0"/>
              <a:t>(</a:t>
            </a:r>
            <a:fld id="{81D60167-4931-47E6-BA6A-407CBD079E47}" type="slidenum">
              <a:rPr spc="-5" dirty="0"/>
              <a:t>‹N°›</a:t>
            </a:fld>
            <a:r>
              <a:rPr spc="-5" dirty="0"/>
              <a:t>)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3730" y="180213"/>
            <a:ext cx="6455409" cy="51371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i="0">
                <a:solidFill>
                  <a:srgbClr val="EE7B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86969" y="6331788"/>
            <a:ext cx="6226175" cy="47244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10" dirty="0"/>
              <a:t>Cycle gestion du </a:t>
            </a:r>
            <a:r>
              <a:rPr spc="-15" dirty="0"/>
              <a:t>trafic </a:t>
            </a:r>
            <a:r>
              <a:rPr spc="-10" dirty="0"/>
              <a:t>et exploitation </a:t>
            </a:r>
            <a:r>
              <a:rPr spc="-5" dirty="0"/>
              <a:t>de la </a:t>
            </a:r>
            <a:r>
              <a:rPr spc="-15" dirty="0"/>
              <a:t>route </a:t>
            </a:r>
            <a:r>
              <a:rPr b="0" spc="-5" dirty="0">
                <a:latin typeface="Calibri"/>
                <a:cs typeface="Calibri"/>
              </a:rPr>
              <a:t>- </a:t>
            </a:r>
            <a:r>
              <a:rPr b="0" spc="-15" dirty="0">
                <a:latin typeface="Calibri"/>
                <a:cs typeface="Calibri"/>
              </a:rPr>
              <a:t>Panorama </a:t>
            </a:r>
            <a:r>
              <a:rPr b="0" spc="-5" dirty="0">
                <a:latin typeface="Calibri"/>
                <a:cs typeface="Calibri"/>
              </a:rPr>
              <a:t>des</a:t>
            </a:r>
            <a:r>
              <a:rPr b="0" spc="215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systèmes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Calibri"/>
                <a:cs typeface="Calibri"/>
              </a:rPr>
              <a:t>de </a:t>
            </a:r>
            <a:r>
              <a:rPr b="0" spc="-10" dirty="0">
                <a:latin typeface="Calibri"/>
                <a:cs typeface="Calibri"/>
              </a:rPr>
              <a:t>recueils </a:t>
            </a:r>
            <a:r>
              <a:rPr b="0" spc="-5" dirty="0">
                <a:latin typeface="Calibri"/>
                <a:cs typeface="Calibri"/>
              </a:rPr>
              <a:t>de </a:t>
            </a:r>
            <a:r>
              <a:rPr b="0" spc="-10" dirty="0">
                <a:latin typeface="Calibri"/>
                <a:cs typeface="Calibri"/>
              </a:rPr>
              <a:t>données</a:t>
            </a:r>
            <a:r>
              <a:rPr b="0" spc="4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trafic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450584" y="6333083"/>
            <a:ext cx="352425" cy="2286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0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10" dirty="0"/>
              <a:t>(</a:t>
            </a:r>
            <a:fld id="{81D60167-4931-47E6-BA6A-407CBD079E47}" type="slidenum">
              <a:rPr spc="-5" dirty="0"/>
              <a:t>‹N°›</a:t>
            </a:fld>
            <a:r>
              <a:rPr spc="-5" dirty="0"/>
              <a:t>)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86969" y="6331788"/>
            <a:ext cx="6226175" cy="47244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10" dirty="0"/>
              <a:t>Cycle gestion du </a:t>
            </a:r>
            <a:r>
              <a:rPr spc="-15" dirty="0"/>
              <a:t>trafic </a:t>
            </a:r>
            <a:r>
              <a:rPr spc="-10" dirty="0"/>
              <a:t>et exploitation </a:t>
            </a:r>
            <a:r>
              <a:rPr spc="-5" dirty="0"/>
              <a:t>de la </a:t>
            </a:r>
            <a:r>
              <a:rPr spc="-15" dirty="0"/>
              <a:t>route </a:t>
            </a:r>
            <a:r>
              <a:rPr b="0" spc="-5" dirty="0">
                <a:latin typeface="Calibri"/>
                <a:cs typeface="Calibri"/>
              </a:rPr>
              <a:t>- </a:t>
            </a:r>
            <a:r>
              <a:rPr b="0" spc="-15" dirty="0">
                <a:latin typeface="Calibri"/>
                <a:cs typeface="Calibri"/>
              </a:rPr>
              <a:t>Panorama </a:t>
            </a:r>
            <a:r>
              <a:rPr b="0" spc="-5" dirty="0">
                <a:latin typeface="Calibri"/>
                <a:cs typeface="Calibri"/>
              </a:rPr>
              <a:t>des</a:t>
            </a:r>
            <a:r>
              <a:rPr b="0" spc="215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systèmes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Calibri"/>
                <a:cs typeface="Calibri"/>
              </a:rPr>
              <a:t>de </a:t>
            </a:r>
            <a:r>
              <a:rPr b="0" spc="-10" dirty="0">
                <a:latin typeface="Calibri"/>
                <a:cs typeface="Calibri"/>
              </a:rPr>
              <a:t>recueils </a:t>
            </a:r>
            <a:r>
              <a:rPr b="0" spc="-5" dirty="0">
                <a:latin typeface="Calibri"/>
                <a:cs typeface="Calibri"/>
              </a:rPr>
              <a:t>de </a:t>
            </a:r>
            <a:r>
              <a:rPr b="0" spc="-10" dirty="0">
                <a:latin typeface="Calibri"/>
                <a:cs typeface="Calibri"/>
              </a:rPr>
              <a:t>données</a:t>
            </a:r>
            <a:r>
              <a:rPr b="0" spc="4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trafic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450584" y="6333083"/>
            <a:ext cx="352425" cy="2286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0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10" dirty="0"/>
              <a:t>(</a:t>
            </a:r>
            <a:fld id="{81D60167-4931-47E6-BA6A-407CBD079E47}" type="slidenum">
              <a:rPr spc="-5" dirty="0"/>
              <a:t>‹N°›</a:t>
            </a:fld>
            <a:r>
              <a:rPr spc="-5" dirty="0"/>
              <a:t>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A976E2-8690-41C5-A70C-F4D75C09138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5A5557-C179-43B0-9BD4-FBA90CA6E10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86969" y="6331788"/>
            <a:ext cx="6226175" cy="4724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3F27E5-17BB-44FC-80F8-A255FCD67F3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50584" y="6333083"/>
            <a:ext cx="352425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0D2942E-847A-4AC8-B246-7FCF1A1BF3A1}" type="slidenum">
              <a:rPr lang="fr-FR" altLang="fr-FR"/>
              <a:pPr/>
              <a:t>‹N°›</a:t>
            </a:fld>
            <a:endParaRPr lang="fr-FR" altLang="fr-FR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230924E-825B-48F9-ACE7-6B2ECAB0BC6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28" b="69941"/>
          <a:stretch/>
        </p:blipFill>
        <p:spPr bwMode="auto">
          <a:xfrm rot="10800000" flipH="1">
            <a:off x="5041" y="1215489"/>
            <a:ext cx="9142559" cy="29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FF97EA09-B943-48F0-8A29-60B03773AD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6481" y="1604328"/>
            <a:ext cx="8043840" cy="397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</p:txBody>
      </p:sp>
    </p:spTree>
    <p:extLst>
      <p:ext uri="{BB962C8B-B14F-4D97-AF65-F5344CB8AC3E}">
        <p14:creationId xmlns:p14="http://schemas.microsoft.com/office/powerpoint/2010/main" val="268117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1502" y="6261657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1/11/2023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D06E234-9569-4384-9E25-BB9CD3AE478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53" y="6170417"/>
            <a:ext cx="562996" cy="454837"/>
          </a:xfrm>
          <a:prstGeom prst="rect">
            <a:avLst/>
          </a:prstGeom>
        </p:spPr>
      </p:pic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DBCF245D-E0CF-4AFE-958D-2E08E790428C}"/>
              </a:ext>
            </a:extLst>
          </p:cNvPr>
          <p:cNvSpPr txBox="1">
            <a:spLocks/>
          </p:cNvSpPr>
          <p:nvPr userDrawn="1"/>
        </p:nvSpPr>
        <p:spPr>
          <a:xfrm>
            <a:off x="2737503" y="6392469"/>
            <a:ext cx="1462569" cy="365125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fr-FR"/>
            </a:defPPr>
            <a:lvl1pPr marL="0" algn="l" defTabSz="914400" rtl="0" eaLnBrk="1" latinLnBrk="0" hangingPunct="1">
              <a:defRPr sz="1000" kern="1200">
                <a:solidFill>
                  <a:srgbClr val="8788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8E707F-EC21-0C4D-BF5C-F56351EC43CD}" type="datetime1">
              <a:rPr lang="fr-FR" smtClean="0"/>
              <a:pPr/>
              <a:t>11/01/2023</a:t>
            </a:fld>
            <a:endParaRPr lang="fr-FR" dirty="0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E42CC890-45E9-49B6-B860-63B4C2183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072" y="6392469"/>
            <a:ext cx="3853309" cy="36512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000">
                <a:solidFill>
                  <a:srgbClr val="878889"/>
                </a:solidFill>
              </a:defRPr>
            </a:lvl1pPr>
          </a:lstStyle>
          <a:p>
            <a:r>
              <a:rPr lang="fr-FR"/>
              <a:t>Ici intitulé de pied de page avec le nom de la direction</a:t>
            </a:r>
            <a:endParaRPr lang="fr-FR" dirty="0"/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AD2F83E8-D72F-4C38-A046-0112FC4C6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53381" y="6392469"/>
            <a:ext cx="780121" cy="3651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rgbClr val="878889"/>
                </a:solidFill>
              </a:defRPr>
            </a:lvl1pPr>
          </a:lstStyle>
          <a:p>
            <a:fld id="{B7E9DC74-4190-F34D-BF37-25F9256C743A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4" name="Image 13" descr="logoCeremaRVB.jpg">
            <a:extLst>
              <a:ext uri="{FF2B5EF4-FFF2-40B4-BE49-F238E27FC236}">
                <a16:creationId xmlns:a16="http://schemas.microsoft.com/office/drawing/2014/main" id="{A7DBC0C1-0040-4D4F-9946-B44E2D875F78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98" y="6336676"/>
            <a:ext cx="1207708" cy="427116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E430D12-BE96-4382-B85F-5DD87CB03946}"/>
              </a:ext>
            </a:extLst>
          </p:cNvPr>
          <p:cNvCxnSpPr/>
          <p:nvPr userDrawn="1"/>
        </p:nvCxnSpPr>
        <p:spPr>
          <a:xfrm>
            <a:off x="1216584" y="6278563"/>
            <a:ext cx="1217750" cy="0"/>
          </a:xfrm>
          <a:prstGeom prst="line">
            <a:avLst/>
          </a:prstGeom>
          <a:ln w="57150" cmpd="sng">
            <a:solidFill>
              <a:srgbClr val="EE7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D306A72-B074-497A-877A-4976DB0557BC}"/>
              </a:ext>
            </a:extLst>
          </p:cNvPr>
          <p:cNvCxnSpPr/>
          <p:nvPr userDrawn="1"/>
        </p:nvCxnSpPr>
        <p:spPr>
          <a:xfrm>
            <a:off x="2737502" y="6278563"/>
            <a:ext cx="6168304" cy="0"/>
          </a:xfrm>
          <a:prstGeom prst="line">
            <a:avLst/>
          </a:prstGeom>
          <a:ln w="19050" cmpd="sng">
            <a:solidFill>
              <a:srgbClr val="EE7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7" Type="http://schemas.openxmlformats.org/officeDocument/2006/relationships/image" Target="../media/image53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g"/><Relationship Id="rId5" Type="http://schemas.openxmlformats.org/officeDocument/2006/relationships/image" Target="../media/image51.jpg"/><Relationship Id="rId4" Type="http://schemas.openxmlformats.org/officeDocument/2006/relationships/image" Target="../media/image5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jpg"/><Relationship Id="rId4" Type="http://schemas.openxmlformats.org/officeDocument/2006/relationships/image" Target="../media/image5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jpg"/><Relationship Id="rId4" Type="http://schemas.openxmlformats.org/officeDocument/2006/relationships/image" Target="../media/image62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jpg"/><Relationship Id="rId3" Type="http://schemas.openxmlformats.org/officeDocument/2006/relationships/image" Target="../media/image65.jpg"/><Relationship Id="rId7" Type="http://schemas.openxmlformats.org/officeDocument/2006/relationships/image" Target="../media/image69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jpg"/><Relationship Id="rId11" Type="http://schemas.openxmlformats.org/officeDocument/2006/relationships/image" Target="../media/image73.jpg"/><Relationship Id="rId5" Type="http://schemas.openxmlformats.org/officeDocument/2006/relationships/image" Target="../media/image67.jpg"/><Relationship Id="rId10" Type="http://schemas.openxmlformats.org/officeDocument/2006/relationships/image" Target="../media/image72.png"/><Relationship Id="rId4" Type="http://schemas.openxmlformats.org/officeDocument/2006/relationships/image" Target="../media/image66.jpg"/><Relationship Id="rId9" Type="http://schemas.openxmlformats.org/officeDocument/2006/relationships/image" Target="../media/image7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jpg"/><Relationship Id="rId5" Type="http://schemas.openxmlformats.org/officeDocument/2006/relationships/image" Target="../media/image80.jpg"/><Relationship Id="rId4" Type="http://schemas.openxmlformats.org/officeDocument/2006/relationships/image" Target="../media/image7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7" Type="http://schemas.openxmlformats.org/officeDocument/2006/relationships/image" Target="../media/image84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jpg"/><Relationship Id="rId4" Type="http://schemas.openxmlformats.org/officeDocument/2006/relationships/image" Target="../media/image45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jpg"/><Relationship Id="rId3" Type="http://schemas.openxmlformats.org/officeDocument/2006/relationships/image" Target="../media/image77.jpg"/><Relationship Id="rId7" Type="http://schemas.openxmlformats.org/officeDocument/2006/relationships/image" Target="../media/image89.jpg"/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jpg"/><Relationship Id="rId5" Type="http://schemas.openxmlformats.org/officeDocument/2006/relationships/image" Target="../media/image87.jpg"/><Relationship Id="rId10" Type="http://schemas.openxmlformats.org/officeDocument/2006/relationships/image" Target="../media/image91.jpg"/><Relationship Id="rId4" Type="http://schemas.openxmlformats.org/officeDocument/2006/relationships/image" Target="../media/image86.jpg"/><Relationship Id="rId9" Type="http://schemas.openxmlformats.org/officeDocument/2006/relationships/image" Target="../media/image81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hyperlink" Target="http://www.techno-sciences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82.jpg"/><Relationship Id="rId4" Type="http://schemas.openxmlformats.org/officeDocument/2006/relationships/image" Target="../media/image45.jp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jpg"/><Relationship Id="rId3" Type="http://schemas.openxmlformats.org/officeDocument/2006/relationships/image" Target="../media/image95.jpg"/><Relationship Id="rId7" Type="http://schemas.openxmlformats.org/officeDocument/2006/relationships/image" Target="../media/image99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jpg"/><Relationship Id="rId10" Type="http://schemas.openxmlformats.org/officeDocument/2006/relationships/image" Target="../media/image102.png"/><Relationship Id="rId4" Type="http://schemas.openxmlformats.org/officeDocument/2006/relationships/image" Target="../media/image96.jpg"/><Relationship Id="rId9" Type="http://schemas.openxmlformats.org/officeDocument/2006/relationships/image" Target="../media/image10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82.jpg"/><Relationship Id="rId4" Type="http://schemas.openxmlformats.org/officeDocument/2006/relationships/image" Target="../media/image45.jp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jpg"/><Relationship Id="rId3" Type="http://schemas.openxmlformats.org/officeDocument/2006/relationships/image" Target="../media/image106.jpg"/><Relationship Id="rId7" Type="http://schemas.openxmlformats.org/officeDocument/2006/relationships/image" Target="../media/image110.jp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jpg"/><Relationship Id="rId5" Type="http://schemas.openxmlformats.org/officeDocument/2006/relationships/image" Target="../media/image108.jpg"/><Relationship Id="rId4" Type="http://schemas.openxmlformats.org/officeDocument/2006/relationships/image" Target="../media/image107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jpg"/><Relationship Id="rId4" Type="http://schemas.openxmlformats.org/officeDocument/2006/relationships/image" Target="../media/image114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82.jpg"/><Relationship Id="rId4" Type="http://schemas.openxmlformats.org/officeDocument/2006/relationships/image" Target="../media/image45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jpg"/><Relationship Id="rId5" Type="http://schemas.openxmlformats.org/officeDocument/2006/relationships/image" Target="../media/image117.jpg"/><Relationship Id="rId4" Type="http://schemas.openxmlformats.org/officeDocument/2006/relationships/image" Target="../media/image116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jpg"/><Relationship Id="rId2" Type="http://schemas.openxmlformats.org/officeDocument/2006/relationships/image" Target="../media/image119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121.jpg"/><Relationship Id="rId4" Type="http://schemas.openxmlformats.org/officeDocument/2006/relationships/image" Target="../media/image45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jpg"/><Relationship Id="rId2" Type="http://schemas.openxmlformats.org/officeDocument/2006/relationships/image" Target="../media/image1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jpg"/><Relationship Id="rId5" Type="http://schemas.openxmlformats.org/officeDocument/2006/relationships/image" Target="../media/image124.jpg"/><Relationship Id="rId4" Type="http://schemas.openxmlformats.org/officeDocument/2006/relationships/image" Target="../media/image123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jpg"/><Relationship Id="rId2" Type="http://schemas.openxmlformats.org/officeDocument/2006/relationships/image" Target="../media/image1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jpg"/><Relationship Id="rId5" Type="http://schemas.openxmlformats.org/officeDocument/2006/relationships/image" Target="../media/image128.jpg"/><Relationship Id="rId4" Type="http://schemas.openxmlformats.org/officeDocument/2006/relationships/image" Target="../media/image12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82.jpg"/><Relationship Id="rId4" Type="http://schemas.openxmlformats.org/officeDocument/2006/relationships/image" Target="../media/image45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jpg"/><Relationship Id="rId2" Type="http://schemas.openxmlformats.org/officeDocument/2006/relationships/image" Target="../media/image1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jpg"/><Relationship Id="rId5" Type="http://schemas.openxmlformats.org/officeDocument/2006/relationships/image" Target="../media/image132.jpg"/><Relationship Id="rId4" Type="http://schemas.openxmlformats.org/officeDocument/2006/relationships/image" Target="../media/image131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82.jpg"/><Relationship Id="rId4" Type="http://schemas.openxmlformats.org/officeDocument/2006/relationships/image" Target="../media/image45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jpg"/><Relationship Id="rId2" Type="http://schemas.openxmlformats.org/officeDocument/2006/relationships/image" Target="../media/image1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6.jpg"/><Relationship Id="rId4" Type="http://schemas.openxmlformats.org/officeDocument/2006/relationships/image" Target="../media/image135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82.jpg"/><Relationship Id="rId4" Type="http://schemas.openxmlformats.org/officeDocument/2006/relationships/image" Target="../media/image45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jpg"/><Relationship Id="rId2" Type="http://schemas.openxmlformats.org/officeDocument/2006/relationships/image" Target="../media/image1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9.jpg"/><Relationship Id="rId4" Type="http://schemas.openxmlformats.org/officeDocument/2006/relationships/image" Target="../media/image138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jpg"/><Relationship Id="rId2" Type="http://schemas.openxmlformats.org/officeDocument/2006/relationships/image" Target="../media/image140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82.jpg"/><Relationship Id="rId4" Type="http://schemas.openxmlformats.org/officeDocument/2006/relationships/image" Target="../media/image45.jp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jpg"/><Relationship Id="rId3" Type="http://schemas.openxmlformats.org/officeDocument/2006/relationships/image" Target="../media/image142.jpg"/><Relationship Id="rId7" Type="http://schemas.openxmlformats.org/officeDocument/2006/relationships/image" Target="../media/image146.jpg"/><Relationship Id="rId2" Type="http://schemas.openxmlformats.org/officeDocument/2006/relationships/image" Target="../media/image14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jpg"/><Relationship Id="rId11" Type="http://schemas.openxmlformats.org/officeDocument/2006/relationships/image" Target="../media/image150.jpg"/><Relationship Id="rId5" Type="http://schemas.openxmlformats.org/officeDocument/2006/relationships/image" Target="../media/image144.jpg"/><Relationship Id="rId10" Type="http://schemas.openxmlformats.org/officeDocument/2006/relationships/image" Target="../media/image149.jpg"/><Relationship Id="rId4" Type="http://schemas.openxmlformats.org/officeDocument/2006/relationships/image" Target="../media/image143.jpg"/><Relationship Id="rId9" Type="http://schemas.openxmlformats.org/officeDocument/2006/relationships/image" Target="../media/image148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jpg"/><Relationship Id="rId2" Type="http://schemas.openxmlformats.org/officeDocument/2006/relationships/image" Target="../media/image15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15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jp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5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jpg"/><Relationship Id="rId2" Type="http://schemas.openxmlformats.org/officeDocument/2006/relationships/image" Target="../media/image15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8.jpg"/><Relationship Id="rId4" Type="http://schemas.openxmlformats.org/officeDocument/2006/relationships/image" Target="../media/image9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jpg"/><Relationship Id="rId2" Type="http://schemas.openxmlformats.org/officeDocument/2006/relationships/image" Target="../media/image15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jp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jp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4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jpg"/><Relationship Id="rId2" Type="http://schemas.openxmlformats.org/officeDocument/2006/relationships/image" Target="../media/image165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jpg"/><Relationship Id="rId2" Type="http://schemas.openxmlformats.org/officeDocument/2006/relationships/image" Target="../media/image16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jpg"/><Relationship Id="rId4" Type="http://schemas.openxmlformats.org/officeDocument/2006/relationships/image" Target="../media/image169.jp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" y="4049267"/>
            <a:ext cx="9130283" cy="247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0214" y="333629"/>
            <a:ext cx="6307836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925311"/>
            <a:ext cx="9144000" cy="932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3575" y="2533492"/>
            <a:ext cx="5998210" cy="1478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7034" marR="393065" algn="ctr">
              <a:lnSpc>
                <a:spcPct val="117900"/>
              </a:lnSpc>
              <a:spcBef>
                <a:spcPts val="105"/>
              </a:spcBef>
            </a:pPr>
            <a:r>
              <a:rPr sz="2800" b="1" spc="-20" dirty="0">
                <a:latin typeface="Calibri"/>
                <a:cs typeface="Calibri"/>
              </a:rPr>
              <a:t>Panorama </a:t>
            </a:r>
            <a:r>
              <a:rPr sz="2800" b="1" spc="-5" dirty="0">
                <a:latin typeface="Calibri"/>
                <a:cs typeface="Calibri"/>
              </a:rPr>
              <a:t>des </a:t>
            </a:r>
            <a:r>
              <a:rPr sz="2800" b="1" spc="-25" dirty="0">
                <a:latin typeface="Calibri"/>
                <a:cs typeface="Calibri"/>
              </a:rPr>
              <a:t>systèmes </a:t>
            </a:r>
            <a:r>
              <a:rPr sz="2800" b="1" spc="-5" dirty="0">
                <a:latin typeface="Calibri"/>
                <a:cs typeface="Calibri"/>
              </a:rPr>
              <a:t>de </a:t>
            </a:r>
            <a:r>
              <a:rPr sz="2800" b="1" spc="-10" dirty="0">
                <a:latin typeface="Calibri"/>
                <a:cs typeface="Calibri"/>
              </a:rPr>
              <a:t>recueils  </a:t>
            </a:r>
            <a:r>
              <a:rPr sz="2800" b="1" spc="-5" dirty="0">
                <a:latin typeface="Calibri"/>
                <a:cs typeface="Calibri"/>
              </a:rPr>
              <a:t>de données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trafic</a:t>
            </a:r>
            <a:endParaRPr sz="28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2400" b="1" spc="-10" dirty="0">
                <a:solidFill>
                  <a:srgbClr val="7E7E7E"/>
                </a:solidFill>
                <a:latin typeface="Calibri"/>
                <a:cs typeface="Calibri"/>
              </a:rPr>
              <a:t>Capteurs, </a:t>
            </a:r>
            <a:r>
              <a:rPr sz="2400" b="1" spc="-15" dirty="0">
                <a:solidFill>
                  <a:srgbClr val="7E7E7E"/>
                </a:solidFill>
                <a:latin typeface="Calibri"/>
                <a:cs typeface="Calibri"/>
              </a:rPr>
              <a:t>systèmes </a:t>
            </a:r>
            <a:r>
              <a:rPr sz="2400" b="1" spc="-5" dirty="0">
                <a:solidFill>
                  <a:srgbClr val="7E7E7E"/>
                </a:solidFill>
                <a:latin typeface="Calibri"/>
                <a:cs typeface="Calibri"/>
              </a:rPr>
              <a:t>et transmission de</a:t>
            </a:r>
            <a:r>
              <a:rPr sz="2400" b="1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7E7E7E"/>
                </a:solidFill>
                <a:latin typeface="Calibri"/>
                <a:cs typeface="Calibri"/>
              </a:rPr>
              <a:t>données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2879" y="1289431"/>
            <a:ext cx="8019415" cy="1245662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36345" marR="5080" indent="-1224280" algn="ctr">
              <a:lnSpc>
                <a:spcPct val="80000"/>
              </a:lnSpc>
              <a:spcBef>
                <a:spcPts val="1160"/>
              </a:spcBef>
            </a:pPr>
            <a:r>
              <a:rPr sz="4400" spc="-10" dirty="0"/>
              <a:t>Gestion </a:t>
            </a:r>
            <a:r>
              <a:rPr sz="4400" dirty="0"/>
              <a:t>du </a:t>
            </a:r>
            <a:r>
              <a:rPr sz="4400" spc="-65" dirty="0"/>
              <a:t>Trafic </a:t>
            </a:r>
            <a:r>
              <a:rPr sz="4400" spc="-15" dirty="0"/>
              <a:t>et  </a:t>
            </a:r>
            <a:r>
              <a:rPr sz="4400" spc="-10" dirty="0"/>
              <a:t>Exploitation </a:t>
            </a:r>
            <a:r>
              <a:rPr sz="4400" dirty="0"/>
              <a:t>de la</a:t>
            </a:r>
            <a:r>
              <a:rPr sz="4400" spc="-35" dirty="0"/>
              <a:t> </a:t>
            </a:r>
            <a:r>
              <a:rPr sz="4400" spc="-25" dirty="0"/>
              <a:t>Route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1043557"/>
            <a:ext cx="7083425" cy="224155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C76900"/>
              </a:buClr>
              <a:buSzPct val="120000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FFC000"/>
                </a:solidFill>
                <a:latin typeface="Calibri"/>
                <a:cs typeface="Calibri"/>
              </a:rPr>
              <a:t>Introduction (suite) </a:t>
            </a: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: types de</a:t>
            </a:r>
            <a:r>
              <a:rPr sz="2000" b="1" spc="-6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C000"/>
                </a:solidFill>
                <a:latin typeface="Calibri"/>
                <a:cs typeface="Calibri"/>
              </a:rPr>
              <a:t>capteurs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transmission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«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filaire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»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&lt;=&gt;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récepteur</a:t>
            </a:r>
            <a:r>
              <a:rPr sz="1800" b="1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local</a:t>
            </a:r>
            <a:endParaRPr sz="1800">
              <a:latin typeface="Calibri"/>
              <a:cs typeface="Calibri"/>
            </a:endParaRPr>
          </a:p>
          <a:p>
            <a:pPr marL="996950" lvl="1" indent="-355600">
              <a:lnSpc>
                <a:spcPct val="100000"/>
              </a:lnSpc>
              <a:spcBef>
                <a:spcPts val="32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Média de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communication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cuivre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,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fibres optiques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,</a:t>
            </a:r>
            <a:r>
              <a:rPr sz="1600" spc="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etc.</a:t>
            </a:r>
            <a:endParaRPr sz="1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ED7E00"/>
              </a:buClr>
              <a:buFont typeface="Courier New"/>
              <a:buChar char="o"/>
            </a:pPr>
            <a:endParaRPr sz="23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transmission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« sans </a:t>
            </a: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fil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»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&lt;=&gt;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récepteur</a:t>
            </a:r>
            <a:r>
              <a:rPr sz="1800" b="1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local</a:t>
            </a:r>
            <a:endParaRPr sz="1800">
              <a:latin typeface="Calibri"/>
              <a:cs typeface="Calibri"/>
            </a:endParaRPr>
          </a:p>
          <a:p>
            <a:pPr marL="996950" lvl="1" indent="-355600">
              <a:lnSpc>
                <a:spcPct val="100000"/>
              </a:lnSpc>
              <a:spcBef>
                <a:spcPts val="32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Mode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radio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opéré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GSM,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GPRS,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3G, 3G+ ou</a:t>
            </a:r>
            <a:r>
              <a:rPr sz="1600" spc="1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4G</a:t>
            </a:r>
            <a:endParaRPr sz="1600">
              <a:latin typeface="Calibri"/>
              <a:cs typeface="Calibri"/>
            </a:endParaRPr>
          </a:p>
          <a:p>
            <a:pPr marL="996950" lvl="1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Mode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radio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privé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: Bluetooth, Wifi 802.xx, PMR ou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protocole</a:t>
            </a:r>
            <a:r>
              <a:rPr sz="1600" b="1" spc="1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propriétaire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4" name="object 4"/>
          <p:cNvSpPr/>
          <p:nvPr/>
        </p:nvSpPr>
        <p:spPr>
          <a:xfrm>
            <a:off x="5927247" y="3814571"/>
            <a:ext cx="765169" cy="1592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2009" y="3947159"/>
            <a:ext cx="712622" cy="1272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50902" y="3968496"/>
            <a:ext cx="1266133" cy="13458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2855" y="3924300"/>
            <a:ext cx="1319783" cy="14264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40708" y="3934967"/>
            <a:ext cx="1216152" cy="13655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9475" y="1633727"/>
            <a:ext cx="6312535" cy="4250690"/>
          </a:xfrm>
          <a:custGeom>
            <a:avLst/>
            <a:gdLst/>
            <a:ahLst/>
            <a:cxnLst/>
            <a:rect l="l" t="t" r="r" b="b"/>
            <a:pathLst>
              <a:path w="6312534" h="4250690">
                <a:moveTo>
                  <a:pt x="0" y="4250436"/>
                </a:moveTo>
                <a:lnTo>
                  <a:pt x="6312408" y="4250436"/>
                </a:lnTo>
                <a:lnTo>
                  <a:pt x="6312408" y="0"/>
                </a:lnTo>
                <a:lnTo>
                  <a:pt x="0" y="0"/>
                </a:lnTo>
                <a:lnTo>
                  <a:pt x="0" y="4250436"/>
                </a:lnTo>
                <a:close/>
              </a:path>
            </a:pathLst>
          </a:custGeom>
          <a:solidFill>
            <a:srgbClr val="FFC000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08350" y="3496374"/>
            <a:ext cx="4565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51319" y="1629155"/>
            <a:ext cx="2153920" cy="4247515"/>
          </a:xfrm>
          <a:custGeom>
            <a:avLst/>
            <a:gdLst/>
            <a:ahLst/>
            <a:cxnLst/>
            <a:rect l="l" t="t" r="r" b="b"/>
            <a:pathLst>
              <a:path w="2153920" h="4247515">
                <a:moveTo>
                  <a:pt x="0" y="4247388"/>
                </a:moveTo>
                <a:lnTo>
                  <a:pt x="2153412" y="4247388"/>
                </a:lnTo>
                <a:lnTo>
                  <a:pt x="2153412" y="0"/>
                </a:lnTo>
                <a:lnTo>
                  <a:pt x="0" y="0"/>
                </a:lnTo>
                <a:lnTo>
                  <a:pt x="0" y="4247388"/>
                </a:lnTo>
                <a:close/>
              </a:path>
            </a:pathLst>
          </a:custGeom>
          <a:solidFill>
            <a:srgbClr val="FFC000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9002" y="3796410"/>
            <a:ext cx="2063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sz="1350" dirty="0">
                <a:solidFill>
                  <a:srgbClr val="ED7E00"/>
                </a:solidFill>
                <a:latin typeface="Courier New"/>
                <a:cs typeface="Courier New"/>
              </a:rPr>
              <a:t>o	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Mesures</a:t>
            </a:r>
            <a:r>
              <a:rPr sz="1800" spc="-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agrégées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7" name="object 7"/>
          <p:cNvSpPr/>
          <p:nvPr/>
        </p:nvSpPr>
        <p:spPr>
          <a:xfrm>
            <a:off x="691895" y="1880616"/>
            <a:ext cx="5622036" cy="1944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7136" y="4076700"/>
            <a:ext cx="5896355" cy="1799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7898" y="2634233"/>
            <a:ext cx="5607050" cy="615950"/>
          </a:xfrm>
          <a:custGeom>
            <a:avLst/>
            <a:gdLst/>
            <a:ahLst/>
            <a:cxnLst/>
            <a:rect l="l" t="t" r="r" b="b"/>
            <a:pathLst>
              <a:path w="5607050" h="615950">
                <a:moveTo>
                  <a:pt x="0" y="615696"/>
                </a:moveTo>
                <a:lnTo>
                  <a:pt x="5606796" y="615696"/>
                </a:lnTo>
                <a:lnTo>
                  <a:pt x="5606796" y="0"/>
                </a:lnTo>
                <a:lnTo>
                  <a:pt x="0" y="0"/>
                </a:lnTo>
                <a:lnTo>
                  <a:pt x="0" y="615696"/>
                </a:lnTo>
                <a:close/>
              </a:path>
            </a:pathLst>
          </a:custGeom>
          <a:ln w="19812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7041" y="4464558"/>
            <a:ext cx="5887720" cy="189230"/>
          </a:xfrm>
          <a:custGeom>
            <a:avLst/>
            <a:gdLst/>
            <a:ahLst/>
            <a:cxnLst/>
            <a:rect l="l" t="t" r="r" b="b"/>
            <a:pathLst>
              <a:path w="5887720" h="189229">
                <a:moveTo>
                  <a:pt x="0" y="188976"/>
                </a:moveTo>
                <a:lnTo>
                  <a:pt x="5887212" y="188976"/>
                </a:lnTo>
                <a:lnTo>
                  <a:pt x="5887212" y="0"/>
                </a:lnTo>
                <a:lnTo>
                  <a:pt x="0" y="0"/>
                </a:lnTo>
                <a:lnTo>
                  <a:pt x="0" y="188976"/>
                </a:lnTo>
                <a:close/>
              </a:path>
            </a:pathLst>
          </a:custGeom>
          <a:ln w="19811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31023" y="3558527"/>
            <a:ext cx="869442" cy="8450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76159" y="3488435"/>
            <a:ext cx="982979" cy="10332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88352" y="4856988"/>
            <a:ext cx="993648" cy="993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72604" y="4905375"/>
            <a:ext cx="1031875" cy="840105"/>
          </a:xfrm>
          <a:custGeom>
            <a:avLst/>
            <a:gdLst/>
            <a:ahLst/>
            <a:cxnLst/>
            <a:rect l="l" t="t" r="r" b="b"/>
            <a:pathLst>
              <a:path w="1031875" h="840104">
                <a:moveTo>
                  <a:pt x="0" y="0"/>
                </a:moveTo>
                <a:lnTo>
                  <a:pt x="1031367" y="839812"/>
                </a:lnTo>
              </a:path>
            </a:pathLst>
          </a:custGeom>
          <a:ln w="31750">
            <a:solidFill>
              <a:srgbClr val="C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41945" y="4931664"/>
            <a:ext cx="932815" cy="786130"/>
          </a:xfrm>
          <a:custGeom>
            <a:avLst/>
            <a:gdLst/>
            <a:ahLst/>
            <a:cxnLst/>
            <a:rect l="l" t="t" r="r" b="b"/>
            <a:pathLst>
              <a:path w="932815" h="786129">
                <a:moveTo>
                  <a:pt x="0" y="785634"/>
                </a:moveTo>
                <a:lnTo>
                  <a:pt x="932433" y="0"/>
                </a:lnTo>
              </a:path>
            </a:pathLst>
          </a:custGeom>
          <a:ln w="31750">
            <a:solidFill>
              <a:srgbClr val="C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51319" y="1260347"/>
            <a:ext cx="2153920" cy="368935"/>
          </a:xfrm>
          <a:custGeom>
            <a:avLst/>
            <a:gdLst/>
            <a:ahLst/>
            <a:cxnLst/>
            <a:rect l="l" t="t" r="r" b="b"/>
            <a:pathLst>
              <a:path w="2153920" h="368935">
                <a:moveTo>
                  <a:pt x="0" y="368808"/>
                </a:moveTo>
                <a:lnTo>
                  <a:pt x="2153412" y="368808"/>
                </a:lnTo>
                <a:lnTo>
                  <a:pt x="2153412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231760" y="3159687"/>
            <a:ext cx="1202690" cy="59436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600" b="1" spc="-5" dirty="0">
                <a:solidFill>
                  <a:srgbClr val="AC5A00"/>
                </a:solidFill>
                <a:latin typeface="Calibri"/>
                <a:cs typeface="Calibri"/>
              </a:rPr>
              <a:t>Socle</a:t>
            </a:r>
            <a:r>
              <a:rPr sz="1600" b="1" spc="-55" dirty="0">
                <a:solidFill>
                  <a:srgbClr val="AC5A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AC5A00"/>
                </a:solidFill>
                <a:latin typeface="Calibri"/>
                <a:cs typeface="Calibri"/>
              </a:rPr>
              <a:t>minimal</a:t>
            </a:r>
            <a:endParaRPr sz="1600">
              <a:latin typeface="Calibri"/>
              <a:cs typeface="Calibri"/>
            </a:endParaRPr>
          </a:p>
          <a:p>
            <a:pPr marR="635" algn="ctr">
              <a:lnSpc>
                <a:spcPct val="100000"/>
              </a:lnSpc>
              <a:spcBef>
                <a:spcPts val="21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LCR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12889" y="4485894"/>
            <a:ext cx="13690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AC5A00"/>
                </a:solidFill>
                <a:latin typeface="Calibri"/>
                <a:cs typeface="Calibri"/>
              </a:rPr>
              <a:t>Non</a:t>
            </a:r>
            <a:r>
              <a:rPr sz="1600" b="1" spc="-40" dirty="0">
                <a:solidFill>
                  <a:srgbClr val="AC5A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AC5A00"/>
                </a:solidFill>
                <a:latin typeface="Calibri"/>
                <a:cs typeface="Calibri"/>
              </a:rPr>
              <a:t>compatible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347204" y="2141207"/>
            <a:ext cx="890790" cy="7612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04531" y="2071116"/>
            <a:ext cx="982979" cy="10332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7284" y="1263396"/>
            <a:ext cx="6320155" cy="370840"/>
          </a:xfrm>
          <a:custGeom>
            <a:avLst/>
            <a:gdLst/>
            <a:ahLst/>
            <a:cxnLst/>
            <a:rect l="l" t="t" r="r" b="b"/>
            <a:pathLst>
              <a:path w="6320155" h="370839">
                <a:moveTo>
                  <a:pt x="0" y="370332"/>
                </a:moveTo>
                <a:lnTo>
                  <a:pt x="6320027" y="370332"/>
                </a:lnTo>
                <a:lnTo>
                  <a:pt x="6320027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29590" y="790015"/>
            <a:ext cx="8447405" cy="129413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5"/>
              </a:spcBef>
              <a:buClr>
                <a:srgbClr val="C76900"/>
              </a:buClr>
              <a:buSzPct val="120000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FFC000"/>
                </a:solidFill>
                <a:latin typeface="Calibri"/>
                <a:cs typeface="Calibri"/>
              </a:rPr>
              <a:t>Introduction (suite) </a:t>
            </a: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: types de</a:t>
            </a:r>
            <a:r>
              <a:rPr sz="2000" b="1" spc="-6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C000"/>
                </a:solidFill>
                <a:latin typeface="Calibri"/>
                <a:cs typeface="Calibri"/>
              </a:rPr>
              <a:t>capteurs</a:t>
            </a:r>
            <a:endParaRPr sz="2000">
              <a:latin typeface="Calibri"/>
              <a:cs typeface="Calibri"/>
            </a:endParaRPr>
          </a:p>
          <a:p>
            <a:pPr marL="527050">
              <a:lnSpc>
                <a:spcPct val="100000"/>
              </a:lnSpc>
              <a:spcBef>
                <a:spcPts val="695"/>
              </a:spcBef>
              <a:tabLst>
                <a:tab pos="6663055" algn="l"/>
              </a:tabLst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Normes Françaises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dont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NF P99-300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sz="18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compatibilité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LCR	</a:t>
            </a:r>
            <a:r>
              <a:rPr sz="2700" b="1" spc="-7" baseline="1543" dirty="0">
                <a:solidFill>
                  <a:srgbClr val="FFFFFF"/>
                </a:solidFill>
                <a:latin typeface="Calibri"/>
                <a:cs typeface="Calibri"/>
              </a:rPr>
              <a:t>Compatibilité</a:t>
            </a:r>
            <a:r>
              <a:rPr sz="2700" b="1" spc="-52" baseline="154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b="1" spc="-22" baseline="1543" dirty="0">
                <a:solidFill>
                  <a:srgbClr val="FFFFFF"/>
                </a:solidFill>
                <a:latin typeface="Calibri"/>
                <a:cs typeface="Calibri"/>
              </a:rPr>
              <a:t>LCR</a:t>
            </a:r>
            <a:endParaRPr sz="2700" baseline="1543">
              <a:latin typeface="Calibri"/>
              <a:cs typeface="Calibri"/>
            </a:endParaRPr>
          </a:p>
          <a:p>
            <a:pPr marL="641985">
              <a:lnSpc>
                <a:spcPts val="1939"/>
              </a:lnSpc>
              <a:spcBef>
                <a:spcPts val="320"/>
              </a:spcBef>
              <a:tabLst>
                <a:tab pos="996950" algn="l"/>
              </a:tabLst>
            </a:pPr>
            <a:r>
              <a:rPr sz="1350" dirty="0">
                <a:solidFill>
                  <a:srgbClr val="ED7E00"/>
                </a:solidFill>
                <a:latin typeface="Courier New"/>
                <a:cs typeface="Courier New"/>
              </a:rPr>
              <a:t>o	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Mesures</a:t>
            </a:r>
            <a:r>
              <a:rPr sz="18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individuelles</a:t>
            </a:r>
            <a:endParaRPr sz="1800">
              <a:latin typeface="Calibri"/>
              <a:cs typeface="Calibri"/>
            </a:endParaRPr>
          </a:p>
          <a:p>
            <a:pPr marR="5080" algn="r">
              <a:lnSpc>
                <a:spcPts val="1700"/>
              </a:lnSpc>
            </a:pPr>
            <a:r>
              <a:rPr sz="1600" b="1" spc="-5" dirty="0">
                <a:solidFill>
                  <a:srgbClr val="AC5A00"/>
                </a:solidFill>
                <a:latin typeface="Calibri"/>
                <a:cs typeface="Calibri"/>
              </a:rPr>
              <a:t>Certifié </a:t>
            </a:r>
            <a:r>
              <a:rPr sz="1600" b="1" spc="-15" dirty="0">
                <a:solidFill>
                  <a:srgbClr val="AC5A00"/>
                </a:solidFill>
                <a:latin typeface="Calibri"/>
                <a:cs typeface="Calibri"/>
              </a:rPr>
              <a:t>LCR</a:t>
            </a:r>
            <a:r>
              <a:rPr sz="1600" b="1" spc="-65" dirty="0">
                <a:solidFill>
                  <a:srgbClr val="AC5A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AC5A00"/>
                </a:solidFill>
                <a:latin typeface="Calibri"/>
                <a:cs typeface="Calibri"/>
              </a:rPr>
              <a:t>NFP99-340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805242"/>
            <a:ext cx="7293609" cy="135636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C76900"/>
              </a:buClr>
              <a:buSzPct val="118750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600" b="1" spc="-15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inductifs : </a:t>
            </a:r>
            <a:r>
              <a:rPr sz="1600" b="1" dirty="0">
                <a:solidFill>
                  <a:srgbClr val="FFC000"/>
                </a:solidFill>
                <a:latin typeface="Calibri"/>
                <a:cs typeface="Calibri"/>
              </a:rPr>
              <a:t>la </a:t>
            </a: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boucle « </a:t>
            </a: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électromagnétique</a:t>
            </a:r>
            <a:r>
              <a:rPr sz="1600" b="1" spc="1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»</a:t>
            </a:r>
            <a:endParaRPr sz="16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1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</a:t>
            </a:r>
            <a:r>
              <a:rPr sz="1400" b="1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capteur</a:t>
            </a:r>
            <a:r>
              <a:rPr sz="1400" b="1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: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 capteur</a:t>
            </a:r>
            <a:r>
              <a:rPr sz="1400" b="1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le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plus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 répandu</a:t>
            </a:r>
            <a:r>
              <a:rPr sz="1400" b="1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en</a:t>
            </a: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France</a:t>
            </a:r>
            <a:r>
              <a:rPr sz="1400" b="1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plus</a:t>
            </a: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b="1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r>
              <a:rPr sz="1400" b="1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000</a:t>
            </a:r>
            <a:r>
              <a:rPr sz="1400" b="1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stations</a:t>
            </a:r>
            <a:r>
              <a:rPr sz="1400" b="1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b="1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mesure</a:t>
            </a:r>
            <a:r>
              <a:rPr sz="1400" b="1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sur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le RRN</a:t>
            </a:r>
            <a:endParaRPr sz="1400">
              <a:latin typeface="Calibri"/>
              <a:cs typeface="Calibri"/>
            </a:endParaRPr>
          </a:p>
          <a:p>
            <a:pPr marL="996950" lvl="2" indent="-35560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Une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ou deux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boucles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300" i="1" spc="-5" dirty="0">
                <a:solidFill>
                  <a:srgbClr val="585858"/>
                </a:solidFill>
                <a:latin typeface="Calibri"/>
                <a:cs typeface="Calibri"/>
              </a:rPr>
              <a:t>n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spires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(3 pour SIREDO) de fil cuivre multibrins</a:t>
            </a:r>
            <a:r>
              <a:rPr sz="13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1 à 2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mm²</a:t>
            </a:r>
            <a:endParaRPr sz="1300">
              <a:latin typeface="Calibri"/>
              <a:cs typeface="Calibri"/>
            </a:endParaRPr>
          </a:p>
          <a:p>
            <a:pPr marL="996950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Retour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 boucle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torsadé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raison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10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spires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au</a:t>
            </a:r>
            <a:r>
              <a:rPr sz="1300" b="1" spc="2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mètre</a:t>
            </a:r>
            <a:endParaRPr sz="1300">
              <a:latin typeface="Calibri"/>
              <a:cs typeface="Calibri"/>
            </a:endParaRPr>
          </a:p>
          <a:p>
            <a:pPr marL="996950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Forme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rectangulaire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pour les plus répandues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placées à 7 cm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sous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l'enrobé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4682" y="3583051"/>
            <a:ext cx="25628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8290" indent="-276225">
              <a:lnSpc>
                <a:spcPct val="100000"/>
              </a:lnSpc>
              <a:spcBef>
                <a:spcPts val="10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288290" algn="l"/>
                <a:tab pos="288925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principe de</a:t>
            </a:r>
            <a:r>
              <a:rPr sz="1400" b="1" spc="-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fonctionnement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9002" y="4509897"/>
            <a:ext cx="9969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10" dirty="0">
                <a:solidFill>
                  <a:srgbClr val="ED7E00"/>
                </a:solidFill>
                <a:latin typeface="Courier New"/>
                <a:cs typeface="Courier New"/>
              </a:rPr>
              <a:t>o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9002" y="5538622"/>
            <a:ext cx="9969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10" dirty="0">
                <a:solidFill>
                  <a:srgbClr val="ED7E00"/>
                </a:solidFill>
                <a:latin typeface="Courier New"/>
                <a:cs typeface="Courier New"/>
              </a:rPr>
              <a:t>o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9002" y="3836034"/>
            <a:ext cx="7927975" cy="2082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marR="5080" indent="-355600" algn="just">
              <a:lnSpc>
                <a:spcPct val="100000"/>
              </a:lnSpc>
              <a:spcBef>
                <a:spcPts val="95"/>
              </a:spcBef>
            </a:pPr>
            <a:r>
              <a:rPr sz="950" spc="10" dirty="0">
                <a:solidFill>
                  <a:srgbClr val="ED7E00"/>
                </a:solidFill>
                <a:latin typeface="Courier New"/>
                <a:cs typeface="Courier New"/>
              </a:rPr>
              <a:t>o</a:t>
            </a:r>
            <a:r>
              <a:rPr sz="950" spc="590" dirty="0">
                <a:solidFill>
                  <a:srgbClr val="ED7E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Un signal électrique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sinusoïdal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300" b="1" dirty="0">
                <a:solidFill>
                  <a:srgbClr val="585858"/>
                </a:solidFill>
                <a:latin typeface="Calibri"/>
                <a:cs typeface="Calibri"/>
              </a:rPr>
              <a:t>quelques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dizaines de </a:t>
            </a:r>
            <a:r>
              <a:rPr sz="1300" b="1" dirty="0">
                <a:solidFill>
                  <a:srgbClr val="585858"/>
                </a:solidFill>
                <a:latin typeface="Calibri"/>
                <a:cs typeface="Calibri"/>
              </a:rPr>
              <a:t>mV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est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appliqué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aux bornes de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boucle  électromagnétique à une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fréquence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entre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50 </a:t>
            </a:r>
            <a:r>
              <a:rPr sz="1300" b="1" spc="-15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300" b="1" dirty="0">
                <a:solidFill>
                  <a:srgbClr val="585858"/>
                </a:solidFill>
                <a:latin typeface="Calibri"/>
                <a:cs typeface="Calibri"/>
              </a:rPr>
              <a:t>150kHz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.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Cette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tension induit un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champs magnétique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rayonnant 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autour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la boucle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au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dessus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 la chaussé : circuit</a:t>
            </a:r>
            <a:r>
              <a:rPr sz="1300" spc="2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résonnant.</a:t>
            </a:r>
            <a:endParaRPr sz="1300">
              <a:latin typeface="Calibri"/>
              <a:cs typeface="Calibri"/>
            </a:endParaRPr>
          </a:p>
          <a:p>
            <a:pPr marL="367665" marR="5080" algn="just">
              <a:lnSpc>
                <a:spcPct val="100000"/>
              </a:lnSpc>
              <a:spcBef>
                <a:spcPts val="300"/>
              </a:spcBef>
            </a:pP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A chaque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passage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d'un véhicule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au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dessus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 la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boucle, la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masse métallique du véhicule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perturbe </a:t>
            </a:r>
            <a:r>
              <a:rPr sz="1300" b="1" spc="5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champs  magnétique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rayonnant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,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ce qui a pour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effet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modifier l'inductance de </a:t>
            </a:r>
            <a:r>
              <a:rPr sz="1300" b="1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boucle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donc la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fréquence du signal 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électrique émis.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Ce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décalage de fréquences est convertit en tension à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l'aide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d'une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boucle à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verrouillage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de  phase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.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Cette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dernière est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seuillé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pour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fournir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un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signal « tout </a:t>
            </a:r>
            <a:r>
              <a:rPr sz="1300" b="1" dirty="0">
                <a:solidFill>
                  <a:srgbClr val="585858"/>
                </a:solidFill>
                <a:latin typeface="Calibri"/>
                <a:cs typeface="Calibri"/>
              </a:rPr>
              <a:t>ou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rien »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directement lié à la présence du  véhicule.</a:t>
            </a:r>
            <a:endParaRPr sz="1300">
              <a:latin typeface="Calibri"/>
              <a:cs typeface="Calibri"/>
            </a:endParaRPr>
          </a:p>
          <a:p>
            <a:pPr marL="367665" algn="just">
              <a:lnSpc>
                <a:spcPct val="100000"/>
              </a:lnSpc>
              <a:spcBef>
                <a:spcPts val="300"/>
              </a:spcBef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Suivant</a:t>
            </a:r>
            <a:r>
              <a:rPr sz="13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13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forme</a:t>
            </a:r>
            <a:r>
              <a:rPr sz="13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3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13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boucle,</a:t>
            </a:r>
            <a:r>
              <a:rPr sz="13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ses</a:t>
            </a:r>
            <a:r>
              <a:rPr sz="13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dimensions,</a:t>
            </a:r>
            <a:r>
              <a:rPr sz="13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le</a:t>
            </a:r>
            <a:r>
              <a:rPr sz="13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nombre</a:t>
            </a:r>
            <a:r>
              <a:rPr sz="13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3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spires,</a:t>
            </a:r>
            <a:r>
              <a:rPr sz="13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sa</a:t>
            </a:r>
            <a:r>
              <a:rPr sz="13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profondeur</a:t>
            </a:r>
            <a:r>
              <a:rPr sz="13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d'enfouissement</a:t>
            </a:r>
            <a:r>
              <a:rPr sz="13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et</a:t>
            </a:r>
            <a:r>
              <a:rPr sz="13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13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section</a:t>
            </a:r>
            <a:endParaRPr sz="1300">
              <a:latin typeface="Calibri"/>
              <a:cs typeface="Calibri"/>
            </a:endParaRPr>
          </a:p>
          <a:p>
            <a:pPr marL="367665" algn="just">
              <a:lnSpc>
                <a:spcPct val="100000"/>
              </a:lnSpc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du fil utilisé, les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résultats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des détections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seront</a:t>
            </a:r>
            <a:r>
              <a:rPr sz="1300" spc="1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différents.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8" name="object 8"/>
          <p:cNvSpPr/>
          <p:nvPr/>
        </p:nvSpPr>
        <p:spPr>
          <a:xfrm>
            <a:off x="1350263" y="2273807"/>
            <a:ext cx="1697736" cy="1272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76444" y="2276855"/>
            <a:ext cx="1656588" cy="1275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03448" y="2270760"/>
            <a:ext cx="1700783" cy="12740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3" name="object 3"/>
          <p:cNvSpPr/>
          <p:nvPr/>
        </p:nvSpPr>
        <p:spPr>
          <a:xfrm>
            <a:off x="716280" y="1751076"/>
            <a:ext cx="5941032" cy="41549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9590" y="761492"/>
            <a:ext cx="6276975" cy="76327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5"/>
              </a:spcBef>
              <a:buClr>
                <a:srgbClr val="C76900"/>
              </a:buClr>
              <a:buSzPct val="119444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inductifs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: la boucle «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électromagnétique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»</a:t>
            </a:r>
            <a:r>
              <a:rPr sz="1800" b="1" spc="-6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800">
              <a:latin typeface="Calibri"/>
              <a:cs typeface="Calibri"/>
            </a:endParaRPr>
          </a:p>
          <a:p>
            <a:pPr marL="659765" lvl="1" indent="-276860">
              <a:lnSpc>
                <a:spcPct val="100000"/>
              </a:lnSpc>
              <a:spcBef>
                <a:spcPts val="840"/>
              </a:spcBef>
              <a:buClr>
                <a:srgbClr val="ED7E00"/>
              </a:buClr>
              <a:buSzPct val="73333"/>
              <a:buFont typeface="Wingdings"/>
              <a:buChar char=""/>
              <a:tabLst>
                <a:tab pos="659130" algn="l"/>
                <a:tab pos="660400" algn="l"/>
              </a:tabLst>
            </a:pPr>
            <a:r>
              <a:rPr sz="1500" b="1" spc="-5" dirty="0">
                <a:solidFill>
                  <a:srgbClr val="585858"/>
                </a:solidFill>
                <a:latin typeface="Calibri"/>
                <a:cs typeface="Calibri"/>
              </a:rPr>
              <a:t>Schéma d’implantation </a:t>
            </a:r>
            <a:r>
              <a:rPr sz="1500" b="1" spc="-15" dirty="0">
                <a:solidFill>
                  <a:srgbClr val="585858"/>
                </a:solidFill>
                <a:latin typeface="Calibri"/>
                <a:cs typeface="Calibri"/>
              </a:rPr>
              <a:t>général </a:t>
            </a:r>
            <a:r>
              <a:rPr sz="1500" b="1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500" b="1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b="1" spc="-15" dirty="0">
                <a:solidFill>
                  <a:srgbClr val="585858"/>
                </a:solidFill>
                <a:latin typeface="Calibri"/>
                <a:cs typeface="Calibri"/>
              </a:rPr>
              <a:t>capteurs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3" name="object 3"/>
          <p:cNvSpPr/>
          <p:nvPr/>
        </p:nvSpPr>
        <p:spPr>
          <a:xfrm>
            <a:off x="2078735" y="1153667"/>
            <a:ext cx="4047744" cy="4701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9590" y="761492"/>
            <a:ext cx="6276975" cy="76327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5"/>
              </a:spcBef>
              <a:buClr>
                <a:srgbClr val="C76900"/>
              </a:buClr>
              <a:buSzPct val="119444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inductifs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: la boucle «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électromagnétique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»</a:t>
            </a:r>
            <a:r>
              <a:rPr sz="1800" b="1" spc="-6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800">
              <a:latin typeface="Calibri"/>
              <a:cs typeface="Calibri"/>
            </a:endParaRPr>
          </a:p>
          <a:p>
            <a:pPr marL="659765" lvl="1" indent="-276860">
              <a:lnSpc>
                <a:spcPct val="100000"/>
              </a:lnSpc>
              <a:spcBef>
                <a:spcPts val="840"/>
              </a:spcBef>
              <a:buClr>
                <a:srgbClr val="ED7E00"/>
              </a:buClr>
              <a:buSzPct val="73333"/>
              <a:buFont typeface="Wingdings"/>
              <a:buChar char=""/>
              <a:tabLst>
                <a:tab pos="659130" algn="l"/>
                <a:tab pos="660400" algn="l"/>
              </a:tabLst>
            </a:pPr>
            <a:r>
              <a:rPr sz="1500" b="1" spc="-5" dirty="0">
                <a:solidFill>
                  <a:srgbClr val="585858"/>
                </a:solidFill>
                <a:latin typeface="Calibri"/>
                <a:cs typeface="Calibri"/>
              </a:rPr>
              <a:t>Détails de </a:t>
            </a:r>
            <a:r>
              <a:rPr sz="1500" b="1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1500" b="1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585858"/>
                </a:solidFill>
                <a:latin typeface="Calibri"/>
                <a:cs typeface="Calibri"/>
              </a:rPr>
              <a:t>pose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90" y="761492"/>
            <a:ext cx="6276975" cy="461200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5"/>
              </a:spcBef>
              <a:buClr>
                <a:srgbClr val="C76900"/>
              </a:buClr>
              <a:buSzPct val="119444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inductifs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: la boucle «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électromagnétique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»</a:t>
            </a:r>
            <a:r>
              <a:rPr sz="1800" b="1" spc="-6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800">
              <a:latin typeface="Calibri"/>
              <a:cs typeface="Calibri"/>
            </a:endParaRPr>
          </a:p>
          <a:p>
            <a:pPr marL="659765" lvl="1" indent="-276860" algn="just">
              <a:lnSpc>
                <a:spcPct val="100000"/>
              </a:lnSpc>
              <a:spcBef>
                <a:spcPts val="840"/>
              </a:spcBef>
              <a:buClr>
                <a:srgbClr val="ED7E00"/>
              </a:buClr>
              <a:buSzPct val="73333"/>
              <a:buFont typeface="Wingdings"/>
              <a:buChar char=""/>
              <a:tabLst>
                <a:tab pos="660400" algn="l"/>
              </a:tabLst>
            </a:pPr>
            <a:r>
              <a:rPr sz="1500" b="1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500" b="1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585858"/>
                </a:solidFill>
                <a:latin typeface="Calibri"/>
                <a:cs typeface="Calibri"/>
              </a:rPr>
              <a:t>signaux</a:t>
            </a:r>
            <a:endParaRPr sz="1500">
              <a:latin typeface="Calibri"/>
              <a:cs typeface="Calibri"/>
            </a:endParaRPr>
          </a:p>
          <a:p>
            <a:pPr marL="1012825" lvl="2" indent="-355600" algn="just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333"/>
              <a:buFont typeface="Courier New"/>
              <a:buChar char="o"/>
              <a:tabLst>
                <a:tab pos="1013460" algn="l"/>
              </a:tabLst>
            </a:pP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Signal </a:t>
            </a:r>
            <a:r>
              <a:rPr sz="1500" b="1" spc="-5" dirty="0">
                <a:solidFill>
                  <a:srgbClr val="585858"/>
                </a:solidFill>
                <a:latin typeface="Calibri"/>
                <a:cs typeface="Calibri"/>
              </a:rPr>
              <a:t>sinusoïdal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de quelques </a:t>
            </a:r>
            <a:r>
              <a:rPr sz="1500" b="1" dirty="0">
                <a:solidFill>
                  <a:srgbClr val="585858"/>
                </a:solidFill>
                <a:latin typeface="Calibri"/>
                <a:cs typeface="Calibri"/>
              </a:rPr>
              <a:t>mV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5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fréquence</a:t>
            </a:r>
            <a:endParaRPr sz="1500">
              <a:latin typeface="Calibri"/>
              <a:cs typeface="Calibri"/>
            </a:endParaRPr>
          </a:p>
          <a:p>
            <a:pPr marL="1012825" algn="just">
              <a:lnSpc>
                <a:spcPct val="100000"/>
              </a:lnSpc>
            </a:pPr>
            <a:r>
              <a:rPr sz="1500" b="1" spc="-5" dirty="0">
                <a:solidFill>
                  <a:srgbClr val="585858"/>
                </a:solidFill>
                <a:latin typeface="Calibri"/>
                <a:cs typeface="Calibri"/>
              </a:rPr>
              <a:t>10 </a:t>
            </a:r>
            <a:r>
              <a:rPr sz="1500" b="1" dirty="0">
                <a:solidFill>
                  <a:srgbClr val="585858"/>
                </a:solidFill>
                <a:latin typeface="Calibri"/>
                <a:cs typeface="Calibri"/>
              </a:rPr>
              <a:t>- </a:t>
            </a:r>
            <a:r>
              <a:rPr sz="1500" b="1" spc="-5" dirty="0">
                <a:solidFill>
                  <a:srgbClr val="585858"/>
                </a:solidFill>
                <a:latin typeface="Calibri"/>
                <a:cs typeface="Calibri"/>
              </a:rPr>
              <a:t>150</a:t>
            </a:r>
            <a:r>
              <a:rPr sz="1500" b="1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585858"/>
                </a:solidFill>
                <a:latin typeface="Calibri"/>
                <a:cs typeface="Calibri"/>
              </a:rPr>
              <a:t>kHz</a:t>
            </a:r>
            <a:endParaRPr sz="1500">
              <a:latin typeface="Calibri"/>
              <a:cs typeface="Calibri"/>
            </a:endParaRPr>
          </a:p>
          <a:p>
            <a:pPr marL="1012825" marR="1541780" lvl="2" indent="-355600" algn="just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333"/>
              <a:buFont typeface="Courier New"/>
              <a:buChar char="o"/>
              <a:tabLst>
                <a:tab pos="1013460" algn="l"/>
              </a:tabLst>
            </a:pP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500" b="1" spc="-10" dirty="0">
                <a:solidFill>
                  <a:srgbClr val="585858"/>
                </a:solidFill>
                <a:latin typeface="Calibri"/>
                <a:cs typeface="Calibri"/>
              </a:rPr>
              <a:t>fréquence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500" b="1" spc="-5" dirty="0">
                <a:solidFill>
                  <a:srgbClr val="585858"/>
                </a:solidFill>
                <a:latin typeface="Calibri"/>
                <a:cs typeface="Calibri"/>
              </a:rPr>
              <a:t>l'amplitude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du signal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d'entrée 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sont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appliquer suivant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le type de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détection  souhaité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donc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du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type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boucle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forme, 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type de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fil, nombre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spires,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profondeur  d'enfouissement,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etc.</a:t>
            </a:r>
            <a:endParaRPr sz="1500">
              <a:latin typeface="Calibri"/>
              <a:cs typeface="Calibri"/>
            </a:endParaRPr>
          </a:p>
          <a:p>
            <a:pPr marL="1012825" marR="1541145" lvl="2" indent="-355600" algn="just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333"/>
              <a:buFont typeface="Courier New"/>
              <a:buChar char="o"/>
              <a:tabLst>
                <a:tab pos="1013460" algn="l"/>
              </a:tabLst>
            </a:pP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signal recueilli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est </a:t>
            </a:r>
            <a:r>
              <a:rPr sz="1500" b="1" spc="-5" dirty="0">
                <a:solidFill>
                  <a:srgbClr val="585858"/>
                </a:solidFill>
                <a:latin typeface="Calibri"/>
                <a:cs typeface="Calibri"/>
              </a:rPr>
              <a:t>seuillé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pour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représenté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un 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créneau directement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utilisable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pour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en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déduire 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temps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présence</a:t>
            </a:r>
            <a:endParaRPr sz="1500">
              <a:latin typeface="Calibri"/>
              <a:cs typeface="Calibri"/>
            </a:endParaRPr>
          </a:p>
          <a:p>
            <a:pPr marL="1012825" marR="1541780" lvl="2" indent="-355600" algn="just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333"/>
              <a:buFont typeface="Courier New"/>
              <a:buChar char="o"/>
              <a:tabLst>
                <a:tab pos="1013460" algn="l"/>
              </a:tabLst>
            </a:pPr>
            <a:r>
              <a:rPr sz="1500" spc="-15" dirty="0">
                <a:solidFill>
                  <a:srgbClr val="585858"/>
                </a:solidFill>
                <a:latin typeface="Calibri"/>
                <a:cs typeface="Calibri"/>
              </a:rPr>
              <a:t>Avec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des </a:t>
            </a:r>
            <a:r>
              <a:rPr sz="1500" b="1" spc="-5" dirty="0">
                <a:solidFill>
                  <a:srgbClr val="585858"/>
                </a:solidFill>
                <a:latin typeface="Calibri"/>
                <a:cs typeface="Calibri"/>
              </a:rPr>
              <a:t>boucles particulières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,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il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est possible  d'identifier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les essieux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simples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ou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groupés </a:t>
            </a:r>
            <a:r>
              <a:rPr sz="1500" spc="-15" dirty="0">
                <a:solidFill>
                  <a:srgbClr val="585858"/>
                </a:solidFill>
                <a:latin typeface="Calibri"/>
                <a:cs typeface="Calibri"/>
              </a:rPr>
              <a:t>et 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même de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déduire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500" b="1" spc="-5" dirty="0">
                <a:solidFill>
                  <a:srgbClr val="585858"/>
                </a:solidFill>
                <a:latin typeface="Calibri"/>
                <a:cs typeface="Calibri"/>
              </a:rPr>
              <a:t>type de</a:t>
            </a:r>
            <a:r>
              <a:rPr sz="1500" b="1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585858"/>
                </a:solidFill>
                <a:latin typeface="Calibri"/>
                <a:cs typeface="Calibri"/>
              </a:rPr>
              <a:t>roue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  <a:p>
            <a:pPr marL="1012825" marR="1539875" lvl="2" indent="-355600" algn="just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333"/>
              <a:buFont typeface="Courier New"/>
              <a:buChar char="o"/>
              <a:tabLst>
                <a:tab pos="1013460" algn="l"/>
              </a:tabLst>
            </a:pP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Une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analyse fine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du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signal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peut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fournir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une  </a:t>
            </a:r>
            <a:r>
              <a:rPr sz="1500" b="1" spc="-5" dirty="0">
                <a:solidFill>
                  <a:srgbClr val="585858"/>
                </a:solidFill>
                <a:latin typeface="Calibri"/>
                <a:cs typeface="Calibri"/>
              </a:rPr>
              <a:t>signature </a:t>
            </a:r>
            <a:r>
              <a:rPr sz="1500" b="1" spc="-10" dirty="0">
                <a:solidFill>
                  <a:srgbClr val="585858"/>
                </a:solidFill>
                <a:latin typeface="Calibri"/>
                <a:cs typeface="Calibri"/>
              </a:rPr>
              <a:t>magnétique </a:t>
            </a:r>
            <a:r>
              <a:rPr sz="1500" b="1" dirty="0">
                <a:solidFill>
                  <a:srgbClr val="585858"/>
                </a:solidFill>
                <a:latin typeface="Calibri"/>
                <a:cs typeface="Calibri"/>
              </a:rPr>
              <a:t>« </a:t>
            </a:r>
            <a:r>
              <a:rPr sz="1500" b="1" spc="-5" dirty="0">
                <a:solidFill>
                  <a:srgbClr val="585858"/>
                </a:solidFill>
                <a:latin typeface="Calibri"/>
                <a:cs typeface="Calibri"/>
              </a:rPr>
              <a:t>unique </a:t>
            </a:r>
            <a:r>
              <a:rPr sz="1500" b="1" dirty="0">
                <a:solidFill>
                  <a:srgbClr val="585858"/>
                </a:solidFill>
                <a:latin typeface="Calibri"/>
                <a:cs typeface="Calibri"/>
              </a:rPr>
              <a:t>»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pour 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discriminer </a:t>
            </a:r>
            <a:r>
              <a:rPr sz="1500" b="1" spc="-5" dirty="0">
                <a:solidFill>
                  <a:srgbClr val="585858"/>
                </a:solidFill>
                <a:latin typeface="Calibri"/>
                <a:cs typeface="Calibri"/>
              </a:rPr>
              <a:t>chaque</a:t>
            </a:r>
            <a:r>
              <a:rPr sz="1500" b="1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585858"/>
                </a:solidFill>
                <a:latin typeface="Calibri"/>
                <a:cs typeface="Calibri"/>
              </a:rPr>
              <a:t>véhicule.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74564" y="1773935"/>
            <a:ext cx="3500628" cy="3816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3" name="object 3"/>
          <p:cNvSpPr/>
          <p:nvPr/>
        </p:nvSpPr>
        <p:spPr>
          <a:xfrm>
            <a:off x="414104" y="1471066"/>
            <a:ext cx="535347" cy="4415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8912" y="2545079"/>
            <a:ext cx="537972" cy="537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4631" y="3645408"/>
            <a:ext cx="464819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0916" y="4942332"/>
            <a:ext cx="571500" cy="4297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17764" y="356615"/>
            <a:ext cx="981455" cy="1028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9590" y="805242"/>
            <a:ext cx="7980680" cy="221742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80"/>
              </a:spcBef>
              <a:buClr>
                <a:srgbClr val="C76900"/>
              </a:buClr>
              <a:buSzPct val="118750"/>
              <a:buFont typeface="Calibri"/>
              <a:buChar char="•"/>
              <a:tabLst>
                <a:tab pos="355600" algn="l"/>
              </a:tabLst>
            </a:pP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600" b="1" spc="-15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inductifs : </a:t>
            </a:r>
            <a:r>
              <a:rPr sz="1600" b="1" dirty="0">
                <a:solidFill>
                  <a:srgbClr val="FFC000"/>
                </a:solidFill>
                <a:latin typeface="Calibri"/>
                <a:cs typeface="Calibri"/>
              </a:rPr>
              <a:t>la </a:t>
            </a: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boucle « </a:t>
            </a: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électromagnétique </a:t>
            </a: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»</a:t>
            </a:r>
            <a:r>
              <a:rPr sz="1600" b="1" spc="1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6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1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mesures</a:t>
            </a:r>
            <a:r>
              <a:rPr sz="1400" b="1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fournies</a:t>
            </a:r>
            <a:endParaRPr sz="1400">
              <a:latin typeface="Calibri"/>
              <a:cs typeface="Calibri"/>
            </a:endParaRPr>
          </a:p>
          <a:p>
            <a:pPr marL="998855" marR="5080" lvl="1" indent="-178435" algn="just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Débits, vitesses,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longueur,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silhouettes, temps de présence, taux d'occupation, temps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distance inter-  véhiculaire, distinction d'essieux,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signatures</a:t>
            </a:r>
            <a:r>
              <a:rPr sz="1300" spc="1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magnétiques</a:t>
            </a:r>
            <a:endParaRPr sz="13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ED7E00"/>
              </a:buClr>
              <a:buFont typeface="Courier New"/>
              <a:buChar char="o"/>
            </a:pPr>
            <a:endParaRPr sz="13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78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limites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b="1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fonctionnement</a:t>
            </a:r>
            <a:endParaRPr sz="1400">
              <a:latin typeface="Calibri"/>
              <a:cs typeface="Calibri"/>
            </a:endParaRPr>
          </a:p>
          <a:p>
            <a:pPr marL="998855" marR="7620" lvl="1" indent="-178435" algn="just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Facteurs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perturbant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détections :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champs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magnétiques, véhicules circulant à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basse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vitesse (inférieure  à 10 km/h), véhicules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très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proches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les uns des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autres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remorques, véhicule présentant une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garde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au  sol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importante,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très petit gabarit de</a:t>
            </a:r>
            <a:r>
              <a:rPr sz="1300" spc="1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véhicules.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9590" y="3243605"/>
            <a:ext cx="1707514" cy="9906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400" b="1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précisions</a:t>
            </a:r>
            <a:endParaRPr sz="14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Débit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Vitesses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Longueurs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16400" y="3500145"/>
            <a:ext cx="3416300" cy="7340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 </a:t>
            </a:r>
            <a:r>
              <a:rPr sz="1300" b="1" spc="-5" dirty="0">
                <a:solidFill>
                  <a:srgbClr val="333399"/>
                </a:solidFill>
                <a:latin typeface="Calibri"/>
                <a:cs typeface="Calibri"/>
              </a:rPr>
              <a:t>B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(station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 type SIREDO SOL2</a:t>
            </a:r>
            <a:r>
              <a:rPr sz="1300" spc="2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étalonnée)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 </a:t>
            </a:r>
            <a:r>
              <a:rPr sz="1300" b="1" spc="-5" dirty="0">
                <a:solidFill>
                  <a:srgbClr val="333399"/>
                </a:solidFill>
                <a:latin typeface="Calibri"/>
                <a:cs typeface="Calibri"/>
              </a:rPr>
              <a:t>B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/ </a:t>
            </a:r>
            <a:r>
              <a:rPr sz="1300" b="1" spc="-5" dirty="0">
                <a:solidFill>
                  <a:srgbClr val="FFC000"/>
                </a:solidFill>
                <a:latin typeface="Calibri"/>
                <a:cs typeface="Calibri"/>
              </a:rPr>
              <a:t>C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(suivant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type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état</a:t>
            </a:r>
            <a:r>
              <a:rPr sz="1300" spc="1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station)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</a:t>
            </a:r>
            <a:r>
              <a:rPr sz="13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FFC000"/>
                </a:solidFill>
                <a:latin typeface="Calibri"/>
                <a:cs typeface="Calibri"/>
              </a:rPr>
              <a:t>C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9590" y="4440199"/>
            <a:ext cx="3400425" cy="12274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prix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2016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(prix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marchés</a:t>
            </a:r>
            <a:r>
              <a:rPr sz="1400" b="1" spc="-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DIR)</a:t>
            </a:r>
            <a:endParaRPr sz="14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Boucle de présence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simple</a:t>
            </a:r>
            <a:r>
              <a:rPr sz="1300" spc="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posée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Station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comptage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12</a:t>
            </a:r>
            <a:r>
              <a:rPr sz="1300" spc="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boucles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Génie civil additionnel (prix</a:t>
            </a:r>
            <a:r>
              <a:rPr sz="1300" spc="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moyen)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Coût par</a:t>
            </a:r>
            <a:r>
              <a:rPr sz="13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voie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16400" y="4696739"/>
            <a:ext cx="4086860" cy="97091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350 €</a:t>
            </a:r>
            <a:r>
              <a:rPr sz="1300" b="1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HT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de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3 000 € HT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8 000 € HT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–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suivant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fournisseur /</a:t>
            </a:r>
            <a:r>
              <a:rPr sz="1300" spc="2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type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~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5 000 € HT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ou </a:t>
            </a:r>
            <a:r>
              <a:rPr sz="1300" b="1" spc="-5" dirty="0">
                <a:solidFill>
                  <a:srgbClr val="ED7E00"/>
                </a:solidFill>
                <a:latin typeface="Calibri"/>
                <a:cs typeface="Calibri"/>
              </a:rPr>
              <a:t>plus (!)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–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suivant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voies, accès</a:t>
            </a:r>
            <a:r>
              <a:rPr sz="1300" spc="204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NRJ/télécom.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~ 4 000 € HT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pour bidirectionnelle puis</a:t>
            </a:r>
            <a:r>
              <a:rPr sz="1300" spc="1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dégressif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3" name="object 3"/>
          <p:cNvSpPr/>
          <p:nvPr/>
        </p:nvSpPr>
        <p:spPr>
          <a:xfrm>
            <a:off x="1350263" y="3020567"/>
            <a:ext cx="1152144" cy="1225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3095" y="3051048"/>
            <a:ext cx="1624583" cy="1213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5047" y="2980944"/>
            <a:ext cx="1382268" cy="13548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14871" y="3067803"/>
            <a:ext cx="1651652" cy="1252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98648" y="4672584"/>
            <a:ext cx="1139952" cy="12298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28515" y="4684753"/>
            <a:ext cx="814197" cy="12207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9590" y="609092"/>
            <a:ext cx="7911465" cy="236347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5"/>
              </a:spcBef>
              <a:buClr>
                <a:srgbClr val="C76900"/>
              </a:buClr>
              <a:buSzPct val="119444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inductifs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: la boucle «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électromagnétique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»</a:t>
            </a:r>
            <a:r>
              <a:rPr sz="1800" b="1" spc="-6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800">
              <a:latin typeface="Calibri"/>
              <a:cs typeface="Calibri"/>
            </a:endParaRPr>
          </a:p>
          <a:p>
            <a:pPr marL="659765" lvl="1" indent="-276860">
              <a:lnSpc>
                <a:spcPct val="100000"/>
              </a:lnSpc>
              <a:spcBef>
                <a:spcPts val="840"/>
              </a:spcBef>
              <a:buClr>
                <a:srgbClr val="ED7E00"/>
              </a:buClr>
              <a:buSzPct val="73333"/>
              <a:buFont typeface="Wingdings"/>
              <a:buChar char=""/>
              <a:tabLst>
                <a:tab pos="659130" algn="l"/>
                <a:tab pos="660400" algn="l"/>
              </a:tabLst>
            </a:pPr>
            <a:r>
              <a:rPr sz="1500" b="1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500" b="1" spc="-5" dirty="0">
                <a:solidFill>
                  <a:srgbClr val="585858"/>
                </a:solidFill>
                <a:latin typeface="Calibri"/>
                <a:cs typeface="Calibri"/>
              </a:rPr>
              <a:t>produits </a:t>
            </a:r>
            <a:r>
              <a:rPr sz="1500" b="1" dirty="0">
                <a:solidFill>
                  <a:srgbClr val="585858"/>
                </a:solidFill>
                <a:latin typeface="Calibri"/>
                <a:cs typeface="Calibri"/>
              </a:rPr>
              <a:t>sur le </a:t>
            </a:r>
            <a:r>
              <a:rPr sz="1500" b="1" spc="-10" dirty="0">
                <a:solidFill>
                  <a:srgbClr val="585858"/>
                </a:solidFill>
                <a:latin typeface="Calibri"/>
                <a:cs typeface="Calibri"/>
              </a:rPr>
              <a:t>marché </a:t>
            </a:r>
            <a:r>
              <a:rPr sz="1500" b="1" dirty="0">
                <a:solidFill>
                  <a:srgbClr val="585858"/>
                </a:solidFill>
                <a:latin typeface="Calibri"/>
                <a:cs typeface="Calibri"/>
              </a:rPr>
              <a:t>: 5 </a:t>
            </a:r>
            <a:r>
              <a:rPr sz="1500" b="1" spc="-5" dirty="0">
                <a:solidFill>
                  <a:srgbClr val="585858"/>
                </a:solidFill>
                <a:latin typeface="Calibri"/>
                <a:cs typeface="Calibri"/>
              </a:rPr>
              <a:t>fabricants homologués SIREDO </a:t>
            </a:r>
            <a:r>
              <a:rPr sz="1500" b="1" dirty="0">
                <a:solidFill>
                  <a:srgbClr val="585858"/>
                </a:solidFill>
                <a:latin typeface="Calibri"/>
                <a:cs typeface="Calibri"/>
              </a:rPr>
              <a:t>/ SOL2</a:t>
            </a:r>
            <a:r>
              <a:rPr sz="1500" b="1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585858"/>
                </a:solidFill>
                <a:latin typeface="Calibri"/>
                <a:cs typeface="Calibri"/>
              </a:rPr>
              <a:t>:</a:t>
            </a:r>
            <a:endParaRPr sz="15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333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STERELA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-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station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Mistral CCO4600D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Mixtra en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version évolutive</a:t>
            </a:r>
            <a:r>
              <a:rPr sz="15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charges</a:t>
            </a:r>
            <a:endParaRPr sz="15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333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500" spc="-20" dirty="0">
                <a:solidFill>
                  <a:srgbClr val="585858"/>
                </a:solidFill>
                <a:latin typeface="Calibri"/>
                <a:cs typeface="Calibri"/>
              </a:rPr>
              <a:t>FARECO </a:t>
            </a:r>
            <a:r>
              <a:rPr sz="1500" spc="-35" dirty="0">
                <a:solidFill>
                  <a:srgbClr val="585858"/>
                </a:solidFill>
                <a:latin typeface="Calibri"/>
                <a:cs typeface="Calibri"/>
              </a:rPr>
              <a:t>SIAT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-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station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SCC400/RDT en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version légère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:</a:t>
            </a:r>
            <a:r>
              <a:rPr sz="15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Zephyr</a:t>
            </a:r>
            <a:endParaRPr sz="15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333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500" spc="-20" dirty="0">
                <a:solidFill>
                  <a:srgbClr val="585858"/>
                </a:solidFill>
                <a:latin typeface="Calibri"/>
                <a:cs typeface="Calibri"/>
              </a:rPr>
              <a:t>SIGNATURE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TRAFFIC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SYSTEMS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-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station</a:t>
            </a:r>
            <a:r>
              <a:rPr sz="15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585858"/>
                </a:solidFill>
                <a:latin typeface="Calibri"/>
                <a:cs typeface="Calibri"/>
              </a:rPr>
              <a:t>STS</a:t>
            </a:r>
            <a:endParaRPr sz="15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333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LACROIX TRAFIC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-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station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RADT TRAFFY</a:t>
            </a:r>
            <a:r>
              <a:rPr sz="1500" spc="-114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15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333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SFERIEL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-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station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légère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PRMX</a:t>
            </a:r>
            <a:endParaRPr sz="15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333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500" spc="-15" dirty="0">
                <a:solidFill>
                  <a:srgbClr val="585858"/>
                </a:solidFill>
                <a:latin typeface="Calibri"/>
                <a:cs typeface="Calibri"/>
              </a:rPr>
              <a:t>Technologie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mono-boucle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THALES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boucle </a:t>
            </a:r>
            <a:r>
              <a:rPr sz="1500" spc="-20" dirty="0">
                <a:solidFill>
                  <a:srgbClr val="585858"/>
                </a:solidFill>
                <a:latin typeface="Calibri"/>
                <a:cs typeface="Calibri"/>
              </a:rPr>
              <a:t>Eye </a:t>
            </a:r>
            <a:r>
              <a:rPr sz="1500" spc="-30" dirty="0">
                <a:solidFill>
                  <a:srgbClr val="585858"/>
                </a:solidFill>
                <a:latin typeface="Calibri"/>
                <a:cs typeface="Calibri"/>
              </a:rPr>
              <a:t>Way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=&gt;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une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seule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boucle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toutes</a:t>
            </a:r>
            <a:r>
              <a:rPr sz="15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mesures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0531" y="4281042"/>
            <a:ext cx="6598284" cy="8261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88290" indent="-276225">
              <a:lnSpc>
                <a:spcPct val="100000"/>
              </a:lnSpc>
              <a:spcBef>
                <a:spcPts val="400"/>
              </a:spcBef>
              <a:buClr>
                <a:srgbClr val="ED7E00"/>
              </a:buClr>
              <a:buSzPct val="73333"/>
              <a:buFont typeface="Wingdings"/>
              <a:buChar char=""/>
              <a:tabLst>
                <a:tab pos="288290" algn="l"/>
                <a:tab pos="288925" algn="l"/>
              </a:tabLst>
            </a:pPr>
            <a:r>
              <a:rPr sz="1500" b="1" spc="-5" dirty="0">
                <a:solidFill>
                  <a:srgbClr val="585858"/>
                </a:solidFill>
                <a:latin typeface="Calibri"/>
                <a:cs typeface="Calibri"/>
              </a:rPr>
              <a:t>Des </a:t>
            </a:r>
            <a:r>
              <a:rPr sz="1500" b="1" spc="-10" dirty="0">
                <a:solidFill>
                  <a:srgbClr val="585858"/>
                </a:solidFill>
                <a:latin typeface="Calibri"/>
                <a:cs typeface="Calibri"/>
              </a:rPr>
              <a:t>compteurs </a:t>
            </a:r>
            <a:r>
              <a:rPr sz="1500" b="1" spc="-5" dirty="0">
                <a:solidFill>
                  <a:srgbClr val="585858"/>
                </a:solidFill>
                <a:latin typeface="Calibri"/>
                <a:cs typeface="Calibri"/>
              </a:rPr>
              <a:t>mobiles sont </a:t>
            </a:r>
            <a:r>
              <a:rPr sz="1500" b="1" spc="-10" dirty="0">
                <a:solidFill>
                  <a:srgbClr val="585858"/>
                </a:solidFill>
                <a:latin typeface="Calibri"/>
                <a:cs typeface="Calibri"/>
              </a:rPr>
              <a:t>également </a:t>
            </a:r>
            <a:r>
              <a:rPr sz="1500" b="1" dirty="0">
                <a:solidFill>
                  <a:srgbClr val="585858"/>
                </a:solidFill>
                <a:latin typeface="Calibri"/>
                <a:cs typeface="Calibri"/>
              </a:rPr>
              <a:t>disponible </a:t>
            </a:r>
            <a:r>
              <a:rPr sz="1500" b="1" spc="-10" dirty="0">
                <a:solidFill>
                  <a:srgbClr val="585858"/>
                </a:solidFill>
                <a:latin typeface="Calibri"/>
                <a:cs typeface="Calibri"/>
              </a:rPr>
              <a:t>(recueils courts et</a:t>
            </a:r>
            <a:r>
              <a:rPr sz="1500" b="1" dirty="0">
                <a:solidFill>
                  <a:srgbClr val="585858"/>
                </a:solidFill>
                <a:latin typeface="Calibri"/>
                <a:cs typeface="Calibri"/>
              </a:rPr>
              <a:t> ponctuels)</a:t>
            </a:r>
            <a:endParaRPr sz="1500">
              <a:latin typeface="Calibri"/>
              <a:cs typeface="Calibri"/>
            </a:endParaRPr>
          </a:p>
          <a:p>
            <a:pPr marL="641985" lvl="1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333"/>
              <a:buFont typeface="Courier New"/>
              <a:buChar char="o"/>
              <a:tabLst>
                <a:tab pos="641985" algn="l"/>
                <a:tab pos="642620" algn="l"/>
              </a:tabLst>
            </a:pP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STERELA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5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Mixtra</a:t>
            </a:r>
            <a:endParaRPr sz="1500">
              <a:latin typeface="Calibri"/>
              <a:cs typeface="Calibri"/>
            </a:endParaRPr>
          </a:p>
          <a:p>
            <a:pPr marL="641985" lvl="1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333"/>
              <a:buFont typeface="Courier New"/>
              <a:buChar char="o"/>
              <a:tabLst>
                <a:tab pos="641985" algn="l"/>
                <a:tab pos="642620" algn="l"/>
              </a:tabLst>
            </a:pP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Sfériel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5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Phoenix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8768" y="448055"/>
            <a:ext cx="1133855" cy="847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9590" y="800608"/>
            <a:ext cx="8555355" cy="142938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C76900"/>
              </a:buClr>
              <a:buSzPct val="119444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Les</a:t>
            </a:r>
            <a:r>
              <a:rPr sz="1800" b="1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magnétomètres</a:t>
            </a:r>
            <a:endParaRPr sz="18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2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600" b="1" spc="-15" dirty="0">
                <a:solidFill>
                  <a:srgbClr val="585858"/>
                </a:solidFill>
                <a:latin typeface="Calibri"/>
                <a:cs typeface="Calibri"/>
              </a:rPr>
              <a:t> capteurs</a:t>
            </a:r>
            <a:endParaRPr sz="1600">
              <a:latin typeface="Calibri"/>
              <a:cs typeface="Calibri"/>
            </a:endParaRPr>
          </a:p>
          <a:p>
            <a:pPr marL="996950" lvl="2" indent="-355600">
              <a:lnSpc>
                <a:spcPct val="100000"/>
              </a:lnSpc>
              <a:spcBef>
                <a:spcPts val="309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Plaques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poser sur chaussée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ou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capteur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cubique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placer en chaussée</a:t>
            </a:r>
            <a:r>
              <a:rPr sz="14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(intrusif)</a:t>
            </a:r>
            <a:endParaRPr sz="1400">
              <a:latin typeface="Calibri"/>
              <a:cs typeface="Calibri"/>
            </a:endParaRPr>
          </a:p>
          <a:p>
            <a:pPr marL="996950" marR="5080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capteur intègre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très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petites self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pouvant être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réalisées sur des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circuits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imprimés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très petites  tailles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682" y="3706687"/>
            <a:ext cx="8202930" cy="196024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88290" indent="-276225">
              <a:lnSpc>
                <a:spcPct val="100000"/>
              </a:lnSpc>
              <a:spcBef>
                <a:spcPts val="44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288290" algn="l"/>
                <a:tab pos="288925" algn="l"/>
              </a:tabLst>
            </a:pP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principe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b="1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fonctionnement</a:t>
            </a:r>
            <a:endParaRPr sz="1600">
              <a:latin typeface="Calibri"/>
              <a:cs typeface="Calibri"/>
            </a:endParaRPr>
          </a:p>
          <a:p>
            <a:pPr marL="641985" lvl="1" indent="-355600">
              <a:lnSpc>
                <a:spcPct val="100000"/>
              </a:lnSpc>
              <a:spcBef>
                <a:spcPts val="31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641985" algn="l"/>
                <a:tab pos="64262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Analyse de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variation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du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champ magnétique terrestre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causée par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passage des</a:t>
            </a:r>
            <a:r>
              <a:rPr sz="1400" spc="-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véhicules</a:t>
            </a:r>
            <a:endParaRPr sz="1400">
              <a:latin typeface="Calibri"/>
              <a:cs typeface="Calibri"/>
            </a:endParaRPr>
          </a:p>
          <a:p>
            <a:pPr marL="641985" lvl="1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641985" algn="l"/>
                <a:tab pos="642620" algn="l"/>
              </a:tabLst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Le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signal</a:t>
            </a:r>
            <a:r>
              <a:rPr sz="14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délivré</a:t>
            </a:r>
            <a:r>
              <a:rPr sz="1400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par</a:t>
            </a:r>
            <a:r>
              <a:rPr sz="14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le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capteur</a:t>
            </a:r>
            <a:r>
              <a:rPr sz="1400" spc="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est</a:t>
            </a:r>
            <a:r>
              <a:rPr sz="1400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un</a:t>
            </a:r>
            <a:r>
              <a:rPr sz="1400" spc="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signal</a:t>
            </a:r>
            <a:r>
              <a:rPr sz="14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électrique</a:t>
            </a:r>
            <a:r>
              <a:rPr sz="1400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proportionnel</a:t>
            </a:r>
            <a:r>
              <a:rPr sz="1400" b="1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aux</a:t>
            </a:r>
            <a:r>
              <a:rPr sz="1400" b="1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variations</a:t>
            </a:r>
            <a:r>
              <a:rPr sz="1400" b="1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du</a:t>
            </a:r>
            <a:r>
              <a:rPr sz="1400" b="1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champs</a:t>
            </a:r>
            <a:endParaRPr sz="1400">
              <a:latin typeface="Calibri"/>
              <a:cs typeface="Calibri"/>
            </a:endParaRPr>
          </a:p>
          <a:p>
            <a:pPr marL="641985">
              <a:lnSpc>
                <a:spcPct val="100000"/>
              </a:lnSpc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magnétique terrestre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sur les 3 </a:t>
            </a:r>
            <a:r>
              <a:rPr sz="1400" b="1" spc="-15" dirty="0">
                <a:solidFill>
                  <a:srgbClr val="585858"/>
                </a:solidFill>
                <a:latin typeface="Calibri"/>
                <a:cs typeface="Calibri"/>
              </a:rPr>
              <a:t>axes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x, y </a:t>
            </a: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et</a:t>
            </a:r>
            <a:r>
              <a:rPr sz="1400" b="1" spc="-1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z</a:t>
            </a:r>
            <a:endParaRPr sz="1400">
              <a:latin typeface="Calibri"/>
              <a:cs typeface="Calibri"/>
            </a:endParaRPr>
          </a:p>
          <a:p>
            <a:pPr marL="641985" marR="5715" lvl="1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641985" algn="l"/>
                <a:tab pos="642620" algn="l"/>
              </a:tabLst>
            </a:pPr>
            <a:r>
              <a:rPr sz="1400" spc="-30" dirty="0">
                <a:solidFill>
                  <a:srgbClr val="585858"/>
                </a:solidFill>
                <a:latin typeface="Calibri"/>
                <a:cs typeface="Calibri"/>
              </a:rPr>
              <a:t>Très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petite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taille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(quelques centimètres)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forme cubique en général.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Souvent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posé en chaussée 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via un </a:t>
            </a:r>
            <a:r>
              <a:rPr sz="1400" spc="3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carottage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quelques centimètres en dessous de</a:t>
            </a:r>
            <a:r>
              <a:rPr sz="14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l'enrobé.</a:t>
            </a:r>
            <a:endParaRPr sz="1400">
              <a:latin typeface="Calibri"/>
              <a:cs typeface="Calibri"/>
            </a:endParaRPr>
          </a:p>
          <a:p>
            <a:pPr marL="641985" marR="7620" lvl="1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641985" algn="l"/>
                <a:tab pos="64262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Un seul </a:t>
            </a: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capteur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posé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en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milieu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voie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permet de détecter 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présence d'un véhicule,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deux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capteurs  permettent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déduire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d'autres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natures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mesure (vitesses, longueurs, interdistances,</a:t>
            </a:r>
            <a:r>
              <a:rPr sz="1400" spc="1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etc.)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6" name="object 6"/>
          <p:cNvSpPr/>
          <p:nvPr/>
        </p:nvSpPr>
        <p:spPr>
          <a:xfrm>
            <a:off x="1331975" y="2337816"/>
            <a:ext cx="1380744" cy="1277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4971" y="2346989"/>
            <a:ext cx="1313450" cy="12191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21223" y="2083308"/>
            <a:ext cx="1012194" cy="17007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8768" y="448055"/>
            <a:ext cx="1133855" cy="847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9590" y="800608"/>
            <a:ext cx="8554720" cy="218376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C76900"/>
              </a:buClr>
              <a:buSzPct val="119444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magnétomètres</a:t>
            </a:r>
            <a:r>
              <a:rPr sz="1800" b="1" spc="-4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8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2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600" b="1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signaux</a:t>
            </a:r>
            <a:endParaRPr sz="1600">
              <a:latin typeface="Calibri"/>
              <a:cs typeface="Calibri"/>
            </a:endParaRPr>
          </a:p>
          <a:p>
            <a:pPr marL="996950" lvl="2" indent="-355600">
              <a:lnSpc>
                <a:spcPct val="100000"/>
              </a:lnSpc>
              <a:spcBef>
                <a:spcPts val="309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Étude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3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composantes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x, y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z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du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champs magnétique</a:t>
            </a:r>
            <a:r>
              <a:rPr sz="1400" b="1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terrestre</a:t>
            </a:r>
            <a:endParaRPr sz="1400">
              <a:latin typeface="Calibri"/>
              <a:cs typeface="Calibri"/>
            </a:endParaRPr>
          </a:p>
          <a:p>
            <a:pPr marL="996950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Auto </a:t>
            </a: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calibrage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du 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capteur,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sensibilité</a:t>
            </a:r>
            <a:r>
              <a:rPr sz="1400" b="1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paramétrable</a:t>
            </a:r>
            <a:endParaRPr sz="1400">
              <a:latin typeface="Calibri"/>
              <a:cs typeface="Calibri"/>
            </a:endParaRPr>
          </a:p>
          <a:p>
            <a:pPr marL="996950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Transmission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sans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fil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alimentation par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batterie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ou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pile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petite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taille</a:t>
            </a:r>
            <a:endParaRPr sz="1400">
              <a:latin typeface="Calibri"/>
              <a:cs typeface="Calibri"/>
            </a:endParaRPr>
          </a:p>
          <a:p>
            <a:pPr marL="996950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Comme</a:t>
            </a: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pour</a:t>
            </a:r>
            <a:r>
              <a:rPr sz="1400" spc="1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400" spc="10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boucles</a:t>
            </a:r>
            <a:r>
              <a:rPr sz="1400" spc="1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inductives,</a:t>
            </a: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une</a:t>
            </a:r>
            <a:r>
              <a:rPr sz="1400" spc="114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analyse</a:t>
            </a:r>
            <a:r>
              <a:rPr sz="1400" spc="10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fine</a:t>
            </a:r>
            <a:r>
              <a:rPr sz="1400" spc="1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du</a:t>
            </a: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signal</a:t>
            </a:r>
            <a:r>
              <a:rPr sz="1400" spc="1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peut</a:t>
            </a:r>
            <a:r>
              <a:rPr sz="1400" spc="10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fournir</a:t>
            </a:r>
            <a:r>
              <a:rPr sz="1400" spc="1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une</a:t>
            </a:r>
            <a:r>
              <a:rPr sz="1400" spc="10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signature</a:t>
            </a:r>
            <a:r>
              <a:rPr sz="1400" spc="10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magnétique</a:t>
            </a:r>
            <a:endParaRPr sz="1400">
              <a:latin typeface="Calibri"/>
              <a:cs typeface="Calibri"/>
            </a:endParaRPr>
          </a:p>
          <a:p>
            <a:pPr marL="996950">
              <a:lnSpc>
                <a:spcPct val="100000"/>
              </a:lnSpc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«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caractéristique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»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pour un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véhicule.</a:t>
            </a:r>
            <a:endParaRPr sz="1400">
              <a:latin typeface="Calibri"/>
              <a:cs typeface="Calibri"/>
            </a:endParaRPr>
          </a:p>
          <a:p>
            <a:pPr marL="996950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400" b="1" spc="-20" dirty="0">
                <a:solidFill>
                  <a:srgbClr val="585858"/>
                </a:solidFill>
                <a:latin typeface="Calibri"/>
                <a:cs typeface="Calibri"/>
              </a:rPr>
              <a:t>Très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peu perturbable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,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robuste et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plusieurs fonctionnalité</a:t>
            </a:r>
            <a:r>
              <a:rPr sz="14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disponible.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5" name="object 5"/>
          <p:cNvSpPr/>
          <p:nvPr/>
        </p:nvSpPr>
        <p:spPr>
          <a:xfrm>
            <a:off x="4067849" y="3421348"/>
            <a:ext cx="4324152" cy="1862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2416" y="3517391"/>
            <a:ext cx="2668524" cy="17079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644" y="1070609"/>
            <a:ext cx="6713220" cy="472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105"/>
              </a:spcBef>
              <a:buSzPct val="75000"/>
              <a:buFont typeface="Wingdings"/>
              <a:buChar char=""/>
              <a:tabLst>
                <a:tab pos="373380" algn="l"/>
                <a:tab pos="374015" algn="l"/>
              </a:tabLst>
            </a:pPr>
            <a:r>
              <a:rPr sz="2000" b="1" spc="-5" dirty="0">
                <a:solidFill>
                  <a:srgbClr val="ED7E00"/>
                </a:solidFill>
                <a:latin typeface="Tw Cen MT"/>
                <a:cs typeface="Tw Cen MT"/>
              </a:rPr>
              <a:t>Partie (1) </a:t>
            </a:r>
            <a:r>
              <a:rPr sz="2000" b="1" dirty="0">
                <a:solidFill>
                  <a:srgbClr val="ED7E00"/>
                </a:solidFill>
                <a:latin typeface="Tw Cen MT"/>
                <a:cs typeface="Tw Cen MT"/>
              </a:rPr>
              <a:t>: </a:t>
            </a:r>
            <a:r>
              <a:rPr sz="2000" b="1" spc="-10" dirty="0">
                <a:latin typeface="Tw Cen MT"/>
                <a:cs typeface="Tw Cen MT"/>
              </a:rPr>
              <a:t>Pourquoi </a:t>
            </a:r>
            <a:r>
              <a:rPr sz="2000" b="1" dirty="0">
                <a:latin typeface="Tw Cen MT"/>
                <a:cs typeface="Tw Cen MT"/>
              </a:rPr>
              <a:t>un recueil de données trafic</a:t>
            </a:r>
            <a:r>
              <a:rPr sz="2000" b="1" spc="35" dirty="0">
                <a:latin typeface="Tw Cen MT"/>
                <a:cs typeface="Tw Cen MT"/>
              </a:rPr>
              <a:t> </a:t>
            </a:r>
            <a:r>
              <a:rPr sz="2000" b="1" dirty="0">
                <a:latin typeface="Tw Cen MT"/>
                <a:cs typeface="Tw Cen MT"/>
              </a:rPr>
              <a:t>?</a:t>
            </a:r>
            <a:endParaRPr sz="2000">
              <a:latin typeface="Tw Cen MT"/>
              <a:cs typeface="Tw Cen MT"/>
            </a:endParaRPr>
          </a:p>
          <a:p>
            <a:pPr marL="731520" lvl="1" indent="-364490">
              <a:lnSpc>
                <a:spcPct val="100000"/>
              </a:lnSpc>
              <a:spcBef>
                <a:spcPts val="122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731520" algn="l"/>
                <a:tab pos="732155" algn="l"/>
              </a:tabLst>
            </a:pPr>
            <a:r>
              <a:rPr sz="1600" b="1" spc="-15" dirty="0">
                <a:solidFill>
                  <a:srgbClr val="585858"/>
                </a:solidFill>
                <a:latin typeface="Tw Cen MT"/>
                <a:cs typeface="Tw Cen MT"/>
              </a:rPr>
              <a:t>Politiques </a:t>
            </a:r>
            <a:r>
              <a:rPr sz="1600" b="1" dirty="0">
                <a:solidFill>
                  <a:srgbClr val="585858"/>
                </a:solidFill>
                <a:latin typeface="Tw Cen MT"/>
                <a:cs typeface="Tw Cen MT"/>
              </a:rPr>
              <a:t>et stratégies </a:t>
            </a:r>
            <a:r>
              <a:rPr sz="1600" b="1" spc="-5" dirty="0">
                <a:solidFill>
                  <a:srgbClr val="585858"/>
                </a:solidFill>
                <a:latin typeface="Tw Cen MT"/>
                <a:cs typeface="Tw Cen MT"/>
              </a:rPr>
              <a:t>induisant un </a:t>
            </a:r>
            <a:r>
              <a:rPr sz="1600" b="1" dirty="0">
                <a:solidFill>
                  <a:srgbClr val="585858"/>
                </a:solidFill>
                <a:latin typeface="Tw Cen MT"/>
                <a:cs typeface="Tw Cen MT"/>
              </a:rPr>
              <a:t>recueil </a:t>
            </a:r>
            <a:r>
              <a:rPr sz="1600" b="1" spc="-5" dirty="0">
                <a:solidFill>
                  <a:srgbClr val="585858"/>
                </a:solidFill>
                <a:latin typeface="Tw Cen MT"/>
                <a:cs typeface="Tw Cen MT"/>
              </a:rPr>
              <a:t>de données</a:t>
            </a:r>
            <a:r>
              <a:rPr sz="1600" b="1" spc="-15" dirty="0">
                <a:solidFill>
                  <a:srgbClr val="585858"/>
                </a:solidFill>
                <a:latin typeface="Tw Cen MT"/>
                <a:cs typeface="Tw Cen MT"/>
              </a:rPr>
              <a:t> </a:t>
            </a:r>
            <a:r>
              <a:rPr sz="1600" b="1" dirty="0">
                <a:solidFill>
                  <a:srgbClr val="585858"/>
                </a:solidFill>
                <a:latin typeface="Tw Cen MT"/>
                <a:cs typeface="Tw Cen MT"/>
              </a:rPr>
              <a:t>trafic</a:t>
            </a:r>
            <a:endParaRPr sz="1600">
              <a:latin typeface="Tw Cen MT"/>
              <a:cs typeface="Tw Cen MT"/>
            </a:endParaRPr>
          </a:p>
          <a:p>
            <a:pPr marL="731520" lvl="1" indent="-364490">
              <a:lnSpc>
                <a:spcPct val="100000"/>
              </a:lnSpc>
              <a:spcBef>
                <a:spcPts val="60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731520" algn="l"/>
                <a:tab pos="732155" algn="l"/>
              </a:tabLst>
            </a:pPr>
            <a:r>
              <a:rPr sz="1600" b="1" spc="-5" dirty="0">
                <a:solidFill>
                  <a:srgbClr val="A6A6A6"/>
                </a:solidFill>
                <a:latin typeface="Tw Cen MT"/>
                <a:cs typeface="Tw Cen MT"/>
              </a:rPr>
              <a:t>Les besoins des exploitants et les </a:t>
            </a:r>
            <a:r>
              <a:rPr sz="1600" b="1" spc="5" dirty="0">
                <a:solidFill>
                  <a:srgbClr val="A6A6A6"/>
                </a:solidFill>
                <a:latin typeface="Tw Cen MT"/>
                <a:cs typeface="Tw Cen MT"/>
              </a:rPr>
              <a:t>autres</a:t>
            </a:r>
            <a:r>
              <a:rPr sz="1600" b="1" dirty="0">
                <a:solidFill>
                  <a:srgbClr val="A6A6A6"/>
                </a:solidFill>
                <a:latin typeface="Tw Cen MT"/>
                <a:cs typeface="Tw Cen MT"/>
              </a:rPr>
              <a:t> </a:t>
            </a:r>
            <a:r>
              <a:rPr sz="1600" b="1" spc="-5" dirty="0">
                <a:solidFill>
                  <a:srgbClr val="A6A6A6"/>
                </a:solidFill>
                <a:latin typeface="Tw Cen MT"/>
                <a:cs typeface="Tw Cen MT"/>
              </a:rPr>
              <a:t>besoins</a:t>
            </a:r>
            <a:endParaRPr sz="1600">
              <a:latin typeface="Tw Cen MT"/>
              <a:cs typeface="Tw Cen MT"/>
            </a:endParaRPr>
          </a:p>
          <a:p>
            <a:pPr marL="731520" lvl="1" indent="-364490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731520" algn="l"/>
                <a:tab pos="732155" algn="l"/>
              </a:tabLst>
            </a:pPr>
            <a:r>
              <a:rPr sz="1600" b="1" spc="-5" dirty="0">
                <a:solidFill>
                  <a:srgbClr val="585858"/>
                </a:solidFill>
                <a:latin typeface="Tw Cen MT"/>
                <a:cs typeface="Tw Cen MT"/>
              </a:rPr>
              <a:t>Systèmes </a:t>
            </a:r>
            <a:r>
              <a:rPr sz="1600" b="1" dirty="0">
                <a:solidFill>
                  <a:srgbClr val="585858"/>
                </a:solidFill>
                <a:latin typeface="Tw Cen MT"/>
                <a:cs typeface="Tw Cen MT"/>
              </a:rPr>
              <a:t>de recueil </a:t>
            </a:r>
            <a:r>
              <a:rPr sz="1600" b="1" spc="-5" dirty="0">
                <a:solidFill>
                  <a:srgbClr val="585858"/>
                </a:solidFill>
                <a:latin typeface="Tw Cen MT"/>
                <a:cs typeface="Tw Cen MT"/>
              </a:rPr>
              <a:t>et systèmes</a:t>
            </a:r>
            <a:r>
              <a:rPr sz="1600" b="1" spc="-35" dirty="0">
                <a:solidFill>
                  <a:srgbClr val="585858"/>
                </a:solidFill>
                <a:latin typeface="Tw Cen MT"/>
                <a:cs typeface="Tw Cen MT"/>
              </a:rPr>
              <a:t> </a:t>
            </a:r>
            <a:r>
              <a:rPr sz="1600" b="1" spc="5" dirty="0">
                <a:solidFill>
                  <a:srgbClr val="585858"/>
                </a:solidFill>
                <a:latin typeface="Tw Cen MT"/>
                <a:cs typeface="Tw Cen MT"/>
              </a:rPr>
              <a:t>experts</a:t>
            </a:r>
            <a:endParaRPr sz="1600">
              <a:latin typeface="Tw Cen MT"/>
              <a:cs typeface="Tw Cen MT"/>
            </a:endParaRPr>
          </a:p>
          <a:p>
            <a:pPr marL="373380" indent="-361315">
              <a:lnSpc>
                <a:spcPct val="100000"/>
              </a:lnSpc>
              <a:spcBef>
                <a:spcPts val="570"/>
              </a:spcBef>
              <a:buSzPct val="75000"/>
              <a:buFont typeface="Wingdings"/>
              <a:buChar char=""/>
              <a:tabLst>
                <a:tab pos="373380" algn="l"/>
                <a:tab pos="374015" algn="l"/>
              </a:tabLst>
            </a:pPr>
            <a:r>
              <a:rPr sz="2000" b="1" spc="-5" dirty="0">
                <a:solidFill>
                  <a:srgbClr val="ED7E00"/>
                </a:solidFill>
                <a:latin typeface="Tw Cen MT"/>
                <a:cs typeface="Tw Cen MT"/>
              </a:rPr>
              <a:t>Partie (2) </a:t>
            </a:r>
            <a:r>
              <a:rPr sz="2000" b="1" dirty="0">
                <a:solidFill>
                  <a:srgbClr val="ED7E00"/>
                </a:solidFill>
                <a:latin typeface="Tw Cen MT"/>
                <a:cs typeface="Tw Cen MT"/>
              </a:rPr>
              <a:t>: </a:t>
            </a:r>
            <a:r>
              <a:rPr sz="2000" b="1" dirty="0">
                <a:latin typeface="Tw Cen MT"/>
                <a:cs typeface="Tw Cen MT"/>
              </a:rPr>
              <a:t>capteurs et systèmes de recueil de données</a:t>
            </a:r>
            <a:r>
              <a:rPr sz="2000" b="1" spc="85" dirty="0">
                <a:latin typeface="Tw Cen MT"/>
                <a:cs typeface="Tw Cen MT"/>
              </a:rPr>
              <a:t> </a:t>
            </a:r>
            <a:r>
              <a:rPr sz="2000" b="1" dirty="0">
                <a:latin typeface="Tw Cen MT"/>
                <a:cs typeface="Tw Cen MT"/>
              </a:rPr>
              <a:t>trafic</a:t>
            </a:r>
            <a:endParaRPr sz="2000">
              <a:latin typeface="Tw Cen MT"/>
              <a:cs typeface="Tw Cen MT"/>
            </a:endParaRPr>
          </a:p>
          <a:p>
            <a:pPr marL="731520" lvl="1" indent="-364490">
              <a:lnSpc>
                <a:spcPct val="100000"/>
              </a:lnSpc>
              <a:spcBef>
                <a:spcPts val="122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731520" algn="l"/>
                <a:tab pos="732155" algn="l"/>
              </a:tabLst>
            </a:pPr>
            <a:r>
              <a:rPr sz="1600" b="1" spc="-5" dirty="0">
                <a:solidFill>
                  <a:srgbClr val="585858"/>
                </a:solidFill>
                <a:latin typeface="Tw Cen MT"/>
                <a:cs typeface="Tw Cen MT"/>
              </a:rPr>
              <a:t>Les </a:t>
            </a:r>
            <a:r>
              <a:rPr sz="1600" b="1" spc="5" dirty="0">
                <a:solidFill>
                  <a:srgbClr val="585858"/>
                </a:solidFill>
                <a:latin typeface="Tw Cen MT"/>
                <a:cs typeface="Tw Cen MT"/>
              </a:rPr>
              <a:t>différentes </a:t>
            </a:r>
            <a:r>
              <a:rPr sz="1600" b="1" spc="-5" dirty="0">
                <a:solidFill>
                  <a:srgbClr val="585858"/>
                </a:solidFill>
                <a:latin typeface="Tw Cen MT"/>
                <a:cs typeface="Tw Cen MT"/>
              </a:rPr>
              <a:t>capteurs par</a:t>
            </a:r>
            <a:r>
              <a:rPr sz="1600" b="1" spc="10" dirty="0">
                <a:solidFill>
                  <a:srgbClr val="585858"/>
                </a:solidFill>
                <a:latin typeface="Tw Cen MT"/>
                <a:cs typeface="Tw Cen MT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Tw Cen MT"/>
                <a:cs typeface="Tw Cen MT"/>
              </a:rPr>
              <a:t>technologies</a:t>
            </a:r>
            <a:endParaRPr sz="1600">
              <a:latin typeface="Tw Cen MT"/>
              <a:cs typeface="Tw Cen MT"/>
            </a:endParaRPr>
          </a:p>
          <a:p>
            <a:pPr marL="731520" lvl="1" indent="-364490">
              <a:lnSpc>
                <a:spcPct val="100000"/>
              </a:lnSpc>
              <a:spcBef>
                <a:spcPts val="60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731520" algn="l"/>
                <a:tab pos="732155" algn="l"/>
              </a:tabLst>
            </a:pPr>
            <a:r>
              <a:rPr sz="1600" b="1" spc="-5" dirty="0">
                <a:solidFill>
                  <a:srgbClr val="A6A6A6"/>
                </a:solidFill>
                <a:latin typeface="Tw Cen MT"/>
                <a:cs typeface="Tw Cen MT"/>
              </a:rPr>
              <a:t>Les systèmes de </a:t>
            </a:r>
            <a:r>
              <a:rPr sz="1600" b="1" dirty="0">
                <a:solidFill>
                  <a:srgbClr val="A6A6A6"/>
                </a:solidFill>
                <a:latin typeface="Tw Cen MT"/>
                <a:cs typeface="Tw Cen MT"/>
              </a:rPr>
              <a:t>recueil </a:t>
            </a:r>
            <a:r>
              <a:rPr sz="1600" b="1" spc="-5" dirty="0">
                <a:solidFill>
                  <a:srgbClr val="A6A6A6"/>
                </a:solidFill>
                <a:latin typeface="Tw Cen MT"/>
                <a:cs typeface="Tw Cen MT"/>
              </a:rPr>
              <a:t>et les systèmes</a:t>
            </a:r>
            <a:r>
              <a:rPr sz="1600" b="1" spc="-20" dirty="0">
                <a:solidFill>
                  <a:srgbClr val="A6A6A6"/>
                </a:solidFill>
                <a:latin typeface="Tw Cen MT"/>
                <a:cs typeface="Tw Cen MT"/>
              </a:rPr>
              <a:t> </a:t>
            </a:r>
            <a:r>
              <a:rPr sz="1600" b="1" spc="5" dirty="0">
                <a:solidFill>
                  <a:srgbClr val="A6A6A6"/>
                </a:solidFill>
                <a:latin typeface="Tw Cen MT"/>
                <a:cs typeface="Tw Cen MT"/>
              </a:rPr>
              <a:t>experts</a:t>
            </a:r>
            <a:endParaRPr sz="1600">
              <a:latin typeface="Tw Cen MT"/>
              <a:cs typeface="Tw Cen MT"/>
            </a:endParaRPr>
          </a:p>
          <a:p>
            <a:pPr marL="373380" indent="-361315">
              <a:lnSpc>
                <a:spcPct val="100000"/>
              </a:lnSpc>
              <a:spcBef>
                <a:spcPts val="570"/>
              </a:spcBef>
              <a:buSzPct val="75000"/>
              <a:buFont typeface="Wingdings"/>
              <a:buChar char=""/>
              <a:tabLst>
                <a:tab pos="373380" algn="l"/>
                <a:tab pos="374015" algn="l"/>
              </a:tabLst>
            </a:pPr>
            <a:r>
              <a:rPr sz="2000" b="1" spc="-5" dirty="0">
                <a:solidFill>
                  <a:srgbClr val="ED7E00"/>
                </a:solidFill>
                <a:latin typeface="Tw Cen MT"/>
                <a:cs typeface="Tw Cen MT"/>
              </a:rPr>
              <a:t>Partie (3) </a:t>
            </a:r>
            <a:r>
              <a:rPr sz="2000" b="1" dirty="0">
                <a:solidFill>
                  <a:srgbClr val="ED7E00"/>
                </a:solidFill>
                <a:latin typeface="Tw Cen MT"/>
                <a:cs typeface="Tw Cen MT"/>
              </a:rPr>
              <a:t>: </a:t>
            </a:r>
            <a:r>
              <a:rPr sz="2000" b="1" dirty="0">
                <a:latin typeface="Tw Cen MT"/>
                <a:cs typeface="Tw Cen MT"/>
              </a:rPr>
              <a:t>les transmissions de</a:t>
            </a:r>
            <a:r>
              <a:rPr sz="2000" b="1" spc="30" dirty="0">
                <a:latin typeface="Tw Cen MT"/>
                <a:cs typeface="Tw Cen MT"/>
              </a:rPr>
              <a:t> </a:t>
            </a:r>
            <a:r>
              <a:rPr sz="2000" b="1" dirty="0">
                <a:latin typeface="Tw Cen MT"/>
                <a:cs typeface="Tw Cen MT"/>
              </a:rPr>
              <a:t>données</a:t>
            </a:r>
            <a:endParaRPr sz="2000">
              <a:latin typeface="Tw Cen MT"/>
              <a:cs typeface="Tw Cen MT"/>
            </a:endParaRPr>
          </a:p>
          <a:p>
            <a:pPr marL="731520" lvl="1" indent="-364490">
              <a:lnSpc>
                <a:spcPct val="100000"/>
              </a:lnSpc>
              <a:spcBef>
                <a:spcPts val="123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731520" algn="l"/>
                <a:tab pos="732155" algn="l"/>
              </a:tabLst>
            </a:pPr>
            <a:r>
              <a:rPr sz="1600" b="1" spc="-5" dirty="0">
                <a:solidFill>
                  <a:srgbClr val="585858"/>
                </a:solidFill>
                <a:latin typeface="Tw Cen MT"/>
                <a:cs typeface="Tw Cen MT"/>
              </a:rPr>
              <a:t>La méthodologie de </a:t>
            </a:r>
            <a:r>
              <a:rPr sz="1600" b="1" dirty="0">
                <a:solidFill>
                  <a:srgbClr val="585858"/>
                </a:solidFill>
                <a:latin typeface="Tw Cen MT"/>
                <a:cs typeface="Tw Cen MT"/>
              </a:rPr>
              <a:t>choix </a:t>
            </a:r>
            <a:r>
              <a:rPr sz="1600" b="1" spc="-5" dirty="0">
                <a:solidFill>
                  <a:srgbClr val="585858"/>
                </a:solidFill>
                <a:latin typeface="Tw Cen MT"/>
                <a:cs typeface="Tw Cen MT"/>
              </a:rPr>
              <a:t>du mode de transmission de</a:t>
            </a:r>
            <a:r>
              <a:rPr sz="1600" b="1" spc="30" dirty="0">
                <a:solidFill>
                  <a:srgbClr val="585858"/>
                </a:solidFill>
                <a:latin typeface="Tw Cen MT"/>
                <a:cs typeface="Tw Cen MT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Tw Cen MT"/>
                <a:cs typeface="Tw Cen MT"/>
              </a:rPr>
              <a:t>données</a:t>
            </a:r>
            <a:endParaRPr sz="1600">
              <a:latin typeface="Tw Cen MT"/>
              <a:cs typeface="Tw Cen MT"/>
            </a:endParaRPr>
          </a:p>
          <a:p>
            <a:pPr marL="731520" lvl="1" indent="-364490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731520" algn="l"/>
                <a:tab pos="732155" algn="l"/>
              </a:tabLst>
            </a:pPr>
            <a:r>
              <a:rPr sz="1600" b="1" spc="-5" dirty="0">
                <a:solidFill>
                  <a:srgbClr val="A6A6A6"/>
                </a:solidFill>
                <a:latin typeface="Tw Cen MT"/>
                <a:cs typeface="Tw Cen MT"/>
              </a:rPr>
              <a:t>Les </a:t>
            </a:r>
            <a:r>
              <a:rPr sz="1600" b="1" spc="10" dirty="0">
                <a:solidFill>
                  <a:srgbClr val="A6A6A6"/>
                </a:solidFill>
                <a:latin typeface="Tw Cen MT"/>
                <a:cs typeface="Tw Cen MT"/>
              </a:rPr>
              <a:t>supports </a:t>
            </a:r>
            <a:r>
              <a:rPr sz="1600" b="1" spc="-5" dirty="0">
                <a:solidFill>
                  <a:srgbClr val="A6A6A6"/>
                </a:solidFill>
                <a:latin typeface="Tw Cen MT"/>
                <a:cs typeface="Tw Cen MT"/>
              </a:rPr>
              <a:t>de </a:t>
            </a:r>
            <a:r>
              <a:rPr sz="1600" b="1" dirty="0">
                <a:solidFill>
                  <a:srgbClr val="A6A6A6"/>
                </a:solidFill>
                <a:latin typeface="Tw Cen MT"/>
                <a:cs typeface="Tw Cen MT"/>
              </a:rPr>
              <a:t>communication</a:t>
            </a:r>
            <a:r>
              <a:rPr sz="1600" b="1" spc="-20" dirty="0">
                <a:solidFill>
                  <a:srgbClr val="A6A6A6"/>
                </a:solidFill>
                <a:latin typeface="Tw Cen MT"/>
                <a:cs typeface="Tw Cen MT"/>
              </a:rPr>
              <a:t> </a:t>
            </a:r>
            <a:r>
              <a:rPr sz="1600" b="1" spc="-5" dirty="0">
                <a:solidFill>
                  <a:srgbClr val="A6A6A6"/>
                </a:solidFill>
                <a:latin typeface="Tw Cen MT"/>
                <a:cs typeface="Tw Cen MT"/>
              </a:rPr>
              <a:t>existants</a:t>
            </a:r>
            <a:endParaRPr sz="1600">
              <a:latin typeface="Tw Cen MT"/>
              <a:cs typeface="Tw Cen MT"/>
            </a:endParaRPr>
          </a:p>
          <a:p>
            <a:pPr marL="731520" lvl="1" indent="-364490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731520" algn="l"/>
                <a:tab pos="732155" algn="l"/>
              </a:tabLst>
            </a:pPr>
            <a:r>
              <a:rPr sz="1600" b="1" spc="-5" dirty="0">
                <a:solidFill>
                  <a:srgbClr val="585858"/>
                </a:solidFill>
                <a:latin typeface="Tw Cen MT"/>
                <a:cs typeface="Tw Cen MT"/>
              </a:rPr>
              <a:t>Le </a:t>
            </a:r>
            <a:r>
              <a:rPr sz="1600" b="1" dirty="0">
                <a:solidFill>
                  <a:srgbClr val="585858"/>
                </a:solidFill>
                <a:latin typeface="Tw Cen MT"/>
                <a:cs typeface="Tw Cen MT"/>
              </a:rPr>
              <a:t>socle </a:t>
            </a:r>
            <a:r>
              <a:rPr sz="1600" b="1" spc="-5" dirty="0">
                <a:solidFill>
                  <a:srgbClr val="585858"/>
                </a:solidFill>
                <a:latin typeface="Tw Cen MT"/>
                <a:cs typeface="Tw Cen MT"/>
              </a:rPr>
              <a:t>minimale de commandes</a:t>
            </a:r>
            <a:r>
              <a:rPr sz="1600" b="1" spc="5" dirty="0">
                <a:solidFill>
                  <a:srgbClr val="585858"/>
                </a:solidFill>
                <a:latin typeface="Tw Cen MT"/>
                <a:cs typeface="Tw Cen MT"/>
              </a:rPr>
              <a:t> </a:t>
            </a:r>
            <a:r>
              <a:rPr sz="1600" b="1" spc="-15" dirty="0">
                <a:solidFill>
                  <a:srgbClr val="585858"/>
                </a:solidFill>
                <a:latin typeface="Tw Cen MT"/>
                <a:cs typeface="Tw Cen MT"/>
              </a:rPr>
              <a:t>LCR</a:t>
            </a:r>
            <a:endParaRPr sz="1600">
              <a:latin typeface="Tw Cen MT"/>
              <a:cs typeface="Tw Cen MT"/>
            </a:endParaRPr>
          </a:p>
          <a:p>
            <a:pPr marL="373380" indent="-361315">
              <a:lnSpc>
                <a:spcPct val="100000"/>
              </a:lnSpc>
              <a:spcBef>
                <a:spcPts val="575"/>
              </a:spcBef>
              <a:buSzPct val="75000"/>
              <a:buFont typeface="Wingdings"/>
              <a:buChar char=""/>
              <a:tabLst>
                <a:tab pos="373380" algn="l"/>
                <a:tab pos="374015" algn="l"/>
              </a:tabLst>
            </a:pPr>
            <a:r>
              <a:rPr sz="2000" b="1" dirty="0">
                <a:solidFill>
                  <a:srgbClr val="ED7E00"/>
                </a:solidFill>
                <a:latin typeface="Tw Cen MT"/>
                <a:cs typeface="Tw Cen MT"/>
              </a:rPr>
              <a:t>Références bibliographiques /</a:t>
            </a:r>
            <a:r>
              <a:rPr sz="2000" b="1" spc="-15" dirty="0">
                <a:solidFill>
                  <a:srgbClr val="ED7E00"/>
                </a:solidFill>
                <a:latin typeface="Tw Cen MT"/>
                <a:cs typeface="Tw Cen MT"/>
              </a:rPr>
              <a:t> </a:t>
            </a:r>
            <a:r>
              <a:rPr sz="2000" b="1" dirty="0">
                <a:solidFill>
                  <a:srgbClr val="ED7E00"/>
                </a:solidFill>
                <a:latin typeface="Tw Cen MT"/>
                <a:cs typeface="Tw Cen MT"/>
              </a:rPr>
              <a:t>web</a:t>
            </a:r>
            <a:endParaRPr sz="2000">
              <a:latin typeface="Tw Cen MT"/>
              <a:cs typeface="Tw Cen MT"/>
            </a:endParaRPr>
          </a:p>
          <a:p>
            <a:pPr marL="373380" indent="-361315">
              <a:lnSpc>
                <a:spcPct val="100000"/>
              </a:lnSpc>
              <a:spcBef>
                <a:spcPts val="1200"/>
              </a:spcBef>
              <a:buSzPct val="75000"/>
              <a:buFont typeface="Wingdings"/>
              <a:buChar char=""/>
              <a:tabLst>
                <a:tab pos="373380" algn="l"/>
                <a:tab pos="374015" algn="l"/>
              </a:tabLst>
            </a:pPr>
            <a:r>
              <a:rPr sz="2000" b="1" dirty="0">
                <a:solidFill>
                  <a:srgbClr val="ED7E00"/>
                </a:solidFill>
                <a:latin typeface="Tw Cen MT"/>
                <a:cs typeface="Tw Cen MT"/>
              </a:rPr>
              <a:t>Échanges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4336" y="12"/>
            <a:ext cx="6716267" cy="1048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6567" y="9144"/>
            <a:ext cx="6092189" cy="12291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29816" y="142747"/>
            <a:ext cx="53936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ED7E00"/>
                </a:solidFill>
                <a:latin typeface="Tw Cen MT"/>
                <a:cs typeface="Tw Cen MT"/>
              </a:rPr>
              <a:t>Plan de la</a:t>
            </a:r>
            <a:r>
              <a:rPr sz="4400" spc="-45" dirty="0">
                <a:solidFill>
                  <a:srgbClr val="ED7E00"/>
                </a:solidFill>
                <a:latin typeface="Tw Cen MT"/>
                <a:cs typeface="Tw Cen MT"/>
              </a:rPr>
              <a:t> </a:t>
            </a:r>
            <a:r>
              <a:rPr sz="4400" spc="5" dirty="0">
                <a:solidFill>
                  <a:srgbClr val="ED7E00"/>
                </a:solidFill>
                <a:latin typeface="Tw Cen MT"/>
                <a:cs typeface="Tw Cen MT"/>
              </a:rPr>
              <a:t>présentation</a:t>
            </a:r>
            <a:endParaRPr sz="4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805242"/>
            <a:ext cx="7980680" cy="20193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C76900"/>
              </a:buClr>
              <a:buSzPct val="118750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magnétomètres</a:t>
            </a:r>
            <a:r>
              <a:rPr sz="1600" b="1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mesures</a:t>
            </a:r>
            <a:r>
              <a:rPr sz="1400" b="1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fournies</a:t>
            </a:r>
            <a:endParaRPr sz="1400">
              <a:latin typeface="Calibri"/>
              <a:cs typeface="Calibri"/>
            </a:endParaRPr>
          </a:p>
          <a:p>
            <a:pPr marL="998855" marR="8255" lvl="1" indent="-178435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Débits, vitesses,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longueur,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silhouettes, signatures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magnétiques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 véhicules, temps de présence, taux  d'occupation,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temps et distance</a:t>
            </a:r>
            <a:r>
              <a:rPr sz="1300" spc="1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inter-véhiculaire</a:t>
            </a:r>
            <a:endParaRPr sz="13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ED7E00"/>
              </a:buClr>
              <a:buFont typeface="Courier New"/>
              <a:buChar char="o"/>
            </a:pPr>
            <a:endParaRPr sz="1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limites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b="1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fonctionnement</a:t>
            </a:r>
            <a:endParaRPr sz="1400">
              <a:latin typeface="Calibri"/>
              <a:cs typeface="Calibri"/>
            </a:endParaRPr>
          </a:p>
          <a:p>
            <a:pPr marL="998855" marR="5080" lvl="1" indent="-178435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Fortes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perturbations magnétiques,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véhicules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circulant à basse vitesse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(inférieure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à 10km/h, comme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les 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boucles),</a:t>
            </a:r>
            <a:r>
              <a:rPr sz="13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véhicules</a:t>
            </a:r>
            <a:r>
              <a:rPr sz="13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très</a:t>
            </a:r>
            <a:r>
              <a:rPr sz="13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proches</a:t>
            </a:r>
            <a:r>
              <a:rPr sz="13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3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uns</a:t>
            </a:r>
            <a:r>
              <a:rPr sz="13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des</a:t>
            </a:r>
            <a:r>
              <a:rPr sz="13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autres</a:t>
            </a:r>
            <a:r>
              <a:rPr sz="13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ou</a:t>
            </a:r>
            <a:r>
              <a:rPr sz="13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remorques,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véhicule</a:t>
            </a:r>
            <a:r>
              <a:rPr sz="13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non</a:t>
            </a:r>
            <a:r>
              <a:rPr sz="13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centrés</a:t>
            </a:r>
            <a:r>
              <a:rPr sz="13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dans</a:t>
            </a:r>
            <a:r>
              <a:rPr sz="13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voie.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590" y="3281705"/>
            <a:ext cx="2516505" cy="12319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400" b="1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précisions</a:t>
            </a:r>
            <a:endParaRPr sz="14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Débit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Vitesses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Longueurs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3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temps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3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parcours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400" y="3538245"/>
            <a:ext cx="1708150" cy="9753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</a:t>
            </a:r>
            <a:r>
              <a:rPr sz="13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33399"/>
                </a:solidFill>
                <a:latin typeface="Calibri"/>
                <a:cs typeface="Calibri"/>
              </a:rPr>
              <a:t>B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 </a:t>
            </a:r>
            <a:r>
              <a:rPr sz="1300" b="1" spc="-5" dirty="0">
                <a:solidFill>
                  <a:srgbClr val="ED7E00"/>
                </a:solidFill>
                <a:latin typeface="Calibri"/>
                <a:cs typeface="Calibri"/>
              </a:rPr>
              <a:t>C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/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 </a:t>
            </a:r>
            <a:r>
              <a:rPr sz="1300" b="1" spc="-5" dirty="0">
                <a:solidFill>
                  <a:srgbClr val="ED7E00"/>
                </a:solidFill>
                <a:latin typeface="Calibri"/>
                <a:cs typeface="Calibri"/>
              </a:rPr>
              <a:t>C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/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300" b="1" spc="-5" dirty="0">
                <a:solidFill>
                  <a:srgbClr val="333399"/>
                </a:solidFill>
                <a:latin typeface="MS Gothic"/>
                <a:cs typeface="MS Gothic"/>
              </a:rPr>
              <a:t>±</a:t>
            </a:r>
            <a:r>
              <a:rPr sz="1300" b="1" spc="-5" dirty="0">
                <a:solidFill>
                  <a:srgbClr val="333399"/>
                </a:solidFill>
                <a:latin typeface="Calibri"/>
                <a:cs typeface="Calibri"/>
              </a:rPr>
              <a:t>10% </a:t>
            </a:r>
            <a:r>
              <a:rPr sz="1300" spc="-10" dirty="0">
                <a:latin typeface="Calibri"/>
                <a:cs typeface="Calibri"/>
              </a:rPr>
              <a:t>(voir </a:t>
            </a:r>
            <a:r>
              <a:rPr sz="1300" spc="-5" dirty="0">
                <a:latin typeface="Calibri"/>
                <a:cs typeface="Calibri"/>
              </a:rPr>
              <a:t>plus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précis)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590" y="4756784"/>
            <a:ext cx="39420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prix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2016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(prix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marchés DIR </a:t>
            </a: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Sensys</a:t>
            </a:r>
            <a:r>
              <a:rPr sz="1400" b="1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Network)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7615" y="4971059"/>
            <a:ext cx="2443480" cy="73469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4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191135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Capteur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simple</a:t>
            </a:r>
            <a:r>
              <a:rPr sz="13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posée</a:t>
            </a:r>
            <a:endParaRPr sz="1300">
              <a:latin typeface="Calibri"/>
              <a:cs typeface="Calibri"/>
            </a:endParaRPr>
          </a:p>
          <a:p>
            <a:pPr marL="190500" indent="-178435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191135" algn="l"/>
              </a:tabLst>
            </a:pP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Point d’accès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+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coffret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+</a:t>
            </a:r>
            <a:r>
              <a:rPr sz="1300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sujétions</a:t>
            </a:r>
            <a:endParaRPr sz="1300">
              <a:latin typeface="Calibri"/>
              <a:cs typeface="Calibri"/>
            </a:endParaRPr>
          </a:p>
          <a:p>
            <a:pPr marL="190500" indent="-178435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191135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Coût par</a:t>
            </a:r>
            <a:r>
              <a:rPr sz="13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voie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6400" y="4971059"/>
            <a:ext cx="3754754" cy="73469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650 € HT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(carottage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+ pose capteur +</a:t>
            </a:r>
            <a:r>
              <a:rPr sz="1300" spc="1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résine)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4 000 €</a:t>
            </a:r>
            <a:r>
              <a:rPr sz="1300" b="1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HT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~ 2 300 € HT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(pour une bidirectionnelle puis</a:t>
            </a:r>
            <a:r>
              <a:rPr sz="1300" spc="2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dégressif)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7615" y="5718149"/>
            <a:ext cx="386651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10" dirty="0">
                <a:solidFill>
                  <a:srgbClr val="ED7E00"/>
                </a:solidFill>
                <a:latin typeface="Courier New"/>
                <a:cs typeface="Courier New"/>
              </a:rPr>
              <a:t>o </a:t>
            </a:r>
            <a:r>
              <a:rPr sz="1300" spc="-25" dirty="0">
                <a:solidFill>
                  <a:srgbClr val="585858"/>
                </a:solidFill>
                <a:latin typeface="Calibri"/>
                <a:cs typeface="Calibri"/>
              </a:rPr>
              <a:t>Très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peu de Génie civil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(suivant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sites et</a:t>
            </a:r>
            <a:r>
              <a:rPr sz="1300" spc="-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contraintes)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10" name="object 10"/>
          <p:cNvSpPr/>
          <p:nvPr/>
        </p:nvSpPr>
        <p:spPr>
          <a:xfrm>
            <a:off x="393191" y="1412747"/>
            <a:ext cx="556259" cy="562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8912" y="2545079"/>
            <a:ext cx="537972" cy="537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4631" y="3645408"/>
            <a:ext cx="464819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0916" y="5088635"/>
            <a:ext cx="571500" cy="4282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71459" y="390143"/>
            <a:ext cx="1034796" cy="10347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8768" y="448055"/>
            <a:ext cx="1133855" cy="847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9590" y="800608"/>
            <a:ext cx="2907030" cy="96456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C76900"/>
              </a:buClr>
              <a:buSzPct val="119444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magnétomètres</a:t>
            </a:r>
            <a:r>
              <a:rPr sz="1800" b="1" spc="-7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8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2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Quelques</a:t>
            </a:r>
            <a:r>
              <a:rPr sz="1600" b="1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matériels</a:t>
            </a:r>
            <a:endParaRPr sz="1600">
              <a:latin typeface="Calibri"/>
              <a:cs typeface="Calibri"/>
            </a:endParaRPr>
          </a:p>
          <a:p>
            <a:pPr marL="641985">
              <a:lnSpc>
                <a:spcPct val="100000"/>
              </a:lnSpc>
              <a:spcBef>
                <a:spcPts val="309"/>
              </a:spcBef>
              <a:tabLst>
                <a:tab pos="996950" algn="l"/>
              </a:tabLst>
            </a:pPr>
            <a:r>
              <a:rPr sz="1050" dirty="0">
                <a:solidFill>
                  <a:srgbClr val="ED7E00"/>
                </a:solidFill>
                <a:latin typeface="Courier New"/>
                <a:cs typeface="Courier New"/>
              </a:rPr>
              <a:t>o	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Capteurs Sensys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Networks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9002" y="3285870"/>
            <a:ext cx="25158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67665" algn="l"/>
              </a:tabLst>
            </a:pPr>
            <a:r>
              <a:rPr sz="1050" dirty="0">
                <a:solidFill>
                  <a:srgbClr val="ED7E00"/>
                </a:solidFill>
                <a:latin typeface="Courier New"/>
                <a:cs typeface="Courier New"/>
              </a:rPr>
              <a:t>o	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Plaques 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Torn,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Sterela,</a:t>
            </a:r>
            <a:r>
              <a:rPr sz="14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Magsys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9002" y="4794884"/>
            <a:ext cx="1526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sz="1050" dirty="0">
                <a:solidFill>
                  <a:srgbClr val="ED7E00"/>
                </a:solidFill>
                <a:latin typeface="Courier New"/>
                <a:cs typeface="Courier New"/>
              </a:rPr>
              <a:t>o	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400" spc="-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composants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7" name="object 7"/>
          <p:cNvSpPr/>
          <p:nvPr/>
        </p:nvSpPr>
        <p:spPr>
          <a:xfrm>
            <a:off x="4067555" y="1773935"/>
            <a:ext cx="3792440" cy="1473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21864" y="1812035"/>
            <a:ext cx="1286256" cy="1394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81683" y="3567684"/>
            <a:ext cx="1254252" cy="11567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58867" y="3686555"/>
            <a:ext cx="1385315" cy="10378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16935" y="3680459"/>
            <a:ext cx="1391412" cy="10439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70276" y="4838700"/>
            <a:ext cx="714755" cy="9845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01440" y="5004815"/>
            <a:ext cx="959477" cy="6247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16328" y="3842852"/>
            <a:ext cx="765116" cy="8815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09461" y="3270097"/>
            <a:ext cx="2234565" cy="485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23265" marR="5080" indent="-711200">
              <a:lnSpc>
                <a:spcPct val="107700"/>
              </a:lnSpc>
              <a:spcBef>
                <a:spcPts val="9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Capteur Magsys plot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«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M210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»  </a:t>
            </a:r>
            <a:r>
              <a:rPr sz="1400" dirty="0">
                <a:solidFill>
                  <a:srgbClr val="ED7E00"/>
                </a:solidFill>
                <a:latin typeface="Calibri"/>
                <a:cs typeface="Calibri"/>
              </a:rPr>
              <a:t>À</a:t>
            </a:r>
            <a:r>
              <a:rPr sz="1400" spc="-5" dirty="0">
                <a:solidFill>
                  <a:srgbClr val="ED7E0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ED7E00"/>
                </a:solidFill>
                <a:latin typeface="Calibri"/>
                <a:cs typeface="Calibri"/>
              </a:rPr>
              <a:t>évaluer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14983" y="1857755"/>
            <a:ext cx="1348740" cy="12481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8768" y="448055"/>
            <a:ext cx="1133855" cy="847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9590" y="800608"/>
            <a:ext cx="5295900" cy="104076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C76900"/>
              </a:buClr>
              <a:buSzPct val="119444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magnétomètres</a:t>
            </a:r>
            <a:r>
              <a:rPr sz="1800" b="1" spc="-4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8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2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Résultats premières</a:t>
            </a:r>
            <a:r>
              <a:rPr sz="1600" b="1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évaluations</a:t>
            </a:r>
            <a:endParaRPr sz="1600">
              <a:latin typeface="Calibri"/>
              <a:cs typeface="Calibri"/>
            </a:endParaRPr>
          </a:p>
          <a:p>
            <a:pPr marL="641985">
              <a:lnSpc>
                <a:spcPct val="100000"/>
              </a:lnSpc>
              <a:spcBef>
                <a:spcPts val="910"/>
              </a:spcBef>
              <a:tabLst>
                <a:tab pos="996950" algn="l"/>
              </a:tabLst>
            </a:pPr>
            <a:r>
              <a:rPr sz="1050" dirty="0">
                <a:solidFill>
                  <a:srgbClr val="ED7E00"/>
                </a:solidFill>
                <a:latin typeface="Courier New"/>
                <a:cs typeface="Courier New"/>
              </a:rPr>
              <a:t>o	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Capteurs Sensys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Networks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–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évaluation CETE de l'Est</a:t>
            </a:r>
            <a:r>
              <a:rPr sz="14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(2010)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5" name="object 5"/>
          <p:cNvSpPr/>
          <p:nvPr/>
        </p:nvSpPr>
        <p:spPr>
          <a:xfrm>
            <a:off x="664463" y="1818131"/>
            <a:ext cx="5196840" cy="3896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24144" y="1853183"/>
            <a:ext cx="2759963" cy="38740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8768" y="448055"/>
            <a:ext cx="1133855" cy="847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9590" y="802582"/>
            <a:ext cx="8554720" cy="137287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C76900"/>
              </a:buClr>
              <a:buSzPct val="120000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2000" b="1" spc="-10" dirty="0">
                <a:solidFill>
                  <a:srgbClr val="FFC000"/>
                </a:solidFill>
                <a:latin typeface="Calibri"/>
                <a:cs typeface="Calibri"/>
              </a:rPr>
              <a:t>magnétomètres</a:t>
            </a:r>
            <a:r>
              <a:rPr sz="2000" b="1" spc="-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Résultats évaluations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« </a:t>
            </a:r>
            <a:r>
              <a:rPr sz="1800" b="1" spc="-35" dirty="0">
                <a:solidFill>
                  <a:srgbClr val="585858"/>
                </a:solidFill>
                <a:latin typeface="Calibri"/>
                <a:cs typeface="Calibri"/>
              </a:rPr>
              <a:t>Temps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parcours</a:t>
            </a:r>
            <a:r>
              <a:rPr sz="1800" b="1" spc="-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»</a:t>
            </a:r>
            <a:endParaRPr sz="1800">
              <a:latin typeface="Calibri"/>
              <a:cs typeface="Calibri"/>
            </a:endParaRPr>
          </a:p>
          <a:p>
            <a:pPr marL="996950" marR="5080" indent="-355600">
              <a:lnSpc>
                <a:spcPct val="100000"/>
              </a:lnSpc>
              <a:spcBef>
                <a:spcPts val="919"/>
              </a:spcBef>
              <a:tabLst>
                <a:tab pos="996950" algn="l"/>
              </a:tabLst>
            </a:pPr>
            <a:r>
              <a:rPr sz="1200" dirty="0">
                <a:solidFill>
                  <a:srgbClr val="ED7E00"/>
                </a:solidFill>
                <a:latin typeface="Courier New"/>
                <a:cs typeface="Courier New"/>
              </a:rPr>
              <a:t>o	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Application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particulière réalisée à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partir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capteurs Sensys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Networks –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évaluation Cerema  (2013)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9002" y="4405655"/>
            <a:ext cx="5523865" cy="874394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4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367665" algn="l"/>
                <a:tab pos="368300" algn="l"/>
              </a:tabLst>
            </a:pP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Résultats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600" b="1" spc="-40" dirty="0">
                <a:solidFill>
                  <a:srgbClr val="585858"/>
                </a:solidFill>
                <a:latin typeface="Calibri"/>
                <a:cs typeface="Calibri"/>
              </a:rPr>
              <a:t>Temps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600" b="1" spc="-15" dirty="0">
                <a:solidFill>
                  <a:srgbClr val="585858"/>
                </a:solidFill>
                <a:latin typeface="Calibri"/>
                <a:cs typeface="Calibri"/>
              </a:rPr>
              <a:t>parcours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en urbain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–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section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spc="2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1110m</a:t>
            </a:r>
            <a:endParaRPr sz="1600">
              <a:latin typeface="Calibri"/>
              <a:cs typeface="Calibri"/>
            </a:endParaRPr>
          </a:p>
          <a:p>
            <a:pPr marL="367665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367665" algn="l"/>
                <a:tab pos="368300" algn="l"/>
              </a:tabLst>
            </a:pP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Référence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LAPI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Survision</a:t>
            </a:r>
            <a:r>
              <a:rPr sz="1600" spc="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Micropack</a:t>
            </a:r>
            <a:endParaRPr sz="1600">
              <a:latin typeface="Calibri"/>
              <a:cs typeface="Calibri"/>
            </a:endParaRPr>
          </a:p>
          <a:p>
            <a:pPr marL="367665" indent="-355600">
              <a:lnSpc>
                <a:spcPct val="100000"/>
              </a:lnSpc>
              <a:spcBef>
                <a:spcPts val="325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367665" algn="l"/>
                <a:tab pos="368300" algn="l"/>
              </a:tabLst>
            </a:pP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Précisions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situées autour de </a:t>
            </a:r>
            <a:r>
              <a:rPr sz="1600" b="1" spc="-5" dirty="0">
                <a:solidFill>
                  <a:srgbClr val="585858"/>
                </a:solidFill>
                <a:latin typeface="MS Gothic"/>
                <a:cs typeface="MS Gothic"/>
              </a:rPr>
              <a:t>±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5%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à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MS Gothic"/>
                <a:cs typeface="MS Gothic"/>
              </a:rPr>
              <a:t>±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10%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6373" y="5325617"/>
            <a:ext cx="8170545" cy="551815"/>
          </a:xfrm>
          <a:prstGeom prst="rect">
            <a:avLst/>
          </a:prstGeom>
          <a:solidFill>
            <a:srgbClr val="ED7E00">
              <a:alpha val="65881"/>
            </a:srgbClr>
          </a:solidFill>
          <a:ln w="25907">
            <a:solidFill>
              <a:srgbClr val="ED7E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977265" marR="220345" indent="-486409">
              <a:lnSpc>
                <a:spcPct val="100000"/>
              </a:lnSpc>
              <a:spcBef>
                <a:spcPts val="114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Gamme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produit Sensys Networks depuis 2014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comptage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+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signatures magnétiques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+  antennes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Bluetooth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et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Wifi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dans une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même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balise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bord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de chaussée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(Access</a:t>
            </a:r>
            <a:r>
              <a:rPr sz="16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Point)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7" name="object 7"/>
          <p:cNvSpPr/>
          <p:nvPr/>
        </p:nvSpPr>
        <p:spPr>
          <a:xfrm>
            <a:off x="1177586" y="2273199"/>
            <a:ext cx="6391261" cy="216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3" name="object 3"/>
          <p:cNvSpPr/>
          <p:nvPr/>
        </p:nvSpPr>
        <p:spPr>
          <a:xfrm>
            <a:off x="4108703" y="2022348"/>
            <a:ext cx="998220" cy="812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4460" y="2036064"/>
            <a:ext cx="1141476" cy="798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50464" y="1969007"/>
            <a:ext cx="574548" cy="850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08676" y="2004060"/>
            <a:ext cx="1141476" cy="841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20228" y="708659"/>
            <a:ext cx="1024127" cy="2898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9590" y="562132"/>
            <a:ext cx="8559165" cy="134048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C76900"/>
              </a:buClr>
              <a:buSzPct val="119444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à </a:t>
            </a:r>
            <a:r>
              <a:rPr sz="1800" b="1" spc="-15" dirty="0">
                <a:solidFill>
                  <a:srgbClr val="FFC000"/>
                </a:solidFill>
                <a:latin typeface="Calibri"/>
                <a:cs typeface="Calibri"/>
              </a:rPr>
              <a:t>effets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Doppler</a:t>
            </a:r>
            <a:r>
              <a:rPr sz="1800" b="1" spc="-4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(micro-ondes)</a:t>
            </a:r>
            <a:endParaRPr sz="18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2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585858"/>
                </a:solidFill>
                <a:latin typeface="Calibri"/>
                <a:cs typeface="Calibri"/>
              </a:rPr>
              <a:t>capteurs</a:t>
            </a:r>
            <a:endParaRPr sz="1600">
              <a:latin typeface="Calibri"/>
              <a:cs typeface="Calibri"/>
            </a:endParaRPr>
          </a:p>
          <a:p>
            <a:pPr marL="996950" lvl="2" indent="-355600">
              <a:lnSpc>
                <a:spcPct val="100000"/>
              </a:lnSpc>
              <a:spcBef>
                <a:spcPts val="33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Système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non-intrusif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installé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en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accotement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chaussée,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au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sol, sur mât, portique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ou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potence</a:t>
            </a:r>
            <a:endParaRPr sz="1200">
              <a:latin typeface="Calibri"/>
              <a:cs typeface="Calibri"/>
            </a:endParaRPr>
          </a:p>
          <a:p>
            <a:pPr marL="996950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Système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utilisé pour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recueil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données </a:t>
            </a:r>
            <a:r>
              <a:rPr sz="1200" b="1" spc="-10" dirty="0">
                <a:solidFill>
                  <a:srgbClr val="585858"/>
                </a:solidFill>
                <a:latin typeface="Calibri"/>
                <a:cs typeface="Calibri"/>
              </a:rPr>
              <a:t>trafic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mais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aussi pour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contrôle automatique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des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infractions</a:t>
            </a:r>
            <a:r>
              <a:rPr sz="1200" b="1" spc="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routières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996950">
              <a:lnSpc>
                <a:spcPct val="100000"/>
              </a:lnSpc>
            </a:pP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Systèmes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aussi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utilisés en </a:t>
            </a:r>
            <a:r>
              <a:rPr sz="1200" b="1" spc="-10" dirty="0">
                <a:solidFill>
                  <a:srgbClr val="585858"/>
                </a:solidFill>
                <a:latin typeface="Calibri"/>
                <a:cs typeface="Calibri"/>
              </a:rPr>
              <a:t>référence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pour les plus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précis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certifiés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(Police et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Gendarmerie)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4682" y="2879851"/>
            <a:ext cx="28816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290" indent="-276225">
              <a:lnSpc>
                <a:spcPct val="100000"/>
              </a:lnSpc>
              <a:spcBef>
                <a:spcPts val="9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288290" algn="l"/>
                <a:tab pos="288925" algn="l"/>
              </a:tabLst>
            </a:pP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principe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b="1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fonctionnement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9002" y="3789933"/>
            <a:ext cx="946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ED7E00"/>
                </a:solidFill>
                <a:latin typeface="Courier New"/>
                <a:cs typeface="Courier New"/>
              </a:rPr>
              <a:t>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9002" y="4559554"/>
            <a:ext cx="946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ED7E00"/>
                </a:solidFill>
                <a:latin typeface="Courier New"/>
                <a:cs typeface="Courier New"/>
              </a:rPr>
              <a:t>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9002" y="4963795"/>
            <a:ext cx="946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ED7E00"/>
                </a:solidFill>
                <a:latin typeface="Courier New"/>
                <a:cs typeface="Courier New"/>
              </a:rPr>
              <a:t>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9002" y="5580989"/>
            <a:ext cx="946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ED7E00"/>
                </a:solidFill>
                <a:latin typeface="Courier New"/>
                <a:cs typeface="Courier New"/>
              </a:rPr>
              <a:t>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9002" y="3164535"/>
            <a:ext cx="7929245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marR="5715" indent="-355600" algn="just">
              <a:lnSpc>
                <a:spcPct val="100099"/>
              </a:lnSpc>
              <a:spcBef>
                <a:spcPts val="100"/>
              </a:spcBef>
            </a:pPr>
            <a:r>
              <a:rPr sz="900" dirty="0">
                <a:solidFill>
                  <a:srgbClr val="ED7E00"/>
                </a:solidFill>
                <a:latin typeface="Courier New"/>
                <a:cs typeface="Courier New"/>
              </a:rPr>
              <a:t>o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Un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train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d'ondes électromagnétiques pulsées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est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émis à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une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fréquence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sur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bande X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(10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25GHz)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en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direction </a:t>
            </a:r>
            <a:r>
              <a:rPr sz="1200" spc="-15" dirty="0">
                <a:solidFill>
                  <a:srgbClr val="585858"/>
                </a:solidFill>
                <a:latin typeface="Calibri"/>
                <a:cs typeface="Calibri"/>
              </a:rPr>
              <a:t>d’un 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véhicule, en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formant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un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angle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précis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avec l'axe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chaussée (en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général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 20</a:t>
            </a:r>
            <a:r>
              <a:rPr sz="1200" dirty="0">
                <a:solidFill>
                  <a:srgbClr val="585858"/>
                </a:solidFill>
                <a:latin typeface="MS Gothic"/>
                <a:cs typeface="MS Gothic"/>
              </a:rPr>
              <a:t>°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45</a:t>
            </a:r>
            <a:r>
              <a:rPr sz="1200" spc="-5" dirty="0">
                <a:solidFill>
                  <a:srgbClr val="585858"/>
                </a:solidFill>
                <a:latin typeface="MS Gothic"/>
                <a:cs typeface="MS Gothic"/>
              </a:rPr>
              <a:t>°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). Détection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multivoies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: 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plusieurs canaux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d'émission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(à raison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d'un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canal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par</a:t>
            </a:r>
            <a:r>
              <a:rPr sz="12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voie)</a:t>
            </a:r>
            <a:endParaRPr sz="1200">
              <a:latin typeface="Calibri"/>
              <a:cs typeface="Calibri"/>
            </a:endParaRPr>
          </a:p>
          <a:p>
            <a:pPr marL="367665" marR="5715" algn="just">
              <a:lnSpc>
                <a:spcPct val="100000"/>
              </a:lnSpc>
              <a:spcBef>
                <a:spcPts val="300"/>
              </a:spcBef>
            </a:pPr>
            <a:r>
              <a:rPr sz="1200" b="1" spc="-30" dirty="0">
                <a:solidFill>
                  <a:srgbClr val="585858"/>
                </a:solidFill>
                <a:latin typeface="Calibri"/>
                <a:cs typeface="Calibri"/>
              </a:rPr>
              <a:t>L’onde </a:t>
            </a:r>
            <a:r>
              <a:rPr sz="1200" b="1" spc="-10" dirty="0">
                <a:solidFill>
                  <a:srgbClr val="585858"/>
                </a:solidFill>
                <a:latin typeface="Calibri"/>
                <a:cs typeface="Calibri"/>
              </a:rPr>
              <a:t>sera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alors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«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compressée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»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en partie réfléchie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par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véhicule.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Le compteur radar analyse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signal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réfléchit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reçu  et calcule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vitesse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du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véhicule en fonction du </a:t>
            </a:r>
            <a:r>
              <a:rPr sz="1200" b="1" spc="-10" dirty="0">
                <a:solidFill>
                  <a:srgbClr val="585858"/>
                </a:solidFill>
                <a:latin typeface="Calibri"/>
                <a:cs typeface="Calibri"/>
              </a:rPr>
              <a:t>décalage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fréquence entre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signal émis </a:t>
            </a:r>
            <a:r>
              <a:rPr sz="1200" b="1" spc="-10" dirty="0">
                <a:solidFill>
                  <a:srgbClr val="585858"/>
                </a:solidFill>
                <a:latin typeface="Calibri"/>
                <a:cs typeface="Calibri"/>
              </a:rPr>
              <a:t>et reçu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, corrigé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par le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cosinus 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l'angle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mesure. La forme et l'amplitude du signal reçu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sont directement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liés à la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forme du véhicule et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sa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surface </a:t>
            </a:r>
            <a:r>
              <a:rPr sz="1200" spc="5" dirty="0">
                <a:solidFill>
                  <a:srgbClr val="585858"/>
                </a:solidFill>
                <a:latin typeface="Calibri"/>
                <a:cs typeface="Calibri"/>
              </a:rPr>
              <a:t>de 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réflexion</a:t>
            </a:r>
            <a:endParaRPr sz="1200">
              <a:latin typeface="Calibri"/>
              <a:cs typeface="Calibri"/>
            </a:endParaRPr>
          </a:p>
          <a:p>
            <a:pPr marL="367665" algn="just">
              <a:lnSpc>
                <a:spcPct val="100000"/>
              </a:lnSpc>
              <a:spcBef>
                <a:spcPts val="300"/>
              </a:spcBef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1200" spc="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valeur</a:t>
            </a:r>
            <a:r>
              <a:rPr sz="1200" spc="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200" spc="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1200" spc="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SER</a:t>
            </a:r>
            <a:r>
              <a:rPr sz="1200" b="1" spc="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(Surface</a:t>
            </a:r>
            <a:r>
              <a:rPr sz="1200" spc="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Équivalente</a:t>
            </a:r>
            <a:r>
              <a:rPr sz="1200" spc="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Radar</a:t>
            </a:r>
            <a:r>
              <a:rPr sz="1200" spc="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exprimée</a:t>
            </a:r>
            <a:r>
              <a:rPr sz="1200" spc="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en</a:t>
            </a:r>
            <a:r>
              <a:rPr sz="1200" spc="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m²)</a:t>
            </a:r>
            <a:r>
              <a:rPr sz="1200" spc="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analysée</a:t>
            </a:r>
            <a:r>
              <a:rPr sz="1200" spc="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par</a:t>
            </a:r>
            <a:r>
              <a:rPr sz="1200" spc="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le</a:t>
            </a:r>
            <a:r>
              <a:rPr sz="1200" spc="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compteur</a:t>
            </a:r>
            <a:r>
              <a:rPr sz="1200" spc="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585858"/>
                </a:solidFill>
                <a:latin typeface="Calibri"/>
                <a:cs typeface="Calibri"/>
              </a:rPr>
              <a:t>radar</a:t>
            </a:r>
            <a:r>
              <a:rPr sz="1200" spc="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permettra</a:t>
            </a:r>
            <a:r>
              <a:rPr sz="1200" spc="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200" spc="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réaliser</a:t>
            </a:r>
            <a:r>
              <a:rPr sz="1200" spc="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585858"/>
                </a:solidFill>
                <a:latin typeface="Calibri"/>
                <a:cs typeface="Calibri"/>
              </a:rPr>
              <a:t>le</a:t>
            </a:r>
            <a:endParaRPr sz="1200">
              <a:latin typeface="Calibri"/>
              <a:cs typeface="Calibri"/>
            </a:endParaRPr>
          </a:p>
          <a:p>
            <a:pPr marL="367665" algn="just">
              <a:lnSpc>
                <a:spcPct val="100000"/>
              </a:lnSpc>
            </a:pP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calcul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de la longueur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une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déduction de la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silhouette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des</a:t>
            </a:r>
            <a:r>
              <a:rPr sz="1200" b="1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véhicules</a:t>
            </a:r>
            <a:endParaRPr sz="1200">
              <a:latin typeface="Calibri"/>
              <a:cs typeface="Calibri"/>
            </a:endParaRPr>
          </a:p>
          <a:p>
            <a:pPr marL="367665" marR="5080" algn="just">
              <a:lnSpc>
                <a:spcPct val="99400"/>
              </a:lnSpc>
              <a:spcBef>
                <a:spcPts val="310"/>
              </a:spcBef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Pour un </a:t>
            </a:r>
            <a:r>
              <a:rPr sz="1200" b="1" spc="-10" dirty="0">
                <a:solidFill>
                  <a:srgbClr val="585858"/>
                </a:solidFill>
                <a:latin typeface="Calibri"/>
                <a:cs typeface="Calibri"/>
              </a:rPr>
              <a:t>capteur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deux </a:t>
            </a:r>
            <a:r>
              <a:rPr sz="1200" b="1" spc="-10" dirty="0">
                <a:solidFill>
                  <a:srgbClr val="585858"/>
                </a:solidFill>
                <a:latin typeface="Calibri"/>
                <a:cs typeface="Calibri"/>
              </a:rPr>
              <a:t>faisceaux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,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mesures se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font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par l'analyse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temps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présence et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temps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coupure entre 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faisceaux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(équivalent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deux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barrières).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En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mesurant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temps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200" spc="-15" dirty="0">
                <a:solidFill>
                  <a:srgbClr val="585858"/>
                </a:solidFill>
                <a:latin typeface="Calibri"/>
                <a:cs typeface="Calibri"/>
              </a:rPr>
              <a:t>renvoi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d'un trains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d'onde pulsés,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il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est possible </a:t>
            </a:r>
            <a:r>
              <a:rPr sz="1200" spc="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200" spc="2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mesurer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une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distance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d'un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véhicule coupant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faisceaux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du</a:t>
            </a:r>
            <a:r>
              <a:rPr sz="1200" spc="-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585858"/>
                </a:solidFill>
                <a:latin typeface="Calibri"/>
                <a:cs typeface="Calibri"/>
              </a:rPr>
              <a:t>radar.</a:t>
            </a:r>
            <a:endParaRPr sz="1400">
              <a:latin typeface="Calibri"/>
              <a:cs typeface="Calibri"/>
            </a:endParaRPr>
          </a:p>
          <a:p>
            <a:pPr marL="367665" marR="5715" algn="just">
              <a:lnSpc>
                <a:spcPct val="100000"/>
              </a:lnSpc>
              <a:spcBef>
                <a:spcPts val="320"/>
              </a:spcBef>
            </a:pP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Radars </a:t>
            </a:r>
            <a:r>
              <a:rPr sz="1200" b="1" spc="-10" dirty="0">
                <a:solidFill>
                  <a:srgbClr val="585858"/>
                </a:solidFill>
                <a:latin typeface="Calibri"/>
                <a:cs typeface="Calibri"/>
              </a:rPr>
              <a:t>avancés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basés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sur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des multiples </a:t>
            </a:r>
            <a:r>
              <a:rPr sz="1200" b="1" spc="-10" dirty="0">
                <a:solidFill>
                  <a:srgbClr val="585858"/>
                </a:solidFill>
                <a:latin typeface="Calibri"/>
                <a:cs typeface="Calibri"/>
              </a:rPr>
              <a:t>faisceaux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géo positionnement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véhicules, tracking, DAI, surveillance 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carrefours,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longueur des queues de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bouchon,</a:t>
            </a:r>
            <a:r>
              <a:rPr sz="1200" spc="-1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etc.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805242"/>
            <a:ext cx="7979409" cy="221742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80"/>
              </a:spcBef>
              <a:buClr>
                <a:srgbClr val="C76900"/>
              </a:buClr>
              <a:buSzPct val="118750"/>
              <a:buFont typeface="Calibri"/>
              <a:buChar char="•"/>
              <a:tabLst>
                <a:tab pos="355600" algn="l"/>
              </a:tabLst>
            </a:pP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600" b="1" spc="-15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à </a:t>
            </a:r>
            <a:r>
              <a:rPr sz="1600" b="1" spc="-15" dirty="0">
                <a:solidFill>
                  <a:srgbClr val="FFC000"/>
                </a:solidFill>
                <a:latin typeface="Calibri"/>
                <a:cs typeface="Calibri"/>
              </a:rPr>
              <a:t>effets </a:t>
            </a: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Doppler</a:t>
            </a:r>
            <a:r>
              <a:rPr sz="1600" b="1" spc="9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6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1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mesures</a:t>
            </a:r>
            <a:r>
              <a:rPr sz="1400" b="1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fournies</a:t>
            </a:r>
            <a:endParaRPr sz="1400">
              <a:latin typeface="Calibri"/>
              <a:cs typeface="Calibri"/>
            </a:endParaRPr>
          </a:p>
          <a:p>
            <a:pPr marL="998855" marR="5715" lvl="1" indent="-178435" algn="just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Débits, vitesses,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longueur,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silhouettes (limitées), temps et distance inter-véhiculaire, distance  capteur/véhicule</a:t>
            </a:r>
            <a:endParaRPr sz="13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ED7E00"/>
              </a:buClr>
              <a:buFont typeface="Courier New"/>
              <a:buChar char="o"/>
            </a:pPr>
            <a:endParaRPr sz="13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78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limites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b="1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fonctionnement</a:t>
            </a:r>
            <a:endParaRPr sz="1400">
              <a:latin typeface="Calibri"/>
              <a:cs typeface="Calibri"/>
            </a:endParaRPr>
          </a:p>
          <a:p>
            <a:pPr marL="998855" marR="5080" lvl="1" indent="-178435" algn="just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Facteurs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perturbant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détections :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véhicules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circulant à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basse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vitesse (inférieure à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20km/h),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véhicules 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très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proches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les uns des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autres,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véhicules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en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forte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accélération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ou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décélération,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très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petit gabarit de  véhicules, masquage de PL pour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radars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doubles antennes, réglages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parfois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difficiles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</a:t>
            </a:r>
            <a:r>
              <a:rPr sz="13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multiples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590" y="3243605"/>
            <a:ext cx="1707514" cy="9906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400" b="1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précisions</a:t>
            </a:r>
            <a:endParaRPr sz="14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Débit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Vitesses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Longueurs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5979" y="3500145"/>
            <a:ext cx="3371215" cy="7340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 </a:t>
            </a:r>
            <a:r>
              <a:rPr sz="1300" b="1" spc="-5" dirty="0">
                <a:solidFill>
                  <a:srgbClr val="333399"/>
                </a:solidFill>
                <a:latin typeface="Calibri"/>
                <a:cs typeface="Calibri"/>
              </a:rPr>
              <a:t>B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/</a:t>
            </a:r>
            <a:r>
              <a:rPr sz="1300" b="1" spc="-5" dirty="0">
                <a:solidFill>
                  <a:srgbClr val="ED7E00"/>
                </a:solidFill>
                <a:latin typeface="Calibri"/>
                <a:cs typeface="Calibri"/>
              </a:rPr>
              <a:t>C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( </a:t>
            </a:r>
            <a:r>
              <a:rPr sz="1300" b="1" spc="-5" dirty="0">
                <a:solidFill>
                  <a:srgbClr val="1D9430"/>
                </a:solidFill>
                <a:latin typeface="Calibri"/>
                <a:cs typeface="Calibri"/>
              </a:rPr>
              <a:t>A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pour les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radars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 type «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Police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»</a:t>
            </a:r>
            <a:r>
              <a:rPr sz="1300" spc="2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)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 </a:t>
            </a:r>
            <a:r>
              <a:rPr sz="1300" b="1" spc="-5" dirty="0">
                <a:solidFill>
                  <a:srgbClr val="ED7E00"/>
                </a:solidFill>
                <a:latin typeface="Calibri"/>
                <a:cs typeface="Calibri"/>
              </a:rPr>
              <a:t>C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( </a:t>
            </a:r>
            <a:r>
              <a:rPr sz="1300" b="1" spc="-5" dirty="0">
                <a:solidFill>
                  <a:srgbClr val="333399"/>
                </a:solidFill>
                <a:latin typeface="Calibri"/>
                <a:cs typeface="Calibri"/>
              </a:rPr>
              <a:t>B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pour les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radars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type «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Police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»</a:t>
            </a:r>
            <a:r>
              <a:rPr sz="1300" spc="1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)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</a:t>
            </a:r>
            <a:r>
              <a:rPr sz="13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590" y="4440199"/>
            <a:ext cx="2108200" cy="14636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prix</a:t>
            </a:r>
            <a:r>
              <a:rPr sz="1400" b="1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2016</a:t>
            </a:r>
            <a:endParaRPr sz="14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SmartSensor</a:t>
            </a:r>
            <a:r>
              <a:rPr sz="13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HD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Sferiel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Viking+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DataCollect</a:t>
            </a:r>
            <a:r>
              <a:rPr sz="13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SDR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iComs</a:t>
            </a:r>
            <a:r>
              <a:rPr sz="1300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TMSSA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Coût par</a:t>
            </a:r>
            <a:r>
              <a:rPr sz="13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voie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65979" y="4696739"/>
            <a:ext cx="3486785" cy="12071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~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12 000 € HT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14 000 €HT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(bidirect.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2x3</a:t>
            </a:r>
            <a:r>
              <a:rPr sz="1300" spc="2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voies)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2 300 €</a:t>
            </a:r>
            <a:r>
              <a:rPr sz="1300" b="1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HT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2 200 €</a:t>
            </a:r>
            <a:r>
              <a:rPr sz="1300" b="1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HT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2 200 €</a:t>
            </a:r>
            <a:r>
              <a:rPr sz="1300" b="1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HT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de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1 000 € HT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6 000 € HT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(selon</a:t>
            </a:r>
            <a:r>
              <a:rPr sz="1300" spc="1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technologie)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8" name="object 8"/>
          <p:cNvSpPr/>
          <p:nvPr/>
        </p:nvSpPr>
        <p:spPr>
          <a:xfrm>
            <a:off x="393191" y="1412747"/>
            <a:ext cx="556259" cy="562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8912" y="2545079"/>
            <a:ext cx="537972" cy="537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4631" y="3645408"/>
            <a:ext cx="464819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0916" y="4869179"/>
            <a:ext cx="571500" cy="4282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01467" y="4759452"/>
            <a:ext cx="224443" cy="2148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18232" y="4989576"/>
            <a:ext cx="204216" cy="2148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10611" y="5219700"/>
            <a:ext cx="224443" cy="2148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10611" y="5449823"/>
            <a:ext cx="224443" cy="2133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693704"/>
            <a:ext cx="5895340" cy="9652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C76900"/>
              </a:buClr>
              <a:buSzPct val="119444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à </a:t>
            </a:r>
            <a:r>
              <a:rPr sz="1800" b="1" spc="-15" dirty="0">
                <a:solidFill>
                  <a:srgbClr val="FFC000"/>
                </a:solidFill>
                <a:latin typeface="Calibri"/>
                <a:cs typeface="Calibri"/>
              </a:rPr>
              <a:t>effets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Doppler</a:t>
            </a:r>
            <a:r>
              <a:rPr sz="1800" b="1" spc="-4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8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2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Quelques</a:t>
            </a:r>
            <a:r>
              <a:rPr sz="1600" b="1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matériels</a:t>
            </a:r>
            <a:endParaRPr sz="1600">
              <a:latin typeface="Calibri"/>
              <a:cs typeface="Calibri"/>
            </a:endParaRPr>
          </a:p>
          <a:p>
            <a:pPr marL="641985">
              <a:lnSpc>
                <a:spcPct val="100000"/>
              </a:lnSpc>
              <a:spcBef>
                <a:spcPts val="315"/>
              </a:spcBef>
              <a:tabLst>
                <a:tab pos="996950" algn="l"/>
              </a:tabLst>
            </a:pPr>
            <a:r>
              <a:rPr sz="1050" dirty="0">
                <a:solidFill>
                  <a:srgbClr val="ED7E00"/>
                </a:solidFill>
                <a:latin typeface="Courier New"/>
                <a:cs typeface="Courier New"/>
              </a:rPr>
              <a:t>o	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SmartSensor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HD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(Magsys) et Swarco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TDC3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ou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TDC4,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iComs</a:t>
            </a:r>
            <a:r>
              <a:rPr sz="14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TMS-Net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9002" y="2927985"/>
            <a:ext cx="61906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67665" algn="l"/>
              </a:tabLst>
            </a:pPr>
            <a:r>
              <a:rPr sz="1050" dirty="0">
                <a:solidFill>
                  <a:srgbClr val="ED7E00"/>
                </a:solidFill>
                <a:latin typeface="Courier New"/>
                <a:cs typeface="Courier New"/>
              </a:rPr>
              <a:t>o	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Radars de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comptage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mobiles :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Sdr DataCollect,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iComs TMS-SA,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Sferiel Viking,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 etc.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9002" y="4399635"/>
            <a:ext cx="7857490" cy="77978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4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367665" algn="l"/>
                <a:tab pos="36830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Comptages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temporaires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jusqu'à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1 à 2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mois sans</a:t>
            </a: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alimentation</a:t>
            </a:r>
            <a:endParaRPr sz="1400">
              <a:latin typeface="Calibri"/>
              <a:cs typeface="Calibri"/>
            </a:endParaRPr>
          </a:p>
          <a:p>
            <a:pPr marL="367665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367665" algn="l"/>
                <a:tab pos="36830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Installation en 30mn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–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déplaçable</a:t>
            </a:r>
            <a:r>
              <a:rPr sz="14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facilement</a:t>
            </a:r>
            <a:endParaRPr sz="1400">
              <a:latin typeface="Calibri"/>
              <a:cs typeface="Calibri"/>
            </a:endParaRPr>
          </a:p>
          <a:p>
            <a:pPr marL="367665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367665" algn="l"/>
                <a:tab pos="368300" algn="l"/>
              </a:tabLst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Formats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fichiers FIME souvent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disponibles,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compatibilité LCR pour SmartSensor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HD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avec</a:t>
            </a:r>
            <a:r>
              <a:rPr sz="14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MiVisutrafic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6" name="object 6"/>
          <p:cNvSpPr/>
          <p:nvPr/>
        </p:nvSpPr>
        <p:spPr>
          <a:xfrm>
            <a:off x="1331975" y="1679448"/>
            <a:ext cx="1741932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51859" y="1744979"/>
            <a:ext cx="1417319" cy="1153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3124" y="3226307"/>
            <a:ext cx="1594103" cy="1175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26354" y="3232180"/>
            <a:ext cx="1428465" cy="11269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8779" y="3260678"/>
            <a:ext cx="1149096" cy="11482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24855" y="1708404"/>
            <a:ext cx="1161288" cy="11612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70192" y="1758695"/>
            <a:ext cx="1065276" cy="10591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14044" y="5285232"/>
            <a:ext cx="6914515" cy="591820"/>
          </a:xfrm>
          <a:prstGeom prst="rect">
            <a:avLst/>
          </a:prstGeom>
          <a:ln w="36576">
            <a:solidFill>
              <a:srgbClr val="ED7E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434465" marR="101600" indent="-1327785">
              <a:lnSpc>
                <a:spcPts val="2160"/>
              </a:lnSpc>
              <a:spcBef>
                <a:spcPts val="35"/>
              </a:spcBef>
            </a:pPr>
            <a:r>
              <a:rPr sz="1200" b="1" spc="-20" dirty="0">
                <a:solidFill>
                  <a:srgbClr val="ED7E00"/>
                </a:solidFill>
                <a:latin typeface="Trebuchet MS"/>
                <a:cs typeface="Trebuchet MS"/>
              </a:rPr>
              <a:t>Technologie </a:t>
            </a:r>
            <a:r>
              <a:rPr sz="1200" b="1" dirty="0">
                <a:solidFill>
                  <a:srgbClr val="ED7E00"/>
                </a:solidFill>
                <a:latin typeface="Trebuchet MS"/>
                <a:cs typeface="Trebuchet MS"/>
              </a:rPr>
              <a:t>de substitution </a:t>
            </a:r>
            <a:r>
              <a:rPr sz="1200" b="1" spc="-5" dirty="0">
                <a:solidFill>
                  <a:srgbClr val="ED7E00"/>
                </a:solidFill>
                <a:latin typeface="Trebuchet MS"/>
                <a:cs typeface="Trebuchet MS"/>
              </a:rPr>
              <a:t>aux tubes dans </a:t>
            </a:r>
            <a:r>
              <a:rPr sz="1200" b="1" spc="-10" dirty="0">
                <a:solidFill>
                  <a:srgbClr val="ED7E00"/>
                </a:solidFill>
                <a:latin typeface="Trebuchet MS"/>
                <a:cs typeface="Trebuchet MS"/>
              </a:rPr>
              <a:t>les </a:t>
            </a:r>
            <a:r>
              <a:rPr sz="1200" b="1" dirty="0">
                <a:solidFill>
                  <a:srgbClr val="ED7E00"/>
                </a:solidFill>
                <a:latin typeface="Trebuchet MS"/>
                <a:cs typeface="Trebuchet MS"/>
              </a:rPr>
              <a:t>DIR </a:t>
            </a:r>
            <a:r>
              <a:rPr sz="1200" b="1" spc="-5" dirty="0">
                <a:solidFill>
                  <a:srgbClr val="ED7E00"/>
                </a:solidFill>
                <a:latin typeface="Trebuchet MS"/>
                <a:cs typeface="Trebuchet MS"/>
              </a:rPr>
              <a:t>et </a:t>
            </a:r>
            <a:r>
              <a:rPr sz="1200" b="1" spc="-10" dirty="0">
                <a:solidFill>
                  <a:srgbClr val="ED7E00"/>
                </a:solidFill>
                <a:latin typeface="Trebuchet MS"/>
                <a:cs typeface="Trebuchet MS"/>
              </a:rPr>
              <a:t>les </a:t>
            </a:r>
            <a:r>
              <a:rPr sz="1200" b="1" spc="-5" dirty="0">
                <a:solidFill>
                  <a:srgbClr val="ED7E00"/>
                </a:solidFill>
                <a:latin typeface="Trebuchet MS"/>
                <a:cs typeface="Trebuchet MS"/>
              </a:rPr>
              <a:t>Conseils </a:t>
            </a:r>
            <a:r>
              <a:rPr sz="1200" b="1" spc="-10" dirty="0">
                <a:solidFill>
                  <a:srgbClr val="ED7E00"/>
                </a:solidFill>
                <a:latin typeface="Trebuchet MS"/>
                <a:cs typeface="Trebuchet MS"/>
              </a:rPr>
              <a:t>Généraux </a:t>
            </a:r>
            <a:r>
              <a:rPr sz="1200" b="1" spc="-5" dirty="0">
                <a:solidFill>
                  <a:srgbClr val="ED7E00"/>
                </a:solidFill>
                <a:latin typeface="Trebuchet MS"/>
                <a:cs typeface="Trebuchet MS"/>
              </a:rPr>
              <a:t>en </a:t>
            </a:r>
            <a:r>
              <a:rPr sz="1200" b="1" spc="-10" dirty="0">
                <a:solidFill>
                  <a:srgbClr val="ED7E00"/>
                </a:solidFill>
                <a:latin typeface="Trebuchet MS"/>
                <a:cs typeface="Trebuchet MS"/>
              </a:rPr>
              <a:t>France </a:t>
            </a:r>
            <a:r>
              <a:rPr sz="1200" b="1" spc="-5" dirty="0">
                <a:solidFill>
                  <a:srgbClr val="ED7E00"/>
                </a:solidFill>
                <a:latin typeface="Trebuchet MS"/>
                <a:cs typeface="Trebuchet MS"/>
              </a:rPr>
              <a:t>pour le  recueil </a:t>
            </a:r>
            <a:r>
              <a:rPr sz="1200" b="1" dirty="0">
                <a:solidFill>
                  <a:srgbClr val="ED7E00"/>
                </a:solidFill>
                <a:latin typeface="Trebuchet MS"/>
                <a:cs typeface="Trebuchet MS"/>
              </a:rPr>
              <a:t>de </a:t>
            </a:r>
            <a:r>
              <a:rPr sz="1200" b="1" spc="-5" dirty="0">
                <a:solidFill>
                  <a:srgbClr val="ED7E00"/>
                </a:solidFill>
                <a:latin typeface="Trebuchet MS"/>
                <a:cs typeface="Trebuchet MS"/>
              </a:rPr>
              <a:t>comptages </a:t>
            </a:r>
            <a:r>
              <a:rPr sz="1200" b="1" spc="-10" dirty="0">
                <a:solidFill>
                  <a:srgbClr val="ED7E00"/>
                </a:solidFill>
                <a:latin typeface="Trebuchet MS"/>
                <a:cs typeface="Trebuchet MS"/>
              </a:rPr>
              <a:t>temporaires </a:t>
            </a:r>
            <a:r>
              <a:rPr sz="1200" b="1" spc="-5" dirty="0">
                <a:solidFill>
                  <a:srgbClr val="ED7E00"/>
                </a:solidFill>
                <a:latin typeface="Trebuchet MS"/>
                <a:cs typeface="Trebuchet MS"/>
              </a:rPr>
              <a:t>de type </a:t>
            </a:r>
            <a:r>
              <a:rPr sz="1200" b="1" dirty="0">
                <a:solidFill>
                  <a:srgbClr val="ED7E00"/>
                </a:solidFill>
                <a:latin typeface="Trebuchet MS"/>
                <a:cs typeface="Trebuchet MS"/>
              </a:rPr>
              <a:t>4 x 1 </a:t>
            </a:r>
            <a:r>
              <a:rPr sz="1200" b="1" spc="-5" dirty="0">
                <a:solidFill>
                  <a:srgbClr val="ED7E00"/>
                </a:solidFill>
                <a:latin typeface="Trebuchet MS"/>
                <a:cs typeface="Trebuchet MS"/>
              </a:rPr>
              <a:t>semaine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20228" y="708659"/>
            <a:ext cx="1024127" cy="2898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38928" y="3245121"/>
            <a:ext cx="870330" cy="16606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802582"/>
            <a:ext cx="4596765" cy="17399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C76900"/>
              </a:buClr>
              <a:buSzPct val="120000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2000" b="1" spc="-10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2000" b="1" spc="-5" dirty="0">
                <a:solidFill>
                  <a:srgbClr val="FFC000"/>
                </a:solidFill>
                <a:latin typeface="Calibri"/>
                <a:cs typeface="Calibri"/>
              </a:rPr>
              <a:t>Laser</a:t>
            </a:r>
            <a:endParaRPr sz="20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1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800" b="1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capteurs</a:t>
            </a:r>
            <a:endParaRPr sz="1800">
              <a:latin typeface="Calibri"/>
              <a:cs typeface="Calibri"/>
            </a:endParaRPr>
          </a:p>
          <a:p>
            <a:pPr marL="996950" marR="5080" lvl="2" indent="-355600">
              <a:lnSpc>
                <a:spcPct val="100000"/>
              </a:lnSpc>
              <a:spcBef>
                <a:spcPts val="33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Un Laser est appareil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émettant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un </a:t>
            </a: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rayonnement 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lumineux</a:t>
            </a:r>
            <a:r>
              <a:rPr sz="1400" b="1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puissant</a:t>
            </a:r>
            <a:endParaRPr sz="1400">
              <a:latin typeface="Calibri"/>
              <a:cs typeface="Calibri"/>
            </a:endParaRPr>
          </a:p>
          <a:p>
            <a:pPr marL="998855" marR="986790" lvl="2" indent="-357505">
              <a:lnSpc>
                <a:spcPct val="117900"/>
              </a:lnSpc>
              <a:buClr>
                <a:srgbClr val="ED7E00"/>
              </a:buClr>
              <a:buSzPct val="75000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Ci-contre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schéma de principe  (</a:t>
            </a:r>
            <a:r>
              <a:rPr sz="1400" i="1" spc="-5" dirty="0">
                <a:solidFill>
                  <a:srgbClr val="585858"/>
                </a:solidFill>
                <a:latin typeface="Calibri"/>
                <a:cs typeface="Calibri"/>
              </a:rPr>
              <a:t>source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</a:t>
            </a:r>
            <a:r>
              <a:rPr sz="1400" dirty="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sz="140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www.techno-sciences.net</a:t>
            </a:r>
            <a:r>
              <a:rPr sz="1400" spc="-60" dirty="0">
                <a:solidFill>
                  <a:srgbClr val="009999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4682" y="3285490"/>
            <a:ext cx="3203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 indent="-276225">
              <a:lnSpc>
                <a:spcPct val="100000"/>
              </a:lnSpc>
              <a:spcBef>
                <a:spcPts val="1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288290" algn="l"/>
                <a:tab pos="288925" algn="l"/>
              </a:tabLst>
            </a:pP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Le principe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800" b="1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fonctionnement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9002" y="4276471"/>
            <a:ext cx="9969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10" dirty="0">
                <a:solidFill>
                  <a:srgbClr val="ED7E00"/>
                </a:solidFill>
                <a:latin typeface="Courier New"/>
                <a:cs typeface="Courier New"/>
              </a:rPr>
              <a:t>o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9002" y="3602482"/>
            <a:ext cx="7206615" cy="2243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marR="5080" indent="-355600" algn="just">
              <a:lnSpc>
                <a:spcPct val="100000"/>
              </a:lnSpc>
              <a:spcBef>
                <a:spcPts val="95"/>
              </a:spcBef>
            </a:pPr>
            <a:r>
              <a:rPr sz="950" spc="10" dirty="0">
                <a:solidFill>
                  <a:srgbClr val="ED7E00"/>
                </a:solidFill>
                <a:latin typeface="Courier New"/>
                <a:cs typeface="Courier New"/>
              </a:rPr>
              <a:t>o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Le signal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émis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est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amplifié par </a:t>
            </a:r>
            <a:r>
              <a:rPr sz="1300" b="1" dirty="0">
                <a:solidFill>
                  <a:srgbClr val="585858"/>
                </a:solidFill>
                <a:latin typeface="Calibri"/>
                <a:cs typeface="Calibri"/>
              </a:rPr>
              <a:t>une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« </a:t>
            </a:r>
            <a:r>
              <a:rPr sz="1300" b="1" dirty="0">
                <a:solidFill>
                  <a:srgbClr val="585858"/>
                </a:solidFill>
                <a:latin typeface="Calibri"/>
                <a:cs typeface="Calibri"/>
              </a:rPr>
              <a:t>émission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stimulée »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l'aide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deux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miroirs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partiellement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et  totalement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réfléchissant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. Une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des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particularité du Laser est sa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pureté spectrale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la possibilité  d'obtenir une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émission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autour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d'une seule longueur</a:t>
            </a:r>
            <a:r>
              <a:rPr sz="1300" b="1" spc="1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d'onde</a:t>
            </a:r>
            <a:endParaRPr sz="1300">
              <a:latin typeface="Calibri"/>
              <a:cs typeface="Calibri"/>
            </a:endParaRPr>
          </a:p>
          <a:p>
            <a:pPr marL="367665" marR="5080" algn="just">
              <a:lnSpc>
                <a:spcPct val="100000"/>
              </a:lnSpc>
              <a:spcBef>
                <a:spcPts val="305"/>
              </a:spcBef>
            </a:pP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Six familles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pour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nombreux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domaines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d'application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mais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pour la détection de véhicules,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trois  classes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(i)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Lasers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300" b="1" spc="-15" dirty="0">
                <a:solidFill>
                  <a:srgbClr val="585858"/>
                </a:solidFill>
                <a:latin typeface="Calibri"/>
                <a:cs typeface="Calibri"/>
              </a:rPr>
              <a:t>balayage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,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(ii) les Lasers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monopoint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à faisceau conique ponctuel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(iii)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les 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Lasers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à faisceau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asymétrique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.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Ces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permettent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réaliser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détection de véhicules, de la  mesure de distance capteur/véhicules, de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mesure de vitesse et de l'analyse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longueurs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300" spc="10" dirty="0">
                <a:solidFill>
                  <a:srgbClr val="585858"/>
                </a:solidFill>
                <a:latin typeface="Calibri"/>
                <a:cs typeface="Calibri"/>
              </a:rPr>
              <a:t>de 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formes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 véhicules. </a:t>
            </a:r>
            <a:r>
              <a:rPr sz="1300" spc="-30" dirty="0">
                <a:solidFill>
                  <a:srgbClr val="585858"/>
                </a:solidFill>
                <a:latin typeface="Calibri"/>
                <a:cs typeface="Calibri"/>
              </a:rPr>
              <a:t>Tous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compteurs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/ analyseurs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trafic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Laser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sont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non intrusifs,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ils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peuvent  selon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l'utilisation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être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installé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en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accotement : sur le sol, sur mâts ou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en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surplomb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voies de  circulation : sur potences,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portiques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ou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ouvrages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d'art.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Il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convient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par mesure de sécurité de </a:t>
            </a:r>
            <a:r>
              <a:rPr sz="1300" b="1" dirty="0">
                <a:solidFill>
                  <a:srgbClr val="585858"/>
                </a:solidFill>
                <a:latin typeface="Calibri"/>
                <a:cs typeface="Calibri"/>
              </a:rPr>
              <a:t>choisir 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des produits « sans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danger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oculaire » à base de Laser de</a:t>
            </a:r>
            <a:r>
              <a:rPr sz="1300" b="1" spc="1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Classe1/1M.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53533" y="1124523"/>
            <a:ext cx="1838144" cy="23126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12252" y="544068"/>
            <a:ext cx="851153" cy="6530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805242"/>
            <a:ext cx="7979409" cy="256794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80"/>
              </a:spcBef>
              <a:buClr>
                <a:srgbClr val="C76900"/>
              </a:buClr>
              <a:buSzPct val="118750"/>
              <a:buFont typeface="Calibri"/>
              <a:buChar char="•"/>
              <a:tabLst>
                <a:tab pos="355600" algn="l"/>
              </a:tabLst>
            </a:pP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600" b="1" spc="-15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Laser</a:t>
            </a:r>
            <a:r>
              <a:rPr sz="1600" b="1" spc="5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6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1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mesures</a:t>
            </a:r>
            <a:r>
              <a:rPr sz="1400" b="1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fournies</a:t>
            </a:r>
            <a:endParaRPr sz="1400">
              <a:latin typeface="Calibri"/>
              <a:cs typeface="Calibri"/>
            </a:endParaRPr>
          </a:p>
          <a:p>
            <a:pPr marL="998855" marR="6350" lvl="1" indent="-178435" algn="just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Débits, vitesses, longueurs et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formes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 véhicules, temps de présence, taux d'occupation, temps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et 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distance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inter-véhiculaire,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distance</a:t>
            </a:r>
            <a:r>
              <a:rPr sz="1300" spc="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capteur/véhicule</a:t>
            </a:r>
            <a:endParaRPr sz="13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ED7E00"/>
              </a:buClr>
              <a:buFont typeface="Courier New"/>
              <a:buChar char="o"/>
            </a:pPr>
            <a:endParaRPr sz="10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buClr>
                <a:srgbClr val="ED7E00"/>
              </a:buClr>
              <a:buSzPct val="75000"/>
              <a:buFont typeface="Wingdings"/>
              <a:buChar char=""/>
              <a:tabLst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limites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b="1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fonctionnement</a:t>
            </a:r>
            <a:endParaRPr sz="1400">
              <a:latin typeface="Calibri"/>
              <a:cs typeface="Calibri"/>
            </a:endParaRPr>
          </a:p>
          <a:p>
            <a:pPr marL="998855" marR="5080" lvl="1" indent="-178435" algn="just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Les Lasers à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balayage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ou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1D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ont une vitesse d'analyse limitée (&lt; 1kHz) qui bornent leurs précisions pour  les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véhicules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« rapides »,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Lasers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monopoint sont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très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sensibles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à la pluie et leurs faisceau «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étroit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»  ne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permet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pas de détecter tous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véhicules (moto par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exemple),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Lasers à faisceau asymétrique 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constituent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un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moyen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 détection plus fiable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plus</a:t>
            </a:r>
            <a:r>
              <a:rPr sz="1300" spc="2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précis.</a:t>
            </a:r>
            <a:endParaRPr sz="13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400" b="1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précisions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7615" y="3347744"/>
            <a:ext cx="899160" cy="7340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4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191135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Débit</a:t>
            </a:r>
            <a:endParaRPr sz="1300">
              <a:latin typeface="Calibri"/>
              <a:cs typeface="Calibri"/>
            </a:endParaRPr>
          </a:p>
          <a:p>
            <a:pPr marL="190500" indent="-178435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191135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Vitesses</a:t>
            </a:r>
            <a:endParaRPr sz="1300">
              <a:latin typeface="Calibri"/>
              <a:cs typeface="Calibri"/>
            </a:endParaRPr>
          </a:p>
          <a:p>
            <a:pPr marL="190500" indent="-178435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191135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Longueurs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5979" y="3347744"/>
            <a:ext cx="2319020" cy="7340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</a:t>
            </a:r>
            <a:r>
              <a:rPr sz="13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1D9430"/>
                </a:solidFill>
                <a:latin typeface="Calibri"/>
                <a:cs typeface="Calibri"/>
              </a:rPr>
              <a:t>A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 </a:t>
            </a:r>
            <a:r>
              <a:rPr sz="1300" b="1" spc="-5" dirty="0">
                <a:solidFill>
                  <a:srgbClr val="1D9430"/>
                </a:solidFill>
                <a:latin typeface="Calibri"/>
                <a:cs typeface="Calibri"/>
              </a:rPr>
              <a:t>A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300" b="1" spc="-5" dirty="0">
                <a:solidFill>
                  <a:srgbClr val="C00000"/>
                </a:solidFill>
                <a:latin typeface="Calibri"/>
                <a:cs typeface="Calibri"/>
              </a:rPr>
              <a:t>D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suivant</a:t>
            </a:r>
            <a:r>
              <a:rPr sz="13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technologies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 </a:t>
            </a:r>
            <a:r>
              <a:rPr sz="1300" b="1" spc="-5" dirty="0">
                <a:solidFill>
                  <a:srgbClr val="1D9430"/>
                </a:solidFill>
                <a:latin typeface="Calibri"/>
                <a:cs typeface="Calibri"/>
              </a:rPr>
              <a:t>A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300" b="1" spc="-5" dirty="0">
                <a:solidFill>
                  <a:srgbClr val="C00000"/>
                </a:solidFill>
                <a:latin typeface="Calibri"/>
                <a:cs typeface="Calibri"/>
              </a:rPr>
              <a:t>D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suivant</a:t>
            </a:r>
            <a:r>
              <a:rPr sz="13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technologies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65979" y="4583048"/>
            <a:ext cx="13538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plus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de 5 000 €</a:t>
            </a:r>
            <a:r>
              <a:rPr sz="1300" b="1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HT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590" y="4286958"/>
            <a:ext cx="3758565" cy="75565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prix</a:t>
            </a:r>
            <a:r>
              <a:rPr sz="1400" b="1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2015</a:t>
            </a:r>
            <a:endParaRPr sz="14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Coût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approximatif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par</a:t>
            </a:r>
            <a:r>
              <a:rPr sz="13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voie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Génie civil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suivant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sites et</a:t>
            </a:r>
            <a:r>
              <a:rPr sz="1300" spc="1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contraintes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7615" y="5287136"/>
            <a:ext cx="2620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/!\ </a:t>
            </a:r>
            <a:r>
              <a:rPr sz="1600" b="1" spc="-5" dirty="0">
                <a:solidFill>
                  <a:srgbClr val="ED7E00"/>
                </a:solidFill>
                <a:latin typeface="Calibri"/>
                <a:cs typeface="Calibri"/>
              </a:rPr>
              <a:t>À </a:t>
            </a:r>
            <a:r>
              <a:rPr sz="1600" b="1" spc="-15" dirty="0">
                <a:solidFill>
                  <a:srgbClr val="ED7E00"/>
                </a:solidFill>
                <a:latin typeface="Calibri"/>
                <a:cs typeface="Calibri"/>
              </a:rPr>
              <a:t>intégrer </a:t>
            </a:r>
            <a:r>
              <a:rPr sz="1600" b="1" spc="-5" dirty="0">
                <a:solidFill>
                  <a:srgbClr val="ED7E00"/>
                </a:solidFill>
                <a:latin typeface="Calibri"/>
                <a:cs typeface="Calibri"/>
              </a:rPr>
              <a:t>par un industriel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9" name="object 9"/>
          <p:cNvSpPr/>
          <p:nvPr/>
        </p:nvSpPr>
        <p:spPr>
          <a:xfrm>
            <a:off x="393191" y="1412747"/>
            <a:ext cx="556259" cy="562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8912" y="2350007"/>
            <a:ext cx="537972" cy="536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4631" y="3500628"/>
            <a:ext cx="464819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0916" y="4652771"/>
            <a:ext cx="571500" cy="4282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6804" y="509016"/>
            <a:ext cx="1036319" cy="993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693704"/>
            <a:ext cx="5935980" cy="9652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C76900"/>
              </a:buClr>
              <a:buSzPct val="119444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Laser</a:t>
            </a:r>
            <a:r>
              <a:rPr sz="1800" b="1" spc="-4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8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2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Quelques</a:t>
            </a:r>
            <a:r>
              <a:rPr sz="1600" b="1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matériels</a:t>
            </a:r>
            <a:endParaRPr sz="1600">
              <a:latin typeface="Calibri"/>
              <a:cs typeface="Calibri"/>
            </a:endParaRPr>
          </a:p>
          <a:p>
            <a:pPr marL="641985">
              <a:lnSpc>
                <a:spcPct val="100000"/>
              </a:lnSpc>
              <a:spcBef>
                <a:spcPts val="315"/>
              </a:spcBef>
              <a:tabLst>
                <a:tab pos="996950" algn="l"/>
              </a:tabLst>
            </a:pPr>
            <a:r>
              <a:rPr sz="1050" dirty="0">
                <a:solidFill>
                  <a:srgbClr val="ED7E00"/>
                </a:solidFill>
                <a:latin typeface="Courier New"/>
                <a:cs typeface="Courier New"/>
              </a:rPr>
              <a:t>o	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Sick LMS211, Autosense OSI LaserScan, Notpel CMP2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(distance),</a:t>
            </a:r>
            <a:r>
              <a:rPr sz="1400" spc="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etc.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4" name="object 4"/>
          <p:cNvSpPr/>
          <p:nvPr/>
        </p:nvSpPr>
        <p:spPr>
          <a:xfrm>
            <a:off x="8112252" y="544068"/>
            <a:ext cx="851153" cy="653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23416" y="1778507"/>
            <a:ext cx="1280160" cy="1019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79491" y="1828800"/>
            <a:ext cx="1292352" cy="1025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34079" y="1966631"/>
            <a:ext cx="1459511" cy="7158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35451" y="4393624"/>
            <a:ext cx="2511552" cy="6645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5451" y="5169583"/>
            <a:ext cx="2511552" cy="6688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15811" y="4273296"/>
            <a:ext cx="2235708" cy="15453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8460" y="4899659"/>
            <a:ext cx="2194716" cy="9287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8467" y="3777488"/>
            <a:ext cx="2455379" cy="169381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6640" y="2890494"/>
            <a:ext cx="5598160" cy="128143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669925" indent="-355600">
              <a:lnSpc>
                <a:spcPct val="100000"/>
              </a:lnSpc>
              <a:spcBef>
                <a:spcPts val="4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669925" algn="l"/>
                <a:tab pos="67056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Mesure de distances latérales, inter-distances, télémétrie,</a:t>
            </a:r>
            <a:r>
              <a:rPr sz="14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etc.</a:t>
            </a:r>
            <a:endParaRPr sz="1400">
              <a:latin typeface="Calibri"/>
              <a:cs typeface="Calibri"/>
            </a:endParaRPr>
          </a:p>
          <a:p>
            <a:pPr marL="669925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669925" algn="l"/>
                <a:tab pos="670560" algn="l"/>
              </a:tabLst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Systèmes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dédiés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à la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détection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au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comptage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véhicules</a:t>
            </a:r>
            <a:r>
              <a:rPr sz="1400" spc="1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routiers</a:t>
            </a:r>
            <a:endParaRPr sz="1400">
              <a:latin typeface="Calibri"/>
              <a:cs typeface="Calibri"/>
            </a:endParaRPr>
          </a:p>
          <a:p>
            <a:pPr marL="316230" indent="-276225">
              <a:lnSpc>
                <a:spcPct val="100000"/>
              </a:lnSpc>
              <a:spcBef>
                <a:spcPts val="59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16230" algn="l"/>
                <a:tab pos="316865" algn="l"/>
              </a:tabLst>
            </a:pP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Mesures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évoluées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réalisées à partir de </a:t>
            </a:r>
            <a:r>
              <a:rPr sz="1600" b="1" spc="-15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laser</a:t>
            </a:r>
            <a:r>
              <a:rPr sz="1600" b="1" spc="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Sick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932430" algn="l"/>
              </a:tabLst>
            </a:pPr>
            <a:r>
              <a:rPr sz="1600" b="1" spc="-15" dirty="0">
                <a:solidFill>
                  <a:srgbClr val="AC5A00"/>
                </a:solidFill>
                <a:latin typeface="Calibri"/>
                <a:cs typeface="Calibri"/>
              </a:rPr>
              <a:t>Catégorie</a:t>
            </a:r>
            <a:r>
              <a:rPr sz="1600" b="1" spc="5" dirty="0">
                <a:solidFill>
                  <a:srgbClr val="AC5A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AC5A00"/>
                </a:solidFill>
                <a:latin typeface="Calibri"/>
                <a:cs typeface="Calibri"/>
              </a:rPr>
              <a:t>/</a:t>
            </a:r>
            <a:r>
              <a:rPr sz="1600" b="1" spc="20" dirty="0">
                <a:solidFill>
                  <a:srgbClr val="AC5A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AC5A00"/>
                </a:solidFill>
                <a:latin typeface="Calibri"/>
                <a:cs typeface="Calibri"/>
              </a:rPr>
              <a:t>Thermographie	</a:t>
            </a:r>
            <a:r>
              <a:rPr sz="1600" b="1" spc="-15" dirty="0">
                <a:solidFill>
                  <a:srgbClr val="AC5A00"/>
                </a:solidFill>
                <a:latin typeface="Calibri"/>
                <a:cs typeface="Calibri"/>
              </a:rPr>
              <a:t>Catégorie </a:t>
            </a:r>
            <a:r>
              <a:rPr sz="1600" b="1" spc="-5" dirty="0">
                <a:solidFill>
                  <a:srgbClr val="AC5A00"/>
                </a:solidFill>
                <a:latin typeface="Calibri"/>
                <a:cs typeface="Calibri"/>
              </a:rPr>
              <a:t>+</a:t>
            </a:r>
            <a:r>
              <a:rPr sz="1600" b="1" spc="15" dirty="0">
                <a:solidFill>
                  <a:srgbClr val="AC5A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AC5A00"/>
                </a:solidFill>
                <a:latin typeface="Calibri"/>
                <a:cs typeface="Calibri"/>
              </a:rPr>
              <a:t>essieux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98882" y="3903090"/>
            <a:ext cx="7372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AC5A00"/>
                </a:solidFill>
                <a:latin typeface="Calibri"/>
                <a:cs typeface="Calibri"/>
              </a:rPr>
              <a:t>G</a:t>
            </a:r>
            <a:r>
              <a:rPr sz="1600" b="1" spc="-5" dirty="0">
                <a:solidFill>
                  <a:srgbClr val="AC5A00"/>
                </a:solidFill>
                <a:latin typeface="Calibri"/>
                <a:cs typeface="Calibri"/>
              </a:rPr>
              <a:t>a</a:t>
            </a:r>
            <a:r>
              <a:rPr sz="1600" b="1" spc="-10" dirty="0">
                <a:solidFill>
                  <a:srgbClr val="AC5A00"/>
                </a:solidFill>
                <a:latin typeface="Calibri"/>
                <a:cs typeface="Calibri"/>
              </a:rPr>
              <a:t>b</a:t>
            </a:r>
            <a:r>
              <a:rPr sz="1600" b="1" spc="-5" dirty="0">
                <a:solidFill>
                  <a:srgbClr val="AC5A00"/>
                </a:solidFill>
                <a:latin typeface="Calibri"/>
                <a:cs typeface="Calibri"/>
              </a:rPr>
              <a:t>arits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175" y="1484375"/>
            <a:ext cx="8496300" cy="216535"/>
          </a:xfrm>
          <a:custGeom>
            <a:avLst/>
            <a:gdLst/>
            <a:ahLst/>
            <a:cxnLst/>
            <a:rect l="l" t="t" r="r" b="b"/>
            <a:pathLst>
              <a:path w="8496300" h="216535">
                <a:moveTo>
                  <a:pt x="0" y="216408"/>
                </a:moveTo>
                <a:lnTo>
                  <a:pt x="8496300" y="216408"/>
                </a:lnTo>
                <a:lnTo>
                  <a:pt x="8496300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solidFill>
            <a:srgbClr val="ED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5175" y="2476500"/>
            <a:ext cx="8496300" cy="3114040"/>
          </a:xfrm>
          <a:custGeom>
            <a:avLst/>
            <a:gdLst/>
            <a:ahLst/>
            <a:cxnLst/>
            <a:rect l="l" t="t" r="r" b="b"/>
            <a:pathLst>
              <a:path w="8496300" h="3114040">
                <a:moveTo>
                  <a:pt x="0" y="3113532"/>
                </a:moveTo>
                <a:lnTo>
                  <a:pt x="8496300" y="3113532"/>
                </a:lnTo>
                <a:lnTo>
                  <a:pt x="8496300" y="0"/>
                </a:lnTo>
                <a:lnTo>
                  <a:pt x="0" y="0"/>
                </a:lnTo>
                <a:lnTo>
                  <a:pt x="0" y="3113532"/>
                </a:lnTo>
                <a:close/>
              </a:path>
            </a:pathLst>
          </a:custGeom>
          <a:solidFill>
            <a:srgbClr val="ED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8704" y="2997707"/>
            <a:ext cx="8463280" cy="1438910"/>
          </a:xfrm>
          <a:custGeom>
            <a:avLst/>
            <a:gdLst/>
            <a:ahLst/>
            <a:cxnLst/>
            <a:rect l="l" t="t" r="r" b="b"/>
            <a:pathLst>
              <a:path w="8463280" h="1438910">
                <a:moveTo>
                  <a:pt x="0" y="1438656"/>
                </a:moveTo>
                <a:lnTo>
                  <a:pt x="8462772" y="1438656"/>
                </a:lnTo>
                <a:lnTo>
                  <a:pt x="8462772" y="0"/>
                </a:lnTo>
                <a:lnTo>
                  <a:pt x="0" y="0"/>
                </a:lnTo>
                <a:lnTo>
                  <a:pt x="0" y="1438656"/>
                </a:lnTo>
                <a:close/>
              </a:path>
            </a:pathLst>
          </a:custGeom>
          <a:solidFill>
            <a:srgbClr val="ED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1030" y="135762"/>
            <a:ext cx="804799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2925" marR="5080" indent="-53086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ED7E00"/>
                </a:solidFill>
              </a:rPr>
              <a:t>Panorama </a:t>
            </a:r>
            <a:r>
              <a:rPr sz="2800" spc="-5" dirty="0">
                <a:solidFill>
                  <a:srgbClr val="ED7E00"/>
                </a:solidFill>
              </a:rPr>
              <a:t>des </a:t>
            </a:r>
            <a:r>
              <a:rPr sz="2800" spc="-25" dirty="0">
                <a:solidFill>
                  <a:srgbClr val="ED7E00"/>
                </a:solidFill>
              </a:rPr>
              <a:t>systèmes </a:t>
            </a:r>
            <a:r>
              <a:rPr sz="2800" spc="-5" dirty="0">
                <a:solidFill>
                  <a:srgbClr val="ED7E00"/>
                </a:solidFill>
              </a:rPr>
              <a:t>de </a:t>
            </a:r>
            <a:r>
              <a:rPr sz="2800" spc="-10" dirty="0">
                <a:solidFill>
                  <a:srgbClr val="ED7E00"/>
                </a:solidFill>
              </a:rPr>
              <a:t>recueils </a:t>
            </a:r>
            <a:r>
              <a:rPr sz="2800" spc="-5" dirty="0">
                <a:solidFill>
                  <a:srgbClr val="ED7E00"/>
                </a:solidFill>
              </a:rPr>
              <a:t>de données </a:t>
            </a:r>
            <a:r>
              <a:rPr sz="2800" spc="-15" dirty="0">
                <a:solidFill>
                  <a:srgbClr val="ED7E00"/>
                </a:solidFill>
              </a:rPr>
              <a:t>trafic </a:t>
            </a:r>
            <a:r>
              <a:rPr sz="2800" spc="-5" dirty="0">
                <a:solidFill>
                  <a:srgbClr val="ED7E00"/>
                </a:solidFill>
              </a:rPr>
              <a:t>-  </a:t>
            </a:r>
            <a:r>
              <a:rPr sz="2800" spc="-15" dirty="0">
                <a:solidFill>
                  <a:srgbClr val="ED7E00"/>
                </a:solidFill>
              </a:rPr>
              <a:t>Capteurs, </a:t>
            </a:r>
            <a:r>
              <a:rPr sz="2800" spc="-25" dirty="0">
                <a:solidFill>
                  <a:srgbClr val="ED7E00"/>
                </a:solidFill>
              </a:rPr>
              <a:t>systèmes </a:t>
            </a:r>
            <a:r>
              <a:rPr sz="2800" spc="-20" dirty="0">
                <a:solidFill>
                  <a:srgbClr val="ED7E00"/>
                </a:solidFill>
              </a:rPr>
              <a:t>et </a:t>
            </a:r>
            <a:r>
              <a:rPr sz="2800" spc="-10" dirty="0">
                <a:solidFill>
                  <a:srgbClr val="ED7E00"/>
                </a:solidFill>
              </a:rPr>
              <a:t>transmission </a:t>
            </a:r>
            <a:r>
              <a:rPr sz="2800" spc="-5" dirty="0">
                <a:solidFill>
                  <a:srgbClr val="ED7E00"/>
                </a:solidFill>
              </a:rPr>
              <a:t>de</a:t>
            </a:r>
            <a:r>
              <a:rPr sz="2800" spc="155" dirty="0">
                <a:solidFill>
                  <a:srgbClr val="ED7E00"/>
                </a:solidFill>
              </a:rPr>
              <a:t> </a:t>
            </a:r>
            <a:r>
              <a:rPr sz="2800" spc="-10" dirty="0">
                <a:solidFill>
                  <a:srgbClr val="ED7E00"/>
                </a:solidFill>
              </a:rPr>
              <a:t>données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265175" y="1700783"/>
            <a:ext cx="8496300" cy="775970"/>
          </a:xfrm>
          <a:custGeom>
            <a:avLst/>
            <a:gdLst/>
            <a:ahLst/>
            <a:cxnLst/>
            <a:rect l="l" t="t" r="r" b="b"/>
            <a:pathLst>
              <a:path w="8496300" h="775969">
                <a:moveTo>
                  <a:pt x="0" y="775715"/>
                </a:moveTo>
                <a:lnTo>
                  <a:pt x="8496300" y="775715"/>
                </a:lnTo>
                <a:lnTo>
                  <a:pt x="8496300" y="0"/>
                </a:lnTo>
                <a:lnTo>
                  <a:pt x="0" y="0"/>
                </a:lnTo>
                <a:lnTo>
                  <a:pt x="0" y="775715"/>
                </a:lnTo>
                <a:close/>
              </a:path>
            </a:pathLst>
          </a:custGeom>
          <a:solidFill>
            <a:srgbClr val="ED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67155" y="1068385"/>
            <a:ext cx="6323965" cy="3279140"/>
          </a:xfrm>
          <a:prstGeom prst="rect">
            <a:avLst/>
          </a:prstGeom>
        </p:spPr>
        <p:txBody>
          <a:bodyPr vert="horz" wrap="square" lIns="0" tIns="487044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3834"/>
              </a:spcBef>
            </a:pPr>
            <a:r>
              <a:rPr sz="5400" b="1" spc="-20" dirty="0">
                <a:solidFill>
                  <a:srgbClr val="D9D9D9"/>
                </a:solidFill>
                <a:latin typeface="Calibri"/>
                <a:cs typeface="Calibri"/>
              </a:rPr>
              <a:t>Première</a:t>
            </a:r>
            <a:r>
              <a:rPr sz="5400" b="1" spc="-8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5400" b="1" spc="-20" dirty="0">
                <a:solidFill>
                  <a:srgbClr val="D9D9D9"/>
                </a:solidFill>
                <a:latin typeface="Calibri"/>
                <a:cs typeface="Calibri"/>
              </a:rPr>
              <a:t>Partie</a:t>
            </a:r>
            <a:endParaRPr sz="5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300">
              <a:latin typeface="Times New Roman"/>
              <a:cs typeface="Times New Roman"/>
            </a:endParaRPr>
          </a:p>
          <a:p>
            <a:pPr marL="12065" marR="5080" algn="ctr">
              <a:lnSpc>
                <a:spcPts val="5190"/>
              </a:lnSpc>
            </a:pPr>
            <a:r>
              <a:rPr sz="5400" spc="-30" dirty="0">
                <a:solidFill>
                  <a:srgbClr val="FFFFFF"/>
                </a:solidFill>
                <a:latin typeface="Calibri"/>
                <a:cs typeface="Calibri"/>
              </a:rPr>
              <a:t>Pourquoi </a:t>
            </a:r>
            <a:r>
              <a:rPr sz="5400" spc="-5" dirty="0">
                <a:solidFill>
                  <a:srgbClr val="FFFFFF"/>
                </a:solidFill>
                <a:latin typeface="Calibri"/>
                <a:cs typeface="Calibri"/>
              </a:rPr>
              <a:t>un </a:t>
            </a:r>
            <a:r>
              <a:rPr sz="5400" spc="-15" dirty="0">
                <a:solidFill>
                  <a:srgbClr val="FFFFFF"/>
                </a:solidFill>
                <a:latin typeface="Calibri"/>
                <a:cs typeface="Calibri"/>
              </a:rPr>
              <a:t>recueil </a:t>
            </a:r>
            <a:r>
              <a:rPr sz="5400" spc="-5" dirty="0">
                <a:solidFill>
                  <a:srgbClr val="FFFFFF"/>
                </a:solidFill>
                <a:latin typeface="Calibri"/>
                <a:cs typeface="Calibri"/>
              </a:rPr>
              <a:t>de  données </a:t>
            </a:r>
            <a:r>
              <a:rPr sz="5400" spc="-25" dirty="0">
                <a:solidFill>
                  <a:srgbClr val="FFFFFF"/>
                </a:solidFill>
                <a:latin typeface="Calibri"/>
                <a:cs typeface="Calibri"/>
              </a:rPr>
              <a:t>trafic</a:t>
            </a:r>
            <a:r>
              <a:rPr sz="5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0802" y="2637282"/>
            <a:ext cx="8352155" cy="0"/>
          </a:xfrm>
          <a:custGeom>
            <a:avLst/>
            <a:gdLst/>
            <a:ahLst/>
            <a:cxnLst/>
            <a:rect l="l" t="t" r="r" b="b"/>
            <a:pathLst>
              <a:path w="8352155">
                <a:moveTo>
                  <a:pt x="0" y="0"/>
                </a:moveTo>
                <a:lnTo>
                  <a:pt x="8351901" y="0"/>
                </a:lnTo>
              </a:path>
            </a:pathLst>
          </a:custGeom>
          <a:ln w="28956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800608"/>
            <a:ext cx="5495925" cy="137795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C76900"/>
              </a:buClr>
              <a:buSzPct val="119444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capteurs</a:t>
            </a:r>
            <a:r>
              <a:rPr sz="1800" b="1" spc="-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C000"/>
                </a:solidFill>
                <a:latin typeface="Calibri"/>
                <a:cs typeface="Calibri"/>
              </a:rPr>
              <a:t>Infrarouge</a:t>
            </a:r>
            <a:endParaRPr sz="18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2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600" b="1" spc="-15" dirty="0">
                <a:solidFill>
                  <a:srgbClr val="585858"/>
                </a:solidFill>
                <a:latin typeface="Calibri"/>
                <a:cs typeface="Calibri"/>
              </a:rPr>
              <a:t> capteurs</a:t>
            </a:r>
            <a:endParaRPr sz="1600">
              <a:latin typeface="Calibri"/>
              <a:cs typeface="Calibri"/>
            </a:endParaRPr>
          </a:p>
          <a:p>
            <a:pPr marL="996950" lvl="2" indent="-355600">
              <a:lnSpc>
                <a:spcPct val="100000"/>
              </a:lnSpc>
              <a:spcBef>
                <a:spcPts val="33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Ces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non-intrusifs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peuvent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être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classés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en deux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grandes</a:t>
            </a:r>
            <a:r>
              <a:rPr sz="12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familles</a:t>
            </a:r>
            <a:endParaRPr sz="1200">
              <a:latin typeface="Calibri"/>
              <a:cs typeface="Calibri"/>
            </a:endParaRPr>
          </a:p>
          <a:p>
            <a:pPr marL="1265555" lvl="3" indent="-267335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Symbol"/>
              <a:buChar char=""/>
              <a:tabLst>
                <a:tab pos="1265555" algn="l"/>
                <a:tab pos="1266190" algn="l"/>
              </a:tabLst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IR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passifs</a:t>
            </a:r>
            <a:endParaRPr sz="1200">
              <a:latin typeface="Calibri"/>
              <a:cs typeface="Calibri"/>
            </a:endParaRPr>
          </a:p>
          <a:p>
            <a:pPr marL="1265555" lvl="3" indent="-267335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Symbol"/>
              <a:buChar char=""/>
              <a:tabLst>
                <a:tab pos="1265555" algn="l"/>
                <a:tab pos="1266190" algn="l"/>
              </a:tabLst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IR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actifs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4682" y="3323551"/>
            <a:ext cx="4742815" cy="209613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88290" indent="-276225">
              <a:lnSpc>
                <a:spcPct val="100000"/>
              </a:lnSpc>
              <a:spcBef>
                <a:spcPts val="53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288290" algn="l"/>
                <a:tab pos="288925" algn="l"/>
              </a:tabLst>
            </a:pP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principe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b="1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fonctionnement</a:t>
            </a:r>
            <a:endParaRPr sz="1600">
              <a:latin typeface="Calibri"/>
              <a:cs typeface="Calibri"/>
            </a:endParaRPr>
          </a:p>
          <a:p>
            <a:pPr marL="636270" marR="197485" lvl="1" indent="-349885">
              <a:lnSpc>
                <a:spcPct val="120900"/>
              </a:lnSpc>
              <a:spcBef>
                <a:spcPts val="3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641985" algn="l"/>
                <a:tab pos="642620" algn="l"/>
              </a:tabLst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IR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passifs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sont sensibles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à la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chaleur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émise par les 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véhicules, piétons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ou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conducteurs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 deux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roues. Leur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portée  </a:t>
            </a:r>
            <a:r>
              <a:rPr sz="1200" b="1" spc="-10" dirty="0">
                <a:solidFill>
                  <a:srgbClr val="585858"/>
                </a:solidFill>
                <a:latin typeface="Calibri"/>
                <a:cs typeface="Calibri"/>
              </a:rPr>
              <a:t>est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de 1m à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100m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. Applications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détection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véhicules et </a:t>
            </a:r>
            <a:r>
              <a:rPr sz="1200" spc="5" dirty="0">
                <a:solidFill>
                  <a:srgbClr val="585858"/>
                </a:solidFill>
                <a:latin typeface="Calibri"/>
                <a:cs typeface="Calibri"/>
              </a:rPr>
              <a:t>de 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piétons.</a:t>
            </a:r>
            <a:endParaRPr sz="1200">
              <a:latin typeface="Calibri"/>
              <a:cs typeface="Calibri"/>
            </a:endParaRPr>
          </a:p>
          <a:p>
            <a:pPr marL="671195" marR="5080" lvl="1" indent="-384810">
              <a:lnSpc>
                <a:spcPct val="120800"/>
              </a:lnSpc>
              <a:buClr>
                <a:srgbClr val="ED7E00"/>
              </a:buClr>
              <a:buSzPct val="75000"/>
              <a:buFont typeface="Courier New"/>
              <a:buChar char="o"/>
              <a:tabLst>
                <a:tab pos="641985" algn="l"/>
                <a:tab pos="642620" algn="l"/>
              </a:tabLst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IR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actifs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mettent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en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œuvre sur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les principes des 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barrières lumineuses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 la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télémétrie </a:t>
            </a:r>
            <a:r>
              <a:rPr sz="1200" spc="-20" dirty="0">
                <a:solidFill>
                  <a:srgbClr val="585858"/>
                </a:solidFill>
                <a:latin typeface="Calibri"/>
                <a:cs typeface="Calibri"/>
              </a:rPr>
              <a:t>laser.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En principe il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s'agit 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d'une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DEL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faisceau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lumineux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très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fin.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3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modes</a:t>
            </a:r>
            <a:r>
              <a:rPr sz="1200" b="1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  <a:spcBef>
                <a:spcPts val="300"/>
              </a:spcBef>
              <a:tabLst>
                <a:tab pos="1099185" algn="l"/>
              </a:tabLst>
            </a:pPr>
            <a:r>
              <a:rPr sz="900" dirty="0">
                <a:solidFill>
                  <a:srgbClr val="ED7E00"/>
                </a:solidFill>
                <a:latin typeface="Arial"/>
                <a:cs typeface="Arial"/>
              </a:rPr>
              <a:t>–	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Barrage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émetteur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/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récepteur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en vis à</a:t>
            </a:r>
            <a:r>
              <a:rPr sz="1200" spc="-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vis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6558" y="5393521"/>
            <a:ext cx="6705600" cy="46863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405"/>
              </a:spcBef>
              <a:buClr>
                <a:srgbClr val="ED7E00"/>
              </a:buClr>
              <a:buSzPct val="75000"/>
              <a:buFont typeface="Arial"/>
              <a:buChar char="–"/>
              <a:tabLst>
                <a:tab pos="367665" algn="l"/>
                <a:tab pos="368300" algn="l"/>
              </a:tabLst>
            </a:pP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Reflex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émetteur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/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récepteur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dans le même </a:t>
            </a:r>
            <a:r>
              <a:rPr sz="1200" spc="-15" dirty="0">
                <a:solidFill>
                  <a:srgbClr val="585858"/>
                </a:solidFill>
                <a:latin typeface="Calibri"/>
                <a:cs typeface="Calibri"/>
              </a:rPr>
              <a:t>boitier,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réflexion sur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une </a:t>
            </a:r>
            <a:r>
              <a:rPr sz="1200" spc="-20" dirty="0">
                <a:solidFill>
                  <a:srgbClr val="585858"/>
                </a:solidFill>
                <a:latin typeface="Calibri"/>
                <a:cs typeface="Calibri"/>
              </a:rPr>
              <a:t>surf.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rétro-réfléchissante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:</a:t>
            </a:r>
            <a:r>
              <a:rPr sz="12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(-30m)</a:t>
            </a:r>
            <a:endParaRPr sz="1200">
              <a:latin typeface="Calibri"/>
              <a:cs typeface="Calibri"/>
            </a:endParaRPr>
          </a:p>
          <a:p>
            <a:pPr marL="367665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Arial"/>
              <a:buChar char="–"/>
              <a:tabLst>
                <a:tab pos="367665" algn="l"/>
                <a:tab pos="368300" algn="l"/>
              </a:tabLst>
            </a:pP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Proximité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également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un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seul boitier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mais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réflexion sur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un mobile</a:t>
            </a:r>
            <a:r>
              <a:rPr sz="12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(-3m).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30540" y="618744"/>
            <a:ext cx="689609" cy="6850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81327" y="2214372"/>
            <a:ext cx="3265932" cy="11750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1496" y="2174665"/>
            <a:ext cx="1796796" cy="1311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25880" y="3503066"/>
            <a:ext cx="2862580" cy="1934845"/>
          </a:xfrm>
          <a:custGeom>
            <a:avLst/>
            <a:gdLst/>
            <a:ahLst/>
            <a:cxnLst/>
            <a:rect l="l" t="t" r="r" b="b"/>
            <a:pathLst>
              <a:path w="2862579" h="1934845">
                <a:moveTo>
                  <a:pt x="0" y="1934251"/>
                </a:moveTo>
                <a:lnTo>
                  <a:pt x="2862160" y="1934251"/>
                </a:lnTo>
                <a:lnTo>
                  <a:pt x="2862159" y="0"/>
                </a:lnTo>
                <a:lnTo>
                  <a:pt x="0" y="0"/>
                </a:lnTo>
                <a:lnTo>
                  <a:pt x="0" y="19342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29017" y="3973364"/>
            <a:ext cx="1453515" cy="1092835"/>
          </a:xfrm>
          <a:custGeom>
            <a:avLst/>
            <a:gdLst/>
            <a:ahLst/>
            <a:cxnLst/>
            <a:rect l="l" t="t" r="r" b="b"/>
            <a:pathLst>
              <a:path w="1453515" h="1092835">
                <a:moveTo>
                  <a:pt x="0" y="1092554"/>
                </a:moveTo>
                <a:lnTo>
                  <a:pt x="145329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43428" y="3627299"/>
            <a:ext cx="1360170" cy="894080"/>
          </a:xfrm>
          <a:custGeom>
            <a:avLst/>
            <a:gdLst/>
            <a:ahLst/>
            <a:cxnLst/>
            <a:rect l="l" t="t" r="r" b="b"/>
            <a:pathLst>
              <a:path w="1360170" h="894079">
                <a:moveTo>
                  <a:pt x="0" y="893569"/>
                </a:moveTo>
                <a:lnTo>
                  <a:pt x="135974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26551" y="4544383"/>
            <a:ext cx="48260" cy="75565"/>
          </a:xfrm>
          <a:custGeom>
            <a:avLst/>
            <a:gdLst/>
            <a:ahLst/>
            <a:cxnLst/>
            <a:rect l="l" t="t" r="r" b="b"/>
            <a:pathLst>
              <a:path w="48259" h="75564">
                <a:moveTo>
                  <a:pt x="0" y="0"/>
                </a:moveTo>
                <a:lnTo>
                  <a:pt x="0" y="50652"/>
                </a:lnTo>
                <a:lnTo>
                  <a:pt x="47936" y="75385"/>
                </a:lnTo>
                <a:lnTo>
                  <a:pt x="47936" y="24683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26551" y="4544383"/>
            <a:ext cx="48260" cy="75565"/>
          </a:xfrm>
          <a:custGeom>
            <a:avLst/>
            <a:gdLst/>
            <a:ahLst/>
            <a:cxnLst/>
            <a:rect l="l" t="t" r="r" b="b"/>
            <a:pathLst>
              <a:path w="48259" h="75564">
                <a:moveTo>
                  <a:pt x="0" y="0"/>
                </a:moveTo>
                <a:lnTo>
                  <a:pt x="0" y="50652"/>
                </a:lnTo>
                <a:lnTo>
                  <a:pt x="47936" y="75385"/>
                </a:lnTo>
                <a:lnTo>
                  <a:pt x="47936" y="2468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74488" y="4394831"/>
            <a:ext cx="257810" cy="174625"/>
          </a:xfrm>
          <a:custGeom>
            <a:avLst/>
            <a:gdLst/>
            <a:ahLst/>
            <a:cxnLst/>
            <a:rect l="l" t="t" r="r" b="b"/>
            <a:pathLst>
              <a:path w="257809" h="174625">
                <a:moveTo>
                  <a:pt x="0" y="174235"/>
                </a:moveTo>
                <a:lnTo>
                  <a:pt x="25719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84936" y="4372586"/>
            <a:ext cx="46990" cy="73025"/>
          </a:xfrm>
          <a:custGeom>
            <a:avLst/>
            <a:gdLst/>
            <a:ahLst/>
            <a:cxnLst/>
            <a:rect l="l" t="t" r="r" b="b"/>
            <a:pathLst>
              <a:path w="46990" h="73025">
                <a:moveTo>
                  <a:pt x="0" y="0"/>
                </a:moveTo>
                <a:lnTo>
                  <a:pt x="0" y="48197"/>
                </a:lnTo>
                <a:lnTo>
                  <a:pt x="46752" y="72897"/>
                </a:lnTo>
                <a:lnTo>
                  <a:pt x="46752" y="22244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84936" y="4372586"/>
            <a:ext cx="46990" cy="73025"/>
          </a:xfrm>
          <a:custGeom>
            <a:avLst/>
            <a:gdLst/>
            <a:ahLst/>
            <a:cxnLst/>
            <a:rect l="l" t="t" r="r" b="b"/>
            <a:pathLst>
              <a:path w="46990" h="73025">
                <a:moveTo>
                  <a:pt x="0" y="0"/>
                </a:moveTo>
                <a:lnTo>
                  <a:pt x="0" y="48197"/>
                </a:lnTo>
                <a:lnTo>
                  <a:pt x="46752" y="72897"/>
                </a:lnTo>
                <a:lnTo>
                  <a:pt x="46752" y="2224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91400" y="4420783"/>
            <a:ext cx="0" cy="99695"/>
          </a:xfrm>
          <a:custGeom>
            <a:avLst/>
            <a:gdLst/>
            <a:ahLst/>
            <a:cxnLst/>
            <a:rect l="l" t="t" r="r" b="b"/>
            <a:pathLst>
              <a:path h="99695">
                <a:moveTo>
                  <a:pt x="0" y="0"/>
                </a:moveTo>
                <a:lnTo>
                  <a:pt x="0" y="994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91400" y="4594392"/>
            <a:ext cx="0" cy="149225"/>
          </a:xfrm>
          <a:custGeom>
            <a:avLst/>
            <a:gdLst/>
            <a:ahLst/>
            <a:cxnLst/>
            <a:rect l="l" t="t" r="r" b="b"/>
            <a:pathLst>
              <a:path h="149225">
                <a:moveTo>
                  <a:pt x="0" y="0"/>
                </a:moveTo>
                <a:lnTo>
                  <a:pt x="0" y="14895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2394" y="4718618"/>
            <a:ext cx="140335" cy="49530"/>
          </a:xfrm>
          <a:custGeom>
            <a:avLst/>
            <a:gdLst/>
            <a:ahLst/>
            <a:cxnLst/>
            <a:rect l="l" t="t" r="r" b="b"/>
            <a:pathLst>
              <a:path w="140334" h="49529">
                <a:moveTo>
                  <a:pt x="0" y="0"/>
                </a:moveTo>
                <a:lnTo>
                  <a:pt x="140334" y="4946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97864" y="4669185"/>
            <a:ext cx="210820" cy="125095"/>
          </a:xfrm>
          <a:custGeom>
            <a:avLst/>
            <a:gdLst/>
            <a:ahLst/>
            <a:cxnLst/>
            <a:rect l="l" t="t" r="r" b="b"/>
            <a:pathLst>
              <a:path w="210820" h="125095">
                <a:moveTo>
                  <a:pt x="0" y="124851"/>
                </a:moveTo>
                <a:lnTo>
                  <a:pt x="2104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42871" y="4557311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882" y="0"/>
                </a:lnTo>
              </a:path>
            </a:pathLst>
          </a:custGeom>
          <a:ln w="74162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42871" y="4520229"/>
            <a:ext cx="95885" cy="74295"/>
          </a:xfrm>
          <a:custGeom>
            <a:avLst/>
            <a:gdLst/>
            <a:ahLst/>
            <a:cxnLst/>
            <a:rect l="l" t="t" r="r" b="b"/>
            <a:pathLst>
              <a:path w="95884" h="74295">
                <a:moveTo>
                  <a:pt x="0" y="74162"/>
                </a:moveTo>
                <a:lnTo>
                  <a:pt x="95882" y="74162"/>
                </a:lnTo>
                <a:lnTo>
                  <a:pt x="95882" y="0"/>
                </a:lnTo>
                <a:lnTo>
                  <a:pt x="0" y="0"/>
                </a:lnTo>
                <a:lnTo>
                  <a:pt x="0" y="7416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48568" y="3948631"/>
            <a:ext cx="48260" cy="75565"/>
          </a:xfrm>
          <a:custGeom>
            <a:avLst/>
            <a:gdLst/>
            <a:ahLst/>
            <a:cxnLst/>
            <a:rect l="l" t="t" r="r" b="b"/>
            <a:pathLst>
              <a:path w="48260" h="75564">
                <a:moveTo>
                  <a:pt x="0" y="0"/>
                </a:moveTo>
                <a:lnTo>
                  <a:pt x="0" y="49433"/>
                </a:lnTo>
                <a:lnTo>
                  <a:pt x="47952" y="75385"/>
                </a:lnTo>
                <a:lnTo>
                  <a:pt x="47952" y="24733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48568" y="3948631"/>
            <a:ext cx="48260" cy="75565"/>
          </a:xfrm>
          <a:custGeom>
            <a:avLst/>
            <a:gdLst/>
            <a:ahLst/>
            <a:cxnLst/>
            <a:rect l="l" t="t" r="r" b="b"/>
            <a:pathLst>
              <a:path w="48260" h="75564">
                <a:moveTo>
                  <a:pt x="0" y="0"/>
                </a:moveTo>
                <a:lnTo>
                  <a:pt x="0" y="49433"/>
                </a:lnTo>
                <a:lnTo>
                  <a:pt x="47952" y="75385"/>
                </a:lnTo>
                <a:lnTo>
                  <a:pt x="47952" y="2473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96520" y="3799096"/>
            <a:ext cx="257810" cy="174625"/>
          </a:xfrm>
          <a:custGeom>
            <a:avLst/>
            <a:gdLst/>
            <a:ahLst/>
            <a:cxnLst/>
            <a:rect l="l" t="t" r="r" b="b"/>
            <a:pathLst>
              <a:path w="257809" h="174625">
                <a:moveTo>
                  <a:pt x="0" y="174268"/>
                </a:moveTo>
                <a:lnTo>
                  <a:pt x="25719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05768" y="3775615"/>
            <a:ext cx="48260" cy="74295"/>
          </a:xfrm>
          <a:custGeom>
            <a:avLst/>
            <a:gdLst/>
            <a:ahLst/>
            <a:cxnLst/>
            <a:rect l="l" t="t" r="r" b="b"/>
            <a:pathLst>
              <a:path w="48259" h="74295">
                <a:moveTo>
                  <a:pt x="0" y="0"/>
                </a:moveTo>
                <a:lnTo>
                  <a:pt x="0" y="49433"/>
                </a:lnTo>
                <a:lnTo>
                  <a:pt x="47952" y="74133"/>
                </a:lnTo>
                <a:lnTo>
                  <a:pt x="47952" y="2348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05768" y="3775615"/>
            <a:ext cx="48260" cy="74295"/>
          </a:xfrm>
          <a:custGeom>
            <a:avLst/>
            <a:gdLst/>
            <a:ahLst/>
            <a:cxnLst/>
            <a:rect l="l" t="t" r="r" b="b"/>
            <a:pathLst>
              <a:path w="48259" h="74295">
                <a:moveTo>
                  <a:pt x="0" y="0"/>
                </a:moveTo>
                <a:lnTo>
                  <a:pt x="0" y="49433"/>
                </a:lnTo>
                <a:lnTo>
                  <a:pt x="47952" y="74133"/>
                </a:lnTo>
                <a:lnTo>
                  <a:pt x="47952" y="2348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13432" y="3825048"/>
            <a:ext cx="0" cy="322580"/>
          </a:xfrm>
          <a:custGeom>
            <a:avLst/>
            <a:gdLst/>
            <a:ahLst/>
            <a:cxnLst/>
            <a:rect l="l" t="t" r="r" b="b"/>
            <a:pathLst>
              <a:path h="322579">
                <a:moveTo>
                  <a:pt x="0" y="0"/>
                </a:moveTo>
                <a:lnTo>
                  <a:pt x="0" y="32256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42103" y="4121663"/>
            <a:ext cx="140335" cy="50800"/>
          </a:xfrm>
          <a:custGeom>
            <a:avLst/>
            <a:gdLst/>
            <a:ahLst/>
            <a:cxnLst/>
            <a:rect l="l" t="t" r="r" b="b"/>
            <a:pathLst>
              <a:path w="140335" h="50800">
                <a:moveTo>
                  <a:pt x="0" y="0"/>
                </a:moveTo>
                <a:lnTo>
                  <a:pt x="140288" y="5068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18696" y="4074702"/>
            <a:ext cx="212090" cy="123825"/>
          </a:xfrm>
          <a:custGeom>
            <a:avLst/>
            <a:gdLst/>
            <a:ahLst/>
            <a:cxnLst/>
            <a:rect l="l" t="t" r="r" b="b"/>
            <a:pathLst>
              <a:path w="212090" h="123825">
                <a:moveTo>
                  <a:pt x="0" y="123599"/>
                </a:moveTo>
                <a:lnTo>
                  <a:pt x="2116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05768" y="4445483"/>
            <a:ext cx="470534" cy="348615"/>
          </a:xfrm>
          <a:custGeom>
            <a:avLst/>
            <a:gdLst/>
            <a:ahLst/>
            <a:cxnLst/>
            <a:rect l="l" t="t" r="r" b="b"/>
            <a:pathLst>
              <a:path w="470534" h="348614">
                <a:moveTo>
                  <a:pt x="0" y="348552"/>
                </a:moveTo>
                <a:lnTo>
                  <a:pt x="4700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34169" y="3874481"/>
            <a:ext cx="469265" cy="348615"/>
          </a:xfrm>
          <a:custGeom>
            <a:avLst/>
            <a:gdLst/>
            <a:ahLst/>
            <a:cxnLst/>
            <a:rect l="l" t="t" r="r" b="b"/>
            <a:pathLst>
              <a:path w="469265" h="348614">
                <a:moveTo>
                  <a:pt x="0" y="348552"/>
                </a:moveTo>
                <a:lnTo>
                  <a:pt x="4688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96520" y="3998064"/>
            <a:ext cx="1007110" cy="546735"/>
          </a:xfrm>
          <a:custGeom>
            <a:avLst/>
            <a:gdLst/>
            <a:ahLst/>
            <a:cxnLst/>
            <a:rect l="l" t="t" r="r" b="b"/>
            <a:pathLst>
              <a:path w="1007109" h="546735">
                <a:moveTo>
                  <a:pt x="0" y="0"/>
                </a:moveTo>
                <a:lnTo>
                  <a:pt x="1006654" y="54631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53720" y="3825048"/>
            <a:ext cx="1031240" cy="548005"/>
          </a:xfrm>
          <a:custGeom>
            <a:avLst/>
            <a:gdLst/>
            <a:ahLst/>
            <a:cxnLst/>
            <a:rect l="l" t="t" r="r" b="b"/>
            <a:pathLst>
              <a:path w="1031240" h="548004">
                <a:moveTo>
                  <a:pt x="0" y="0"/>
                </a:moveTo>
                <a:lnTo>
                  <a:pt x="1031215" y="5475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17257" y="4445483"/>
            <a:ext cx="69215" cy="744220"/>
          </a:xfrm>
          <a:custGeom>
            <a:avLst/>
            <a:gdLst/>
            <a:ahLst/>
            <a:cxnLst/>
            <a:rect l="l" t="t" r="r" b="b"/>
            <a:pathLst>
              <a:path w="69215" h="744220">
                <a:moveTo>
                  <a:pt x="0" y="0"/>
                </a:moveTo>
                <a:lnTo>
                  <a:pt x="68959" y="74406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09639" y="4246515"/>
            <a:ext cx="141605" cy="918844"/>
          </a:xfrm>
          <a:custGeom>
            <a:avLst/>
            <a:gdLst/>
            <a:ahLst/>
            <a:cxnLst/>
            <a:rect l="l" t="t" r="r" b="b"/>
            <a:pathLst>
              <a:path w="141604" h="918845">
                <a:moveTo>
                  <a:pt x="141440" y="0"/>
                </a:moveTo>
                <a:lnTo>
                  <a:pt x="0" y="9183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706289" y="5192318"/>
            <a:ext cx="86550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700" spc="-10" dirty="0">
                <a:latin typeface="Book Antiqua"/>
                <a:cs typeface="Book Antiqua"/>
              </a:rPr>
              <a:t>Faisceaux Infrarouges</a:t>
            </a:r>
            <a:endParaRPr sz="700">
              <a:latin typeface="Book Antiqua"/>
              <a:cs typeface="Book Antiqu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943428" y="4520869"/>
            <a:ext cx="1009015" cy="545465"/>
          </a:xfrm>
          <a:custGeom>
            <a:avLst/>
            <a:gdLst/>
            <a:ahLst/>
            <a:cxnLst/>
            <a:rect l="l" t="t" r="r" b="b"/>
            <a:pathLst>
              <a:path w="1009015" h="545464">
                <a:moveTo>
                  <a:pt x="0" y="0"/>
                </a:moveTo>
                <a:lnTo>
                  <a:pt x="1008964" y="5450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03175" y="3627299"/>
            <a:ext cx="1079500" cy="346075"/>
          </a:xfrm>
          <a:custGeom>
            <a:avLst/>
            <a:gdLst/>
            <a:ahLst/>
            <a:cxnLst/>
            <a:rect l="l" t="t" r="r" b="b"/>
            <a:pathLst>
              <a:path w="1079500" h="346075">
                <a:moveTo>
                  <a:pt x="0" y="0"/>
                </a:moveTo>
                <a:lnTo>
                  <a:pt x="1079136" y="34606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74488" y="4470216"/>
            <a:ext cx="1032510" cy="125095"/>
          </a:xfrm>
          <a:custGeom>
            <a:avLst/>
            <a:gdLst/>
            <a:ahLst/>
            <a:cxnLst/>
            <a:rect l="l" t="t" r="r" b="b"/>
            <a:pathLst>
              <a:path w="1032509" h="125095">
                <a:moveTo>
                  <a:pt x="0" y="124818"/>
                </a:moveTo>
                <a:lnTo>
                  <a:pt x="10323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08312" y="4394831"/>
            <a:ext cx="821055" cy="50800"/>
          </a:xfrm>
          <a:custGeom>
            <a:avLst/>
            <a:gdLst/>
            <a:ahLst/>
            <a:cxnLst/>
            <a:rect l="l" t="t" r="r" b="b"/>
            <a:pathLst>
              <a:path w="821054" h="50800">
                <a:moveTo>
                  <a:pt x="0" y="0"/>
                </a:moveTo>
                <a:lnTo>
                  <a:pt x="820736" y="506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122166" y="4092230"/>
            <a:ext cx="467995" cy="334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" marR="5080" indent="-3810">
              <a:lnSpc>
                <a:spcPct val="144800"/>
              </a:lnSpc>
              <a:spcBef>
                <a:spcPts val="95"/>
              </a:spcBef>
            </a:pPr>
            <a:r>
              <a:rPr sz="700" spc="-10" dirty="0">
                <a:latin typeface="Book Antiqua"/>
                <a:cs typeface="Book Antiqua"/>
              </a:rPr>
              <a:t>Récepteurs  I</a:t>
            </a:r>
            <a:r>
              <a:rPr sz="700" spc="-5" dirty="0">
                <a:latin typeface="Book Antiqua"/>
                <a:cs typeface="Book Antiqua"/>
              </a:rPr>
              <a:t>nfrarou</a:t>
            </a:r>
            <a:r>
              <a:rPr sz="700" spc="-20" dirty="0">
                <a:latin typeface="Book Antiqua"/>
                <a:cs typeface="Book Antiqua"/>
              </a:rPr>
              <a:t>g</a:t>
            </a:r>
            <a:r>
              <a:rPr sz="700" spc="-5" dirty="0">
                <a:latin typeface="Book Antiqua"/>
                <a:cs typeface="Book Antiqua"/>
              </a:rPr>
              <a:t>es</a:t>
            </a:r>
            <a:endParaRPr sz="700">
              <a:latin typeface="Book Antiqua"/>
              <a:cs typeface="Book Antiqu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56825" y="3545911"/>
            <a:ext cx="438150" cy="31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160" marR="5080" indent="-10795">
              <a:lnSpc>
                <a:spcPct val="134400"/>
              </a:lnSpc>
              <a:spcBef>
                <a:spcPts val="95"/>
              </a:spcBef>
            </a:pPr>
            <a:r>
              <a:rPr sz="700" spc="-10" dirty="0">
                <a:latin typeface="Book Antiqua"/>
                <a:cs typeface="Book Antiqua"/>
              </a:rPr>
              <a:t>Emetteurs  I</a:t>
            </a:r>
            <a:r>
              <a:rPr sz="700" spc="-5" dirty="0">
                <a:latin typeface="Book Antiqua"/>
                <a:cs typeface="Book Antiqua"/>
              </a:rPr>
              <a:t>nfrarou</a:t>
            </a:r>
            <a:r>
              <a:rPr sz="700" spc="-20" dirty="0">
                <a:latin typeface="Book Antiqua"/>
                <a:cs typeface="Book Antiqua"/>
              </a:rPr>
              <a:t>g</a:t>
            </a:r>
            <a:r>
              <a:rPr sz="700" spc="-5" dirty="0">
                <a:latin typeface="Book Antiqua"/>
                <a:cs typeface="Book Antiqua"/>
              </a:rPr>
              <a:t>e</a:t>
            </a:r>
            <a:endParaRPr sz="700">
              <a:latin typeface="Book Antiqua"/>
              <a:cs typeface="Book Antiqu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718568" y="4024017"/>
            <a:ext cx="257810" cy="199390"/>
          </a:xfrm>
          <a:custGeom>
            <a:avLst/>
            <a:gdLst/>
            <a:ahLst/>
            <a:cxnLst/>
            <a:rect l="l" t="t" r="r" b="b"/>
            <a:pathLst>
              <a:path w="257809" h="199389">
                <a:moveTo>
                  <a:pt x="0" y="199017"/>
                </a:moveTo>
                <a:lnTo>
                  <a:pt x="25719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708033" y="4158755"/>
            <a:ext cx="20320" cy="130175"/>
          </a:xfrm>
          <a:custGeom>
            <a:avLst/>
            <a:gdLst/>
            <a:ahLst/>
            <a:cxnLst/>
            <a:rect l="l" t="t" r="r" b="b"/>
            <a:pathLst>
              <a:path w="20320" h="130175">
                <a:moveTo>
                  <a:pt x="0" y="129778"/>
                </a:moveTo>
                <a:lnTo>
                  <a:pt x="1988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966434" y="3958518"/>
            <a:ext cx="20320" cy="130175"/>
          </a:xfrm>
          <a:custGeom>
            <a:avLst/>
            <a:gdLst/>
            <a:ahLst/>
            <a:cxnLst/>
            <a:rect l="l" t="t" r="r" b="b"/>
            <a:pathLst>
              <a:path w="20320" h="130175">
                <a:moveTo>
                  <a:pt x="0" y="129778"/>
                </a:moveTo>
                <a:lnTo>
                  <a:pt x="198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717976" y="3978621"/>
            <a:ext cx="17907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700" spc="-10" dirty="0">
                <a:latin typeface="Book Antiqua"/>
                <a:cs typeface="Book Antiqua"/>
              </a:rPr>
              <a:t>1</a:t>
            </a:r>
            <a:r>
              <a:rPr sz="700" spc="100" dirty="0">
                <a:latin typeface="Book Antiqua"/>
                <a:cs typeface="Book Antiqua"/>
              </a:rPr>
              <a:t> </a:t>
            </a:r>
            <a:r>
              <a:rPr sz="700" spc="-10" dirty="0">
                <a:latin typeface="Book Antiqua"/>
                <a:cs typeface="Book Antiqua"/>
              </a:rPr>
              <a:t>m</a:t>
            </a:r>
            <a:endParaRPr sz="700">
              <a:latin typeface="Book Antiqua"/>
              <a:cs typeface="Book Antiqu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256936" y="3805606"/>
            <a:ext cx="38163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700" spc="-10" dirty="0">
                <a:latin typeface="Book Antiqua"/>
                <a:cs typeface="Book Antiqua"/>
              </a:rPr>
              <a:t>Chaussée</a:t>
            </a:r>
            <a:endParaRPr sz="700">
              <a:latin typeface="Book Antiqua"/>
              <a:cs typeface="Book Antiqu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816983" y="4713065"/>
            <a:ext cx="638810" cy="352425"/>
          </a:xfrm>
          <a:custGeom>
            <a:avLst/>
            <a:gdLst/>
            <a:ahLst/>
            <a:cxnLst/>
            <a:rect l="l" t="t" r="r" b="b"/>
            <a:pathLst>
              <a:path w="638809" h="352425">
                <a:moveTo>
                  <a:pt x="0" y="352227"/>
                </a:moveTo>
                <a:lnTo>
                  <a:pt x="638387" y="352227"/>
                </a:lnTo>
                <a:lnTo>
                  <a:pt x="638386" y="0"/>
                </a:lnTo>
                <a:lnTo>
                  <a:pt x="0" y="0"/>
                </a:lnTo>
                <a:lnTo>
                  <a:pt x="0" y="3522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887142" y="4733795"/>
            <a:ext cx="372745" cy="24955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R="5080">
              <a:lnSpc>
                <a:spcPct val="105400"/>
              </a:lnSpc>
              <a:spcBef>
                <a:spcPts val="85"/>
              </a:spcBef>
            </a:pPr>
            <a:r>
              <a:rPr sz="700" spc="-5" dirty="0">
                <a:latin typeface="Book Antiqua"/>
                <a:cs typeface="Book Antiqua"/>
              </a:rPr>
              <a:t>Boîtier  ul</a:t>
            </a:r>
            <a:r>
              <a:rPr sz="700" spc="-10" dirty="0">
                <a:latin typeface="Book Antiqua"/>
                <a:cs typeface="Book Antiqua"/>
              </a:rPr>
              <a:t>t</a:t>
            </a:r>
            <a:r>
              <a:rPr sz="700" spc="-5" dirty="0">
                <a:latin typeface="Book Antiqua"/>
                <a:cs typeface="Book Antiqua"/>
              </a:rPr>
              <a:t>rasons</a:t>
            </a:r>
            <a:endParaRPr sz="700">
              <a:latin typeface="Book Antiqua"/>
              <a:cs typeface="Book Antiqu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510677" y="4565968"/>
            <a:ext cx="361315" cy="264795"/>
          </a:xfrm>
          <a:custGeom>
            <a:avLst/>
            <a:gdLst/>
            <a:ahLst/>
            <a:cxnLst/>
            <a:rect l="l" t="t" r="r" b="b"/>
            <a:pathLst>
              <a:path w="361315" h="264795">
                <a:moveTo>
                  <a:pt x="0" y="0"/>
                </a:moveTo>
                <a:lnTo>
                  <a:pt x="361286" y="264500"/>
                </a:lnTo>
              </a:path>
            </a:pathLst>
          </a:custGeom>
          <a:ln w="72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761222" y="4672266"/>
            <a:ext cx="193040" cy="158750"/>
          </a:xfrm>
          <a:custGeom>
            <a:avLst/>
            <a:gdLst/>
            <a:ahLst/>
            <a:cxnLst/>
            <a:rect l="l" t="t" r="r" b="b"/>
            <a:pathLst>
              <a:path w="193040" h="158750">
                <a:moveTo>
                  <a:pt x="0" y="158202"/>
                </a:moveTo>
                <a:lnTo>
                  <a:pt x="192915" y="0"/>
                </a:lnTo>
              </a:path>
            </a:pathLst>
          </a:custGeom>
          <a:ln w="7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928424" y="4625321"/>
            <a:ext cx="83185" cy="81915"/>
          </a:xfrm>
          <a:custGeom>
            <a:avLst/>
            <a:gdLst/>
            <a:ahLst/>
            <a:cxnLst/>
            <a:rect l="l" t="t" r="r" b="b"/>
            <a:pathLst>
              <a:path w="83184" h="81914">
                <a:moveTo>
                  <a:pt x="83000" y="0"/>
                </a:moveTo>
                <a:lnTo>
                  <a:pt x="0" y="18504"/>
                </a:lnTo>
                <a:lnTo>
                  <a:pt x="46752" y="81564"/>
                </a:lnTo>
                <a:lnTo>
                  <a:pt x="83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31510" y="4331144"/>
            <a:ext cx="163830" cy="131445"/>
          </a:xfrm>
          <a:custGeom>
            <a:avLst/>
            <a:gdLst/>
            <a:ahLst/>
            <a:cxnLst/>
            <a:rect l="l" t="t" r="r" b="b"/>
            <a:pathLst>
              <a:path w="163829" h="131445">
                <a:moveTo>
                  <a:pt x="163710" y="0"/>
                </a:moveTo>
                <a:lnTo>
                  <a:pt x="0" y="130997"/>
                </a:lnTo>
              </a:path>
            </a:pathLst>
          </a:custGeom>
          <a:ln w="7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373085" y="4427556"/>
            <a:ext cx="83185" cy="80645"/>
          </a:xfrm>
          <a:custGeom>
            <a:avLst/>
            <a:gdLst/>
            <a:ahLst/>
            <a:cxnLst/>
            <a:rect l="l" t="t" r="r" b="b"/>
            <a:pathLst>
              <a:path w="83185" h="80645">
                <a:moveTo>
                  <a:pt x="37401" y="0"/>
                </a:moveTo>
                <a:lnTo>
                  <a:pt x="0" y="80345"/>
                </a:lnTo>
                <a:lnTo>
                  <a:pt x="83000" y="64279"/>
                </a:lnTo>
                <a:lnTo>
                  <a:pt x="37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805242"/>
            <a:ext cx="7978140" cy="168402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C76900"/>
              </a:buClr>
              <a:buSzPct val="118750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600" b="1" spc="-15" dirty="0">
                <a:solidFill>
                  <a:srgbClr val="FFC000"/>
                </a:solidFill>
                <a:latin typeface="Calibri"/>
                <a:cs typeface="Calibri"/>
              </a:rPr>
              <a:t>capteurs Infrarouge</a:t>
            </a:r>
            <a:r>
              <a:rPr sz="1600" b="1" spc="10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mesures</a:t>
            </a:r>
            <a:r>
              <a:rPr sz="1400" b="1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fournies</a:t>
            </a:r>
            <a:endParaRPr sz="1400">
              <a:latin typeface="Calibri"/>
              <a:cs typeface="Calibri"/>
            </a:endParaRPr>
          </a:p>
          <a:p>
            <a:pPr marL="998855" marR="5080" lvl="1" indent="-178435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Débits, vitesses, longueurs et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formes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 véhicules, temps de présence, taux d'occupation, temps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et 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distance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inter-véhiculaire,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distance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capteur/véhicule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+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fonctions </a:t>
            </a:r>
            <a:r>
              <a:rPr sz="1300" b="1" spc="-20" dirty="0">
                <a:solidFill>
                  <a:srgbClr val="585858"/>
                </a:solidFill>
                <a:latin typeface="Calibri"/>
                <a:cs typeface="Calibri"/>
              </a:rPr>
              <a:t>DAI</a:t>
            </a:r>
            <a:r>
              <a:rPr sz="1300" b="1" spc="229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15" dirty="0">
                <a:solidFill>
                  <a:srgbClr val="585858"/>
                </a:solidFill>
                <a:latin typeface="Calibri"/>
                <a:cs typeface="Calibri"/>
              </a:rPr>
              <a:t>avancées</a:t>
            </a:r>
            <a:endParaRPr sz="13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ED7E00"/>
              </a:buClr>
              <a:buFont typeface="Courier New"/>
              <a:buChar char="o"/>
            </a:pPr>
            <a:endParaRPr sz="1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limites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b="1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fonctionnement</a:t>
            </a:r>
            <a:endParaRPr sz="14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Idem Laser pour les barrières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1300" spc="1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télémétrie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590" y="3045485"/>
            <a:ext cx="1707514" cy="9906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400" b="1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précisions</a:t>
            </a:r>
            <a:endParaRPr sz="14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Débit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Vitesses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Longueurs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5979" y="3302025"/>
            <a:ext cx="2319020" cy="7340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</a:t>
            </a:r>
            <a:r>
              <a:rPr sz="13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ED7E00"/>
                </a:solidFill>
                <a:latin typeface="Calibri"/>
                <a:cs typeface="Calibri"/>
              </a:rPr>
              <a:t>C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 </a:t>
            </a:r>
            <a:r>
              <a:rPr sz="1300" b="1" spc="-5" dirty="0">
                <a:solidFill>
                  <a:srgbClr val="1D9430"/>
                </a:solidFill>
                <a:latin typeface="Calibri"/>
                <a:cs typeface="Calibri"/>
              </a:rPr>
              <a:t>A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300" b="1" spc="-5" dirty="0">
                <a:solidFill>
                  <a:srgbClr val="C00000"/>
                </a:solidFill>
                <a:latin typeface="Calibri"/>
                <a:cs typeface="Calibri"/>
              </a:rPr>
              <a:t>D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suivant</a:t>
            </a:r>
            <a:r>
              <a:rPr sz="13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technologies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 </a:t>
            </a:r>
            <a:r>
              <a:rPr sz="1300" b="1" spc="-5" dirty="0">
                <a:solidFill>
                  <a:srgbClr val="1D9430"/>
                </a:solidFill>
                <a:latin typeface="Calibri"/>
                <a:cs typeface="Calibri"/>
              </a:rPr>
              <a:t>A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300" b="1" spc="-5" dirty="0">
                <a:solidFill>
                  <a:srgbClr val="C00000"/>
                </a:solidFill>
                <a:latin typeface="Calibri"/>
                <a:cs typeface="Calibri"/>
              </a:rPr>
              <a:t>D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suivant</a:t>
            </a:r>
            <a:r>
              <a:rPr sz="13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technologies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65979" y="4537328"/>
            <a:ext cx="3250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1 500 € HT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(capteur passif </a:t>
            </a:r>
            <a:r>
              <a:rPr sz="1300" spc="-20" dirty="0">
                <a:solidFill>
                  <a:srgbClr val="585858"/>
                </a:solidFill>
                <a:latin typeface="Calibri"/>
                <a:cs typeface="Calibri"/>
              </a:rPr>
              <a:t>d’entrée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300" spc="1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gamme)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590" y="4241238"/>
            <a:ext cx="3758565" cy="75565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prix</a:t>
            </a:r>
            <a:r>
              <a:rPr sz="1400" b="1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2016</a:t>
            </a:r>
            <a:endParaRPr sz="14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Coût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approximatif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par</a:t>
            </a:r>
            <a:r>
              <a:rPr sz="13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voie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Génie civil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suivant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sites et</a:t>
            </a:r>
            <a:r>
              <a:rPr sz="1300" spc="1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contraintes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7615" y="5317616"/>
            <a:ext cx="2620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/!\ </a:t>
            </a:r>
            <a:r>
              <a:rPr sz="1600" b="1" spc="-5" dirty="0">
                <a:solidFill>
                  <a:srgbClr val="ED7E00"/>
                </a:solidFill>
                <a:latin typeface="Calibri"/>
                <a:cs typeface="Calibri"/>
              </a:rPr>
              <a:t>À </a:t>
            </a:r>
            <a:r>
              <a:rPr sz="1600" b="1" spc="-15" dirty="0">
                <a:solidFill>
                  <a:srgbClr val="ED7E00"/>
                </a:solidFill>
                <a:latin typeface="Calibri"/>
                <a:cs typeface="Calibri"/>
              </a:rPr>
              <a:t>intégrer </a:t>
            </a:r>
            <a:r>
              <a:rPr sz="1600" b="1" spc="-5" dirty="0">
                <a:solidFill>
                  <a:srgbClr val="ED7E00"/>
                </a:solidFill>
                <a:latin typeface="Calibri"/>
                <a:cs typeface="Calibri"/>
              </a:rPr>
              <a:t>par un industriel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9" name="object 9"/>
          <p:cNvSpPr/>
          <p:nvPr/>
        </p:nvSpPr>
        <p:spPr>
          <a:xfrm>
            <a:off x="393191" y="1412747"/>
            <a:ext cx="556259" cy="562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8912" y="2350007"/>
            <a:ext cx="537972" cy="536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4631" y="3500628"/>
            <a:ext cx="464819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0916" y="4652771"/>
            <a:ext cx="571500" cy="4282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6804" y="463295"/>
            <a:ext cx="1036320" cy="993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693704"/>
            <a:ext cx="8555355" cy="117856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C76900"/>
              </a:buClr>
              <a:buSzPct val="119444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1800" b="1" spc="-15" dirty="0">
                <a:solidFill>
                  <a:srgbClr val="FFC000"/>
                </a:solidFill>
                <a:latin typeface="Calibri"/>
                <a:cs typeface="Calibri"/>
              </a:rPr>
              <a:t>Infrarouge</a:t>
            </a:r>
            <a:r>
              <a:rPr sz="1800" b="1" spc="-4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8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2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Quelques</a:t>
            </a:r>
            <a:r>
              <a:rPr sz="1600" b="1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matériels</a:t>
            </a:r>
            <a:endParaRPr sz="1600">
              <a:latin typeface="Calibri"/>
              <a:cs typeface="Calibri"/>
            </a:endParaRPr>
          </a:p>
          <a:p>
            <a:pPr marL="996950" marR="5080" indent="-355600">
              <a:lnSpc>
                <a:spcPct val="100000"/>
              </a:lnSpc>
              <a:spcBef>
                <a:spcPts val="315"/>
              </a:spcBef>
              <a:tabLst>
                <a:tab pos="996950" algn="l"/>
              </a:tabLst>
            </a:pPr>
            <a:r>
              <a:rPr sz="1050" dirty="0">
                <a:solidFill>
                  <a:srgbClr val="ED7E00"/>
                </a:solidFill>
                <a:latin typeface="Courier New"/>
                <a:cs typeface="Courier New"/>
              </a:rPr>
              <a:t>o	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FLIR Thermicam, 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Traficam, TraficOne,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Xtralis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ASIM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IR301-304/308, ADEC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Technologies traffics detectors,  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Swarco,</a:t>
            </a:r>
            <a:r>
              <a:rPr sz="14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etc.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4" name="object 4"/>
          <p:cNvSpPr/>
          <p:nvPr/>
        </p:nvSpPr>
        <p:spPr>
          <a:xfrm>
            <a:off x="8130540" y="618744"/>
            <a:ext cx="689609" cy="6850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31052" y="2034539"/>
            <a:ext cx="1120140" cy="1466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20923" y="3698747"/>
            <a:ext cx="1211579" cy="13502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20184" y="3649979"/>
            <a:ext cx="1427988" cy="1275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3533" y="1900783"/>
            <a:ext cx="1254158" cy="16546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62664" y="1956704"/>
            <a:ext cx="1396291" cy="11952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0307" y="1968282"/>
            <a:ext cx="1799824" cy="29526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58003" y="3251961"/>
            <a:ext cx="7251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libri"/>
                <a:cs typeface="Calibri"/>
              </a:rPr>
              <a:t>TrafiOne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40981" y="3509264"/>
            <a:ext cx="5321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Calibri"/>
                <a:cs typeface="Calibri"/>
              </a:rPr>
              <a:t>Xtralis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9002" y="4966091"/>
            <a:ext cx="7926070" cy="89154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211070">
              <a:lnSpc>
                <a:spcPct val="100000"/>
              </a:lnSpc>
              <a:spcBef>
                <a:spcPts val="915"/>
              </a:spcBef>
              <a:tabLst>
                <a:tab pos="3974465" algn="l"/>
              </a:tabLst>
            </a:pPr>
            <a:r>
              <a:rPr sz="1600" spc="-10" dirty="0">
                <a:latin typeface="Calibri"/>
                <a:cs typeface="Calibri"/>
              </a:rPr>
              <a:t>ADEC	</a:t>
            </a:r>
            <a:r>
              <a:rPr sz="1600" spc="-15" dirty="0">
                <a:latin typeface="Calibri"/>
                <a:cs typeface="Calibri"/>
              </a:rPr>
              <a:t>Swarco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67665" algn="l"/>
              </a:tabLst>
            </a:pPr>
            <a:r>
              <a:rPr sz="1050" dirty="0">
                <a:solidFill>
                  <a:srgbClr val="ED7E00"/>
                </a:solidFill>
                <a:latin typeface="Courier New"/>
                <a:cs typeface="Courier New"/>
              </a:rPr>
              <a:t>o	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ADEC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utilisés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sur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A13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–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réseau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SAPN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–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technologie innovante et très intéressante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dans</a:t>
            </a:r>
            <a:r>
              <a:rPr sz="1400" spc="2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endParaRPr sz="1400">
              <a:latin typeface="Calibri"/>
              <a:cs typeface="Calibri"/>
            </a:endParaRPr>
          </a:p>
          <a:p>
            <a:pPr marL="367665">
              <a:lnSpc>
                <a:spcPct val="100000"/>
              </a:lnSpc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couplage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b="1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technologie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802582"/>
            <a:ext cx="3838575" cy="102361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C76900"/>
              </a:buClr>
              <a:buSzPct val="120000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2000" b="1" spc="-10" dirty="0">
                <a:solidFill>
                  <a:srgbClr val="FFC000"/>
                </a:solidFill>
                <a:latin typeface="Calibri"/>
                <a:cs typeface="Calibri"/>
              </a:rPr>
              <a:t>capteurs</a:t>
            </a:r>
            <a:r>
              <a:rPr sz="2000" b="1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C000"/>
                </a:solidFill>
                <a:latin typeface="Calibri"/>
                <a:cs typeface="Calibri"/>
              </a:rPr>
              <a:t>Acoustiques</a:t>
            </a:r>
            <a:endParaRPr sz="20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1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800" b="1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capteurs</a:t>
            </a:r>
            <a:endParaRPr sz="1800">
              <a:latin typeface="Calibri"/>
              <a:cs typeface="Calibri"/>
            </a:endParaRPr>
          </a:p>
          <a:p>
            <a:pPr marL="641985">
              <a:lnSpc>
                <a:spcPct val="100000"/>
              </a:lnSpc>
              <a:spcBef>
                <a:spcPts val="330"/>
              </a:spcBef>
              <a:tabLst>
                <a:tab pos="996950" algn="l"/>
              </a:tabLst>
            </a:pPr>
            <a:r>
              <a:rPr sz="1050" dirty="0">
                <a:solidFill>
                  <a:srgbClr val="ED7E00"/>
                </a:solidFill>
                <a:latin typeface="Courier New"/>
                <a:cs typeface="Courier New"/>
              </a:rPr>
              <a:t>o	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Balises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acoustiques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passives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ou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actives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4682" y="3458288"/>
            <a:ext cx="7482205" cy="235331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88290" indent="-276225">
              <a:lnSpc>
                <a:spcPct val="100000"/>
              </a:lnSpc>
              <a:spcBef>
                <a:spcPts val="51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288290" algn="l"/>
                <a:tab pos="288925" algn="l"/>
              </a:tabLst>
            </a:pP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Le principe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800" b="1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fonctionnement</a:t>
            </a:r>
            <a:endParaRPr sz="1800">
              <a:latin typeface="Calibri"/>
              <a:cs typeface="Calibri"/>
            </a:endParaRPr>
          </a:p>
          <a:p>
            <a:pPr marL="641985" marR="6985" lvl="1" indent="-355600" algn="just">
              <a:lnSpc>
                <a:spcPct val="100000"/>
              </a:lnSpc>
              <a:spcBef>
                <a:spcPts val="325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642620" algn="l"/>
              </a:tabLst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Balises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acoustiques passives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détection du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bruit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émis par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véhicules (roulement,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moteurs,  etc.). Peu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directifs et nécessitent des faisceaux d'antennes directives pour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une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meilleure 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mesure. 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Traitement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signal relativement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complexe. Peu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utilisé en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France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pour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recueil 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de 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données de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trafic.</a:t>
            </a:r>
            <a:endParaRPr sz="1400">
              <a:latin typeface="Calibri"/>
              <a:cs typeface="Calibri"/>
            </a:endParaRPr>
          </a:p>
          <a:p>
            <a:pPr marL="641985" marR="5080" lvl="1" indent="-355600" algn="just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642620" algn="l"/>
              </a:tabLst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Balises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acoustiques actives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 émission /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réception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d'un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signal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acoustique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type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ultrason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à 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une fréquence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située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autour de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60kHz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 inaudible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pour l'homme.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L'émetteur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envoie  périodiquement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un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signal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impulsionnel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en direction de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chaussée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,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après </a:t>
            </a: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réflexion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,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ce signal  est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traité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dans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un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récepteur (souvent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même boitier) qui mesure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temps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parcouru entre 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l'émission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réception.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70164" y="585216"/>
            <a:ext cx="810005" cy="569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96793" y="1994916"/>
            <a:ext cx="1629879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58155" y="1964435"/>
            <a:ext cx="1895855" cy="1377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97508" y="1912620"/>
            <a:ext cx="1159764" cy="15697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805242"/>
            <a:ext cx="7980680" cy="208026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80"/>
              </a:spcBef>
              <a:buClr>
                <a:srgbClr val="C76900"/>
              </a:buClr>
              <a:buSzPct val="118750"/>
              <a:buFont typeface="Calibri"/>
              <a:buChar char="•"/>
              <a:tabLst>
                <a:tab pos="355600" algn="l"/>
              </a:tabLst>
            </a:pP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600" b="1" spc="-15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Acoustiques</a:t>
            </a:r>
            <a:r>
              <a:rPr sz="1600" b="1" spc="7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6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1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mesures</a:t>
            </a:r>
            <a:r>
              <a:rPr sz="1400" b="1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fournies</a:t>
            </a:r>
            <a:endParaRPr sz="1400">
              <a:latin typeface="Calibri"/>
              <a:cs typeface="Calibri"/>
            </a:endParaRPr>
          </a:p>
          <a:p>
            <a:pPr marL="998855" marR="6985" lvl="1" indent="-178435" algn="just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Débits, vitesses, longueurs et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formes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 véhicules, temps de présence, taux d'occupation, temps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et 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distance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inter-véhiculaire,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distance</a:t>
            </a:r>
            <a:r>
              <a:rPr sz="1300" spc="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capteur/véhicule</a:t>
            </a:r>
            <a:endParaRPr sz="13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ED7E00"/>
              </a:buClr>
              <a:buFont typeface="Courier New"/>
              <a:buChar char="o"/>
            </a:pPr>
            <a:endParaRPr sz="10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buClr>
                <a:srgbClr val="ED7E00"/>
              </a:buClr>
              <a:buSzPct val="75000"/>
              <a:buFont typeface="Wingdings"/>
              <a:buChar char=""/>
              <a:tabLst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limites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b="1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fonctionnement</a:t>
            </a:r>
            <a:endParaRPr sz="1400">
              <a:latin typeface="Calibri"/>
              <a:cs typeface="Calibri"/>
            </a:endParaRPr>
          </a:p>
          <a:p>
            <a:pPr marL="998855" marR="5080" lvl="1" indent="-178435" algn="just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La technologie acoustique seule n'est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pas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suffisante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pour obtenir des précisions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satisfaisantes. </a:t>
            </a:r>
            <a:r>
              <a:rPr sz="1300" spc="10" dirty="0">
                <a:solidFill>
                  <a:srgbClr val="585858"/>
                </a:solidFill>
                <a:latin typeface="Calibri"/>
                <a:cs typeface="Calibri"/>
              </a:rPr>
              <a:t>En 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général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capteurs utilisant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cette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technologie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«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mixe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»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avec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une télémétrie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laser ou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une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détection à  l'aide de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radar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300" spc="-20" dirty="0">
                <a:solidFill>
                  <a:srgbClr val="585858"/>
                </a:solidFill>
                <a:latin typeface="Calibri"/>
                <a:cs typeface="Calibri"/>
              </a:rPr>
              <a:t>effet</a:t>
            </a:r>
            <a:r>
              <a:rPr sz="1300" spc="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20" dirty="0">
                <a:solidFill>
                  <a:srgbClr val="585858"/>
                </a:solidFill>
                <a:latin typeface="Calibri"/>
                <a:cs typeface="Calibri"/>
              </a:rPr>
              <a:t>Doppler.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590" y="3167405"/>
            <a:ext cx="1707514" cy="9906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400" b="1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précisions</a:t>
            </a:r>
            <a:endParaRPr sz="14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Débit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Vitesses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Longueurs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5979" y="3423945"/>
            <a:ext cx="2314575" cy="7340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</a:t>
            </a:r>
            <a:r>
              <a:rPr sz="13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ED7E00"/>
                </a:solidFill>
                <a:latin typeface="Calibri"/>
                <a:cs typeface="Calibri"/>
              </a:rPr>
              <a:t>C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</a:t>
            </a:r>
            <a:r>
              <a:rPr sz="13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 </a:t>
            </a:r>
            <a:r>
              <a:rPr sz="1300" b="1" spc="-5" dirty="0">
                <a:solidFill>
                  <a:srgbClr val="C00000"/>
                </a:solidFill>
                <a:latin typeface="Calibri"/>
                <a:cs typeface="Calibri"/>
              </a:rPr>
              <a:t>D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(deux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silhouettes</a:t>
            </a:r>
            <a:r>
              <a:rPr sz="1300" spc="1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VL/PL)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590" y="4363999"/>
            <a:ext cx="2804160" cy="51815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prix</a:t>
            </a:r>
            <a:r>
              <a:rPr sz="1400" b="1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2016</a:t>
            </a:r>
            <a:endParaRPr sz="1400">
              <a:latin typeface="Calibri"/>
              <a:cs typeface="Calibri"/>
            </a:endParaRPr>
          </a:p>
          <a:p>
            <a:pPr marL="820419">
              <a:lnSpc>
                <a:spcPct val="100000"/>
              </a:lnSpc>
              <a:spcBef>
                <a:spcPts val="305"/>
              </a:spcBef>
            </a:pPr>
            <a:r>
              <a:rPr sz="950" spc="10" dirty="0">
                <a:solidFill>
                  <a:srgbClr val="ED7E00"/>
                </a:solidFill>
                <a:latin typeface="Courier New"/>
                <a:cs typeface="Courier New"/>
              </a:rPr>
              <a:t>o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Coût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approximatif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par</a:t>
            </a:r>
            <a:r>
              <a:rPr sz="1300" spc="2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voie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65979" y="4659248"/>
            <a:ext cx="285496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300" b="1" dirty="0">
                <a:solidFill>
                  <a:srgbClr val="585858"/>
                </a:solidFill>
                <a:latin typeface="Calibri"/>
                <a:cs typeface="Calibri"/>
              </a:rPr>
              <a:t>12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000 € HT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(capteur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Eaglevia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300" spc="1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Néavia)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8" name="object 8"/>
          <p:cNvSpPr/>
          <p:nvPr/>
        </p:nvSpPr>
        <p:spPr>
          <a:xfrm>
            <a:off x="393191" y="1412747"/>
            <a:ext cx="556259" cy="562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8912" y="2350007"/>
            <a:ext cx="537972" cy="536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4631" y="3500628"/>
            <a:ext cx="464819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0916" y="4652771"/>
            <a:ext cx="571500" cy="4282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6804" y="463295"/>
            <a:ext cx="1036320" cy="993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693704"/>
            <a:ext cx="6287770" cy="9652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C76900"/>
              </a:buClr>
              <a:buSzPct val="119444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Acoustiques</a:t>
            </a:r>
            <a:r>
              <a:rPr sz="1800" b="1" spc="-6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8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2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Quelques</a:t>
            </a:r>
            <a:r>
              <a:rPr sz="1600" b="1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matériels</a:t>
            </a:r>
            <a:endParaRPr sz="1600">
              <a:latin typeface="Calibri"/>
              <a:cs typeface="Calibri"/>
            </a:endParaRPr>
          </a:p>
          <a:p>
            <a:pPr marL="641985">
              <a:lnSpc>
                <a:spcPct val="100000"/>
              </a:lnSpc>
              <a:spcBef>
                <a:spcPts val="315"/>
              </a:spcBef>
              <a:tabLst>
                <a:tab pos="996950" algn="l"/>
              </a:tabLst>
            </a:pPr>
            <a:r>
              <a:rPr sz="1050" dirty="0">
                <a:solidFill>
                  <a:srgbClr val="ED7E00"/>
                </a:solidFill>
                <a:latin typeface="Courier New"/>
                <a:cs typeface="Courier New"/>
              </a:rPr>
              <a:t>o	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Neavia (Lacroix-City) EagleVia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(et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µVia),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Xtralis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ASIM,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Swarco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TDC3/4,</a:t>
            </a:r>
            <a:r>
              <a:rPr sz="1400" spc="1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etc.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9002" y="4184980"/>
            <a:ext cx="501523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67665" algn="l"/>
              </a:tabLst>
            </a:pPr>
            <a:r>
              <a:rPr sz="1050" dirty="0">
                <a:solidFill>
                  <a:srgbClr val="ED7E00"/>
                </a:solidFill>
                <a:latin typeface="Courier New"/>
                <a:cs typeface="Courier New"/>
              </a:rPr>
              <a:t>o	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évaluer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OMRON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(Japon), SIEMENS (Allemagne),</a:t>
            </a:r>
            <a:r>
              <a:rPr sz="14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etc.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5" name="object 5"/>
          <p:cNvSpPr/>
          <p:nvPr/>
        </p:nvSpPr>
        <p:spPr>
          <a:xfrm>
            <a:off x="8170164" y="585216"/>
            <a:ext cx="810005" cy="569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49111" y="1775460"/>
            <a:ext cx="1908047" cy="1908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9472" y="1813560"/>
            <a:ext cx="1981200" cy="19720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15632" y="1886711"/>
            <a:ext cx="2333308" cy="17588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03281" y="4334117"/>
            <a:ext cx="1724721" cy="8004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90" y="802582"/>
            <a:ext cx="7835900" cy="500697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C76900"/>
              </a:buClr>
              <a:buSzPct val="120000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2000" b="1" spc="-10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de </a:t>
            </a:r>
            <a:r>
              <a:rPr sz="2000" b="1" spc="-5" dirty="0">
                <a:solidFill>
                  <a:srgbClr val="FFC000"/>
                </a:solidFill>
                <a:latin typeface="Calibri"/>
                <a:cs typeface="Calibri"/>
              </a:rPr>
              <a:t>pression </a:t>
            </a: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: les</a:t>
            </a:r>
            <a:r>
              <a:rPr sz="2000" b="1" spc="-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tubes</a:t>
            </a:r>
            <a:endParaRPr sz="20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1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800" b="1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capteurs</a:t>
            </a:r>
            <a:endParaRPr sz="1800">
              <a:latin typeface="Calibri"/>
              <a:cs typeface="Calibri"/>
            </a:endParaRPr>
          </a:p>
          <a:p>
            <a:pPr marL="996950" marR="2814955" lvl="2" indent="-355600" algn="just">
              <a:lnSpc>
                <a:spcPct val="100000"/>
              </a:lnSpc>
              <a:spcBef>
                <a:spcPts val="33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7585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faiblement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intrusifs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sont utilisés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exclusivement 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dans le cadre de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recueils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temporaires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. </a:t>
            </a:r>
            <a:r>
              <a:rPr sz="1300" spc="-20" dirty="0">
                <a:solidFill>
                  <a:srgbClr val="585858"/>
                </a:solidFill>
                <a:latin typeface="Calibri"/>
                <a:cs typeface="Calibri"/>
              </a:rPr>
              <a:t>Tubes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pneumatiques  en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caoutchouc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noir d'un diamètre intérieur de </a:t>
            </a:r>
            <a:r>
              <a:rPr sz="1300" b="1" dirty="0">
                <a:solidFill>
                  <a:srgbClr val="585858"/>
                </a:solidFill>
                <a:latin typeface="Calibri"/>
                <a:cs typeface="Calibri"/>
              </a:rPr>
              <a:t>6mm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pour  un diamètre extérieur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300" b="1" dirty="0">
                <a:solidFill>
                  <a:srgbClr val="585858"/>
                </a:solidFill>
                <a:latin typeface="Calibri"/>
                <a:cs typeface="Calibri"/>
              </a:rPr>
              <a:t>15mm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.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Plusieurs dimensions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et 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types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tubes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sont proposés par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fabricants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6x12mm,  6x13mm, 6x15mm, 6x18mm, en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format rond,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demi-rond  ou encore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ronds avec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une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partie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centrale neutralisée pour 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éviter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interventions de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fixation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 colliers entre deux  chaussées.</a:t>
            </a:r>
            <a:endParaRPr sz="13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1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Le principe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800" b="1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fonctionnement</a:t>
            </a:r>
            <a:endParaRPr sz="1800">
              <a:latin typeface="Calibri"/>
              <a:cs typeface="Calibri"/>
            </a:endParaRPr>
          </a:p>
          <a:p>
            <a:pPr marL="996950" marR="5080" lvl="2" indent="-355600" algn="just">
              <a:lnSpc>
                <a:spcPct val="100000"/>
              </a:lnSpc>
              <a:spcBef>
                <a:spcPts val="334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7585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Les tuyaux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transmettent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des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variations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de pression d'air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,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provoquées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par le passage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des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essieux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des 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véhicules,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vers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des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vannes ou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détecteurs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pneumatiques qui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transforment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ces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variations de pression  en signaux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électriques.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Ceux-ci sont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orientés vers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le circuit d'entrée du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compteur 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électropneumatique qui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va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300" spc="-20" dirty="0">
                <a:solidFill>
                  <a:srgbClr val="585858"/>
                </a:solidFill>
                <a:latin typeface="Calibri"/>
                <a:cs typeface="Calibri"/>
              </a:rPr>
              <a:t>filtrer,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dater et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300" spc="2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comptabiliser.</a:t>
            </a:r>
            <a:endParaRPr sz="1300">
              <a:latin typeface="Calibri"/>
              <a:cs typeface="Calibri"/>
            </a:endParaRPr>
          </a:p>
          <a:p>
            <a:pPr marL="996950" marR="5080" lvl="2" indent="-355600" algn="just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7585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Chaque compteur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peut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être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relié à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1 </a:t>
            </a:r>
            <a:r>
              <a:rPr sz="1300" b="1" dirty="0">
                <a:solidFill>
                  <a:srgbClr val="585858"/>
                </a:solidFill>
                <a:latin typeface="Calibri"/>
                <a:cs typeface="Calibri"/>
              </a:rPr>
              <a:t>ou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2 tubes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qui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vont permettre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recueillir :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nombre essieux 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avec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1 seul tube, le nombre de véhicules,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vitesses et la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distinction VL/PL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avec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deux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tubes espacés 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 1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mètre. </a:t>
            </a:r>
            <a:r>
              <a:rPr sz="1300" spc="-35" dirty="0">
                <a:solidFill>
                  <a:srgbClr val="585858"/>
                </a:solidFill>
                <a:latin typeface="Calibri"/>
                <a:cs typeface="Calibri"/>
              </a:rPr>
              <a:t>Tout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véhicule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présentant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une distance inter-essieux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plus de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3,45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m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sera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considéré en  PL. Ces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peuvent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être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utilisés pour la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détection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de deux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roues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si le sol est relativement  souple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(enrobé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froid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ou terre).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Ils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sont alors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enfouis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300" b="1" dirty="0">
                <a:solidFill>
                  <a:srgbClr val="585858"/>
                </a:solidFill>
                <a:latin typeface="Calibri"/>
                <a:cs typeface="Calibri"/>
              </a:rPr>
              <a:t>une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profondeur de 6 cm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détectent le 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passage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des vélos ou deux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roues</a:t>
            </a:r>
            <a:r>
              <a:rPr sz="1300" spc="1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motorisées.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86343" y="691895"/>
            <a:ext cx="789431" cy="561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07964" y="1647444"/>
            <a:ext cx="2304288" cy="17815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805242"/>
            <a:ext cx="8221345" cy="259842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80"/>
              </a:spcBef>
              <a:buClr>
                <a:srgbClr val="C76900"/>
              </a:buClr>
              <a:buSzPct val="118750"/>
              <a:buFont typeface="Calibri"/>
              <a:buChar char="•"/>
              <a:tabLst>
                <a:tab pos="355600" algn="l"/>
              </a:tabLst>
            </a:pP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600" b="1" spc="-15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de </a:t>
            </a: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pression </a:t>
            </a: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: les </a:t>
            </a: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tubes</a:t>
            </a:r>
            <a:r>
              <a:rPr sz="1600" b="1" spc="7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6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1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mesures</a:t>
            </a:r>
            <a:r>
              <a:rPr sz="1400" b="1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fournies</a:t>
            </a:r>
            <a:endParaRPr sz="14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Débits, vitesses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distinction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VL/PL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(deux</a:t>
            </a:r>
            <a:r>
              <a:rPr sz="1300" spc="204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classes)</a:t>
            </a:r>
            <a:endParaRPr sz="13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ED7E00"/>
              </a:buClr>
              <a:buFont typeface="Courier New"/>
              <a:buChar char="o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ED7E00"/>
              </a:buClr>
              <a:buFont typeface="Courier New"/>
              <a:buChar char="o"/>
            </a:pPr>
            <a:endParaRPr sz="13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buClr>
                <a:srgbClr val="ED7E00"/>
              </a:buClr>
              <a:buSzPct val="75000"/>
              <a:buFont typeface="Wingdings"/>
              <a:buChar char=""/>
              <a:tabLst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limites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b="1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fonctionnement</a:t>
            </a:r>
            <a:endParaRPr sz="1400">
              <a:latin typeface="Calibri"/>
              <a:cs typeface="Calibri"/>
            </a:endParaRPr>
          </a:p>
          <a:p>
            <a:pPr marL="998855" marR="5080" lvl="1" indent="-178435" algn="just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tubes pneumatiques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sont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sensibles à l'arrachage si leur installation est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d'une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durée importante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(plus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  2 mois).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Ils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ne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sont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pas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recommandés pour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routes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chaussées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séparées et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pour les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axes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présentant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une 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trafic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journalier tous véhicules supérieur à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10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000 v/j. Un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fort trafic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lourd ( &gt; 30%)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accélère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également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le 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vieillissement des tubes ou leur</a:t>
            </a:r>
            <a:r>
              <a:rPr sz="1300" spc="1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arrachage.</a:t>
            </a:r>
            <a:endParaRPr sz="13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400" b="1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précisions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7615" y="3378225"/>
            <a:ext cx="899160" cy="7340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4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191135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Débit</a:t>
            </a:r>
            <a:endParaRPr sz="1300">
              <a:latin typeface="Calibri"/>
              <a:cs typeface="Calibri"/>
            </a:endParaRPr>
          </a:p>
          <a:p>
            <a:pPr marL="190500" indent="-178435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191135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Vitesses</a:t>
            </a:r>
            <a:endParaRPr sz="1300">
              <a:latin typeface="Calibri"/>
              <a:cs typeface="Calibri"/>
            </a:endParaRPr>
          </a:p>
          <a:p>
            <a:pPr marL="190500" indent="-178435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191135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Longueurs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6820" y="3378225"/>
            <a:ext cx="2430780" cy="7340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</a:t>
            </a:r>
            <a:r>
              <a:rPr sz="13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2C2C89"/>
                </a:solidFill>
                <a:latin typeface="Calibri"/>
                <a:cs typeface="Calibri"/>
              </a:rPr>
              <a:t>B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</a:t>
            </a:r>
            <a:r>
              <a:rPr sz="13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ED7E00"/>
                </a:solidFill>
                <a:latin typeface="Calibri"/>
                <a:cs typeface="Calibri"/>
              </a:rPr>
              <a:t>C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 </a:t>
            </a:r>
            <a:r>
              <a:rPr sz="1300" b="1" spc="-5" dirty="0">
                <a:solidFill>
                  <a:srgbClr val="C00000"/>
                </a:solidFill>
                <a:latin typeface="Calibri"/>
                <a:cs typeface="Calibri"/>
              </a:rPr>
              <a:t>D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( deux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silhouettes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VL /</a:t>
            </a:r>
            <a:r>
              <a:rPr sz="1300" spc="1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PL)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590" y="4318279"/>
            <a:ext cx="2804160" cy="12268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prix</a:t>
            </a:r>
            <a:r>
              <a:rPr sz="1400" b="1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2016</a:t>
            </a:r>
            <a:endParaRPr sz="14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Sfériel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Alpha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Magsys</a:t>
            </a:r>
            <a:r>
              <a:rPr sz="13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MC5600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Coût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approximatif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par</a:t>
            </a:r>
            <a:r>
              <a:rPr sz="13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voie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Prix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divers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66820" y="4574819"/>
            <a:ext cx="4707890" cy="12071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1 600 €</a:t>
            </a:r>
            <a:r>
              <a:rPr sz="1300" b="1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HT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NC €</a:t>
            </a:r>
            <a:r>
              <a:rPr sz="13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HT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850 €</a:t>
            </a:r>
            <a:r>
              <a:rPr sz="1300" b="1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HT</a:t>
            </a:r>
            <a:endParaRPr sz="1300">
              <a:latin typeface="Calibri"/>
              <a:cs typeface="Calibri"/>
            </a:endParaRPr>
          </a:p>
          <a:p>
            <a:pPr marL="88900" marR="5080" indent="-76200">
              <a:lnSpc>
                <a:spcPct val="119200"/>
              </a:lnSpc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piquets 70mm / 100mm = 2,10/2,25€HT - anneau double = 2,50€HT  tubes Ø 15mm – en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rouleau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40m :</a:t>
            </a:r>
            <a:r>
              <a:rPr sz="1300" spc="1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3,20€HT/ml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8" name="object 8"/>
          <p:cNvSpPr/>
          <p:nvPr/>
        </p:nvSpPr>
        <p:spPr>
          <a:xfrm>
            <a:off x="393191" y="1412747"/>
            <a:ext cx="556259" cy="562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8912" y="2388107"/>
            <a:ext cx="537972" cy="536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4631" y="3503676"/>
            <a:ext cx="464819" cy="5029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0916" y="4657344"/>
            <a:ext cx="571500" cy="4312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83652" y="620268"/>
            <a:ext cx="981455" cy="10302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693704"/>
            <a:ext cx="7123430" cy="9652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C76900"/>
              </a:buClr>
              <a:buSzPct val="119444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de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pression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: les tubes</a:t>
            </a:r>
            <a:r>
              <a:rPr sz="1800" b="1" spc="-9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8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2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Quelques</a:t>
            </a:r>
            <a:r>
              <a:rPr sz="1600" b="1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matériels</a:t>
            </a:r>
            <a:endParaRPr sz="1600">
              <a:latin typeface="Calibri"/>
              <a:cs typeface="Calibri"/>
            </a:endParaRPr>
          </a:p>
          <a:p>
            <a:pPr marL="641985">
              <a:lnSpc>
                <a:spcPct val="100000"/>
              </a:lnSpc>
              <a:spcBef>
                <a:spcPts val="315"/>
              </a:spcBef>
              <a:tabLst>
                <a:tab pos="996950" algn="l"/>
              </a:tabLst>
            </a:pPr>
            <a:r>
              <a:rPr sz="1050" dirty="0">
                <a:solidFill>
                  <a:srgbClr val="ED7E00"/>
                </a:solidFill>
                <a:latin typeface="Courier New"/>
                <a:cs typeface="Courier New"/>
              </a:rPr>
              <a:t>o	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Compteurs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tubes Sterela TENOR, Sfériel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ALPHA,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ELSI Cigale, Magsys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MCC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5600,</a:t>
            </a:r>
            <a:r>
              <a:rPr sz="1400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etc.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9002" y="5191505"/>
            <a:ext cx="79273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marR="5080" indent="-355600">
              <a:lnSpc>
                <a:spcPct val="10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sz="1050" dirty="0">
                <a:solidFill>
                  <a:srgbClr val="ED7E00"/>
                </a:solidFill>
                <a:latin typeface="Courier New"/>
                <a:cs typeface="Courier New"/>
              </a:rPr>
              <a:t>o	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Technologie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encore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très répandue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dans les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DIR et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Conseils Généraux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en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France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pour 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recueil 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de 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comptages temporaires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sur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route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–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10 000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v/j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sans fort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trafic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lourd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5" name="object 5"/>
          <p:cNvSpPr/>
          <p:nvPr/>
        </p:nvSpPr>
        <p:spPr>
          <a:xfrm>
            <a:off x="8086343" y="691895"/>
            <a:ext cx="789431" cy="561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636" y="1815083"/>
            <a:ext cx="1738883" cy="1548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28715" y="1880616"/>
            <a:ext cx="1926336" cy="14432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8818" y="3538728"/>
            <a:ext cx="2024566" cy="15712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42625" y="1924734"/>
            <a:ext cx="1748402" cy="30996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767332"/>
            <a:ext cx="7677150" cy="140462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C76900"/>
              </a:buClr>
              <a:buSzPct val="120000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2000" b="1" spc="-10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de </a:t>
            </a:r>
            <a:r>
              <a:rPr sz="2000" b="1" spc="-5" dirty="0">
                <a:solidFill>
                  <a:srgbClr val="FFC000"/>
                </a:solidFill>
                <a:latin typeface="Calibri"/>
                <a:cs typeface="Calibri"/>
              </a:rPr>
              <a:t>pression</a:t>
            </a:r>
            <a:r>
              <a:rPr sz="2000" b="1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C000"/>
                </a:solidFill>
                <a:latin typeface="Calibri"/>
                <a:cs typeface="Calibri"/>
              </a:rPr>
              <a:t>piézoélectriques</a:t>
            </a:r>
            <a:endParaRPr sz="20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0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800" b="1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capteurs</a:t>
            </a:r>
            <a:endParaRPr sz="1800">
              <a:latin typeface="Calibri"/>
              <a:cs typeface="Calibri"/>
            </a:endParaRPr>
          </a:p>
          <a:p>
            <a:pPr marL="996950" marR="5080" indent="-355600" algn="just">
              <a:lnSpc>
                <a:spcPct val="100000"/>
              </a:lnSpc>
              <a:spcBef>
                <a:spcPts val="335"/>
              </a:spcBef>
            </a:pPr>
            <a:r>
              <a:rPr sz="950" spc="10" dirty="0">
                <a:solidFill>
                  <a:srgbClr val="ED7E00"/>
                </a:solidFill>
                <a:latin typeface="Courier New"/>
                <a:cs typeface="Courier New"/>
              </a:rPr>
              <a:t>o </a:t>
            </a:r>
            <a:r>
              <a:rPr sz="1300" spc="-25" dirty="0">
                <a:solidFill>
                  <a:srgbClr val="585858"/>
                </a:solidFill>
                <a:latin typeface="Calibri"/>
                <a:cs typeface="Calibri"/>
              </a:rPr>
              <a:t>Trois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technologies :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pézocéramiques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,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piézoquartz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ou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piézopolymères.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Barreaux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nus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ou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enrobés 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posés dans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la chaussée,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avec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résine pour le céramique et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polymère, en affleurement pour le  quartz.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6878" y="3130423"/>
            <a:ext cx="6724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40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olymè</a:t>
            </a:r>
            <a:r>
              <a:rPr sz="1300" b="1" spc="-25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2826" y="3130423"/>
            <a:ext cx="4870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Qu</a:t>
            </a:r>
            <a:r>
              <a:rPr sz="1300" b="1" spc="-15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rt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z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4682" y="3095785"/>
            <a:ext cx="3690620" cy="58039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63220">
              <a:lnSpc>
                <a:spcPct val="100000"/>
              </a:lnSpc>
              <a:spcBef>
                <a:spcPts val="365"/>
              </a:spcBef>
              <a:tabLst>
                <a:tab pos="2327275" algn="l"/>
              </a:tabLst>
            </a:pP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Céramique</a:t>
            </a:r>
            <a:r>
              <a:rPr sz="1300" b="1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3mm</a:t>
            </a:r>
            <a:r>
              <a:rPr sz="1300" b="1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enrobé	Céramique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8mm</a:t>
            </a:r>
            <a:r>
              <a:rPr sz="1300" b="1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nu</a:t>
            </a:r>
            <a:endParaRPr sz="1300">
              <a:latin typeface="Calibri"/>
              <a:cs typeface="Calibri"/>
            </a:endParaRPr>
          </a:p>
          <a:p>
            <a:pPr marL="288290" indent="-276225">
              <a:lnSpc>
                <a:spcPct val="100000"/>
              </a:lnSpc>
              <a:spcBef>
                <a:spcPts val="38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288290" algn="l"/>
                <a:tab pos="288925" algn="l"/>
              </a:tabLst>
            </a:pP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Le principe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800" b="1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fonctionnement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9002" y="3693033"/>
            <a:ext cx="7207250" cy="2205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marR="5080" indent="-355600" algn="just">
              <a:lnSpc>
                <a:spcPct val="100000"/>
              </a:lnSpc>
              <a:spcBef>
                <a:spcPts val="95"/>
              </a:spcBef>
            </a:pPr>
            <a:r>
              <a:rPr sz="950" spc="10" dirty="0">
                <a:solidFill>
                  <a:srgbClr val="ED7E00"/>
                </a:solidFill>
                <a:latin typeface="Courier New"/>
                <a:cs typeface="Courier New"/>
              </a:rPr>
              <a:t>o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Propriété physique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certains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matériaux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diélectriques :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générer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une tension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sous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l'effet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d'un  déplacement de charges électriques lorsqu'ils sont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soumis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300" b="1" dirty="0">
                <a:solidFill>
                  <a:srgbClr val="585858"/>
                </a:solidFill>
                <a:latin typeface="Calibri"/>
                <a:cs typeface="Calibri"/>
              </a:rPr>
              <a:t>une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pression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. </a:t>
            </a:r>
            <a:r>
              <a:rPr sz="1300" spc="-20" dirty="0">
                <a:solidFill>
                  <a:srgbClr val="585858"/>
                </a:solidFill>
                <a:latin typeface="Calibri"/>
                <a:cs typeface="Calibri"/>
              </a:rPr>
              <a:t>Tension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électrique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U  proportionnelle à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pression P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exercée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sur le </a:t>
            </a:r>
            <a:r>
              <a:rPr sz="1300" spc="-20" dirty="0">
                <a:solidFill>
                  <a:srgbClr val="585858"/>
                </a:solidFill>
                <a:latin typeface="Calibri"/>
                <a:cs typeface="Calibri"/>
              </a:rPr>
              <a:t>capteur. 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Le capteur piézo-électrique à base de  céramique est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très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utilisé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aujourd'hui dans le domaine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du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trafic </a:t>
            </a:r>
            <a:r>
              <a:rPr sz="1300" spc="-20" dirty="0">
                <a:solidFill>
                  <a:srgbClr val="585858"/>
                </a:solidFill>
                <a:latin typeface="Calibri"/>
                <a:cs typeface="Calibri"/>
              </a:rPr>
              <a:t>routier.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Ce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capteur est conditionné  sous la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forme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d'un câble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coaxial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comportant une gaine et une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âme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conductrice en cuivre.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Ce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câble 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est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inséré de manière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transverse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dans la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chaussée,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il est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enrobé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dans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un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barreau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résine pour qu'il  conserve sa rigidité,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tension électrique créée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dans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la céramique lorsque la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force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d'impact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des  pneus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d'un véhicule lui est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appliquée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est mesurée entre l'âme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gaine. L'effet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piézo-électrique est  observable également sur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des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matériaux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autres que la céramique, et notamment sur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polymères à  l'aide de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films de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matière plastique à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haute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résistivité et le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quartz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qui possède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cette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propriété 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naturelle.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86343" y="691895"/>
            <a:ext cx="789431" cy="561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60347" y="2253995"/>
            <a:ext cx="1027176" cy="866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57727" y="2241804"/>
            <a:ext cx="854963" cy="9418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96384" y="2273807"/>
            <a:ext cx="1328927" cy="9189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65035" y="2276855"/>
            <a:ext cx="1202435" cy="9265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216" y="803909"/>
            <a:ext cx="8050530" cy="3579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02615" indent="-342900">
              <a:lnSpc>
                <a:spcPct val="100000"/>
              </a:lnSpc>
              <a:spcBef>
                <a:spcPts val="100"/>
              </a:spcBef>
              <a:buClr>
                <a:srgbClr val="C76900"/>
              </a:buClr>
              <a:buSzPct val="119444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Le </a:t>
            </a:r>
            <a:r>
              <a:rPr sz="1800" b="1" spc="-15" dirty="0">
                <a:solidFill>
                  <a:srgbClr val="FFC000"/>
                </a:solidFill>
                <a:latin typeface="Calibri"/>
                <a:cs typeface="Calibri"/>
              </a:rPr>
              <a:t>contexte général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du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recueil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de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données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: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pourquoi l'instrumentation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des  chaussées</a:t>
            </a:r>
            <a:r>
              <a:rPr sz="1800" b="1" spc="-5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2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Politiques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nationales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connaissance des trafics,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du patrimoine,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sécurité routière,</a:t>
            </a:r>
            <a:r>
              <a:rPr sz="1600" spc="1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etc.</a:t>
            </a:r>
            <a:endParaRPr sz="16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  <a:tab pos="2126615" algn="l"/>
                <a:tab pos="2908300" algn="l"/>
                <a:tab pos="3098800" algn="l"/>
                <a:tab pos="4271010" algn="l"/>
                <a:tab pos="4692015" algn="l"/>
                <a:tab pos="6036310" algn="l"/>
                <a:tab pos="7042150" algn="l"/>
                <a:tab pos="7747634" algn="l"/>
              </a:tabLst>
            </a:pP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Développement	durable	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:	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optimisation	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des	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infrastructures	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existantes,	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qualité	des</a:t>
            </a:r>
            <a:endParaRPr sz="1600">
              <a:latin typeface="Calibri"/>
              <a:cs typeface="Calibri"/>
            </a:endParaRPr>
          </a:p>
          <a:p>
            <a:pPr marL="643255">
              <a:lnSpc>
                <a:spcPct val="100000"/>
              </a:lnSpc>
            </a:pP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déplacements,</a:t>
            </a:r>
            <a:r>
              <a:rPr sz="16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etc.</a:t>
            </a:r>
            <a:endParaRPr sz="1600">
              <a:latin typeface="Calibri"/>
              <a:cs typeface="Calibri"/>
            </a:endParaRPr>
          </a:p>
          <a:p>
            <a:pPr marL="407034" indent="-394970">
              <a:lnSpc>
                <a:spcPct val="100000"/>
              </a:lnSpc>
              <a:spcBef>
                <a:spcPts val="1180"/>
              </a:spcBef>
              <a:buClr>
                <a:srgbClr val="C76900"/>
              </a:buClr>
              <a:buSzPct val="119444"/>
              <a:buFont typeface="Calibri"/>
              <a:buChar char="•"/>
              <a:tabLst>
                <a:tab pos="407034" algn="l"/>
                <a:tab pos="407670" algn="l"/>
              </a:tabLst>
            </a:pP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Objectifs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généraux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: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améliorer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la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qualité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de service des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infrastructures</a:t>
            </a:r>
            <a:r>
              <a:rPr sz="1800" b="1" spc="-204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C000"/>
                </a:solidFill>
                <a:latin typeface="Calibri"/>
                <a:cs typeface="Calibri"/>
              </a:rPr>
              <a:t>existantes</a:t>
            </a:r>
            <a:endParaRPr sz="1800">
              <a:latin typeface="Calibri"/>
              <a:cs typeface="Calibri"/>
            </a:endParaRPr>
          </a:p>
          <a:p>
            <a:pPr marL="643255" marR="5080" lvl="1" indent="-276225">
              <a:lnSpc>
                <a:spcPct val="100000"/>
              </a:lnSpc>
              <a:spcBef>
                <a:spcPts val="62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Maintien de la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viabilité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maintenir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les conditions normales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d'utilisation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voirie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ou à  les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rétablir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dans les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meilleurs</a:t>
            </a:r>
            <a:r>
              <a:rPr sz="16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délais</a:t>
            </a:r>
            <a:endParaRPr sz="1600">
              <a:latin typeface="Calibri"/>
              <a:cs typeface="Calibri"/>
            </a:endParaRPr>
          </a:p>
          <a:p>
            <a:pPr marL="643255" marR="6985" lvl="1" indent="-276225">
              <a:lnSpc>
                <a:spcPct val="100000"/>
              </a:lnSpc>
              <a:spcBef>
                <a:spcPts val="60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Gestion </a:t>
            </a:r>
            <a:r>
              <a:rPr sz="1600" b="1" dirty="0">
                <a:solidFill>
                  <a:srgbClr val="585858"/>
                </a:solidFill>
                <a:latin typeface="Calibri"/>
                <a:cs typeface="Calibri"/>
              </a:rPr>
              <a:t>du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trafic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contrôler et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répartir les flux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pour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une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utilisation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optimale de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la 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capacité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des</a:t>
            </a:r>
            <a:r>
              <a:rPr sz="16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infrastructures</a:t>
            </a:r>
            <a:endParaRPr sz="1600">
              <a:latin typeface="Calibri"/>
              <a:cs typeface="Calibri"/>
            </a:endParaRPr>
          </a:p>
          <a:p>
            <a:pPr marL="643255" marR="7620" lvl="1" indent="-276225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Aide au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déplacements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actions de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nature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à améliorer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confort et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sécurité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des 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usagers et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qui passe par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l'information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sur les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conditions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circulation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4313" y="180213"/>
            <a:ext cx="42506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Politique </a:t>
            </a:r>
            <a:r>
              <a:rPr spc="-20" dirty="0"/>
              <a:t>et stratégies</a:t>
            </a:r>
            <a:r>
              <a:rPr spc="-30" dirty="0"/>
              <a:t> </a:t>
            </a:r>
            <a:r>
              <a:rPr dirty="0"/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3368040" y="4515611"/>
            <a:ext cx="2340864" cy="1318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27064" y="4558284"/>
            <a:ext cx="2232660" cy="1269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2376" y="4507991"/>
            <a:ext cx="2176272" cy="1341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786345"/>
            <a:ext cx="7981950" cy="104203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30"/>
              </a:spcBef>
              <a:buClr>
                <a:srgbClr val="C76900"/>
              </a:buClr>
              <a:buSzPct val="118750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600" b="1" spc="-15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de </a:t>
            </a: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pression piézoélectriques</a:t>
            </a:r>
            <a:r>
              <a:rPr sz="1600" b="1" spc="7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3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Les mesures</a:t>
            </a:r>
            <a:r>
              <a:rPr sz="1200" b="1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fournies</a:t>
            </a:r>
            <a:endParaRPr sz="1200">
              <a:latin typeface="Calibri"/>
              <a:cs typeface="Calibri"/>
            </a:endParaRPr>
          </a:p>
          <a:p>
            <a:pPr marL="820419">
              <a:lnSpc>
                <a:spcPct val="100000"/>
              </a:lnSpc>
              <a:spcBef>
                <a:spcPts val="300"/>
              </a:spcBef>
            </a:pPr>
            <a:r>
              <a:rPr sz="900" dirty="0">
                <a:solidFill>
                  <a:srgbClr val="ED7E00"/>
                </a:solidFill>
                <a:latin typeface="Courier New"/>
                <a:cs typeface="Courier New"/>
              </a:rPr>
              <a:t>o</a:t>
            </a:r>
            <a:r>
              <a:rPr sz="900" spc="325" dirty="0">
                <a:solidFill>
                  <a:srgbClr val="ED7E0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Ce</a:t>
            </a:r>
            <a:r>
              <a:rPr sz="1200" spc="1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type</a:t>
            </a:r>
            <a:r>
              <a:rPr sz="1200" spc="1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200" spc="1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capteur</a:t>
            </a:r>
            <a:r>
              <a:rPr sz="1200" spc="1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permet</a:t>
            </a:r>
            <a:r>
              <a:rPr sz="1200" spc="1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200" spc="1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mesurer</a:t>
            </a:r>
            <a:r>
              <a:rPr sz="1200" spc="1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le</a:t>
            </a:r>
            <a:r>
              <a:rPr sz="1200" spc="1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poids</a:t>
            </a:r>
            <a:r>
              <a:rPr sz="1200" spc="1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à</a:t>
            </a:r>
            <a:r>
              <a:rPr sz="1200" spc="1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l'essieu,</a:t>
            </a:r>
            <a:r>
              <a:rPr sz="1200" spc="1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au</a:t>
            </a:r>
            <a:r>
              <a:rPr sz="1200" spc="1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groupe</a:t>
            </a:r>
            <a:r>
              <a:rPr sz="1200" spc="1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d'essieu,</a:t>
            </a:r>
            <a:r>
              <a:rPr sz="1200" spc="1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le</a:t>
            </a:r>
            <a:r>
              <a:rPr sz="1200" spc="1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poids</a:t>
            </a:r>
            <a:r>
              <a:rPr sz="1200" spc="1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total,</a:t>
            </a:r>
            <a:r>
              <a:rPr sz="1200" spc="1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1200" spc="1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silhouette,</a:t>
            </a:r>
            <a:r>
              <a:rPr sz="1200" spc="1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le</a:t>
            </a:r>
            <a:endParaRPr sz="1200">
              <a:latin typeface="Calibri"/>
              <a:cs typeface="Calibri"/>
            </a:endParaRPr>
          </a:p>
          <a:p>
            <a:pPr marL="998855">
              <a:lnSpc>
                <a:spcPct val="10000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débit, la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vitesse,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distance inter-essieux et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position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du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véhicule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dans la</a:t>
            </a:r>
            <a:r>
              <a:rPr sz="1200" spc="-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voie.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590" y="3502279"/>
            <a:ext cx="1155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ED7E00"/>
                </a:solidFill>
                <a:latin typeface="Wingdings"/>
                <a:cs typeface="Wingdings"/>
              </a:rPr>
              <a:t>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590" y="1916938"/>
            <a:ext cx="7981950" cy="175577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Les limites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200" b="1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fonctionnement</a:t>
            </a:r>
            <a:endParaRPr sz="1200">
              <a:latin typeface="Calibri"/>
              <a:cs typeface="Calibri"/>
            </a:endParaRPr>
          </a:p>
          <a:p>
            <a:pPr marL="998855" marR="5080" lvl="1" indent="-178435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9490" algn="l"/>
              </a:tabLst>
            </a:pP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Véhicules très proches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remorques,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véhicules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mal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positionnés dans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voie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très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petit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gabarit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véhicules 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présentant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faibles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forces</a:t>
            </a:r>
            <a:r>
              <a:rPr sz="12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d'impact</a:t>
            </a:r>
            <a:endParaRPr sz="12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9490" algn="l"/>
              </a:tabLst>
            </a:pP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Véhicules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présentant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oscillations résiduelles perturbantes (dynamique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 la</a:t>
            </a:r>
            <a:r>
              <a:rPr sz="1200" spc="-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chaussée)</a:t>
            </a:r>
            <a:endParaRPr sz="12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9490" algn="l"/>
              </a:tabLst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Chaussée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ne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présentant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pas un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bon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état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surface (UNI, rugosité,</a:t>
            </a:r>
            <a:r>
              <a:rPr sz="1200" spc="-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etc.)</a:t>
            </a:r>
            <a:endParaRPr sz="12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9490" algn="l"/>
              </a:tabLst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Chaussée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présentant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courbes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ou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pentes significatives (dynamique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du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véhicule</a:t>
            </a:r>
            <a:r>
              <a:rPr sz="1200" spc="-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perturbante)</a:t>
            </a:r>
            <a:endParaRPr sz="12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9490" algn="l"/>
              </a:tabLst>
            </a:pPr>
            <a:r>
              <a:rPr sz="1200" spc="-15" dirty="0">
                <a:solidFill>
                  <a:srgbClr val="585858"/>
                </a:solidFill>
                <a:latin typeface="Calibri"/>
                <a:cs typeface="Calibri"/>
              </a:rPr>
              <a:t>Température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très élevée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(effet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 «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souplesse d'enrobé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»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et/ou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 «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marche d'escalier</a:t>
            </a:r>
            <a:r>
              <a:rPr sz="12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»)</a:t>
            </a:r>
            <a:endParaRPr sz="1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300"/>
              </a:spcBef>
            </a:pP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précisions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7615" y="3647058"/>
            <a:ext cx="957580" cy="11309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4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91135" algn="l"/>
              </a:tabLst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Débit</a:t>
            </a:r>
            <a:endParaRPr sz="1200">
              <a:latin typeface="Calibri"/>
              <a:cs typeface="Calibri"/>
            </a:endParaRPr>
          </a:p>
          <a:p>
            <a:pPr marL="190500" indent="-178435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91135" algn="l"/>
              </a:tabLst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Vitesses</a:t>
            </a:r>
            <a:endParaRPr sz="1200">
              <a:latin typeface="Calibri"/>
              <a:cs typeface="Calibri"/>
            </a:endParaRPr>
          </a:p>
          <a:p>
            <a:pPr marL="190500" indent="-178435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91135" algn="l"/>
              </a:tabLst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Longueurs</a:t>
            </a:r>
            <a:endParaRPr sz="1200">
              <a:latin typeface="Calibri"/>
              <a:cs typeface="Calibri"/>
            </a:endParaRPr>
          </a:p>
          <a:p>
            <a:pPr marL="190500" indent="-178435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91135" algn="l"/>
              </a:tabLst>
            </a:pP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Poids</a:t>
            </a:r>
            <a:r>
              <a:rPr sz="12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total</a:t>
            </a:r>
            <a:endParaRPr sz="1200">
              <a:latin typeface="Calibri"/>
              <a:cs typeface="Calibri"/>
            </a:endParaRPr>
          </a:p>
          <a:p>
            <a:pPr marL="190500" indent="-178435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91135" algn="l"/>
              </a:tabLst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Poids</a:t>
            </a:r>
            <a:r>
              <a:rPr sz="1200" spc="-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essieu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65979" y="3647058"/>
            <a:ext cx="1619250" cy="11309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classes</a:t>
            </a:r>
            <a:r>
              <a:rPr sz="12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1D9430"/>
                </a:solidFill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classes</a:t>
            </a:r>
            <a:r>
              <a:rPr sz="12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1D9430"/>
                </a:solidFill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classes</a:t>
            </a:r>
            <a:r>
              <a:rPr sz="12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33399"/>
                </a:solidFill>
                <a:latin typeface="Calibri"/>
                <a:cs typeface="Calibri"/>
              </a:rPr>
              <a:t>B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: classes </a:t>
            </a:r>
            <a:r>
              <a:rPr sz="1200" b="1" spc="-5" dirty="0">
                <a:solidFill>
                  <a:srgbClr val="333399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(10)</a:t>
            </a:r>
            <a:r>
              <a:rPr sz="1200" spc="2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(COST323)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classes </a:t>
            </a:r>
            <a:r>
              <a:rPr sz="1200" b="1" spc="-5" dirty="0">
                <a:solidFill>
                  <a:srgbClr val="ED7E00"/>
                </a:solidFill>
                <a:latin typeface="Calibri"/>
                <a:cs typeface="Calibri"/>
              </a:rPr>
              <a:t>C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(15)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(COST323)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9590" y="4973192"/>
            <a:ext cx="2522855" cy="90995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prix</a:t>
            </a:r>
            <a:r>
              <a:rPr sz="1200" b="1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2016</a:t>
            </a:r>
            <a:endParaRPr sz="12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9490" algn="l"/>
              </a:tabLst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Capteur</a:t>
            </a:r>
            <a:r>
              <a:rPr sz="1200" spc="-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piézocéramique</a:t>
            </a:r>
            <a:endParaRPr sz="12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9490" algn="l"/>
              </a:tabLst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Capteur</a:t>
            </a:r>
            <a:r>
              <a:rPr sz="12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piézoquartz</a:t>
            </a:r>
            <a:endParaRPr sz="12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9490" algn="l"/>
              </a:tabLst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Capteur</a:t>
            </a:r>
            <a:r>
              <a:rPr sz="1200" spc="-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piézopolymère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65979" y="5194147"/>
            <a:ext cx="767080" cy="68897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1 400 €</a:t>
            </a:r>
            <a:r>
              <a:rPr sz="1200" b="1" spc="-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HT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9 500 €</a:t>
            </a:r>
            <a:r>
              <a:rPr sz="1200" b="1" spc="-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HT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850 €</a:t>
            </a:r>
            <a:r>
              <a:rPr sz="1200" b="1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HT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10" name="object 10"/>
          <p:cNvSpPr/>
          <p:nvPr/>
        </p:nvSpPr>
        <p:spPr>
          <a:xfrm>
            <a:off x="393191" y="1412747"/>
            <a:ext cx="556259" cy="562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8912" y="2205227"/>
            <a:ext cx="537972" cy="536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4631" y="3717035"/>
            <a:ext cx="464819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0916" y="5303520"/>
            <a:ext cx="571500" cy="4282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56804" y="463295"/>
            <a:ext cx="1036320" cy="993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983232"/>
            <a:ext cx="7677784" cy="140525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C76900"/>
              </a:buClr>
              <a:buSzPct val="120000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2000" b="1" spc="-10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de </a:t>
            </a:r>
            <a:r>
              <a:rPr sz="2000" b="1" spc="-5" dirty="0">
                <a:solidFill>
                  <a:srgbClr val="FFC000"/>
                </a:solidFill>
                <a:latin typeface="Calibri"/>
                <a:cs typeface="Calibri"/>
              </a:rPr>
              <a:t>pression </a:t>
            </a: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: </a:t>
            </a:r>
            <a:r>
              <a:rPr sz="2000" b="1" spc="-10" dirty="0">
                <a:solidFill>
                  <a:srgbClr val="FFC000"/>
                </a:solidFill>
                <a:latin typeface="Calibri"/>
                <a:cs typeface="Calibri"/>
              </a:rPr>
              <a:t>jauges </a:t>
            </a: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de</a:t>
            </a:r>
            <a:r>
              <a:rPr sz="2000" b="1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C000"/>
                </a:solidFill>
                <a:latin typeface="Calibri"/>
                <a:cs typeface="Calibri"/>
              </a:rPr>
              <a:t>contraintes</a:t>
            </a:r>
            <a:endParaRPr sz="20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0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800" b="1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capteurs</a:t>
            </a:r>
            <a:endParaRPr sz="1800">
              <a:latin typeface="Calibri"/>
              <a:cs typeface="Calibri"/>
            </a:endParaRPr>
          </a:p>
          <a:p>
            <a:pPr marL="996950" marR="5080" indent="-355600" algn="just">
              <a:lnSpc>
                <a:spcPct val="100000"/>
              </a:lnSpc>
              <a:spcBef>
                <a:spcPts val="335"/>
              </a:spcBef>
            </a:pPr>
            <a:r>
              <a:rPr sz="950" spc="10" dirty="0">
                <a:solidFill>
                  <a:srgbClr val="ED7E00"/>
                </a:solidFill>
                <a:latin typeface="Courier New"/>
                <a:cs typeface="Courier New"/>
              </a:rPr>
              <a:t>o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équipent des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bascules de pesage de véhicules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à l'arrêt ou en marche à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basse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vitesse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. 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En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général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les jauges sont insérées dans des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ensembles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métalliques de type «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plaques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pesées »  sur lesquelles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passent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roues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des</a:t>
            </a:r>
            <a:r>
              <a:rPr sz="1300" spc="1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véhicules.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4682" y="3893227"/>
            <a:ext cx="7478395" cy="99568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88290" indent="-276225">
              <a:lnSpc>
                <a:spcPct val="100000"/>
              </a:lnSpc>
              <a:spcBef>
                <a:spcPts val="56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288290" algn="l"/>
                <a:tab pos="288925" algn="l"/>
              </a:tabLst>
            </a:pP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Le principe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800" b="1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fonctionnement</a:t>
            </a:r>
            <a:endParaRPr sz="1800">
              <a:latin typeface="Calibri"/>
              <a:cs typeface="Calibri"/>
            </a:endParaRPr>
          </a:p>
          <a:p>
            <a:pPr marL="641985" marR="5080" indent="-355600" algn="just">
              <a:lnSpc>
                <a:spcPct val="100000"/>
              </a:lnSpc>
              <a:spcBef>
                <a:spcPts val="330"/>
              </a:spcBef>
            </a:pPr>
            <a:r>
              <a:rPr sz="950" spc="10" dirty="0">
                <a:solidFill>
                  <a:srgbClr val="ED7E00"/>
                </a:solidFill>
                <a:latin typeface="Courier New"/>
                <a:cs typeface="Courier New"/>
              </a:rPr>
              <a:t>o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intrusifs présentent la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propriété physique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qu'ont certains matériaux conducteurs de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voir 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leur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résistivité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électrique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varier lorsque qu'une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pression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leur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est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appliquée.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Cette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résistivité 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électrique </a:t>
            </a:r>
            <a:r>
              <a:rPr sz="1300" i="1" spc="-5" dirty="0">
                <a:solidFill>
                  <a:srgbClr val="585858"/>
                </a:solidFill>
                <a:latin typeface="Calibri"/>
                <a:cs typeface="Calibri"/>
              </a:rPr>
              <a:t>r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est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proportionnelle à la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pression </a:t>
            </a:r>
            <a:r>
              <a:rPr sz="1300" i="1" spc="-5" dirty="0">
                <a:solidFill>
                  <a:srgbClr val="585858"/>
                </a:solidFill>
                <a:latin typeface="Calibri"/>
                <a:cs typeface="Calibri"/>
              </a:rPr>
              <a:t>P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exercée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sur le</a:t>
            </a:r>
            <a:r>
              <a:rPr sz="1300" spc="2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20" dirty="0">
                <a:solidFill>
                  <a:srgbClr val="585858"/>
                </a:solidFill>
                <a:latin typeface="Calibri"/>
                <a:cs typeface="Calibri"/>
              </a:rPr>
              <a:t>capteur.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86343" y="691895"/>
            <a:ext cx="789431" cy="561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83423" y="2650235"/>
            <a:ext cx="988741" cy="1004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4524" y="2534411"/>
            <a:ext cx="2356104" cy="12542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71900" y="2677667"/>
            <a:ext cx="2385060" cy="952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09944" y="2572511"/>
            <a:ext cx="829055" cy="11445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805242"/>
            <a:ext cx="7423784" cy="253746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C76900"/>
              </a:buClr>
              <a:buSzPct val="118750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600" b="1" spc="-15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de </a:t>
            </a: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pression </a:t>
            </a: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: </a:t>
            </a: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jauges </a:t>
            </a: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de </a:t>
            </a:r>
            <a:r>
              <a:rPr sz="1600" b="1" spc="-15" dirty="0">
                <a:solidFill>
                  <a:srgbClr val="FFC000"/>
                </a:solidFill>
                <a:latin typeface="Calibri"/>
                <a:cs typeface="Calibri"/>
              </a:rPr>
              <a:t>contrainte</a:t>
            </a:r>
            <a:r>
              <a:rPr sz="1600" b="1" spc="10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mesures</a:t>
            </a:r>
            <a:r>
              <a:rPr sz="1400" b="1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fournies</a:t>
            </a:r>
            <a:endParaRPr sz="14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Le poids du</a:t>
            </a:r>
            <a:r>
              <a:rPr sz="13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véhicule.</a:t>
            </a:r>
            <a:endParaRPr sz="13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ED7E00"/>
              </a:buClr>
              <a:buFont typeface="Courier New"/>
              <a:buChar char="o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ED7E00"/>
              </a:buClr>
              <a:buFont typeface="Courier New"/>
              <a:buChar char="o"/>
            </a:pPr>
            <a:endParaRPr sz="1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limites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b="1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fonctionnement</a:t>
            </a:r>
            <a:endParaRPr sz="14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Véhicules présentant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des oscillations résiduelles perturbantes (dynamique de la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chaussée)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Chaussée ne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présentant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pas un bon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état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surface (UNI, rugosité,</a:t>
            </a:r>
            <a:r>
              <a:rPr sz="13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etc.)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Chaussée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présentant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des courbes ou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pentes significatives</a:t>
            </a:r>
            <a:r>
              <a:rPr sz="1300" spc="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(dynamique du véhicule perturbante)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6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20" dirty="0">
                <a:solidFill>
                  <a:srgbClr val="585858"/>
                </a:solidFill>
                <a:latin typeface="Calibri"/>
                <a:cs typeface="Calibri"/>
              </a:rPr>
              <a:t>Température</a:t>
            </a:r>
            <a:r>
              <a:rPr sz="13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très</a:t>
            </a:r>
            <a:r>
              <a:rPr sz="13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élevée</a:t>
            </a:r>
            <a:r>
              <a:rPr sz="13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(effet</a:t>
            </a:r>
            <a:r>
              <a:rPr sz="13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3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«</a:t>
            </a:r>
            <a:r>
              <a:rPr sz="13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souplesse</a:t>
            </a:r>
            <a:r>
              <a:rPr sz="13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d'enrobé</a:t>
            </a:r>
            <a:r>
              <a:rPr sz="13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»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et/ou</a:t>
            </a:r>
            <a:r>
              <a:rPr sz="13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3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«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marche</a:t>
            </a:r>
            <a:r>
              <a:rPr sz="13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d'escalier</a:t>
            </a:r>
            <a:r>
              <a:rPr sz="13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»)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590" y="3619652"/>
            <a:ext cx="1826895" cy="52768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400" b="1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précisions</a:t>
            </a:r>
            <a:endParaRPr sz="1400">
              <a:latin typeface="Calibri"/>
              <a:cs typeface="Calibri"/>
            </a:endParaRPr>
          </a:p>
          <a:p>
            <a:pPr marL="820419">
              <a:lnSpc>
                <a:spcPct val="100000"/>
              </a:lnSpc>
              <a:spcBef>
                <a:spcPts val="340"/>
              </a:spcBef>
            </a:pPr>
            <a:r>
              <a:rPr sz="950" spc="10" dirty="0">
                <a:solidFill>
                  <a:srgbClr val="ED7E00"/>
                </a:solidFill>
                <a:latin typeface="Courier New"/>
                <a:cs typeface="Courier New"/>
              </a:rPr>
              <a:t>o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Poids</a:t>
            </a:r>
            <a:r>
              <a:rPr sz="1300" spc="1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essieu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5814" y="3924427"/>
            <a:ext cx="24714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 </a:t>
            </a:r>
            <a:r>
              <a:rPr sz="1300" b="1" spc="-5" dirty="0">
                <a:solidFill>
                  <a:srgbClr val="333399"/>
                </a:solidFill>
                <a:latin typeface="Calibri"/>
                <a:cs typeface="Calibri"/>
              </a:rPr>
              <a:t>5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(EMT </a:t>
            </a:r>
            <a:r>
              <a:rPr sz="1300" spc="-5" dirty="0">
                <a:solidFill>
                  <a:srgbClr val="585858"/>
                </a:solidFill>
                <a:latin typeface="MS Gothic"/>
                <a:cs typeface="MS Gothic"/>
              </a:rPr>
              <a:t>±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2,5% - OIML</a:t>
            </a:r>
            <a:r>
              <a:rPr sz="1300" spc="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R134)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590" y="4584979"/>
            <a:ext cx="3040380" cy="51815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prix</a:t>
            </a:r>
            <a:r>
              <a:rPr sz="1400" b="1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2016</a:t>
            </a:r>
            <a:endParaRPr sz="1400">
              <a:latin typeface="Calibri"/>
              <a:cs typeface="Calibri"/>
            </a:endParaRPr>
          </a:p>
          <a:p>
            <a:pPr marL="820419">
              <a:lnSpc>
                <a:spcPct val="100000"/>
              </a:lnSpc>
              <a:spcBef>
                <a:spcPts val="305"/>
              </a:spcBef>
            </a:pPr>
            <a:r>
              <a:rPr sz="950" spc="10" dirty="0">
                <a:solidFill>
                  <a:srgbClr val="ED7E00"/>
                </a:solidFill>
                <a:latin typeface="Courier New"/>
                <a:cs typeface="Courier New"/>
              </a:rPr>
              <a:t>o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Pèse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essieux Captels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R125</a:t>
            </a:r>
            <a:r>
              <a:rPr sz="1300" spc="2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fixe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5814" y="4880228"/>
            <a:ext cx="319405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0" marR="5080" indent="-1524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22 </a:t>
            </a:r>
            <a:r>
              <a:rPr sz="1300" b="1" dirty="0">
                <a:solidFill>
                  <a:srgbClr val="585858"/>
                </a:solidFill>
                <a:latin typeface="Calibri"/>
                <a:cs typeface="Calibri"/>
              </a:rPr>
              <a:t>500 €HT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(avec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unité centrale,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logiciel, 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installation mais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hors</a:t>
            </a:r>
            <a:r>
              <a:rPr sz="13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GC)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8" name="object 8"/>
          <p:cNvSpPr/>
          <p:nvPr/>
        </p:nvSpPr>
        <p:spPr>
          <a:xfrm>
            <a:off x="393191" y="1412747"/>
            <a:ext cx="556259" cy="562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8912" y="2388107"/>
            <a:ext cx="537972" cy="536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4631" y="4005071"/>
            <a:ext cx="464819" cy="5029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0916" y="4869179"/>
            <a:ext cx="571500" cy="4282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6804" y="463295"/>
            <a:ext cx="1036320" cy="993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838705"/>
            <a:ext cx="7676515" cy="167957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C76900"/>
              </a:buClr>
              <a:buSzPct val="120000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2000" b="1" spc="-10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de </a:t>
            </a:r>
            <a:r>
              <a:rPr sz="2000" b="1" spc="-5" dirty="0">
                <a:solidFill>
                  <a:srgbClr val="FFC000"/>
                </a:solidFill>
                <a:latin typeface="Calibri"/>
                <a:cs typeface="Calibri"/>
              </a:rPr>
              <a:t>pression</a:t>
            </a:r>
            <a:r>
              <a:rPr sz="2000" b="1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C000"/>
                </a:solidFill>
                <a:latin typeface="Calibri"/>
                <a:cs typeface="Calibri"/>
              </a:rPr>
              <a:t>résistifs</a:t>
            </a:r>
            <a:endParaRPr sz="20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0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800" b="1" spc="-10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capteurs</a:t>
            </a:r>
            <a:endParaRPr sz="1800">
              <a:latin typeface="Calibri"/>
              <a:cs typeface="Calibri"/>
            </a:endParaRPr>
          </a:p>
          <a:p>
            <a:pPr marL="996950" lvl="2" indent="-355600">
              <a:lnSpc>
                <a:spcPct val="100000"/>
              </a:lnSpc>
              <a:spcBef>
                <a:spcPts val="33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300" spc="-20" dirty="0">
                <a:solidFill>
                  <a:srgbClr val="585858"/>
                </a:solidFill>
                <a:latin typeface="Calibri"/>
                <a:cs typeface="Calibri"/>
              </a:rPr>
              <a:t>L’application</a:t>
            </a:r>
            <a:r>
              <a:rPr sz="1300" spc="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1300" spc="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plus</a:t>
            </a:r>
            <a:r>
              <a:rPr sz="1300" spc="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connue</a:t>
            </a:r>
            <a:r>
              <a:rPr sz="1300" spc="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est</a:t>
            </a:r>
            <a:r>
              <a:rPr sz="1300" spc="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le</a:t>
            </a:r>
            <a:r>
              <a:rPr sz="1300" spc="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tapis</a:t>
            </a:r>
            <a:r>
              <a:rPr sz="1300" b="1" spc="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détecteur</a:t>
            </a:r>
            <a:r>
              <a:rPr sz="1300" b="1" spc="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300" b="1" spc="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piétons</a:t>
            </a:r>
            <a:r>
              <a:rPr sz="1300" b="1" spc="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utilisé</a:t>
            </a:r>
            <a:r>
              <a:rPr sz="1300" spc="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dans</a:t>
            </a:r>
            <a:r>
              <a:rPr sz="1300" spc="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300" spc="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nombreux</a:t>
            </a:r>
            <a:r>
              <a:rPr sz="13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domaines.</a:t>
            </a:r>
            <a:endParaRPr sz="1300">
              <a:latin typeface="Calibri"/>
              <a:cs typeface="Calibri"/>
            </a:endParaRPr>
          </a:p>
          <a:p>
            <a:pPr marL="996950">
              <a:lnSpc>
                <a:spcPct val="100000"/>
              </a:lnSpc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Dans le domaine de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l’exploitation</a:t>
            </a:r>
            <a:r>
              <a:rPr sz="1300" spc="10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trafic,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il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trouve son usage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en milieu urbain :</a:t>
            </a:r>
            <a:endParaRPr sz="1300">
              <a:latin typeface="Calibri"/>
              <a:cs typeface="Calibri"/>
            </a:endParaRPr>
          </a:p>
          <a:p>
            <a:pPr marL="1454150" lvl="3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Char char="−"/>
              <a:tabLst>
                <a:tab pos="1454150" algn="l"/>
                <a:tab pos="1454785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Sur</a:t>
            </a:r>
            <a:r>
              <a:rPr sz="13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3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passages</a:t>
            </a:r>
            <a:r>
              <a:rPr sz="13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piétons</a:t>
            </a:r>
            <a:r>
              <a:rPr sz="13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implantés</a:t>
            </a:r>
            <a:r>
              <a:rPr sz="13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en</a:t>
            </a:r>
            <a:r>
              <a:rPr sz="13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section</a:t>
            </a:r>
            <a:r>
              <a:rPr sz="13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courante</a:t>
            </a:r>
            <a:r>
              <a:rPr sz="13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</a:t>
            </a:r>
            <a:r>
              <a:rPr sz="13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non</a:t>
            </a:r>
            <a:r>
              <a:rPr sz="13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équipés</a:t>
            </a:r>
            <a:r>
              <a:rPr sz="13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3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feux</a:t>
            </a:r>
            <a:r>
              <a:rPr sz="13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;</a:t>
            </a:r>
            <a:endParaRPr sz="1300">
              <a:latin typeface="Calibri"/>
              <a:cs typeface="Calibri"/>
            </a:endParaRPr>
          </a:p>
          <a:p>
            <a:pPr marL="1454150" lvl="3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Char char="−"/>
              <a:tabLst>
                <a:tab pos="1454150" algn="l"/>
                <a:tab pos="1454785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Sur les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carrefours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équipés de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feux,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pour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l’adaptation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du «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temps</a:t>
            </a:r>
            <a:r>
              <a:rPr sz="13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 vert piétons ».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4682" y="3604175"/>
            <a:ext cx="7479665" cy="143065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88290" indent="-276225">
              <a:lnSpc>
                <a:spcPct val="100000"/>
              </a:lnSpc>
              <a:spcBef>
                <a:spcPts val="56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288290" algn="l"/>
                <a:tab pos="288925" algn="l"/>
              </a:tabLst>
            </a:pP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Le principe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800" b="1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fonctionnement</a:t>
            </a:r>
            <a:endParaRPr sz="1800">
              <a:latin typeface="Calibri"/>
              <a:cs typeface="Calibri"/>
            </a:endParaRPr>
          </a:p>
          <a:p>
            <a:pPr marL="641985" marR="5080" lvl="1" indent="-355600" algn="just">
              <a:lnSpc>
                <a:spcPct val="100000"/>
              </a:lnSpc>
              <a:spcBef>
                <a:spcPts val="33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64262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intrusifs sont basés sur le principe de la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variation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d'une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mesure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résistivité 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électrique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. Une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pression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exercée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sur deux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surfaces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conductrices séparées par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un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composant  diélectrique élastique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provoque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un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rapprochement voire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un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contact faisant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varier</a:t>
            </a:r>
            <a:r>
              <a:rPr sz="1300" b="1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résistivité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  <a:p>
            <a:pPr marL="641985" lvl="1" indent="-355600" algn="just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642620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Pour</a:t>
            </a:r>
            <a:r>
              <a:rPr sz="13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certains</a:t>
            </a:r>
            <a:r>
              <a:rPr sz="13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capteurs,</a:t>
            </a:r>
            <a:r>
              <a:rPr sz="13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l'état</a:t>
            </a:r>
            <a:r>
              <a:rPr sz="13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3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repos</a:t>
            </a:r>
            <a:r>
              <a:rPr sz="1300" b="1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correspond</a:t>
            </a:r>
            <a:r>
              <a:rPr sz="13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à</a:t>
            </a:r>
            <a:r>
              <a:rPr sz="13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une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résistance</a:t>
            </a:r>
            <a:r>
              <a:rPr sz="13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3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1MΩ</a:t>
            </a:r>
            <a:r>
              <a:rPr sz="1300" b="1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</a:t>
            </a:r>
            <a:r>
              <a:rPr sz="13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l'état</a:t>
            </a:r>
            <a:r>
              <a:rPr sz="13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«</a:t>
            </a:r>
            <a:r>
              <a:rPr sz="1300" b="1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actif</a:t>
            </a:r>
            <a:r>
              <a:rPr sz="1300" b="1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»</a:t>
            </a:r>
            <a:endParaRPr sz="1300">
              <a:latin typeface="Calibri"/>
              <a:cs typeface="Calibri"/>
            </a:endParaRPr>
          </a:p>
          <a:p>
            <a:pPr marL="641985" algn="just">
              <a:lnSpc>
                <a:spcPct val="100000"/>
              </a:lnSpc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correspond à une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résistance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300" spc="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40KΩ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86343" y="691895"/>
            <a:ext cx="789431" cy="561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24911" y="2631948"/>
            <a:ext cx="1271015" cy="999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5024" y="2639567"/>
            <a:ext cx="1039368" cy="100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48911" y="4808220"/>
            <a:ext cx="3575303" cy="10789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805242"/>
            <a:ext cx="4956810" cy="17145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C76900"/>
              </a:buClr>
              <a:buSzPct val="118750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600" b="1" spc="-15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de </a:t>
            </a: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pression résistifs</a:t>
            </a:r>
            <a:r>
              <a:rPr sz="1600" b="1" spc="5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mesures</a:t>
            </a:r>
            <a:r>
              <a:rPr sz="1400" b="1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fournies</a:t>
            </a:r>
            <a:endParaRPr sz="14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Comptage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piétons et temps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 présence (pas de</a:t>
            </a:r>
            <a:r>
              <a:rPr sz="1300" spc="2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poids).</a:t>
            </a:r>
            <a:endParaRPr sz="13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ED7E00"/>
              </a:buClr>
              <a:buFont typeface="Courier New"/>
              <a:buChar char="o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ED7E00"/>
              </a:buClr>
              <a:buFont typeface="Courier New"/>
              <a:buChar char="o"/>
            </a:pPr>
            <a:endParaRPr sz="1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limites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b="1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fonctionnement</a:t>
            </a:r>
            <a:endParaRPr sz="14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Neige, gel,</a:t>
            </a:r>
            <a:r>
              <a:rPr sz="13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etc.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590" y="3075965"/>
            <a:ext cx="4337685" cy="51815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400" b="1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précisions</a:t>
            </a:r>
            <a:endParaRPr sz="1400">
              <a:latin typeface="Calibri"/>
              <a:cs typeface="Calibri"/>
            </a:endParaRPr>
          </a:p>
          <a:p>
            <a:pPr marL="820419">
              <a:lnSpc>
                <a:spcPct val="100000"/>
              </a:lnSpc>
              <a:spcBef>
                <a:spcPts val="305"/>
              </a:spcBef>
            </a:pPr>
            <a:r>
              <a:rPr sz="950" spc="10" dirty="0">
                <a:solidFill>
                  <a:srgbClr val="ED7E00"/>
                </a:solidFill>
                <a:latin typeface="Courier New"/>
                <a:cs typeface="Courier New"/>
              </a:rPr>
              <a:t>o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Détection et comptage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véhicules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300" spc="-1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piétons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5814" y="3371215"/>
            <a:ext cx="20364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NC (pas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d’évaluation</a:t>
            </a:r>
            <a:r>
              <a:rPr sz="13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menée)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590" y="4036493"/>
            <a:ext cx="2155825" cy="518159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prix</a:t>
            </a:r>
            <a:r>
              <a:rPr sz="1400" b="1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2016</a:t>
            </a:r>
            <a:endParaRPr sz="1400">
              <a:latin typeface="Calibri"/>
              <a:cs typeface="Calibri"/>
            </a:endParaRPr>
          </a:p>
          <a:p>
            <a:pPr marL="820419">
              <a:lnSpc>
                <a:spcPct val="100000"/>
              </a:lnSpc>
              <a:spcBef>
                <a:spcPts val="305"/>
              </a:spcBef>
            </a:pPr>
            <a:r>
              <a:rPr sz="950" spc="10" dirty="0">
                <a:solidFill>
                  <a:srgbClr val="ED7E00"/>
                </a:solidFill>
                <a:latin typeface="Courier New"/>
                <a:cs typeface="Courier New"/>
              </a:rPr>
              <a:t>o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Capteurs</a:t>
            </a:r>
            <a:r>
              <a:rPr sz="1300" spc="2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résistifs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5814" y="4331030"/>
            <a:ext cx="30289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</a:t>
            </a:r>
            <a:r>
              <a:rPr sz="1300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NC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8" name="object 8"/>
          <p:cNvSpPr/>
          <p:nvPr/>
        </p:nvSpPr>
        <p:spPr>
          <a:xfrm>
            <a:off x="393191" y="1412747"/>
            <a:ext cx="556259" cy="562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8912" y="2388107"/>
            <a:ext cx="537972" cy="536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4631" y="3429000"/>
            <a:ext cx="464819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0916" y="4436364"/>
            <a:ext cx="571500" cy="4297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6804" y="463295"/>
            <a:ext cx="1036320" cy="993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693704"/>
            <a:ext cx="7456170" cy="121666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C76900"/>
              </a:buClr>
              <a:buSzPct val="119444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de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pression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résistifs</a:t>
            </a:r>
            <a:r>
              <a:rPr sz="1800" b="1" spc="-9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8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2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Quelques</a:t>
            </a:r>
            <a:r>
              <a:rPr sz="1600" b="1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matériels</a:t>
            </a:r>
            <a:endParaRPr sz="1600">
              <a:latin typeface="Calibri"/>
              <a:cs typeface="Calibri"/>
            </a:endParaRPr>
          </a:p>
          <a:p>
            <a:pPr marL="996950" lvl="2" indent="-355600">
              <a:lnSpc>
                <a:spcPct val="100000"/>
              </a:lnSpc>
              <a:spcBef>
                <a:spcPts val="315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Tapis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détection piétons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pour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calibrage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temps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vert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piétons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carrefours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à</a:t>
            </a:r>
            <a:r>
              <a:rPr sz="1400" spc="1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feux</a:t>
            </a:r>
            <a:endParaRPr sz="1400">
              <a:latin typeface="Calibri"/>
              <a:cs typeface="Calibri"/>
            </a:endParaRPr>
          </a:p>
          <a:p>
            <a:pPr marL="996950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Pré-classification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de véhicules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,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péages,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comptage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d'essieux, vitesse,</a:t>
            </a: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etc.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4" name="object 4"/>
          <p:cNvSpPr/>
          <p:nvPr/>
        </p:nvSpPr>
        <p:spPr>
          <a:xfrm>
            <a:off x="8086343" y="691895"/>
            <a:ext cx="789431" cy="561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7196" y="2060448"/>
            <a:ext cx="3799680" cy="36686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02935" y="2142744"/>
            <a:ext cx="1357884" cy="18638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64095" y="2133600"/>
            <a:ext cx="783335" cy="24033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90" y="802582"/>
            <a:ext cx="8253730" cy="498157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C76900"/>
              </a:buClr>
              <a:buSzPct val="120000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2000" b="1" spc="-10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2000" b="1" spc="-5" dirty="0">
                <a:solidFill>
                  <a:srgbClr val="FFC000"/>
                </a:solidFill>
                <a:latin typeface="Calibri"/>
                <a:cs typeface="Calibri"/>
              </a:rPr>
              <a:t>vidéo</a:t>
            </a:r>
            <a:endParaRPr sz="20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1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800" b="1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capteurs</a:t>
            </a:r>
            <a:endParaRPr sz="1800">
              <a:latin typeface="Calibri"/>
              <a:cs typeface="Calibri"/>
            </a:endParaRPr>
          </a:p>
          <a:p>
            <a:pPr marL="996950" lvl="2" indent="-355600" algn="just">
              <a:lnSpc>
                <a:spcPct val="100000"/>
              </a:lnSpc>
              <a:spcBef>
                <a:spcPts val="33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7585" algn="l"/>
              </a:tabLst>
            </a:pP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Caméras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noir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blanc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ou </a:t>
            </a: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couleur,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trois familles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CCD,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CMOS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</a:t>
            </a:r>
            <a:r>
              <a:rPr sz="14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CID</a:t>
            </a:r>
            <a:endParaRPr sz="1400">
              <a:latin typeface="Calibri"/>
              <a:cs typeface="Calibri"/>
            </a:endParaRPr>
          </a:p>
          <a:p>
            <a:pPr marL="996950" marR="2296160" lvl="2" indent="-355600" algn="just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7585" algn="l"/>
              </a:tabLst>
            </a:pP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CCD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(Charges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Coupled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Device)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technologie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banalisée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maîtrisée, 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possibilité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haute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résolution (caméscopes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grands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publics,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visionique 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industrielle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</a:t>
            </a:r>
            <a:r>
              <a:rPr sz="14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scientifique)</a:t>
            </a:r>
            <a:endParaRPr sz="1400">
              <a:latin typeface="Calibri"/>
              <a:cs typeface="Calibri"/>
            </a:endParaRPr>
          </a:p>
          <a:p>
            <a:pPr marL="996950" marR="2293620" lvl="2" indent="-355600" algn="just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7585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CMOS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(Complementary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Metal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Oxyde Semi-conductor)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technologie  plus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récente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demandant moins d'énergie, fonctionnalités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plus 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nombreuses et coût</a:t>
            </a:r>
            <a:r>
              <a:rPr sz="14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inférieur.</a:t>
            </a:r>
            <a:endParaRPr sz="1400">
              <a:latin typeface="Calibri"/>
              <a:cs typeface="Calibri"/>
            </a:endParaRPr>
          </a:p>
          <a:p>
            <a:pPr marL="996950" marR="2296795" lvl="2" indent="-355600" algn="just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7585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CID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(Charge Integration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Device)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très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peu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répandus, insensibilité  aux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rayonnements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hautes énergie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(usage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nucléaire civil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</a:t>
            </a:r>
            <a:r>
              <a:rPr sz="1400" spc="1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militaire)</a:t>
            </a:r>
            <a:endParaRPr sz="14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89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principe de</a:t>
            </a:r>
            <a:r>
              <a:rPr sz="1800" b="1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fonctionnement</a:t>
            </a:r>
            <a:endParaRPr sz="1800">
              <a:latin typeface="Calibri"/>
              <a:cs typeface="Calibri"/>
            </a:endParaRPr>
          </a:p>
          <a:p>
            <a:pPr marL="996950" marR="5080" lvl="2" indent="-355600" algn="just">
              <a:lnSpc>
                <a:spcPct val="100000"/>
              </a:lnSpc>
              <a:spcBef>
                <a:spcPts val="33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7585" algn="l"/>
              </a:tabLst>
            </a:pP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L'image est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analysée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à l'aide de logiciels spécialisés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façon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intégrale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ou par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groupes de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pixels 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en 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temps réel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ou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en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temps différé. </a:t>
            </a:r>
            <a:r>
              <a:rPr sz="1400" b="1" spc="-20" dirty="0">
                <a:solidFill>
                  <a:srgbClr val="585858"/>
                </a:solidFill>
                <a:latin typeface="Calibri"/>
                <a:cs typeface="Calibri"/>
              </a:rPr>
              <a:t>Trois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niveaux d'analyses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peuvent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être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réalisés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sur une image  statique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niveau (1)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amélioration de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l'image en vue de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distinguer des objets (véhicules, piétons,  chaussées,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etc.),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niveau (2)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 distinction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des objets,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niveau (3)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travail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sur les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objets. Des analyses  dynamiques sont réalisées en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vue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détecter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objets et leurs trajectoires. Des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virtuels 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peuvent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être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placés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dans un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cadre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d'image «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fixe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»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pour permettre de recueil plusieurs natures 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de 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données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 mettre 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en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évidence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phénomènes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que l'on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cherche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à étudier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(contre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sens, fumée, 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piétons,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etc.)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29016" y="640080"/>
            <a:ext cx="746759" cy="463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16623" y="1629155"/>
            <a:ext cx="2142744" cy="1618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805242"/>
            <a:ext cx="7979409" cy="208026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80"/>
              </a:spcBef>
              <a:buClr>
                <a:srgbClr val="C76900"/>
              </a:buClr>
              <a:buSzPct val="118750"/>
              <a:buFont typeface="Calibri"/>
              <a:buChar char="•"/>
              <a:tabLst>
                <a:tab pos="355600" algn="l"/>
              </a:tabLst>
            </a:pP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600" b="1" spc="-15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vidéo</a:t>
            </a:r>
            <a:r>
              <a:rPr sz="1600" b="1" spc="6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6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1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mesures</a:t>
            </a:r>
            <a:r>
              <a:rPr sz="1400" b="1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fournies</a:t>
            </a:r>
            <a:endParaRPr sz="1400">
              <a:latin typeface="Calibri"/>
              <a:cs typeface="Calibri"/>
            </a:endParaRPr>
          </a:p>
          <a:p>
            <a:pPr marL="998855" marR="5715" lvl="1" indent="-178435" algn="just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Débits, vitesses, longueurs et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formes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 véhicules, temps de présence, taux d'occupation, temps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et 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distance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inter-véhiculaire,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signature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vidéo +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capteurs</a:t>
            </a:r>
            <a:r>
              <a:rPr sz="1300" spc="1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virtuels</a:t>
            </a:r>
            <a:endParaRPr sz="13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ED7E00"/>
              </a:buClr>
              <a:buFont typeface="Courier New"/>
              <a:buChar char="o"/>
            </a:pPr>
            <a:endParaRPr sz="10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buClr>
                <a:srgbClr val="ED7E00"/>
              </a:buClr>
              <a:buSzPct val="75000"/>
              <a:buFont typeface="Wingdings"/>
              <a:buChar char=""/>
              <a:tabLst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limites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b="1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fonctionnement</a:t>
            </a:r>
            <a:endParaRPr sz="1400">
              <a:latin typeface="Calibri"/>
              <a:cs typeface="Calibri"/>
            </a:endParaRPr>
          </a:p>
          <a:p>
            <a:pPr marL="998855" marR="5080" lvl="1" indent="-178435" algn="just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Distance couverte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par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caméra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(hauteur,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optique,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focale,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etc.),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stabilité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du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support, éléments  masquant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fixes et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mobiles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(poteaux,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véhicules eux-mêmes,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etc.)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phénomènes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météo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(neige,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brouillard, 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forte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pluie),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effets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d'éblouissement,</a:t>
            </a:r>
            <a:r>
              <a:rPr sz="1300" spc="1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d'ombres.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590" y="3167405"/>
            <a:ext cx="1707514" cy="9906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400" b="1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précisions</a:t>
            </a:r>
            <a:endParaRPr sz="14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Débit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Vitesses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Longueurs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5979" y="3423945"/>
            <a:ext cx="2314575" cy="7340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 </a:t>
            </a:r>
            <a:r>
              <a:rPr sz="1300" b="1" spc="-5" dirty="0">
                <a:solidFill>
                  <a:srgbClr val="333399"/>
                </a:solidFill>
                <a:latin typeface="Calibri"/>
                <a:cs typeface="Calibri"/>
              </a:rPr>
              <a:t>B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/</a:t>
            </a:r>
            <a:r>
              <a:rPr sz="13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ED7E00"/>
                </a:solidFill>
                <a:latin typeface="Calibri"/>
                <a:cs typeface="Calibri"/>
              </a:rPr>
              <a:t>C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</a:t>
            </a:r>
            <a:r>
              <a:rPr sz="13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ED7E00"/>
                </a:solidFill>
                <a:latin typeface="Calibri"/>
                <a:cs typeface="Calibri"/>
              </a:rPr>
              <a:t>C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 </a:t>
            </a:r>
            <a:r>
              <a:rPr sz="1300" b="1" spc="-5" dirty="0">
                <a:solidFill>
                  <a:srgbClr val="C00000"/>
                </a:solidFill>
                <a:latin typeface="Calibri"/>
                <a:cs typeface="Calibri"/>
              </a:rPr>
              <a:t>D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(deux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silhouettes</a:t>
            </a:r>
            <a:r>
              <a:rPr sz="1300" spc="1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VL/PL)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590" y="4363999"/>
            <a:ext cx="2804160" cy="7543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prix</a:t>
            </a:r>
            <a:r>
              <a:rPr sz="1400" b="1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2016</a:t>
            </a:r>
            <a:endParaRPr sz="14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Coût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approximatif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par</a:t>
            </a:r>
            <a:r>
              <a:rPr sz="13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voie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Système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Autoscope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65979" y="4620539"/>
            <a:ext cx="986790" cy="49784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~ 2 500 €</a:t>
            </a:r>
            <a:r>
              <a:rPr sz="1300" b="1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HT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~ 5 000 €</a:t>
            </a:r>
            <a:r>
              <a:rPr sz="1300" b="1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HT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8" name="object 8"/>
          <p:cNvSpPr/>
          <p:nvPr/>
        </p:nvSpPr>
        <p:spPr>
          <a:xfrm>
            <a:off x="393191" y="1412747"/>
            <a:ext cx="556259" cy="562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8912" y="2350007"/>
            <a:ext cx="537972" cy="536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4631" y="3500628"/>
            <a:ext cx="464819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0916" y="4652771"/>
            <a:ext cx="571500" cy="4282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6804" y="463295"/>
            <a:ext cx="1036320" cy="993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693704"/>
            <a:ext cx="8152130" cy="121666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C76900"/>
              </a:buClr>
              <a:buSzPct val="119444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vidéo</a:t>
            </a:r>
            <a:r>
              <a:rPr sz="1800" b="1" spc="-5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8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2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Quelques matériels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: utilisation </a:t>
            </a:r>
            <a:r>
              <a:rPr sz="1600" b="1" spc="-20" dirty="0">
                <a:solidFill>
                  <a:srgbClr val="585858"/>
                </a:solidFill>
                <a:latin typeface="Calibri"/>
                <a:cs typeface="Calibri"/>
              </a:rPr>
              <a:t>Tunnel, </a:t>
            </a:r>
            <a:r>
              <a:rPr sz="1600" b="1" spc="-15" dirty="0">
                <a:solidFill>
                  <a:srgbClr val="585858"/>
                </a:solidFill>
                <a:latin typeface="Calibri"/>
                <a:cs typeface="Calibri"/>
              </a:rPr>
              <a:t>DAI, DAB,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recueil données trafic,</a:t>
            </a:r>
            <a:r>
              <a:rPr sz="1600" b="1" spc="1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585858"/>
                </a:solidFill>
                <a:latin typeface="Calibri"/>
                <a:cs typeface="Calibri"/>
              </a:rPr>
              <a:t>etc.</a:t>
            </a:r>
            <a:endParaRPr sz="1600">
              <a:latin typeface="Calibri"/>
              <a:cs typeface="Calibri"/>
            </a:endParaRPr>
          </a:p>
          <a:p>
            <a:pPr marL="996950" lvl="2" indent="-355600">
              <a:lnSpc>
                <a:spcPct val="100000"/>
              </a:lnSpc>
              <a:spcBef>
                <a:spcPts val="315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Autoscope 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Terra, </a:t>
            </a: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Traficam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TRAFICON,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iCam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CITILOG,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MicroSense,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etc.</a:t>
            </a:r>
            <a:endParaRPr sz="1400">
              <a:latin typeface="Calibri"/>
              <a:cs typeface="Calibri"/>
            </a:endParaRPr>
          </a:p>
          <a:p>
            <a:pPr marL="996950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Usages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reconnaissance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 comptage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véhicule, analyses comportementales, LAPI, DAI,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DAB,</a:t>
            </a:r>
            <a:r>
              <a:rPr sz="1400" spc="114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etc.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4" name="object 4"/>
          <p:cNvSpPr/>
          <p:nvPr/>
        </p:nvSpPr>
        <p:spPr>
          <a:xfrm>
            <a:off x="8129016" y="640080"/>
            <a:ext cx="746759" cy="463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9911" y="4248911"/>
            <a:ext cx="2097024" cy="1475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65606" y="2368295"/>
            <a:ext cx="1108373" cy="13121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84220" y="4223003"/>
            <a:ext cx="2439924" cy="14813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32959" y="3296411"/>
            <a:ext cx="646176" cy="7665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72511" y="3331464"/>
            <a:ext cx="879348" cy="6964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0432" y="2205227"/>
            <a:ext cx="1440180" cy="13091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85332" y="2433827"/>
            <a:ext cx="998219" cy="15209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27064" y="4221479"/>
            <a:ext cx="2237232" cy="14874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51192" y="3378708"/>
            <a:ext cx="1036320" cy="5699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90" y="802582"/>
            <a:ext cx="8164195" cy="502094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C76900"/>
              </a:buClr>
              <a:buSzPct val="120000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2000" b="1" spc="-10" dirty="0">
                <a:solidFill>
                  <a:srgbClr val="FFC000"/>
                </a:solidFill>
                <a:latin typeface="Calibri"/>
                <a:cs typeface="Calibri"/>
              </a:rPr>
              <a:t>traceurs </a:t>
            </a:r>
            <a:r>
              <a:rPr sz="2000" b="1" spc="-5" dirty="0">
                <a:solidFill>
                  <a:srgbClr val="FFC000"/>
                </a:solidFill>
                <a:latin typeface="Calibri"/>
                <a:cs typeface="Calibri"/>
              </a:rPr>
              <a:t>continus </a:t>
            </a:r>
            <a:r>
              <a:rPr sz="2000" b="1" spc="-10" dirty="0">
                <a:solidFill>
                  <a:srgbClr val="FFC000"/>
                </a:solidFill>
                <a:latin typeface="Calibri"/>
                <a:cs typeface="Calibri"/>
              </a:rPr>
              <a:t>et</a:t>
            </a:r>
            <a:r>
              <a:rPr sz="2000" b="1" spc="-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C000"/>
                </a:solidFill>
                <a:latin typeface="Calibri"/>
                <a:cs typeface="Calibri"/>
              </a:rPr>
              <a:t>points-à-points</a:t>
            </a:r>
            <a:endParaRPr sz="20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1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800" b="1" spc="5" dirty="0">
                <a:solidFill>
                  <a:srgbClr val="585858"/>
                </a:solidFill>
                <a:latin typeface="Calibri"/>
                <a:cs typeface="Calibri"/>
              </a:rPr>
              <a:t>Deux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catégories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capteurs (traceurs) FCD </a:t>
            </a: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et</a:t>
            </a:r>
            <a:r>
              <a:rPr sz="1800" b="1" spc="-1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FMD</a:t>
            </a:r>
            <a:endParaRPr sz="1800">
              <a:latin typeface="Calibri"/>
              <a:cs typeface="Calibri"/>
            </a:endParaRPr>
          </a:p>
          <a:p>
            <a:pPr marL="996950" lvl="2" indent="-355600">
              <a:lnSpc>
                <a:spcPct val="100000"/>
              </a:lnSpc>
              <a:spcBef>
                <a:spcPts val="33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Traceurs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continus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localisation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GNSS,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communauté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d'usagers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FMD des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opérateurs</a:t>
            </a:r>
            <a:r>
              <a:rPr sz="14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GSM</a:t>
            </a:r>
            <a:endParaRPr sz="1400">
              <a:latin typeface="Calibri"/>
              <a:cs typeface="Calibri"/>
            </a:endParaRPr>
          </a:p>
          <a:p>
            <a:pPr marL="996950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Traceurs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point-à-point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bluetooth, RFID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(badge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télépéage)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</a:t>
            </a:r>
            <a:r>
              <a:rPr sz="14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WIFI</a:t>
            </a:r>
            <a:endParaRPr sz="1400">
              <a:latin typeface="Calibri"/>
              <a:cs typeface="Calibri"/>
            </a:endParaRPr>
          </a:p>
          <a:p>
            <a:pPr marL="2228215" lvl="3" indent="-276860">
              <a:lnSpc>
                <a:spcPct val="100000"/>
              </a:lnSpc>
              <a:spcBef>
                <a:spcPts val="95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2228215" algn="l"/>
                <a:tab pos="2228850" algn="l"/>
              </a:tabLst>
            </a:pP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traceurs </a:t>
            </a: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continus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localisation</a:t>
            </a:r>
            <a:r>
              <a:rPr sz="1800" b="1" spc="-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GNSS</a:t>
            </a:r>
            <a:endParaRPr sz="1800">
              <a:latin typeface="Calibri"/>
              <a:cs typeface="Calibri"/>
            </a:endParaRPr>
          </a:p>
          <a:p>
            <a:pPr marL="2581275" lvl="4" indent="-355600">
              <a:lnSpc>
                <a:spcPct val="100000"/>
              </a:lnSpc>
              <a:spcBef>
                <a:spcPts val="33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2581275" algn="l"/>
                <a:tab pos="258191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Localisation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GPS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toutes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secondes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–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envoi vers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un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serveur via</a:t>
            </a:r>
            <a:r>
              <a:rPr sz="14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GPRS/3G</a:t>
            </a:r>
            <a:endParaRPr sz="1400">
              <a:latin typeface="Calibri"/>
              <a:cs typeface="Calibri"/>
            </a:endParaRPr>
          </a:p>
          <a:p>
            <a:pPr marL="2581275" lvl="4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2581275" algn="l"/>
                <a:tab pos="258191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Filtrage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projection sur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réseau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routier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</a:t>
            </a:r>
            <a:r>
              <a:rPr sz="14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Map-Matching</a:t>
            </a:r>
            <a:endParaRPr sz="1400">
              <a:latin typeface="Calibri"/>
              <a:cs typeface="Calibri"/>
            </a:endParaRPr>
          </a:p>
          <a:p>
            <a:pPr marL="2581275" lvl="4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2581275" algn="l"/>
                <a:tab pos="258191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Données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temps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parcours,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vitesses moyennes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matrices</a:t>
            </a:r>
            <a:r>
              <a:rPr sz="1400" spc="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O/D</a:t>
            </a:r>
            <a:endParaRPr sz="1400">
              <a:latin typeface="Calibri"/>
              <a:cs typeface="Calibri"/>
            </a:endParaRPr>
          </a:p>
          <a:p>
            <a:pPr lvl="4">
              <a:lnSpc>
                <a:spcPct val="100000"/>
              </a:lnSpc>
              <a:buClr>
                <a:srgbClr val="ED7E00"/>
              </a:buClr>
              <a:buFont typeface="Courier New"/>
              <a:buChar char="o"/>
            </a:pPr>
            <a:endParaRPr sz="1400">
              <a:latin typeface="Times New Roman"/>
              <a:cs typeface="Times New Roman"/>
            </a:endParaRPr>
          </a:p>
          <a:p>
            <a:pPr marL="2228215" lvl="3" indent="-276860">
              <a:lnSpc>
                <a:spcPct val="100000"/>
              </a:lnSpc>
              <a:spcBef>
                <a:spcPts val="104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2228215" algn="l"/>
                <a:tab pos="2228850" algn="l"/>
              </a:tabLst>
            </a:pP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traceurs </a:t>
            </a: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continus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: les </a:t>
            </a: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communautés</a:t>
            </a:r>
            <a:r>
              <a:rPr sz="1800" b="1" spc="-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d'utilisateurs</a:t>
            </a:r>
            <a:endParaRPr sz="1800">
              <a:latin typeface="Calibri"/>
              <a:cs typeface="Calibri"/>
            </a:endParaRPr>
          </a:p>
          <a:p>
            <a:pPr marL="2581275" lvl="4" indent="-355600">
              <a:lnSpc>
                <a:spcPct val="100000"/>
              </a:lnSpc>
              <a:spcBef>
                <a:spcPts val="325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2581275" algn="l"/>
                <a:tab pos="2581910" algn="l"/>
              </a:tabLst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Crowdsourcing littéralement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«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approvisionnement par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foule</a:t>
            </a:r>
            <a:r>
              <a:rPr sz="14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»</a:t>
            </a:r>
            <a:endParaRPr sz="1400">
              <a:latin typeface="Calibri"/>
              <a:cs typeface="Calibri"/>
            </a:endParaRPr>
          </a:p>
          <a:p>
            <a:pPr marL="2581275" lvl="4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2581275" algn="l"/>
                <a:tab pos="258191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Smartphone,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Coyote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ou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appareils/logiciels</a:t>
            </a: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dédiés</a:t>
            </a:r>
            <a:endParaRPr sz="1400">
              <a:latin typeface="Calibri"/>
              <a:cs typeface="Calibri"/>
            </a:endParaRPr>
          </a:p>
          <a:p>
            <a:pPr marL="2581275" lvl="4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2581275" algn="l"/>
                <a:tab pos="258191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Données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temps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parcours et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vitesses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moyennes</a:t>
            </a:r>
            <a:endParaRPr sz="1400">
              <a:latin typeface="Calibri"/>
              <a:cs typeface="Calibri"/>
            </a:endParaRPr>
          </a:p>
          <a:p>
            <a:pPr lvl="4">
              <a:lnSpc>
                <a:spcPct val="100000"/>
              </a:lnSpc>
              <a:spcBef>
                <a:spcPts val="15"/>
              </a:spcBef>
              <a:buClr>
                <a:srgbClr val="ED7E00"/>
              </a:buClr>
              <a:buFont typeface="Courier New"/>
              <a:buChar char="o"/>
            </a:pPr>
            <a:endParaRPr sz="1300">
              <a:latin typeface="Times New Roman"/>
              <a:cs typeface="Times New Roman"/>
            </a:endParaRPr>
          </a:p>
          <a:p>
            <a:pPr marL="2228215" lvl="3" indent="-276860">
              <a:lnSpc>
                <a:spcPct val="100000"/>
              </a:lnSpc>
              <a:buClr>
                <a:srgbClr val="ED7E00"/>
              </a:buClr>
              <a:buSzPct val="75000"/>
              <a:buFont typeface="Wingdings"/>
              <a:buChar char=""/>
              <a:tabLst>
                <a:tab pos="2228215" algn="l"/>
                <a:tab pos="2228850" algn="l"/>
              </a:tabLst>
            </a:pP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traceurs </a:t>
            </a: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continus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: les FMD </a:t>
            </a: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(Floating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Mobile</a:t>
            </a:r>
            <a:r>
              <a:rPr sz="1800" b="1" spc="-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Data)</a:t>
            </a:r>
            <a:endParaRPr sz="1800">
              <a:latin typeface="Calibri"/>
              <a:cs typeface="Calibri"/>
            </a:endParaRPr>
          </a:p>
          <a:p>
            <a:pPr marL="2581275" lvl="4" indent="-355600">
              <a:lnSpc>
                <a:spcPct val="100000"/>
              </a:lnSpc>
              <a:spcBef>
                <a:spcPts val="33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2581275" algn="l"/>
                <a:tab pos="258191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données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issues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des réseaux des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opérateurs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téléphonie</a:t>
            </a:r>
            <a:r>
              <a:rPr sz="1400" spc="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mobile</a:t>
            </a:r>
            <a:endParaRPr sz="1400">
              <a:latin typeface="Calibri"/>
              <a:cs typeface="Calibri"/>
            </a:endParaRPr>
          </a:p>
          <a:p>
            <a:pPr marL="2581275" lvl="4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2581275" algn="l"/>
                <a:tab pos="2581910" algn="l"/>
              </a:tabLst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captures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positions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mobiles en communications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</a:t>
            </a:r>
            <a:r>
              <a:rPr sz="14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handover</a:t>
            </a:r>
            <a:endParaRPr sz="1400">
              <a:latin typeface="Calibri"/>
              <a:cs typeface="Calibri"/>
            </a:endParaRPr>
          </a:p>
          <a:p>
            <a:pPr marL="2581275" lvl="4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2581275" algn="l"/>
                <a:tab pos="258191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Données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localisations, vitesse de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«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flottes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»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véhicules individuels,</a:t>
            </a:r>
            <a:r>
              <a:rPr sz="1400" spc="2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sens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9263" y="2410189"/>
            <a:ext cx="1155191" cy="861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9263" y="3692652"/>
            <a:ext cx="1176527" cy="918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1936" y="4904871"/>
            <a:ext cx="1175003" cy="80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6804" y="463295"/>
            <a:ext cx="1036320" cy="9936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216" y="714532"/>
            <a:ext cx="6603365" cy="295275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C76900"/>
              </a:buClr>
              <a:buSzPct val="119444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Stratégies locales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des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DIR, </a:t>
            </a:r>
            <a:r>
              <a:rPr sz="1800" b="1" spc="5" dirty="0">
                <a:solidFill>
                  <a:srgbClr val="FFC000"/>
                </a:solidFill>
                <a:latin typeface="Calibri"/>
                <a:cs typeface="Calibri"/>
              </a:rPr>
              <a:t>SCA,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CG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et</a:t>
            </a:r>
            <a:r>
              <a:rPr sz="1800" b="1" spc="-5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Agglomérations</a:t>
            </a:r>
            <a:endParaRPr sz="18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2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Les régulations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d'accès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: gestion de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demande pour éviter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1600" spc="1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saturation</a:t>
            </a:r>
            <a:endParaRPr sz="16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Régulation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dynamique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des</a:t>
            </a:r>
            <a:r>
              <a:rPr sz="1600" b="1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vitesses</a:t>
            </a:r>
            <a:endParaRPr sz="16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0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Interdiction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dépasser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pour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Poids</a:t>
            </a:r>
            <a:r>
              <a:rPr sz="1600" b="1" spc="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Lourds</a:t>
            </a:r>
            <a:endParaRPr sz="16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gestion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dynamique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des</a:t>
            </a:r>
            <a:r>
              <a:rPr sz="1600" b="1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voies</a:t>
            </a:r>
            <a:endParaRPr sz="16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Utilisation de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Bande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d'Arrêt d'Urgence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en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voie</a:t>
            </a:r>
            <a:r>
              <a:rPr sz="1600" spc="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supplémentaire</a:t>
            </a:r>
            <a:endParaRPr sz="16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Alertes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sur</a:t>
            </a:r>
            <a:r>
              <a:rPr sz="16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incidents</a:t>
            </a:r>
            <a:endParaRPr sz="16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Affichage des </a:t>
            </a:r>
            <a:r>
              <a:rPr sz="1600" b="1" spc="-15" dirty="0">
                <a:solidFill>
                  <a:srgbClr val="585858"/>
                </a:solidFill>
                <a:latin typeface="Calibri"/>
                <a:cs typeface="Calibri"/>
              </a:rPr>
              <a:t>temps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parcours</a:t>
            </a:r>
            <a:endParaRPr sz="1600">
              <a:latin typeface="Calibri"/>
              <a:cs typeface="Calibri"/>
            </a:endParaRPr>
          </a:p>
          <a:p>
            <a:pPr marL="367665">
              <a:lnSpc>
                <a:spcPct val="100000"/>
              </a:lnSpc>
              <a:spcBef>
                <a:spcPts val="600"/>
              </a:spcBef>
            </a:pPr>
            <a:r>
              <a:rPr sz="1600" b="1" spc="-10" dirty="0">
                <a:solidFill>
                  <a:srgbClr val="AC5A00"/>
                </a:solidFill>
                <a:latin typeface="Calibri"/>
                <a:cs typeface="Calibri"/>
              </a:rPr>
              <a:t>&gt;&gt;&gt; </a:t>
            </a:r>
            <a:r>
              <a:rPr sz="1600" b="1" spc="-5" dirty="0">
                <a:solidFill>
                  <a:srgbClr val="AC5A00"/>
                </a:solidFill>
                <a:latin typeface="Calibri"/>
                <a:cs typeface="Calibri"/>
              </a:rPr>
              <a:t>Définition </a:t>
            </a:r>
            <a:r>
              <a:rPr sz="1600" b="1" spc="-10" dirty="0">
                <a:solidFill>
                  <a:srgbClr val="AC5A00"/>
                </a:solidFill>
                <a:latin typeface="Calibri"/>
                <a:cs typeface="Calibri"/>
              </a:rPr>
              <a:t>des mesures, </a:t>
            </a:r>
            <a:r>
              <a:rPr sz="1600" b="1" spc="-5" dirty="0">
                <a:solidFill>
                  <a:srgbClr val="AC5A00"/>
                </a:solidFill>
                <a:latin typeface="Calibri"/>
                <a:cs typeface="Calibri"/>
              </a:rPr>
              <a:t>suivi </a:t>
            </a:r>
            <a:r>
              <a:rPr sz="1600" b="1" spc="-10" dirty="0">
                <a:solidFill>
                  <a:srgbClr val="AC5A00"/>
                </a:solidFill>
                <a:latin typeface="Calibri"/>
                <a:cs typeface="Calibri"/>
              </a:rPr>
              <a:t>et évaluations </a:t>
            </a:r>
            <a:r>
              <a:rPr sz="1600" b="1" spc="-5" dirty="0">
                <a:solidFill>
                  <a:srgbClr val="AC5A00"/>
                </a:solidFill>
                <a:latin typeface="Calibri"/>
                <a:cs typeface="Calibri"/>
              </a:rPr>
              <a:t>priori </a:t>
            </a:r>
            <a:r>
              <a:rPr sz="1600" b="1" spc="-10" dirty="0">
                <a:solidFill>
                  <a:srgbClr val="AC5A00"/>
                </a:solidFill>
                <a:latin typeface="Calibri"/>
                <a:cs typeface="Calibri"/>
              </a:rPr>
              <a:t>et </a:t>
            </a:r>
            <a:r>
              <a:rPr sz="1600" b="1" spc="-5" dirty="0">
                <a:solidFill>
                  <a:srgbClr val="AC5A00"/>
                </a:solidFill>
                <a:latin typeface="Calibri"/>
                <a:cs typeface="Calibri"/>
              </a:rPr>
              <a:t>a</a:t>
            </a:r>
            <a:r>
              <a:rPr sz="1600" b="1" spc="130" dirty="0">
                <a:solidFill>
                  <a:srgbClr val="AC5A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AC5A00"/>
                </a:solidFill>
                <a:latin typeface="Calibri"/>
                <a:cs typeface="Calibri"/>
              </a:rPr>
              <a:t>posteriori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4313" y="180213"/>
            <a:ext cx="42506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Politique </a:t>
            </a:r>
            <a:r>
              <a:rPr spc="-20" dirty="0"/>
              <a:t>et stratégies</a:t>
            </a:r>
            <a:r>
              <a:rPr spc="-30" dirty="0"/>
              <a:t> </a:t>
            </a:r>
            <a:r>
              <a:rPr dirty="0"/>
              <a:t>(2)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1438" y="3789426"/>
            <a:ext cx="4304030" cy="426720"/>
          </a:xfrm>
          <a:prstGeom prst="rect">
            <a:avLst/>
          </a:prstGeom>
          <a:ln w="28955">
            <a:solidFill>
              <a:srgbClr val="ED7E00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9"/>
              </a:spcBef>
            </a:pPr>
            <a:r>
              <a:rPr sz="2000" b="1" spc="-5" dirty="0">
                <a:solidFill>
                  <a:srgbClr val="ED7E00"/>
                </a:solidFill>
                <a:latin typeface="Trebuchet MS"/>
                <a:cs typeface="Trebuchet MS"/>
              </a:rPr>
              <a:t>Connaissance </a:t>
            </a:r>
            <a:r>
              <a:rPr sz="2000" b="1" dirty="0">
                <a:solidFill>
                  <a:srgbClr val="ED7E00"/>
                </a:solidFill>
                <a:latin typeface="Trebuchet MS"/>
                <a:cs typeface="Trebuchet MS"/>
              </a:rPr>
              <a:t>du </a:t>
            </a:r>
            <a:r>
              <a:rPr sz="2000" b="1" spc="-15" dirty="0">
                <a:solidFill>
                  <a:srgbClr val="ED7E00"/>
                </a:solidFill>
                <a:latin typeface="Trebuchet MS"/>
                <a:cs typeface="Trebuchet MS"/>
              </a:rPr>
              <a:t>trafic</a:t>
            </a:r>
            <a:r>
              <a:rPr sz="2000" b="1" spc="-60" dirty="0">
                <a:solidFill>
                  <a:srgbClr val="ED7E00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ED7E00"/>
                </a:solidFill>
                <a:latin typeface="Trebuchet MS"/>
                <a:cs typeface="Trebuchet MS"/>
              </a:rPr>
              <a:t>nécessaire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8931" y="4416552"/>
            <a:ext cx="2136648" cy="1420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13176" y="4407408"/>
            <a:ext cx="2369820" cy="14279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98691" y="4396740"/>
            <a:ext cx="2305812" cy="1431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3" name="object 3"/>
          <p:cNvSpPr/>
          <p:nvPr/>
        </p:nvSpPr>
        <p:spPr>
          <a:xfrm>
            <a:off x="7956804" y="463295"/>
            <a:ext cx="1036320" cy="993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9590" y="1026414"/>
            <a:ext cx="8181340" cy="328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76900"/>
              </a:buClr>
              <a:buSzPct val="118750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traceurs continus </a:t>
            </a:r>
            <a:r>
              <a:rPr sz="2400" b="1" spc="-5" dirty="0">
                <a:solidFill>
                  <a:srgbClr val="FFC000"/>
                </a:solidFill>
                <a:latin typeface="Calibri"/>
                <a:cs typeface="Calibri"/>
              </a:rPr>
              <a:t>et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points-à-points</a:t>
            </a:r>
            <a:r>
              <a:rPr sz="2400" b="1" spc="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2400" dirty="0">
              <a:latin typeface="Calibri"/>
              <a:cs typeface="Calibri"/>
            </a:endParaRPr>
          </a:p>
          <a:p>
            <a:pPr marL="1804035" lvl="1" indent="-276860">
              <a:lnSpc>
                <a:spcPct val="100000"/>
              </a:lnSpc>
              <a:spcBef>
                <a:spcPts val="216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1804670" algn="l"/>
              </a:tabLst>
            </a:pPr>
            <a:r>
              <a:rPr sz="2000" b="1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2000" b="1" spc="-10" dirty="0">
                <a:solidFill>
                  <a:srgbClr val="585858"/>
                </a:solidFill>
                <a:latin typeface="Calibri"/>
                <a:cs typeface="Calibri"/>
              </a:rPr>
              <a:t>traceurs </a:t>
            </a:r>
            <a:r>
              <a:rPr sz="2000" b="1" spc="-5" dirty="0">
                <a:solidFill>
                  <a:srgbClr val="585858"/>
                </a:solidFill>
                <a:latin typeface="Calibri"/>
                <a:cs typeface="Calibri"/>
              </a:rPr>
              <a:t>points-à-points </a:t>
            </a:r>
            <a:r>
              <a:rPr sz="2000" b="1" dirty="0">
                <a:solidFill>
                  <a:srgbClr val="585858"/>
                </a:solidFill>
                <a:latin typeface="Calibri"/>
                <a:cs typeface="Calibri"/>
              </a:rPr>
              <a:t>: balises </a:t>
            </a:r>
            <a:r>
              <a:rPr sz="2000" b="1" spc="-5" dirty="0">
                <a:solidFill>
                  <a:srgbClr val="585858"/>
                </a:solidFill>
                <a:latin typeface="Calibri"/>
                <a:cs typeface="Calibri"/>
              </a:rPr>
              <a:t>Bluetooth </a:t>
            </a:r>
            <a:r>
              <a:rPr sz="2000" b="1" spc="-10" dirty="0">
                <a:solidFill>
                  <a:srgbClr val="585858"/>
                </a:solidFill>
                <a:latin typeface="Calibri"/>
                <a:cs typeface="Calibri"/>
              </a:rPr>
              <a:t>et</a:t>
            </a:r>
            <a:r>
              <a:rPr sz="2000" b="1" spc="-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alibri"/>
                <a:cs typeface="Calibri"/>
              </a:rPr>
              <a:t>Wifi</a:t>
            </a:r>
            <a:endParaRPr sz="2000" dirty="0">
              <a:latin typeface="Calibri"/>
              <a:cs typeface="Calibri"/>
            </a:endParaRPr>
          </a:p>
          <a:p>
            <a:pPr marL="2157730" lvl="2" indent="-356235">
              <a:lnSpc>
                <a:spcPct val="100000"/>
              </a:lnSpc>
              <a:spcBef>
                <a:spcPts val="33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2157730" algn="l"/>
                <a:tab pos="2158365" algn="l"/>
              </a:tabLst>
            </a:pP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Captures d'adresses MAC </a:t>
            </a:r>
            <a:r>
              <a:rPr sz="1600" spc="-25" dirty="0">
                <a:solidFill>
                  <a:srgbClr val="585858"/>
                </a:solidFill>
                <a:latin typeface="Calibri"/>
                <a:cs typeface="Calibri"/>
              </a:rPr>
              <a:t>BT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Wifi classées par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catégories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spc="1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terminaux</a:t>
            </a:r>
            <a:endParaRPr sz="1600" dirty="0">
              <a:latin typeface="Calibri"/>
              <a:cs typeface="Calibri"/>
            </a:endParaRPr>
          </a:p>
          <a:p>
            <a:pPr marL="2157730" lvl="2" indent="-356235">
              <a:lnSpc>
                <a:spcPct val="100000"/>
              </a:lnSpc>
              <a:spcBef>
                <a:spcPts val="295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2157730" algn="l"/>
                <a:tab pos="2158365" algn="l"/>
              </a:tabLst>
            </a:pPr>
            <a:r>
              <a:rPr sz="1600" spc="-5" dirty="0" err="1">
                <a:solidFill>
                  <a:srgbClr val="585858"/>
                </a:solidFill>
                <a:latin typeface="Calibri"/>
                <a:cs typeface="Calibri"/>
              </a:rPr>
              <a:t>En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r>
              <a:rPr lang="fr-FR" sz="1600" spc="-10" dirty="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: 10 à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20%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du flux de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trafic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«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capturé</a:t>
            </a:r>
            <a:r>
              <a:rPr sz="1600" spc="1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»</a:t>
            </a:r>
            <a:endParaRPr sz="1600" dirty="0">
              <a:latin typeface="Calibri"/>
              <a:cs typeface="Calibri"/>
            </a:endParaRPr>
          </a:p>
          <a:p>
            <a:pPr marL="2157730" lvl="2" indent="-356235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2157730" algn="l"/>
                <a:tab pos="2158365" algn="l"/>
              </a:tabLst>
            </a:pP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Données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: vitesses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moyennes, temps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parcours,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sens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matrices</a:t>
            </a:r>
            <a:r>
              <a:rPr sz="1600" spc="2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O/D</a:t>
            </a:r>
            <a:endParaRPr sz="1600" dirty="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Clr>
                <a:srgbClr val="ED7E00"/>
              </a:buClr>
              <a:buFont typeface="Courier New"/>
              <a:buChar char="o"/>
            </a:pPr>
            <a:endParaRPr sz="2100" dirty="0">
              <a:latin typeface="Times New Roman"/>
              <a:cs typeface="Times New Roman"/>
            </a:endParaRPr>
          </a:p>
          <a:p>
            <a:pPr marL="1810385" lvl="1" indent="-276225">
              <a:lnSpc>
                <a:spcPct val="100000"/>
              </a:lnSpc>
              <a:buClr>
                <a:srgbClr val="ED7E00"/>
              </a:buClr>
              <a:buSzPct val="75000"/>
              <a:buFont typeface="Wingdings"/>
              <a:buChar char=""/>
              <a:tabLst>
                <a:tab pos="1811020" algn="l"/>
              </a:tabLst>
            </a:pPr>
            <a:r>
              <a:rPr sz="2000" b="1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2000" b="1" spc="-10" dirty="0">
                <a:solidFill>
                  <a:srgbClr val="585858"/>
                </a:solidFill>
                <a:latin typeface="Calibri"/>
                <a:cs typeface="Calibri"/>
              </a:rPr>
              <a:t>traceurs </a:t>
            </a:r>
            <a:r>
              <a:rPr sz="2000" b="1" spc="-5" dirty="0">
                <a:solidFill>
                  <a:srgbClr val="585858"/>
                </a:solidFill>
                <a:latin typeface="Calibri"/>
                <a:cs typeface="Calibri"/>
              </a:rPr>
              <a:t>points-à-points </a:t>
            </a:r>
            <a:r>
              <a:rPr sz="2000" b="1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2000" b="1" spc="-5" dirty="0">
                <a:solidFill>
                  <a:srgbClr val="585858"/>
                </a:solidFill>
                <a:latin typeface="Calibri"/>
                <a:cs typeface="Calibri"/>
              </a:rPr>
              <a:t>les badges </a:t>
            </a:r>
            <a:r>
              <a:rPr sz="2000" b="1" spc="-10" dirty="0">
                <a:solidFill>
                  <a:srgbClr val="585858"/>
                </a:solidFill>
                <a:latin typeface="Calibri"/>
                <a:cs typeface="Calibri"/>
              </a:rPr>
              <a:t>télépéages</a:t>
            </a:r>
            <a:r>
              <a:rPr sz="2000" b="1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alibri"/>
                <a:cs typeface="Calibri"/>
              </a:rPr>
              <a:t>RFID</a:t>
            </a:r>
            <a:endParaRPr sz="2000" dirty="0">
              <a:latin typeface="Calibri"/>
              <a:cs typeface="Calibri"/>
            </a:endParaRPr>
          </a:p>
          <a:p>
            <a:pPr marL="2164080" lvl="2" indent="-355600">
              <a:lnSpc>
                <a:spcPct val="100000"/>
              </a:lnSpc>
              <a:spcBef>
                <a:spcPts val="33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2164080" algn="l"/>
                <a:tab pos="2164715" algn="l"/>
              </a:tabLst>
            </a:pP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Nécessite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des portiques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RFID/DSCR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(péage,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ou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navigo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par</a:t>
            </a:r>
            <a:r>
              <a:rPr sz="1600" spc="1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exemple)</a:t>
            </a:r>
            <a:endParaRPr sz="1600" dirty="0">
              <a:latin typeface="Calibri"/>
              <a:cs typeface="Calibri"/>
            </a:endParaRPr>
          </a:p>
          <a:p>
            <a:pPr marL="2164080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2164080" algn="l"/>
                <a:tab pos="2164715" algn="l"/>
              </a:tabLst>
            </a:pP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Données exclusivement capturées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aux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péages</a:t>
            </a:r>
            <a:endParaRPr sz="1600" dirty="0">
              <a:latin typeface="Calibri"/>
              <a:cs typeface="Calibri"/>
            </a:endParaRPr>
          </a:p>
          <a:p>
            <a:pPr marL="2164080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2164080" algn="l"/>
                <a:tab pos="2164715" algn="l"/>
              </a:tabLst>
            </a:pP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Données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: vitesses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moyennes, temps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spc="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parcours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159" y="1844039"/>
            <a:ext cx="1080516" cy="1126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3004" y="3258311"/>
            <a:ext cx="1253293" cy="981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90" y="870796"/>
            <a:ext cx="7849870" cy="266446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5"/>
              </a:spcBef>
              <a:buClr>
                <a:srgbClr val="C76900"/>
              </a:buClr>
              <a:buSzPct val="118750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Les LAPI ou</a:t>
            </a:r>
            <a:r>
              <a:rPr sz="2400" b="1" spc="-4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ANPR</a:t>
            </a:r>
            <a:endParaRPr sz="2400">
              <a:latin typeface="Calibri"/>
              <a:cs typeface="Calibri"/>
            </a:endParaRPr>
          </a:p>
          <a:p>
            <a:pPr marL="659765" lvl="1" indent="-276860">
              <a:lnSpc>
                <a:spcPct val="100000"/>
              </a:lnSpc>
              <a:spcBef>
                <a:spcPts val="92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59130" algn="l"/>
                <a:tab pos="660400" algn="l"/>
              </a:tabLst>
            </a:pP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ANPR : </a:t>
            </a: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Automatic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Number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Plate</a:t>
            </a:r>
            <a:r>
              <a:rPr sz="1800" b="1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Recognition</a:t>
            </a:r>
            <a:endParaRPr sz="18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25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Principe des véhicules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traceurs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par lecture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reconnaissance de plaques</a:t>
            </a:r>
            <a:r>
              <a:rPr sz="1400" spc="1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d'immatriculation</a:t>
            </a:r>
            <a:endParaRPr sz="14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~80% des plaques identifiées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~70% des plaques</a:t>
            </a:r>
            <a:r>
              <a:rPr sz="1400" spc="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appariées</a:t>
            </a:r>
            <a:endParaRPr sz="1400">
              <a:latin typeface="Calibri"/>
              <a:cs typeface="Calibri"/>
            </a:endParaRPr>
          </a:p>
          <a:p>
            <a:pPr marL="1012825" marR="5080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Plusieurs industriels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proposent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des solutions mêlant des fonctionnalités de gestion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de 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ressources</a:t>
            </a:r>
            <a:endParaRPr sz="14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Données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vitesses moyennes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 temps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parcours</a:t>
            </a:r>
            <a:endParaRPr sz="14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MTBF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annoncés autour de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7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ans</a:t>
            </a:r>
            <a:endParaRPr sz="14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Coût autour de 20k€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«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tout compris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»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pour un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système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sur une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durée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10</a:t>
            </a:r>
            <a:r>
              <a:rPr sz="14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9472" y="3782567"/>
            <a:ext cx="1828800" cy="1924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72684" y="3887723"/>
            <a:ext cx="2691384" cy="1726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6804" y="463295"/>
            <a:ext cx="1036320" cy="993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60089" y="3794759"/>
            <a:ext cx="1530096" cy="19126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3" name="object 3"/>
          <p:cNvSpPr/>
          <p:nvPr/>
        </p:nvSpPr>
        <p:spPr>
          <a:xfrm>
            <a:off x="1135380" y="3160776"/>
            <a:ext cx="1869948" cy="2374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27318" y="3032165"/>
            <a:ext cx="3710713" cy="27067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6804" y="463295"/>
            <a:ext cx="1036320" cy="993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9590" y="870796"/>
            <a:ext cx="8202930" cy="194818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5"/>
              </a:spcBef>
              <a:buClr>
                <a:srgbClr val="C76900"/>
              </a:buClr>
              <a:buSzPct val="118750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2400" b="1" spc="-5" dirty="0">
                <a:solidFill>
                  <a:srgbClr val="FFC000"/>
                </a:solidFill>
                <a:latin typeface="Calibri"/>
                <a:cs typeface="Calibri"/>
              </a:rPr>
              <a:t>balises Bluetooth et</a:t>
            </a:r>
            <a:r>
              <a:rPr sz="2400" b="1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C000"/>
                </a:solidFill>
                <a:latin typeface="Calibri"/>
                <a:cs typeface="Calibri"/>
              </a:rPr>
              <a:t>Wifi</a:t>
            </a:r>
            <a:endParaRPr sz="2400">
              <a:latin typeface="Calibri"/>
              <a:cs typeface="Calibri"/>
            </a:endParaRPr>
          </a:p>
          <a:p>
            <a:pPr marL="659765" lvl="1" indent="-276860">
              <a:lnSpc>
                <a:spcPct val="100000"/>
              </a:lnSpc>
              <a:spcBef>
                <a:spcPts val="92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59130" algn="l"/>
                <a:tab pos="660400" algn="l"/>
              </a:tabLst>
            </a:pP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Bluetooth</a:t>
            </a:r>
            <a:endParaRPr sz="18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25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Mesure de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temps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parcours,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analyse multivoies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→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50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m -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500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m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suivant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type</a:t>
            </a:r>
            <a:r>
              <a:rPr sz="1400" spc="114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d’antenne</a:t>
            </a:r>
            <a:endParaRPr sz="14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10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30%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des véhicules équipés de dispositifs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embarqués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Bluetooth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/ Wifi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«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captés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» par les</a:t>
            </a:r>
            <a:r>
              <a:rPr sz="1400" b="1" spc="1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balises</a:t>
            </a:r>
            <a:endParaRPr sz="14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Coût 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d’une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balise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entre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1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500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€HT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5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000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€HT hors GC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(très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léger)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suivant</a:t>
            </a: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fournisseur</a:t>
            </a:r>
            <a:endParaRPr sz="14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Nouvelle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solution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disponible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magnétomètre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/ </a:t>
            </a:r>
            <a:r>
              <a:rPr sz="1400" spc="-35" dirty="0">
                <a:solidFill>
                  <a:srgbClr val="585858"/>
                </a:solidFill>
                <a:latin typeface="Calibri"/>
                <a:cs typeface="Calibri"/>
              </a:rPr>
              <a:t>BT/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Wifi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3" name="object 3"/>
          <p:cNvSpPr/>
          <p:nvPr/>
        </p:nvSpPr>
        <p:spPr>
          <a:xfrm>
            <a:off x="7956804" y="463295"/>
            <a:ext cx="1036320" cy="993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9590" y="870796"/>
            <a:ext cx="7853045" cy="262636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5"/>
              </a:spcBef>
              <a:buClr>
                <a:srgbClr val="C76900"/>
              </a:buClr>
              <a:buSzPct val="118750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communautés</a:t>
            </a:r>
            <a:r>
              <a:rPr sz="2400" b="1" spc="-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d'utilisateurs</a:t>
            </a:r>
            <a:endParaRPr sz="2400" dirty="0">
              <a:latin typeface="Calibri"/>
              <a:cs typeface="Calibri"/>
            </a:endParaRPr>
          </a:p>
          <a:p>
            <a:pPr marL="659765" lvl="1" indent="-276860">
              <a:lnSpc>
                <a:spcPct val="100000"/>
              </a:lnSpc>
              <a:spcBef>
                <a:spcPts val="92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59130" algn="l"/>
                <a:tab pos="660400" algn="l"/>
              </a:tabLst>
            </a:pPr>
            <a:r>
              <a:rPr sz="1800" b="1" spc="-15" dirty="0">
                <a:solidFill>
                  <a:srgbClr val="585858"/>
                </a:solidFill>
                <a:latin typeface="Calibri"/>
                <a:cs typeface="Calibri"/>
              </a:rPr>
              <a:t>Coyote</a:t>
            </a:r>
            <a:endParaRPr sz="1800" dirty="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25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Avertisseur</a:t>
            </a:r>
            <a:r>
              <a:rPr sz="1400" spc="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spc="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zones</a:t>
            </a:r>
            <a:r>
              <a:rPr sz="1400" b="1" spc="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b="1" spc="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danger</a:t>
            </a:r>
            <a:r>
              <a:rPr sz="1400" b="1" spc="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</a:t>
            </a:r>
            <a:r>
              <a:rPr sz="1400" spc="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limitations</a:t>
            </a: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vitesse</a:t>
            </a:r>
            <a:r>
              <a:rPr sz="1400" spc="1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</a:t>
            </a: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data</a:t>
            </a: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spc="10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type</a:t>
            </a: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«</a:t>
            </a:r>
            <a:r>
              <a:rPr sz="1400" b="1" spc="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états</a:t>
            </a:r>
            <a:r>
              <a:rPr sz="1400" b="1" spc="10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b="1" spc="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585858"/>
                </a:solidFill>
                <a:latin typeface="Calibri"/>
                <a:cs typeface="Calibri"/>
              </a:rPr>
              <a:t>trafic</a:t>
            </a:r>
            <a:r>
              <a:rPr sz="1400" b="1" spc="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»</a:t>
            </a:r>
            <a:endParaRPr sz="1400" dirty="0">
              <a:latin typeface="Calibri"/>
              <a:cs typeface="Calibri"/>
            </a:endParaRPr>
          </a:p>
          <a:p>
            <a:pPr marL="1012825">
              <a:lnSpc>
                <a:spcPct val="100000"/>
              </a:lnSpc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(vitesses moyennes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TP)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+ </a:t>
            </a: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Système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navigation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ajouté aux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premières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versions</a:t>
            </a:r>
            <a:endParaRPr sz="1400" dirty="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Plus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de 5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millions d’utilisateurs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en Europe en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2018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(+ 600 000 en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France et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Belgique en</a:t>
            </a:r>
            <a:r>
              <a:rPr sz="14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2014)</a:t>
            </a:r>
            <a:endParaRPr sz="1400" dirty="0">
              <a:latin typeface="Calibri"/>
              <a:cs typeface="Calibri"/>
            </a:endParaRPr>
          </a:p>
          <a:p>
            <a:pPr marL="1012825" marR="6350" lvl="2" indent="-35560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Solution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basée sur 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positionnement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GPS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ainsi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que sur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une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communication bidirectionnelle 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avec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un serveur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distant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en mode</a:t>
            </a:r>
            <a:r>
              <a:rPr sz="14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G/</a:t>
            </a:r>
            <a:r>
              <a:rPr lang="fr-FR" sz="1400" spc="-5" dirty="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endParaRPr sz="1400" dirty="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système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n'est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pas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adapté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aux </a:t>
            </a:r>
            <a:r>
              <a:rPr sz="1400" b="1" spc="-15" dirty="0">
                <a:solidFill>
                  <a:srgbClr val="585858"/>
                </a:solidFill>
                <a:latin typeface="Calibri"/>
                <a:cs typeface="Calibri"/>
              </a:rPr>
              <a:t>axes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faibles </a:t>
            </a: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trafic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bien que des données soient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disponibles</a:t>
            </a:r>
            <a:endParaRPr sz="1400" dirty="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Coût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suivant agrégateur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données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53800" y="3795828"/>
            <a:ext cx="1037525" cy="18861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35006" y="3989091"/>
            <a:ext cx="4786913" cy="16053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3" name="object 3"/>
          <p:cNvSpPr/>
          <p:nvPr/>
        </p:nvSpPr>
        <p:spPr>
          <a:xfrm>
            <a:off x="7956804" y="463295"/>
            <a:ext cx="1036320" cy="993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8058" y="1503459"/>
            <a:ext cx="1099670" cy="349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9590" y="1026414"/>
            <a:ext cx="7853045" cy="2683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76900"/>
              </a:buClr>
              <a:buSzPct val="118750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communautés</a:t>
            </a:r>
            <a:r>
              <a:rPr sz="2400" b="1" spc="-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d'utilisateurs</a:t>
            </a:r>
            <a:endParaRPr sz="2400">
              <a:latin typeface="Calibri"/>
              <a:cs typeface="Calibri"/>
            </a:endParaRPr>
          </a:p>
          <a:p>
            <a:pPr marL="1846580" lvl="1" indent="-1463675">
              <a:lnSpc>
                <a:spcPct val="100000"/>
              </a:lnSpc>
              <a:spcBef>
                <a:spcPts val="1515"/>
              </a:spcBef>
              <a:buClr>
                <a:srgbClr val="ED7E00"/>
              </a:buClr>
              <a:buSzPct val="112500"/>
              <a:buFont typeface="Wingdings"/>
              <a:buChar char=""/>
              <a:tabLst>
                <a:tab pos="1846580" algn="l"/>
                <a:tab pos="1847214" algn="l"/>
              </a:tabLst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(Google)</a:t>
            </a:r>
            <a:endParaRPr sz="12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45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Système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navigation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intelligent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collaboratif (ne distinguant pas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voies de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circulation)</a:t>
            </a:r>
            <a:endParaRPr sz="14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Avertisseur</a:t>
            </a:r>
            <a:r>
              <a:rPr sz="1400" spc="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spc="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zones</a:t>
            </a:r>
            <a:r>
              <a:rPr sz="1400" b="1" spc="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b="1" spc="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danger</a:t>
            </a:r>
            <a:r>
              <a:rPr sz="1400" b="1" spc="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</a:t>
            </a:r>
            <a:r>
              <a:rPr sz="1400" spc="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limitations</a:t>
            </a: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vitesse</a:t>
            </a:r>
            <a:r>
              <a:rPr sz="1400" spc="1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</a:t>
            </a: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data</a:t>
            </a: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spc="10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type</a:t>
            </a: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«</a:t>
            </a:r>
            <a:r>
              <a:rPr sz="1400" b="1" spc="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états</a:t>
            </a:r>
            <a:r>
              <a:rPr sz="1400" b="1" spc="10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b="1" spc="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585858"/>
                </a:solidFill>
                <a:latin typeface="Calibri"/>
                <a:cs typeface="Calibri"/>
              </a:rPr>
              <a:t>trafic</a:t>
            </a:r>
            <a:r>
              <a:rPr sz="1400" b="1" spc="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»</a:t>
            </a:r>
            <a:endParaRPr sz="1400">
              <a:latin typeface="Calibri"/>
              <a:cs typeface="Calibri"/>
            </a:endParaRPr>
          </a:p>
          <a:p>
            <a:pPr marL="1012825">
              <a:lnSpc>
                <a:spcPct val="100000"/>
              </a:lnSpc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(vitesses moyennes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</a:t>
            </a:r>
            <a:r>
              <a:rPr sz="14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TP)</a:t>
            </a:r>
            <a:endParaRPr sz="14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Plus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100 millions d’utilisateurs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dans le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monde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en</a:t>
            </a:r>
            <a:r>
              <a:rPr sz="1400" b="1" spc="-114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2018</a:t>
            </a:r>
            <a:endParaRPr sz="1400">
              <a:latin typeface="Calibri"/>
              <a:cs typeface="Calibri"/>
            </a:endParaRPr>
          </a:p>
          <a:p>
            <a:pPr marL="1012825" marR="6350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Solution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basée sur 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positionnement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GPS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ainsi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que sur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une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communication bidirectionnelle 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avec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un serveur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distant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en mode</a:t>
            </a:r>
            <a:r>
              <a:rPr sz="14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3G/4G</a:t>
            </a:r>
            <a:endParaRPr sz="1400">
              <a:latin typeface="Calibri"/>
              <a:cs typeface="Calibri"/>
            </a:endParaRPr>
          </a:p>
          <a:p>
            <a:pPr marL="1012825" marR="5080" lvl="2" indent="-35560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données ne </a:t>
            </a: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sont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pas </a:t>
            </a: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vendues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par 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Waze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mais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«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échangées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»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avec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un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exploitant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via 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un 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partenariat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cadré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par leur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démarche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«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Connected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Citizens</a:t>
            </a:r>
            <a:r>
              <a:rPr sz="1400" spc="10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»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59023" y="3944111"/>
            <a:ext cx="3537204" cy="1764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90" y="1002003"/>
            <a:ext cx="7727315" cy="242189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411480" indent="-399415">
              <a:lnSpc>
                <a:spcPct val="100000"/>
              </a:lnSpc>
              <a:spcBef>
                <a:spcPts val="320"/>
              </a:spcBef>
              <a:buClr>
                <a:srgbClr val="C76900"/>
              </a:buClr>
              <a:buSzPct val="120000"/>
              <a:buFont typeface="Calibri"/>
              <a:buChar char="•"/>
              <a:tabLst>
                <a:tab pos="411480" algn="l"/>
                <a:tab pos="412115" algn="l"/>
              </a:tabLst>
            </a:pP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2000" b="1" spc="-5" dirty="0">
                <a:solidFill>
                  <a:srgbClr val="FFC000"/>
                </a:solidFill>
                <a:latin typeface="Calibri"/>
                <a:cs typeface="Calibri"/>
              </a:rPr>
              <a:t>communautés d'utilisateurs</a:t>
            </a:r>
            <a:r>
              <a:rPr sz="2000" b="1" spc="-8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2000">
              <a:latin typeface="Calibri"/>
              <a:cs typeface="Calibri"/>
            </a:endParaRPr>
          </a:p>
          <a:p>
            <a:pPr marL="659765" lvl="1" indent="-276860">
              <a:lnSpc>
                <a:spcPct val="100000"/>
              </a:lnSpc>
              <a:spcBef>
                <a:spcPts val="19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59130" algn="l"/>
                <a:tab pos="660400" algn="l"/>
              </a:tabLst>
            </a:pPr>
            <a:r>
              <a:rPr sz="1800" b="1" spc="-55" dirty="0">
                <a:solidFill>
                  <a:srgbClr val="585858"/>
                </a:solidFill>
                <a:latin typeface="Calibri"/>
                <a:cs typeface="Calibri"/>
              </a:rPr>
              <a:t>TomTom</a:t>
            </a:r>
            <a:endParaRPr sz="18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25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Assistance au guidage 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routier,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avertisseur de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zones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danger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limitations de</a:t>
            </a:r>
            <a:r>
              <a:rPr sz="1400" spc="1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vitesse</a:t>
            </a:r>
            <a:endParaRPr sz="14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Data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type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«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états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trafic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»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(vitesses moyennes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TP)</a:t>
            </a:r>
            <a:endParaRPr sz="14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Deux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produits présents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sur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le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marché</a:t>
            </a:r>
            <a:endParaRPr sz="14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HD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Route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Times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→ </a:t>
            </a:r>
            <a:r>
              <a:rPr sz="1400" spc="-30" dirty="0">
                <a:solidFill>
                  <a:srgbClr val="585858"/>
                </a:solidFill>
                <a:latin typeface="Calibri"/>
                <a:cs typeface="Calibri"/>
              </a:rPr>
              <a:t>Temps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parcours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sur un tronçon identifié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(remontée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positions</a:t>
            </a: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GPS)</a:t>
            </a:r>
            <a:endParaRPr sz="14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HD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Flow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→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vues des flux de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trafic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en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temps réel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(fusion de données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GPS, GSM,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archives,</a:t>
            </a:r>
            <a:r>
              <a:rPr sz="1400" spc="1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etc.)</a:t>
            </a:r>
            <a:endParaRPr sz="14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système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est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à priori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adapté aux 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axes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trafics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forts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 moyens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–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site 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Web</a:t>
            </a:r>
            <a:r>
              <a:rPr sz="14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public</a:t>
            </a:r>
            <a:endParaRPr sz="14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Coût non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communiqué.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7310" y="3627348"/>
            <a:ext cx="3678666" cy="21924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62144" y="3649979"/>
            <a:ext cx="3108959" cy="2127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175" y="1484375"/>
            <a:ext cx="8496300" cy="216535"/>
          </a:xfrm>
          <a:custGeom>
            <a:avLst/>
            <a:gdLst/>
            <a:ahLst/>
            <a:cxnLst/>
            <a:rect l="l" t="t" r="r" b="b"/>
            <a:pathLst>
              <a:path w="8496300" h="216535">
                <a:moveTo>
                  <a:pt x="0" y="216408"/>
                </a:moveTo>
                <a:lnTo>
                  <a:pt x="8496300" y="216408"/>
                </a:lnTo>
                <a:lnTo>
                  <a:pt x="8496300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solidFill>
            <a:srgbClr val="ED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5175" y="2476500"/>
            <a:ext cx="8496300" cy="3114040"/>
          </a:xfrm>
          <a:custGeom>
            <a:avLst/>
            <a:gdLst/>
            <a:ahLst/>
            <a:cxnLst/>
            <a:rect l="l" t="t" r="r" b="b"/>
            <a:pathLst>
              <a:path w="8496300" h="3114040">
                <a:moveTo>
                  <a:pt x="0" y="3113532"/>
                </a:moveTo>
                <a:lnTo>
                  <a:pt x="8496300" y="3113532"/>
                </a:lnTo>
                <a:lnTo>
                  <a:pt x="8496300" y="0"/>
                </a:lnTo>
                <a:lnTo>
                  <a:pt x="0" y="0"/>
                </a:lnTo>
                <a:lnTo>
                  <a:pt x="0" y="3113532"/>
                </a:lnTo>
                <a:close/>
              </a:path>
            </a:pathLst>
          </a:custGeom>
          <a:solidFill>
            <a:srgbClr val="ED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8704" y="2997707"/>
            <a:ext cx="8463280" cy="1440180"/>
          </a:xfrm>
          <a:custGeom>
            <a:avLst/>
            <a:gdLst/>
            <a:ahLst/>
            <a:cxnLst/>
            <a:rect l="l" t="t" r="r" b="b"/>
            <a:pathLst>
              <a:path w="8463280" h="1440179">
                <a:moveTo>
                  <a:pt x="0" y="1440180"/>
                </a:moveTo>
                <a:lnTo>
                  <a:pt x="8462772" y="1440180"/>
                </a:lnTo>
                <a:lnTo>
                  <a:pt x="8462772" y="0"/>
                </a:lnTo>
                <a:lnTo>
                  <a:pt x="0" y="0"/>
                </a:lnTo>
                <a:lnTo>
                  <a:pt x="0" y="1440180"/>
                </a:lnTo>
                <a:close/>
              </a:path>
            </a:pathLst>
          </a:custGeom>
          <a:solidFill>
            <a:srgbClr val="ED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5175" y="1700783"/>
            <a:ext cx="8496300" cy="775970"/>
          </a:xfrm>
          <a:custGeom>
            <a:avLst/>
            <a:gdLst/>
            <a:ahLst/>
            <a:cxnLst/>
            <a:rect l="l" t="t" r="r" b="b"/>
            <a:pathLst>
              <a:path w="8496300" h="775969">
                <a:moveTo>
                  <a:pt x="0" y="775715"/>
                </a:moveTo>
                <a:lnTo>
                  <a:pt x="8496300" y="775715"/>
                </a:lnTo>
                <a:lnTo>
                  <a:pt x="8496300" y="0"/>
                </a:lnTo>
                <a:lnTo>
                  <a:pt x="0" y="0"/>
                </a:lnTo>
                <a:lnTo>
                  <a:pt x="0" y="775715"/>
                </a:lnTo>
                <a:close/>
              </a:path>
            </a:pathLst>
          </a:custGeom>
          <a:solidFill>
            <a:srgbClr val="ED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89530" y="1068385"/>
            <a:ext cx="4879340" cy="3279140"/>
          </a:xfrm>
          <a:prstGeom prst="rect">
            <a:avLst/>
          </a:prstGeom>
        </p:spPr>
        <p:txBody>
          <a:bodyPr vert="horz" wrap="square" lIns="0" tIns="487044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3834"/>
              </a:spcBef>
            </a:pPr>
            <a:r>
              <a:rPr sz="5400" b="1" spc="-40" dirty="0">
                <a:solidFill>
                  <a:srgbClr val="D9D9D9"/>
                </a:solidFill>
                <a:latin typeface="Calibri"/>
                <a:cs typeface="Calibri"/>
              </a:rPr>
              <a:t>Troisième</a:t>
            </a:r>
            <a:r>
              <a:rPr sz="5400" b="1" spc="-9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5400" b="1" spc="-20" dirty="0">
                <a:solidFill>
                  <a:srgbClr val="D9D9D9"/>
                </a:solidFill>
                <a:latin typeface="Calibri"/>
                <a:cs typeface="Calibri"/>
              </a:rPr>
              <a:t>Partie</a:t>
            </a:r>
            <a:endParaRPr sz="5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300">
              <a:latin typeface="Times New Roman"/>
              <a:cs typeface="Times New Roman"/>
            </a:endParaRPr>
          </a:p>
          <a:p>
            <a:pPr marL="12065" marR="5080" algn="ctr">
              <a:lnSpc>
                <a:spcPts val="5190"/>
              </a:lnSpc>
            </a:pPr>
            <a:r>
              <a:rPr sz="5400" spc="-5" dirty="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sz="5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spc="-15" dirty="0">
                <a:solidFill>
                  <a:srgbClr val="FFFFFF"/>
                </a:solidFill>
                <a:latin typeface="Calibri"/>
                <a:cs typeface="Calibri"/>
              </a:rPr>
              <a:t>transmissions  </a:t>
            </a:r>
            <a:r>
              <a:rPr sz="5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5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spc="-5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0802" y="2637282"/>
            <a:ext cx="8352155" cy="0"/>
          </a:xfrm>
          <a:custGeom>
            <a:avLst/>
            <a:gdLst/>
            <a:ahLst/>
            <a:cxnLst/>
            <a:rect l="l" t="t" r="r" b="b"/>
            <a:pathLst>
              <a:path w="8352155">
                <a:moveTo>
                  <a:pt x="0" y="0"/>
                </a:moveTo>
                <a:lnTo>
                  <a:pt x="8351901" y="0"/>
                </a:lnTo>
              </a:path>
            </a:pathLst>
          </a:custGeom>
          <a:ln w="28956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21030" y="135762"/>
            <a:ext cx="804799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2925" marR="5080" indent="-53086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ED7E00"/>
                </a:solidFill>
              </a:rPr>
              <a:t>Panorama </a:t>
            </a:r>
            <a:r>
              <a:rPr sz="2800" spc="-5" dirty="0">
                <a:solidFill>
                  <a:srgbClr val="ED7E00"/>
                </a:solidFill>
              </a:rPr>
              <a:t>des </a:t>
            </a:r>
            <a:r>
              <a:rPr sz="2800" spc="-25" dirty="0">
                <a:solidFill>
                  <a:srgbClr val="ED7E00"/>
                </a:solidFill>
              </a:rPr>
              <a:t>systèmes </a:t>
            </a:r>
            <a:r>
              <a:rPr sz="2800" spc="-5" dirty="0">
                <a:solidFill>
                  <a:srgbClr val="ED7E00"/>
                </a:solidFill>
              </a:rPr>
              <a:t>de </a:t>
            </a:r>
            <a:r>
              <a:rPr sz="2800" spc="-10" dirty="0">
                <a:solidFill>
                  <a:srgbClr val="ED7E00"/>
                </a:solidFill>
              </a:rPr>
              <a:t>recueils </a:t>
            </a:r>
            <a:r>
              <a:rPr sz="2800" spc="-5" dirty="0">
                <a:solidFill>
                  <a:srgbClr val="ED7E00"/>
                </a:solidFill>
              </a:rPr>
              <a:t>de données </a:t>
            </a:r>
            <a:r>
              <a:rPr sz="2800" spc="-15" dirty="0">
                <a:solidFill>
                  <a:srgbClr val="ED7E00"/>
                </a:solidFill>
              </a:rPr>
              <a:t>trafic </a:t>
            </a:r>
            <a:r>
              <a:rPr sz="2800" spc="-5" dirty="0">
                <a:solidFill>
                  <a:srgbClr val="ED7E00"/>
                </a:solidFill>
              </a:rPr>
              <a:t>-  </a:t>
            </a:r>
            <a:r>
              <a:rPr sz="2800" spc="-15" dirty="0">
                <a:solidFill>
                  <a:srgbClr val="ED7E00"/>
                </a:solidFill>
              </a:rPr>
              <a:t>Capteurs, </a:t>
            </a:r>
            <a:r>
              <a:rPr sz="2800" spc="-25" dirty="0">
                <a:solidFill>
                  <a:srgbClr val="ED7E00"/>
                </a:solidFill>
              </a:rPr>
              <a:t>systèmes </a:t>
            </a:r>
            <a:r>
              <a:rPr sz="2800" spc="-20" dirty="0">
                <a:solidFill>
                  <a:srgbClr val="ED7E00"/>
                </a:solidFill>
              </a:rPr>
              <a:t>et </a:t>
            </a:r>
            <a:r>
              <a:rPr sz="2800" spc="-10" dirty="0">
                <a:solidFill>
                  <a:srgbClr val="ED7E00"/>
                </a:solidFill>
              </a:rPr>
              <a:t>transmission </a:t>
            </a:r>
            <a:r>
              <a:rPr sz="2800" spc="-5" dirty="0">
                <a:solidFill>
                  <a:srgbClr val="ED7E00"/>
                </a:solidFill>
              </a:rPr>
              <a:t>de</a:t>
            </a:r>
            <a:r>
              <a:rPr sz="2800" spc="155" dirty="0">
                <a:solidFill>
                  <a:srgbClr val="ED7E00"/>
                </a:solidFill>
              </a:rPr>
              <a:t> </a:t>
            </a:r>
            <a:r>
              <a:rPr sz="2800" spc="-10" dirty="0">
                <a:solidFill>
                  <a:srgbClr val="ED7E00"/>
                </a:solidFill>
              </a:rPr>
              <a:t>données</a:t>
            </a:r>
            <a:endParaRPr sz="2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685" y="180213"/>
            <a:ext cx="8293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Méthode </a:t>
            </a:r>
            <a:r>
              <a:rPr dirty="0"/>
              <a:t>de </a:t>
            </a:r>
            <a:r>
              <a:rPr spc="-5" dirty="0"/>
              <a:t>choix d'un mode </a:t>
            </a:r>
            <a:r>
              <a:rPr spc="-10" dirty="0"/>
              <a:t>de </a:t>
            </a:r>
            <a:r>
              <a:rPr spc="-5" dirty="0"/>
              <a:t>transmission</a:t>
            </a:r>
            <a:r>
              <a:rPr spc="-65" dirty="0"/>
              <a:t> </a:t>
            </a:r>
            <a:r>
              <a:rPr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65" y="755819"/>
            <a:ext cx="7978775" cy="516953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840"/>
              </a:spcBef>
            </a:pP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Démarche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600" b="1" spc="-10" dirty="0">
                <a:solidFill>
                  <a:srgbClr val="ED7E00"/>
                </a:solidFill>
                <a:latin typeface="Calibri"/>
                <a:cs typeface="Calibri"/>
              </a:rPr>
              <a:t>(1) </a:t>
            </a:r>
            <a:r>
              <a:rPr sz="1800" spc="-10" dirty="0">
                <a:latin typeface="Calibri"/>
                <a:cs typeface="Calibri"/>
              </a:rPr>
              <a:t>Identification </a:t>
            </a:r>
            <a:r>
              <a:rPr sz="1800" spc="-5" dirty="0">
                <a:latin typeface="Calibri"/>
                <a:cs typeface="Calibri"/>
              </a:rPr>
              <a:t>du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besoin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Quels équipements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déployer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?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Parmi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quels groupes d'équipements</a:t>
            </a:r>
            <a:r>
              <a:rPr sz="1400" spc="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?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Quels sont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réseaux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physiques existants et/ou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disponibles</a:t>
            </a:r>
            <a:r>
              <a:rPr sz="1400" spc="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?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600" b="1" spc="-10" dirty="0">
                <a:solidFill>
                  <a:srgbClr val="ED7E00"/>
                </a:solidFill>
                <a:latin typeface="Calibri"/>
                <a:cs typeface="Calibri"/>
              </a:rPr>
              <a:t>(2) </a:t>
            </a:r>
            <a:r>
              <a:rPr sz="1800" spc="-10" dirty="0">
                <a:latin typeface="Calibri"/>
                <a:cs typeface="Calibri"/>
              </a:rPr>
              <a:t>Zones </a:t>
            </a:r>
            <a:r>
              <a:rPr sz="1800" spc="-5" dirty="0">
                <a:latin typeface="Calibri"/>
                <a:cs typeface="Calibri"/>
              </a:rPr>
              <a:t>géographiques cibles et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débits</a:t>
            </a:r>
            <a:endParaRPr sz="1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3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Définir précisément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zones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dans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lesquelles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seront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déployées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équipements en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fonction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débits 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cumulés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densité des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équipements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600" b="1" spc="-10" dirty="0">
                <a:solidFill>
                  <a:srgbClr val="ED7E00"/>
                </a:solidFill>
                <a:latin typeface="Calibri"/>
                <a:cs typeface="Calibri"/>
              </a:rPr>
              <a:t>(3) </a:t>
            </a:r>
            <a:r>
              <a:rPr sz="1800" spc="-10" dirty="0">
                <a:latin typeface="Calibri"/>
                <a:cs typeface="Calibri"/>
              </a:rPr>
              <a:t>Solutions </a:t>
            </a:r>
            <a:r>
              <a:rPr sz="1800" spc="-5" dirty="0">
                <a:latin typeface="Calibri"/>
                <a:cs typeface="Calibri"/>
              </a:rPr>
              <a:t>techniques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10" dirty="0">
                <a:latin typeface="Calibri"/>
                <a:cs typeface="Calibri"/>
              </a:rPr>
              <a:t>fonction </a:t>
            </a:r>
            <a:r>
              <a:rPr sz="1800" spc="-5" dirty="0">
                <a:latin typeface="Calibri"/>
                <a:cs typeface="Calibri"/>
              </a:rPr>
              <a:t>des </a:t>
            </a:r>
            <a:r>
              <a:rPr sz="1800" spc="-10" dirty="0">
                <a:latin typeface="Calibri"/>
                <a:cs typeface="Calibri"/>
              </a:rPr>
              <a:t>zones </a:t>
            </a:r>
            <a:r>
              <a:rPr sz="1800" spc="-5" dirty="0">
                <a:latin typeface="Calibri"/>
                <a:cs typeface="Calibri"/>
              </a:rPr>
              <a:t>choisies et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des réseaux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existants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(cuivre, optiques,</a:t>
            </a:r>
            <a:r>
              <a:rPr sz="14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etc.)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l'éligibilité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DSL du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ou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des sites choisis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couverture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des réseaux de téléphonie mobile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(GSM,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GPRS,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3G,</a:t>
            </a:r>
            <a:r>
              <a:rPr sz="1400" spc="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3G+)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600" b="1" spc="-10" dirty="0">
                <a:solidFill>
                  <a:srgbClr val="ED7E00"/>
                </a:solidFill>
                <a:latin typeface="Calibri"/>
                <a:cs typeface="Calibri"/>
              </a:rPr>
              <a:t>(4) </a:t>
            </a:r>
            <a:r>
              <a:rPr sz="1800" spc="-10" dirty="0">
                <a:latin typeface="Calibri"/>
                <a:cs typeface="Calibri"/>
              </a:rPr>
              <a:t>Définition </a:t>
            </a:r>
            <a:r>
              <a:rPr sz="1800" spc="-5" dirty="0">
                <a:latin typeface="Calibri"/>
                <a:cs typeface="Calibri"/>
              </a:rPr>
              <a:t>des </a:t>
            </a:r>
            <a:r>
              <a:rPr sz="1800" dirty="0">
                <a:latin typeface="Calibri"/>
                <a:cs typeface="Calibri"/>
              </a:rPr>
              <a:t>modes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d'exploitation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Fréquence d'interrogation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ou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pilotage du/des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équipements</a:t>
            </a:r>
            <a:endParaRPr sz="1400">
              <a:latin typeface="Calibri"/>
              <a:cs typeface="Calibri"/>
            </a:endParaRPr>
          </a:p>
          <a:p>
            <a:pPr marL="288290" indent="-276225">
              <a:lnSpc>
                <a:spcPct val="100000"/>
              </a:lnSpc>
              <a:spcBef>
                <a:spcPts val="869"/>
              </a:spcBef>
              <a:buClr>
                <a:srgbClr val="ED7E00"/>
              </a:buClr>
              <a:buSzPct val="88888"/>
              <a:buFont typeface="Calibri"/>
              <a:buAutoNum type="arabicParenBoth" startAt="5"/>
              <a:tabLst>
                <a:tab pos="288925" algn="l"/>
              </a:tabLst>
            </a:pPr>
            <a:r>
              <a:rPr sz="1800" spc="-10" dirty="0">
                <a:latin typeface="Calibri"/>
                <a:cs typeface="Calibri"/>
              </a:rPr>
              <a:t>Définition </a:t>
            </a:r>
            <a:r>
              <a:rPr sz="1800" spc="-5" dirty="0">
                <a:latin typeface="Calibri"/>
                <a:cs typeface="Calibri"/>
              </a:rPr>
              <a:t>des </a:t>
            </a:r>
            <a:r>
              <a:rPr sz="1800" spc="-10" dirty="0">
                <a:latin typeface="Calibri"/>
                <a:cs typeface="Calibri"/>
              </a:rPr>
              <a:t>coûts </a:t>
            </a:r>
            <a:r>
              <a:rPr sz="1800" spc="-5" dirty="0">
                <a:latin typeface="Calibri"/>
                <a:cs typeface="Calibri"/>
              </a:rPr>
              <a:t>de </a:t>
            </a:r>
            <a:r>
              <a:rPr sz="1800" dirty="0">
                <a:latin typeface="Calibri"/>
                <a:cs typeface="Calibri"/>
              </a:rPr>
              <a:t>mise en </a:t>
            </a:r>
            <a:r>
              <a:rPr sz="1800" spc="-10" dirty="0">
                <a:latin typeface="Calibri"/>
                <a:cs typeface="Calibri"/>
              </a:rPr>
              <a:t>œuvre </a:t>
            </a:r>
            <a:r>
              <a:rPr sz="1800" dirty="0">
                <a:latin typeface="Calibri"/>
                <a:cs typeface="Calibri"/>
              </a:rPr>
              <a:t>et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d'exploitation</a:t>
            </a:r>
            <a:endParaRPr sz="1800">
              <a:latin typeface="Calibri"/>
              <a:cs typeface="Calibri"/>
            </a:endParaRPr>
          </a:p>
          <a:p>
            <a:pPr marL="288290" indent="-276225">
              <a:lnSpc>
                <a:spcPct val="100000"/>
              </a:lnSpc>
              <a:spcBef>
                <a:spcPts val="900"/>
              </a:spcBef>
              <a:buClr>
                <a:srgbClr val="ED7E00"/>
              </a:buClr>
              <a:buSzPct val="88888"/>
              <a:buFont typeface="Calibri"/>
              <a:buAutoNum type="arabicParenBoth" startAt="5"/>
              <a:tabLst>
                <a:tab pos="288925" algn="l"/>
              </a:tabLst>
            </a:pPr>
            <a:r>
              <a:rPr sz="1800" spc="-10" dirty="0">
                <a:latin typeface="Calibri"/>
                <a:cs typeface="Calibri"/>
              </a:rPr>
              <a:t>Orientation </a:t>
            </a:r>
            <a:r>
              <a:rPr sz="1800" spc="-5" dirty="0">
                <a:latin typeface="Calibri"/>
                <a:cs typeface="Calibri"/>
              </a:rPr>
              <a:t>du choix final </a:t>
            </a:r>
            <a:r>
              <a:rPr sz="1800" dirty="0">
                <a:latin typeface="Calibri"/>
                <a:cs typeface="Calibri"/>
              </a:rPr>
              <a:t>en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fonction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3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Disponibilité, évolutivité, qualités de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service,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coûts,</a:t>
            </a:r>
            <a:r>
              <a:rPr sz="14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etc.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28659" y="5173979"/>
            <a:ext cx="408431" cy="601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35111" y="1412747"/>
            <a:ext cx="719327" cy="1089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35111" y="2833116"/>
            <a:ext cx="729996" cy="9707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50352" y="3933444"/>
            <a:ext cx="705611" cy="10195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493" y="892019"/>
            <a:ext cx="7864475" cy="291274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330"/>
              </a:spcBef>
            </a:pP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Moyens 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de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communication</a:t>
            </a:r>
            <a:r>
              <a:rPr sz="2400" b="1" spc="-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C000"/>
                </a:solidFill>
                <a:latin typeface="Calibri"/>
                <a:cs typeface="Calibri"/>
              </a:rPr>
              <a:t>fixes</a:t>
            </a:r>
            <a:endParaRPr sz="2400">
              <a:latin typeface="Calibri"/>
              <a:cs typeface="Calibri"/>
            </a:endParaRPr>
          </a:p>
          <a:p>
            <a:pPr marL="360045" indent="-343535">
              <a:lnSpc>
                <a:spcPct val="100000"/>
              </a:lnSpc>
              <a:spcBef>
                <a:spcPts val="570"/>
              </a:spcBef>
              <a:buClr>
                <a:srgbClr val="C76900"/>
              </a:buClr>
              <a:buSzPct val="119444"/>
              <a:buChar char="•"/>
              <a:tabLst>
                <a:tab pos="360045" algn="l"/>
                <a:tab pos="360680" algn="l"/>
              </a:tabLst>
            </a:pPr>
            <a:r>
              <a:rPr sz="1800" spc="-20" dirty="0">
                <a:latin typeface="Calibri"/>
                <a:cs typeface="Calibri"/>
              </a:rPr>
              <a:t>RTC </a:t>
            </a:r>
            <a:r>
              <a:rPr sz="1800" spc="-10" dirty="0">
                <a:latin typeface="Calibri"/>
                <a:cs typeface="Calibri"/>
              </a:rPr>
              <a:t>(Réseau </a:t>
            </a:r>
            <a:r>
              <a:rPr sz="1800" spc="-15" dirty="0">
                <a:latin typeface="Calibri"/>
                <a:cs typeface="Calibri"/>
              </a:rPr>
              <a:t>Téléphonique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Commuté)</a:t>
            </a:r>
            <a:endParaRPr sz="1800">
              <a:latin typeface="Calibri"/>
              <a:cs typeface="Calibri"/>
            </a:endParaRPr>
          </a:p>
          <a:p>
            <a:pPr marL="360045" indent="-343535">
              <a:lnSpc>
                <a:spcPct val="100000"/>
              </a:lnSpc>
              <a:spcBef>
                <a:spcPts val="919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60045" algn="l"/>
                <a:tab pos="360680" algn="l"/>
              </a:tabLst>
            </a:pP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A l'origine dédié à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voix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puis aux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données,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moyen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simple de</a:t>
            </a:r>
            <a:r>
              <a:rPr sz="1600" spc="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communication</a:t>
            </a:r>
            <a:endParaRPr sz="1600">
              <a:latin typeface="Calibri"/>
              <a:cs typeface="Calibri"/>
            </a:endParaRPr>
          </a:p>
          <a:p>
            <a:pPr marL="360045" indent="-343535">
              <a:lnSpc>
                <a:spcPct val="100000"/>
              </a:lnSpc>
              <a:spcBef>
                <a:spcPts val="12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60045" algn="l"/>
                <a:tab pos="360680" algn="l"/>
              </a:tabLst>
            </a:pP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Solution envisageable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pour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équipements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bas</a:t>
            </a:r>
            <a:r>
              <a:rPr sz="16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débit</a:t>
            </a:r>
            <a:endParaRPr sz="1600">
              <a:latin typeface="Calibri"/>
              <a:cs typeface="Calibri"/>
            </a:endParaRPr>
          </a:p>
          <a:p>
            <a:pPr marL="360045" indent="-343535">
              <a:lnSpc>
                <a:spcPct val="100000"/>
              </a:lnSpc>
              <a:spcBef>
                <a:spcPts val="12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60045" algn="l"/>
                <a:tab pos="360680" algn="l"/>
              </a:tabLst>
            </a:pP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Coûts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d'exploitation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liés au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nombre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recueils pour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SRDT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ou de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pilotages pour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600" spc="2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PMV</a:t>
            </a:r>
            <a:endParaRPr sz="1600">
              <a:latin typeface="Calibri"/>
              <a:cs typeface="Calibri"/>
            </a:endParaRPr>
          </a:p>
          <a:p>
            <a:pPr marL="360045" indent="-343535">
              <a:lnSpc>
                <a:spcPct val="100000"/>
              </a:lnSpc>
              <a:spcBef>
                <a:spcPts val="12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60045" algn="l"/>
                <a:tab pos="360680" algn="l"/>
              </a:tabLst>
            </a:pP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Offres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type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forfait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communication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1h à</a:t>
            </a:r>
            <a:r>
              <a:rPr sz="1600" spc="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6h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25" dirty="0">
                <a:solidFill>
                  <a:srgbClr val="FFC000"/>
                </a:solidFill>
                <a:latin typeface="Calibri"/>
                <a:cs typeface="Calibri"/>
              </a:rPr>
              <a:t>Avantages 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/</a:t>
            </a:r>
            <a:r>
              <a:rPr sz="2400" b="1" spc="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Inconvénients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3353" y="180213"/>
            <a:ext cx="75082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Les supports </a:t>
            </a:r>
            <a:r>
              <a:rPr spc="-10" dirty="0"/>
              <a:t>de </a:t>
            </a:r>
            <a:r>
              <a:rPr spc="-5" dirty="0"/>
              <a:t>communication </a:t>
            </a:r>
            <a:r>
              <a:rPr spc="-20" dirty="0"/>
              <a:t>existants</a:t>
            </a:r>
            <a:r>
              <a:rPr spc="-114" dirty="0"/>
              <a:t> </a:t>
            </a:r>
            <a:r>
              <a:rPr dirty="0"/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1226831" y="4112111"/>
            <a:ext cx="6278857" cy="1561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65" y="892019"/>
            <a:ext cx="7980680" cy="290766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330"/>
              </a:spcBef>
            </a:pP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Moyens 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de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communication</a:t>
            </a:r>
            <a:r>
              <a:rPr sz="2400" b="1" spc="-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C000"/>
                </a:solidFill>
                <a:latin typeface="Calibri"/>
                <a:cs typeface="Calibri"/>
              </a:rPr>
              <a:t>fixes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C76900"/>
              </a:buClr>
              <a:buSzPct val="119444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Les moyens de </a:t>
            </a:r>
            <a:r>
              <a:rPr sz="1800" spc="-10" dirty="0">
                <a:latin typeface="Calibri"/>
                <a:cs typeface="Calibri"/>
              </a:rPr>
              <a:t>communication </a:t>
            </a:r>
            <a:r>
              <a:rPr sz="1800" spc="-5" dirty="0">
                <a:latin typeface="Calibri"/>
                <a:cs typeface="Calibri"/>
              </a:rPr>
              <a:t>mobiles (GSM et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GPRS)</a:t>
            </a:r>
            <a:endParaRPr sz="18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919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5600" algn="l"/>
              </a:tabLst>
            </a:pP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Réseaux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radios cellulaires numériques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qui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utilisent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une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technique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commutation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  réseau =&gt;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établissement d'un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canal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radio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entre deux points pour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durée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de la 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communication.</a:t>
            </a:r>
            <a:endParaRPr sz="1600">
              <a:latin typeface="Calibri"/>
              <a:cs typeface="Calibri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12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5600" algn="l"/>
              </a:tabLst>
            </a:pP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Vitesse de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transmission limitée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à 9600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bit/s,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solution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envisageable pour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équipements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 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zone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bas débit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Times New Roman"/>
              <a:cs typeface="Times New Roman"/>
            </a:endParaRPr>
          </a:p>
          <a:p>
            <a:pPr marL="31750">
              <a:lnSpc>
                <a:spcPct val="100000"/>
              </a:lnSpc>
            </a:pPr>
            <a:r>
              <a:rPr sz="2400" b="1" spc="-25" dirty="0">
                <a:solidFill>
                  <a:srgbClr val="FFC000"/>
                </a:solidFill>
                <a:latin typeface="Calibri"/>
                <a:cs typeface="Calibri"/>
              </a:rPr>
              <a:t>Avantages 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/</a:t>
            </a:r>
            <a:r>
              <a:rPr sz="2400" b="1" spc="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Inconvénients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3353" y="180213"/>
            <a:ext cx="75082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Les supports </a:t>
            </a:r>
            <a:r>
              <a:rPr spc="-10" dirty="0"/>
              <a:t>de </a:t>
            </a:r>
            <a:r>
              <a:rPr spc="-5" dirty="0"/>
              <a:t>communication </a:t>
            </a:r>
            <a:r>
              <a:rPr spc="-20" dirty="0"/>
              <a:t>existants</a:t>
            </a:r>
            <a:r>
              <a:rPr spc="-114" dirty="0"/>
              <a:t> </a:t>
            </a:r>
            <a:r>
              <a:rPr dirty="0"/>
              <a:t>(2)</a:t>
            </a:r>
          </a:p>
        </p:txBody>
      </p:sp>
      <p:sp>
        <p:nvSpPr>
          <p:cNvPr id="4" name="object 4"/>
          <p:cNvSpPr/>
          <p:nvPr/>
        </p:nvSpPr>
        <p:spPr>
          <a:xfrm>
            <a:off x="440436" y="3796284"/>
            <a:ext cx="5686044" cy="1677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1043" y="983232"/>
            <a:ext cx="6202045" cy="252158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C76900"/>
              </a:buClr>
              <a:buSzPct val="120000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FFC000"/>
                </a:solidFill>
                <a:latin typeface="Calibri"/>
                <a:cs typeface="Calibri"/>
              </a:rPr>
              <a:t>Plusieurs </a:t>
            </a: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types de</a:t>
            </a:r>
            <a:r>
              <a:rPr sz="2000" b="1" spc="-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besoins</a:t>
            </a:r>
            <a:endParaRPr sz="20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0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800" b="1" spc="-35" dirty="0">
                <a:solidFill>
                  <a:srgbClr val="585858"/>
                </a:solidFill>
                <a:latin typeface="Calibri"/>
                <a:cs typeface="Calibri"/>
              </a:rPr>
              <a:t>Temps</a:t>
            </a:r>
            <a:r>
              <a:rPr sz="1800" b="1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réel</a:t>
            </a:r>
            <a:endParaRPr sz="18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0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800" spc="-35" dirty="0">
                <a:solidFill>
                  <a:srgbClr val="585858"/>
                </a:solidFill>
                <a:latin typeface="Calibri"/>
                <a:cs typeface="Calibri"/>
              </a:rPr>
              <a:t>Temps</a:t>
            </a:r>
            <a:r>
              <a:rPr sz="18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585858"/>
                </a:solidFill>
                <a:latin typeface="Calibri"/>
                <a:cs typeface="Calibri"/>
              </a:rPr>
              <a:t>différé</a:t>
            </a:r>
            <a:endParaRPr sz="18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Les recueils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microscopiques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(ou</a:t>
            </a:r>
            <a:r>
              <a:rPr sz="18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individuels)</a:t>
            </a:r>
            <a:endParaRPr sz="18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800" spc="-10" dirty="0">
                <a:solidFill>
                  <a:srgbClr val="585858"/>
                </a:solidFill>
                <a:latin typeface="Calibri"/>
                <a:cs typeface="Calibri"/>
              </a:rPr>
              <a:t>détection </a:t>
            </a: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véhicules </a:t>
            </a:r>
            <a:r>
              <a:rPr sz="1800" spc="-10" dirty="0">
                <a:solidFill>
                  <a:srgbClr val="585858"/>
                </a:solidFill>
                <a:latin typeface="Calibri"/>
                <a:cs typeface="Calibri"/>
              </a:rPr>
              <a:t>particuliers, </a:t>
            </a: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PMR et </a:t>
            </a: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800" spc="1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piétons</a:t>
            </a:r>
            <a:endParaRPr sz="18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Le contrôle automatisé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des</a:t>
            </a:r>
            <a:r>
              <a:rPr sz="1800" b="1" spc="-10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infractions</a:t>
            </a:r>
            <a:endParaRPr sz="18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Autres besoins ponctuels </a:t>
            </a:r>
            <a:r>
              <a:rPr sz="1800" spc="-10" dirty="0">
                <a:solidFill>
                  <a:srgbClr val="585858"/>
                </a:solidFill>
                <a:latin typeface="Calibri"/>
                <a:cs typeface="Calibri"/>
              </a:rPr>
              <a:t>et/ou</a:t>
            </a:r>
            <a:r>
              <a:rPr sz="18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spécifiques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5545" y="180213"/>
            <a:ext cx="74847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Besoins des </a:t>
            </a:r>
            <a:r>
              <a:rPr spc="-15" dirty="0"/>
              <a:t>exploitants </a:t>
            </a:r>
            <a:r>
              <a:rPr spc="-20" dirty="0"/>
              <a:t>et </a:t>
            </a:r>
            <a:r>
              <a:rPr spc="-5" dirty="0"/>
              <a:t>autres </a:t>
            </a:r>
            <a:r>
              <a:rPr dirty="0"/>
              <a:t>besoins</a:t>
            </a:r>
            <a:r>
              <a:rPr spc="-65" dirty="0"/>
              <a:t> </a:t>
            </a:r>
            <a:r>
              <a:rPr dirty="0"/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265175" y="3840479"/>
            <a:ext cx="2810256" cy="1629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79647" y="3843528"/>
            <a:ext cx="2956560" cy="1612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93179" y="3835908"/>
            <a:ext cx="2513076" cy="1627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216" y="924433"/>
            <a:ext cx="7995920" cy="269430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Moyens 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de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communication</a:t>
            </a:r>
            <a:r>
              <a:rPr sz="2400" b="1" spc="-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C000"/>
                </a:solidFill>
                <a:latin typeface="Calibri"/>
                <a:cs typeface="Calibri"/>
              </a:rPr>
              <a:t>fixes</a:t>
            </a:r>
            <a:endParaRPr sz="2400">
              <a:latin typeface="Calibri"/>
              <a:cs typeface="Calibri"/>
            </a:endParaRPr>
          </a:p>
          <a:p>
            <a:pPr marL="370840" indent="-343535">
              <a:lnSpc>
                <a:spcPct val="100000"/>
              </a:lnSpc>
              <a:spcBef>
                <a:spcPts val="980"/>
              </a:spcBef>
              <a:buClr>
                <a:srgbClr val="C76900"/>
              </a:buClr>
              <a:buSzPct val="119444"/>
              <a:buChar char="•"/>
              <a:tabLst>
                <a:tab pos="370840" algn="l"/>
                <a:tab pos="371475" algn="l"/>
              </a:tabLst>
            </a:pPr>
            <a:r>
              <a:rPr sz="1800" spc="-10" dirty="0">
                <a:latin typeface="Calibri"/>
                <a:cs typeface="Calibri"/>
              </a:rPr>
              <a:t>Évolution </a:t>
            </a:r>
            <a:r>
              <a:rPr sz="1800" spc="-5" dirty="0">
                <a:latin typeface="Calibri"/>
                <a:cs typeface="Calibri"/>
              </a:rPr>
              <a:t>technologique </a:t>
            </a:r>
            <a:r>
              <a:rPr sz="1800" dirty="0">
                <a:latin typeface="Calibri"/>
                <a:cs typeface="Calibri"/>
              </a:rPr>
              <a:t>GSM →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GPRS</a:t>
            </a:r>
            <a:endParaRPr sz="1800">
              <a:latin typeface="Calibri"/>
              <a:cs typeface="Calibri"/>
            </a:endParaRPr>
          </a:p>
          <a:p>
            <a:pPr marL="370840" marR="5080" indent="-342900">
              <a:lnSpc>
                <a:spcPct val="150200"/>
              </a:lnSpc>
              <a:spcBef>
                <a:spcPts val="61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70840" algn="l"/>
                <a:tab pos="371475" algn="l"/>
              </a:tabLst>
            </a:pP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Commutation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 paquets :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canal utilisé pour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communication est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éphémère,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il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est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alloué 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seulement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lors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l'acheminement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des</a:t>
            </a:r>
            <a:r>
              <a:rPr sz="16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paquets</a:t>
            </a:r>
            <a:r>
              <a:rPr sz="16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données.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Le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débit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données</a:t>
            </a:r>
            <a:r>
              <a:rPr sz="16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plus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élevé</a:t>
            </a:r>
            <a:endParaRPr sz="1600">
              <a:latin typeface="Calibri"/>
              <a:cs typeface="Calibri"/>
            </a:endParaRPr>
          </a:p>
          <a:p>
            <a:pPr marL="37084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114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kbit/s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mais en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moyenne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50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kbit/s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en mode</a:t>
            </a:r>
            <a:r>
              <a:rPr sz="1600" spc="1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70" dirty="0">
                <a:solidFill>
                  <a:srgbClr val="585858"/>
                </a:solidFill>
                <a:latin typeface="Calibri"/>
                <a:cs typeface="Calibri"/>
              </a:rPr>
              <a:t>IP.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</a:pPr>
            <a:r>
              <a:rPr sz="2400" b="1" spc="-25" dirty="0">
                <a:solidFill>
                  <a:srgbClr val="FFC000"/>
                </a:solidFill>
                <a:latin typeface="Calibri"/>
                <a:cs typeface="Calibri"/>
              </a:rPr>
              <a:t>Avantages 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/</a:t>
            </a:r>
            <a:r>
              <a:rPr sz="2400" b="1" spc="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Inconvénients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3353" y="180213"/>
            <a:ext cx="75082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Les supports </a:t>
            </a:r>
            <a:r>
              <a:rPr spc="-10" dirty="0"/>
              <a:t>de </a:t>
            </a:r>
            <a:r>
              <a:rPr spc="-5" dirty="0"/>
              <a:t>communication </a:t>
            </a:r>
            <a:r>
              <a:rPr spc="-20" dirty="0"/>
              <a:t>existants</a:t>
            </a:r>
            <a:r>
              <a:rPr spc="-114" dirty="0"/>
              <a:t> </a:t>
            </a:r>
            <a:r>
              <a:rPr dirty="0"/>
              <a:t>(3)</a:t>
            </a:r>
          </a:p>
        </p:txBody>
      </p:sp>
      <p:sp>
        <p:nvSpPr>
          <p:cNvPr id="4" name="object 4"/>
          <p:cNvSpPr/>
          <p:nvPr/>
        </p:nvSpPr>
        <p:spPr>
          <a:xfrm>
            <a:off x="492368" y="3845853"/>
            <a:ext cx="5381987" cy="1339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240" y="4136897"/>
            <a:ext cx="33610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C000"/>
                </a:solidFill>
                <a:latin typeface="Calibri"/>
                <a:cs typeface="Calibri"/>
              </a:rPr>
              <a:t>Avantages 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/</a:t>
            </a:r>
            <a:r>
              <a:rPr sz="2400" b="1" spc="-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Inconvénients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8216" y="1012063"/>
            <a:ext cx="4101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Moyens 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de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communication</a:t>
            </a:r>
            <a:r>
              <a:rPr sz="2400" b="1" spc="-5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C000"/>
                </a:solidFill>
                <a:latin typeface="Calibri"/>
                <a:cs typeface="Calibri"/>
              </a:rPr>
              <a:t>fixes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065" y="1420306"/>
            <a:ext cx="7978140" cy="273050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C76900"/>
              </a:buClr>
              <a:buSzPct val="118750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Calibri"/>
                <a:cs typeface="Calibri"/>
              </a:rPr>
              <a:t>Les </a:t>
            </a:r>
            <a:r>
              <a:rPr sz="1600" spc="-15" dirty="0">
                <a:latin typeface="Calibri"/>
                <a:cs typeface="Calibri"/>
              </a:rPr>
              <a:t>moyens </a:t>
            </a:r>
            <a:r>
              <a:rPr sz="1600" spc="-5" dirty="0">
                <a:latin typeface="Calibri"/>
                <a:cs typeface="Calibri"/>
              </a:rPr>
              <a:t>de </a:t>
            </a:r>
            <a:r>
              <a:rPr sz="1600" spc="-10" dirty="0">
                <a:latin typeface="Calibri"/>
                <a:cs typeface="Calibri"/>
              </a:rPr>
              <a:t>communication </a:t>
            </a:r>
            <a:r>
              <a:rPr sz="1600" spc="-5" dirty="0">
                <a:latin typeface="Calibri"/>
                <a:cs typeface="Calibri"/>
              </a:rPr>
              <a:t>mobiles de </a:t>
            </a:r>
            <a:r>
              <a:rPr sz="1600" spc="-10" dirty="0">
                <a:latin typeface="Calibri"/>
                <a:cs typeface="Calibri"/>
              </a:rPr>
              <a:t>3ème génération (3G,</a:t>
            </a:r>
            <a:r>
              <a:rPr sz="1600" spc="1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3G+)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Troisième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génération de réseaux de téléphonie</a:t>
            </a:r>
            <a:r>
              <a:rPr sz="14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mobile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Débits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théoriques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pouvant atteindre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2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Mbit/s (mode de transport de données par paquets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400" spc="1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IP)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Évolution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3G+ :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débits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proches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d'une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ligne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fixe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type</a:t>
            </a:r>
            <a:r>
              <a:rPr sz="1400" spc="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DSL</a:t>
            </a:r>
            <a:endParaRPr sz="1400">
              <a:latin typeface="Calibri"/>
              <a:cs typeface="Calibri"/>
            </a:endParaRPr>
          </a:p>
          <a:p>
            <a:pPr marL="908685" lvl="1" indent="-267335">
              <a:lnSpc>
                <a:spcPct val="100000"/>
              </a:lnSpc>
              <a:spcBef>
                <a:spcPts val="6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08685" algn="l"/>
                <a:tab pos="909319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HSPDA</a:t>
            </a:r>
            <a:r>
              <a:rPr sz="13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</a:t>
            </a:r>
            <a:r>
              <a:rPr sz="13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augmentation</a:t>
            </a:r>
            <a:r>
              <a:rPr sz="1300" spc="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des</a:t>
            </a:r>
            <a:r>
              <a:rPr sz="1300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débits</a:t>
            </a:r>
            <a:r>
              <a:rPr sz="13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montant</a:t>
            </a:r>
            <a:r>
              <a:rPr sz="1300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</a:t>
            </a:r>
            <a:r>
              <a:rPr sz="1300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descendant</a:t>
            </a:r>
            <a:r>
              <a:rPr sz="1300" spc="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3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jusqu'à</a:t>
            </a:r>
            <a:r>
              <a:rPr sz="1300" spc="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7</a:t>
            </a:r>
            <a:r>
              <a:rPr sz="13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Mbit/s</a:t>
            </a:r>
            <a:r>
              <a:rPr sz="1300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en</a:t>
            </a:r>
            <a:r>
              <a:rPr sz="13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voie</a:t>
            </a:r>
            <a:r>
              <a:rPr sz="13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descendante</a:t>
            </a:r>
            <a:r>
              <a:rPr sz="13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et</a:t>
            </a:r>
            <a:r>
              <a:rPr sz="13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384</a:t>
            </a:r>
            <a:endParaRPr sz="1300">
              <a:latin typeface="Calibri"/>
              <a:cs typeface="Calibri"/>
            </a:endParaRPr>
          </a:p>
          <a:p>
            <a:pPr marL="908685">
              <a:lnSpc>
                <a:spcPct val="100000"/>
              </a:lnSpc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kbit/s en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voie</a:t>
            </a:r>
            <a:r>
              <a:rPr sz="13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montante</a:t>
            </a:r>
            <a:endParaRPr sz="1300">
              <a:latin typeface="Calibri"/>
              <a:cs typeface="Calibri"/>
            </a:endParaRPr>
          </a:p>
          <a:p>
            <a:pPr marL="908685" lvl="1" indent="-267335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08685" algn="l"/>
                <a:tab pos="909319" algn="l"/>
              </a:tabLst>
            </a:pP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HSPUA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augmentation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du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débit en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voie montante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jusqu'à 12</a:t>
            </a:r>
            <a:r>
              <a:rPr sz="1300" spc="254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Mbit/s</a:t>
            </a:r>
            <a:endParaRPr sz="1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Problèmes</a:t>
            </a:r>
            <a:endParaRPr sz="1400">
              <a:latin typeface="Calibri"/>
              <a:cs typeface="Calibri"/>
            </a:endParaRPr>
          </a:p>
          <a:p>
            <a:pPr marL="908685" lvl="1" indent="-267335">
              <a:lnSpc>
                <a:spcPct val="100000"/>
              </a:lnSpc>
              <a:spcBef>
                <a:spcPts val="6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08685" algn="l"/>
                <a:tab pos="909319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IP dynamique :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solution Dyn</a:t>
            </a:r>
            <a:r>
              <a:rPr sz="1300" spc="1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DNS</a:t>
            </a:r>
            <a:endParaRPr sz="1300">
              <a:latin typeface="Calibri"/>
              <a:cs typeface="Calibri"/>
            </a:endParaRPr>
          </a:p>
          <a:p>
            <a:pPr marL="908685" lvl="1" indent="-267335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08685" algn="l"/>
                <a:tab pos="909319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Sécurisation de ces liens «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internet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»</a:t>
            </a:r>
            <a:r>
              <a:rPr sz="1300" spc="1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indispensables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73353" y="180213"/>
            <a:ext cx="75082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Les supports </a:t>
            </a:r>
            <a:r>
              <a:rPr spc="-10" dirty="0"/>
              <a:t>de </a:t>
            </a:r>
            <a:r>
              <a:rPr spc="-5" dirty="0"/>
              <a:t>communication </a:t>
            </a:r>
            <a:r>
              <a:rPr spc="-20" dirty="0"/>
              <a:t>existants</a:t>
            </a:r>
            <a:r>
              <a:rPr spc="-114" dirty="0"/>
              <a:t> </a:t>
            </a:r>
            <a:r>
              <a:rPr dirty="0"/>
              <a:t>(4)</a:t>
            </a:r>
          </a:p>
        </p:txBody>
      </p:sp>
      <p:sp>
        <p:nvSpPr>
          <p:cNvPr id="6" name="object 6"/>
          <p:cNvSpPr/>
          <p:nvPr/>
        </p:nvSpPr>
        <p:spPr>
          <a:xfrm>
            <a:off x="425195" y="4507991"/>
            <a:ext cx="4951476" cy="1368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240" y="3928998"/>
            <a:ext cx="33610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C000"/>
                </a:solidFill>
                <a:latin typeface="Calibri"/>
                <a:cs typeface="Calibri"/>
              </a:rPr>
              <a:t>Avantages 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/</a:t>
            </a:r>
            <a:r>
              <a:rPr sz="2400" b="1" spc="-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Inconvénients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8216" y="1012063"/>
            <a:ext cx="4101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Moyens 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de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communication</a:t>
            </a:r>
            <a:r>
              <a:rPr sz="2400" b="1" spc="-5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C000"/>
                </a:solidFill>
                <a:latin typeface="Calibri"/>
                <a:cs typeface="Calibri"/>
              </a:rPr>
              <a:t>fixes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065" y="1411884"/>
            <a:ext cx="7980045" cy="23723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C76900"/>
              </a:buClr>
              <a:buSzPct val="119444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Les moyens de </a:t>
            </a:r>
            <a:r>
              <a:rPr sz="1800" spc="-10" dirty="0">
                <a:latin typeface="Calibri"/>
                <a:cs typeface="Calibri"/>
              </a:rPr>
              <a:t>communication </a:t>
            </a:r>
            <a:r>
              <a:rPr sz="1800" spc="-20" dirty="0">
                <a:latin typeface="Calibri"/>
                <a:cs typeface="Calibri"/>
              </a:rPr>
              <a:t>fixe </a:t>
            </a:r>
            <a:r>
              <a:rPr sz="1800" spc="-5" dirty="0">
                <a:latin typeface="Calibri"/>
                <a:cs typeface="Calibri"/>
              </a:rPr>
              <a:t>de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DSL</a:t>
            </a:r>
            <a:endParaRPr sz="18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325"/>
              </a:spcBef>
              <a:buClr>
                <a:srgbClr val="ED7E00"/>
              </a:buClr>
              <a:buSzPct val="73333"/>
              <a:buFont typeface="Wingdings"/>
              <a:buChar char=""/>
              <a:tabLst>
                <a:tab pos="355600" algn="l"/>
              </a:tabLst>
            </a:pP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Lignes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numériques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d'abonnés appelées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couramment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«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DSL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»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(Digital Subscriber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Line) :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technique 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communication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qui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permet d'utiliser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une ligne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téléphonique classique pour </a:t>
            </a:r>
            <a:r>
              <a:rPr sz="1500" spc="-15" dirty="0">
                <a:solidFill>
                  <a:srgbClr val="585858"/>
                </a:solidFill>
                <a:latin typeface="Calibri"/>
                <a:cs typeface="Calibri"/>
              </a:rPr>
              <a:t>transmettre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et 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recevoir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des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signaux numériques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à des débits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élevés,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manière indépendante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du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service  téléphonique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proprement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dit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(contrairement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aux modems</a:t>
            </a:r>
            <a:r>
              <a:rPr sz="15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analogiques).</a:t>
            </a:r>
            <a:endParaRPr sz="15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3333"/>
              <a:buFont typeface="Wingdings"/>
              <a:buChar char=""/>
              <a:tabLst>
                <a:tab pos="355600" algn="l"/>
              </a:tabLst>
            </a:pP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Raccordements d'équipements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bas débit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haut débit.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Il </a:t>
            </a:r>
            <a:r>
              <a:rPr sz="1500" spc="-15" dirty="0">
                <a:solidFill>
                  <a:srgbClr val="585858"/>
                </a:solidFill>
                <a:latin typeface="Calibri"/>
                <a:cs typeface="Calibri"/>
              </a:rPr>
              <a:t>existe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deux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types de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technologies  DSL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l'ADSL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(18M-D,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1M-M)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pour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un débit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asymétrique,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SDSL pour un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débit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symétrique (4M-  D/M).</a:t>
            </a:r>
            <a:endParaRPr sz="1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Clr>
                <a:srgbClr val="ED7E00"/>
              </a:buClr>
              <a:buSzPct val="73333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Solution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intéressante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pour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15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vidéosurveillance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73353" y="180213"/>
            <a:ext cx="75082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Les supports </a:t>
            </a:r>
            <a:r>
              <a:rPr spc="-10" dirty="0"/>
              <a:t>de </a:t>
            </a:r>
            <a:r>
              <a:rPr spc="-5" dirty="0"/>
              <a:t>communication </a:t>
            </a:r>
            <a:r>
              <a:rPr spc="-20" dirty="0"/>
              <a:t>existants</a:t>
            </a:r>
            <a:r>
              <a:rPr spc="-114" dirty="0"/>
              <a:t> </a:t>
            </a:r>
            <a:r>
              <a:rPr dirty="0"/>
              <a:t>(5)</a:t>
            </a:r>
          </a:p>
        </p:txBody>
      </p:sp>
      <p:sp>
        <p:nvSpPr>
          <p:cNvPr id="6" name="object 6"/>
          <p:cNvSpPr/>
          <p:nvPr/>
        </p:nvSpPr>
        <p:spPr>
          <a:xfrm>
            <a:off x="524621" y="4432181"/>
            <a:ext cx="5342961" cy="1322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216" y="970153"/>
            <a:ext cx="7995920" cy="300863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Moyens 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de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communication</a:t>
            </a:r>
            <a:r>
              <a:rPr sz="2400" b="1" spc="-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C000"/>
                </a:solidFill>
                <a:latin typeface="Calibri"/>
                <a:cs typeface="Calibri"/>
              </a:rPr>
              <a:t>fixes</a:t>
            </a:r>
            <a:endParaRPr sz="2400">
              <a:latin typeface="Calibri"/>
              <a:cs typeface="Calibri"/>
            </a:endParaRPr>
          </a:p>
          <a:p>
            <a:pPr marL="370840" indent="-343535">
              <a:lnSpc>
                <a:spcPct val="100000"/>
              </a:lnSpc>
              <a:spcBef>
                <a:spcPts val="655"/>
              </a:spcBef>
              <a:buClr>
                <a:srgbClr val="C76900"/>
              </a:buClr>
              <a:buSzPct val="119444"/>
              <a:buChar char="•"/>
              <a:tabLst>
                <a:tab pos="370840" algn="l"/>
                <a:tab pos="371475" algn="l"/>
              </a:tabLst>
            </a:pPr>
            <a:r>
              <a:rPr sz="1800" spc="-5" dirty="0">
                <a:latin typeface="Calibri"/>
                <a:cs typeface="Calibri"/>
              </a:rPr>
              <a:t>Les moyens de </a:t>
            </a:r>
            <a:r>
              <a:rPr sz="1800" spc="-10" dirty="0">
                <a:latin typeface="Calibri"/>
                <a:cs typeface="Calibri"/>
              </a:rPr>
              <a:t>communication </a:t>
            </a:r>
            <a:r>
              <a:rPr sz="1800" spc="-5" dirty="0">
                <a:latin typeface="Calibri"/>
                <a:cs typeface="Calibri"/>
              </a:rPr>
              <a:t>de </a:t>
            </a:r>
            <a:r>
              <a:rPr sz="1800" dirty="0">
                <a:latin typeface="Calibri"/>
                <a:cs typeface="Calibri"/>
              </a:rPr>
              <a:t>type </a:t>
            </a:r>
            <a:r>
              <a:rPr sz="1800" spc="-5" dirty="0">
                <a:latin typeface="Calibri"/>
                <a:cs typeface="Calibri"/>
              </a:rPr>
              <a:t>Ethernet </a:t>
            </a:r>
            <a:r>
              <a:rPr sz="1800" dirty="0">
                <a:latin typeface="Calibri"/>
                <a:cs typeface="Calibri"/>
              </a:rPr>
              <a:t>sur </a:t>
            </a:r>
            <a:r>
              <a:rPr sz="1800" spc="-10" dirty="0">
                <a:latin typeface="Calibri"/>
                <a:cs typeface="Calibri"/>
              </a:rPr>
              <a:t>Fibres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optiques</a:t>
            </a:r>
            <a:endParaRPr sz="1800">
              <a:latin typeface="Calibri"/>
              <a:cs typeface="Calibri"/>
            </a:endParaRPr>
          </a:p>
          <a:p>
            <a:pPr marL="370840" marR="5080" indent="-342900" algn="just">
              <a:lnSpc>
                <a:spcPct val="150100"/>
              </a:lnSpc>
              <a:spcBef>
                <a:spcPts val="2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71475" algn="l"/>
              </a:tabLst>
            </a:pP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La solution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Ethernet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sur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fibre optique est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ici une solution de réseau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propriétaire,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qui 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consiste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déployer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fibre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optique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monomode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long de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route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comme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support de 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transmission d'un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réseau haut débit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permettant l'interconnexion des équipements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déployés 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(Ethernet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par</a:t>
            </a:r>
            <a:r>
              <a:rPr sz="1600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exemple).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  <a:spcBef>
                <a:spcPts val="1200"/>
              </a:spcBef>
            </a:pPr>
            <a:r>
              <a:rPr sz="2400" b="1" spc="-25" dirty="0">
                <a:solidFill>
                  <a:srgbClr val="FFC000"/>
                </a:solidFill>
                <a:latin typeface="Calibri"/>
                <a:cs typeface="Calibri"/>
              </a:rPr>
              <a:t>Avantages 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/</a:t>
            </a:r>
            <a:r>
              <a:rPr sz="2400" b="1" spc="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Inconvénients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3353" y="180213"/>
            <a:ext cx="75082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Les supports </a:t>
            </a:r>
            <a:r>
              <a:rPr spc="-10" dirty="0"/>
              <a:t>de </a:t>
            </a:r>
            <a:r>
              <a:rPr spc="-5" dirty="0"/>
              <a:t>communication </a:t>
            </a:r>
            <a:r>
              <a:rPr spc="-20" dirty="0"/>
              <a:t>existants</a:t>
            </a:r>
            <a:r>
              <a:rPr spc="-114" dirty="0"/>
              <a:t> </a:t>
            </a:r>
            <a:r>
              <a:rPr dirty="0"/>
              <a:t>(6)</a:t>
            </a:r>
          </a:p>
        </p:txBody>
      </p:sp>
      <p:sp>
        <p:nvSpPr>
          <p:cNvPr id="4" name="object 4"/>
          <p:cNvSpPr/>
          <p:nvPr/>
        </p:nvSpPr>
        <p:spPr>
          <a:xfrm>
            <a:off x="482335" y="4245131"/>
            <a:ext cx="6313952" cy="924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216" y="974389"/>
            <a:ext cx="8013700" cy="36664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000" b="1" spc="-10" dirty="0">
                <a:solidFill>
                  <a:srgbClr val="FFC000"/>
                </a:solidFill>
                <a:latin typeface="Calibri"/>
                <a:cs typeface="Calibri"/>
              </a:rPr>
              <a:t>Moyens </a:t>
            </a: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de </a:t>
            </a:r>
            <a:r>
              <a:rPr sz="2000" b="1" spc="-5" dirty="0">
                <a:solidFill>
                  <a:srgbClr val="FFC000"/>
                </a:solidFill>
                <a:latin typeface="Calibri"/>
                <a:cs typeface="Calibri"/>
              </a:rPr>
              <a:t>communication</a:t>
            </a:r>
            <a:r>
              <a:rPr sz="2000" b="1" spc="-4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C000"/>
                </a:solidFill>
                <a:latin typeface="Calibri"/>
                <a:cs typeface="Calibri"/>
              </a:rPr>
              <a:t>fixes</a:t>
            </a:r>
            <a:endParaRPr sz="2000">
              <a:latin typeface="Calibri"/>
              <a:cs typeface="Calibri"/>
            </a:endParaRPr>
          </a:p>
          <a:p>
            <a:pPr marL="386715" indent="-343535" algn="just">
              <a:lnSpc>
                <a:spcPct val="100000"/>
              </a:lnSpc>
              <a:spcBef>
                <a:spcPts val="625"/>
              </a:spcBef>
              <a:buClr>
                <a:srgbClr val="C76900"/>
              </a:buClr>
              <a:buSzPct val="118750"/>
              <a:buChar char="•"/>
              <a:tabLst>
                <a:tab pos="387350" algn="l"/>
              </a:tabLst>
            </a:pPr>
            <a:r>
              <a:rPr sz="1600" spc="-10" dirty="0">
                <a:latin typeface="Calibri"/>
                <a:cs typeface="Calibri"/>
              </a:rPr>
              <a:t>Les moyens </a:t>
            </a:r>
            <a:r>
              <a:rPr sz="1600" spc="-5" dirty="0">
                <a:latin typeface="Calibri"/>
                <a:cs typeface="Calibri"/>
              </a:rPr>
              <a:t>de </a:t>
            </a:r>
            <a:r>
              <a:rPr sz="1600" spc="-10" dirty="0">
                <a:latin typeface="Calibri"/>
                <a:cs typeface="Calibri"/>
              </a:rPr>
              <a:t>communication </a:t>
            </a:r>
            <a:r>
              <a:rPr sz="1600" spc="-5" dirty="0">
                <a:latin typeface="Calibri"/>
                <a:cs typeface="Calibri"/>
              </a:rPr>
              <a:t>de type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Wifi</a:t>
            </a:r>
            <a:endParaRPr sz="1600">
              <a:latin typeface="Calibri"/>
              <a:cs typeface="Calibri"/>
            </a:endParaRPr>
          </a:p>
          <a:p>
            <a:pPr marL="386715" indent="-343535" algn="just">
              <a:lnSpc>
                <a:spcPct val="100000"/>
              </a:lnSpc>
              <a:spcBef>
                <a:spcPts val="31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87350" algn="l"/>
              </a:tabLst>
            </a:pP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Technique</a:t>
            </a:r>
            <a:r>
              <a:rPr sz="14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normalisée</a:t>
            </a:r>
            <a:r>
              <a:rPr sz="1400" b="1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réseau</a:t>
            </a:r>
            <a:r>
              <a:rPr sz="14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informatique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à</a:t>
            </a:r>
            <a:r>
              <a:rPr sz="14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haut</a:t>
            </a:r>
            <a:r>
              <a:rPr sz="14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débit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sans</a:t>
            </a:r>
            <a:r>
              <a:rPr sz="14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fil,</a:t>
            </a:r>
            <a:r>
              <a:rPr sz="14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mise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en</a:t>
            </a:r>
            <a:r>
              <a:rPr sz="14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place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pour</a:t>
            </a:r>
            <a:r>
              <a:rPr sz="14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servir</a:t>
            </a:r>
            <a:r>
              <a:rPr sz="1400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support</a:t>
            </a:r>
            <a:endParaRPr sz="1400">
              <a:latin typeface="Calibri"/>
              <a:cs typeface="Calibri"/>
            </a:endParaRPr>
          </a:p>
          <a:p>
            <a:pPr marL="386715" algn="just">
              <a:lnSpc>
                <a:spcPct val="100000"/>
              </a:lnSpc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un réseau privé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dédié.</a:t>
            </a:r>
            <a:endParaRPr sz="1400">
              <a:latin typeface="Calibri"/>
              <a:cs typeface="Calibri"/>
            </a:endParaRPr>
          </a:p>
          <a:p>
            <a:pPr marL="386715" marR="7620" indent="-342900" algn="just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8735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Il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utilise les bandes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fréquence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usage libre des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2,4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GHz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5 GHz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(utilisation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gratuite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sans  autorisation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mais avec des puissances limitées). Il peut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être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déployé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en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environnement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extérieur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pour  relier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haut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débit deux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points distants de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quelques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centaines de mètres, voire dans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des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conditions  optimales quelques kilomètres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avec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des antennes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directionnelles.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Le déploiement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d’une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liaison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Wi-Fi  nécessite néanmoins certaines précautions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antennes en 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vue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directe, environnement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proche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dégagé,  hauteur des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antennes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proportionnelle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à la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distance de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1400" spc="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liaison.</a:t>
            </a:r>
            <a:endParaRPr sz="1400">
              <a:latin typeface="Calibri"/>
              <a:cs typeface="Calibri"/>
            </a:endParaRPr>
          </a:p>
          <a:p>
            <a:pPr marL="386715" marR="5080" indent="-342900" algn="just">
              <a:lnSpc>
                <a:spcPct val="100000"/>
              </a:lnSpc>
              <a:spcBef>
                <a:spcPts val="60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8735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S'adapte parfaitement aux réseaux Ethernet,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débit jusqu'à 54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Mbit/s,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coût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installation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faibles, pas 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400" spc="3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coûts de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 communication</a:t>
            </a:r>
            <a:endParaRPr sz="1400">
              <a:latin typeface="Calibri"/>
              <a:cs typeface="Calibri"/>
            </a:endParaRPr>
          </a:p>
          <a:p>
            <a:pPr marL="386715" indent="-343535" algn="just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87350" algn="l"/>
              </a:tabLst>
            </a:pPr>
            <a:r>
              <a:rPr sz="1400" b="1" u="sng" spc="-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  <a:cs typeface="Calibri"/>
              </a:rPr>
              <a:t>Exemples </a:t>
            </a:r>
            <a:r>
              <a:rPr sz="1400" b="1" u="sng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  <a:cs typeface="Calibri"/>
              </a:rPr>
              <a:t>: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Chambéry 2720m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→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24 Mbit/s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– A63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7200m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→ 8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Mbit/s (haut.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nacelle 40m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+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PMV</a:t>
            </a:r>
            <a:r>
              <a:rPr sz="14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8m)</a:t>
            </a:r>
            <a:endParaRPr sz="1400">
              <a:latin typeface="Calibri"/>
              <a:cs typeface="Calibri"/>
            </a:endParaRPr>
          </a:p>
          <a:p>
            <a:pPr marL="77470">
              <a:lnSpc>
                <a:spcPct val="100000"/>
              </a:lnSpc>
              <a:spcBef>
                <a:spcPts val="400"/>
              </a:spcBef>
            </a:pPr>
            <a:r>
              <a:rPr sz="2000" b="1" spc="-20" dirty="0">
                <a:solidFill>
                  <a:srgbClr val="FFC000"/>
                </a:solidFill>
                <a:latin typeface="Calibri"/>
                <a:cs typeface="Calibri"/>
              </a:rPr>
              <a:t>Avantages </a:t>
            </a: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/</a:t>
            </a:r>
            <a:r>
              <a:rPr sz="20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C000"/>
                </a:solidFill>
                <a:latin typeface="Calibri"/>
                <a:cs typeface="Calibri"/>
              </a:rPr>
              <a:t>Inconvénients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3353" y="180213"/>
            <a:ext cx="75082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Les supports </a:t>
            </a:r>
            <a:r>
              <a:rPr spc="-10" dirty="0"/>
              <a:t>de </a:t>
            </a:r>
            <a:r>
              <a:rPr spc="-5" dirty="0"/>
              <a:t>communication </a:t>
            </a:r>
            <a:r>
              <a:rPr spc="-20" dirty="0"/>
              <a:t>existants</a:t>
            </a:r>
            <a:r>
              <a:rPr spc="-114" dirty="0"/>
              <a:t> </a:t>
            </a:r>
            <a:r>
              <a:rPr dirty="0"/>
              <a:t>(7)</a:t>
            </a:r>
          </a:p>
        </p:txBody>
      </p:sp>
      <p:sp>
        <p:nvSpPr>
          <p:cNvPr id="4" name="object 4"/>
          <p:cNvSpPr/>
          <p:nvPr/>
        </p:nvSpPr>
        <p:spPr>
          <a:xfrm>
            <a:off x="539495" y="4639055"/>
            <a:ext cx="4248912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2063" y="4639055"/>
            <a:ext cx="4248912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65" y="180213"/>
            <a:ext cx="844133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dirty="0"/>
              <a:t>Qualification - correction de données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4065" y="750061"/>
            <a:ext cx="8219440" cy="5357877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0800" indent="0">
              <a:buNone/>
            </a:pPr>
            <a:r>
              <a:rPr lang="fr-FR" sz="2400" dirty="0"/>
              <a:t>Les données contiennent des données manquantes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000" dirty="0"/>
              <a:t>Panne capteur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000" dirty="0"/>
              <a:t>Problème du système de transmission</a:t>
            </a:r>
          </a:p>
          <a:p>
            <a:pPr marL="10800" indent="0">
              <a:buNone/>
            </a:pPr>
            <a:r>
              <a:rPr lang="fr-FR" sz="2000" dirty="0"/>
              <a:t>Elles contiennent des données erronées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000" dirty="0"/>
              <a:t>Dysfonctionnement (réglages, problèmes électromagnétiques, ...)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000" dirty="0"/>
          </a:p>
          <a:p>
            <a:pPr marL="414726" indent="-414726" algn="ctr">
              <a:buFont typeface="Wingdings" panose="05000000000000000000" pitchFamily="2" charset="2"/>
              <a:buChar char="Ø"/>
            </a:pPr>
            <a:r>
              <a:rPr lang="fr-FR" sz="2000" b="1" dirty="0"/>
              <a:t>Avant utilisation, nécessité d’un prétraitement des données</a:t>
            </a:r>
          </a:p>
          <a:p>
            <a:pPr marL="414726" indent="-414726" algn="ctr">
              <a:buFont typeface="Wingdings" panose="05000000000000000000" pitchFamily="2" charset="2"/>
              <a:buChar char="Ø"/>
            </a:pPr>
            <a:endParaRPr lang="fr-FR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Prétraitement des données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Qualification des données pour détecter les données manquantes et aberrantes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Traitement des données par élimination ou estimation d’une nouvelle valeur (=imputation)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Le prétraitement dépend :</a:t>
            </a:r>
          </a:p>
          <a:p>
            <a:pPr lvl="1"/>
            <a:r>
              <a:rPr lang="fr-FR" dirty="0"/>
              <a:t>De l’ampleur du problème </a:t>
            </a:r>
          </a:p>
          <a:p>
            <a:pPr lvl="1"/>
            <a:r>
              <a:rPr lang="fr-FR" dirty="0"/>
              <a:t>Utilisation des données (temps réel ou recueil)</a:t>
            </a:r>
          </a:p>
          <a:p>
            <a:pPr lvl="1"/>
            <a:r>
              <a:rPr lang="fr-FR" dirty="0"/>
              <a:t>Des moyens disponibles (historique, corrélation avec des données externes …)</a:t>
            </a:r>
          </a:p>
          <a:p>
            <a:pPr marL="414726" indent="-414726" algn="ctr">
              <a:buFont typeface="Wingdings" panose="05000000000000000000" pitchFamily="2" charset="2"/>
              <a:buChar char="Ø"/>
            </a:pP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5214917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4323A373-427E-4F37-B640-C6A0755D713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98270" y="3037095"/>
            <a:ext cx="7355520" cy="1760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fr-FR" altLang="fr-FR" sz="1814" b="1" dirty="0">
                <a:solidFill>
                  <a:srgbClr val="878787"/>
                </a:solidFill>
                <a:cs typeface="ヒラギノ角ゴ Pro W3" charset="0"/>
              </a:rPr>
              <a:t>Lucas RIVOIRARD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fr-FR" altLang="fr-FR" sz="1814" b="1" i="1" dirty="0" err="1">
                <a:solidFill>
                  <a:srgbClr val="878787"/>
                </a:solidFill>
                <a:cs typeface="ヒラギノ角ゴ Pro W3" charset="0"/>
              </a:rPr>
              <a:t>Cerema</a:t>
            </a:r>
            <a:r>
              <a:rPr lang="fr-FR" altLang="fr-FR" sz="1814" b="1" i="1" dirty="0">
                <a:solidFill>
                  <a:srgbClr val="878787"/>
                </a:solidFill>
                <a:cs typeface="ヒラギノ角ゴ Pro W3" charset="0"/>
              </a:rPr>
              <a:t> Sud-Ouest / DTISPV / TITANE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fr-FR" altLang="fr-FR" sz="1814" dirty="0">
                <a:solidFill>
                  <a:srgbClr val="878787"/>
                </a:solidFill>
                <a:cs typeface="ヒラギノ角ゴ Pro W3" charset="0"/>
              </a:rPr>
              <a:t>Chef de projet stratégie d’exploitation et ingénierie du trafic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fr-FR" altLang="fr-FR" sz="1814" dirty="0">
              <a:solidFill>
                <a:srgbClr val="878787"/>
              </a:solidFill>
              <a:cs typeface="ヒラギノ角ゴ Pro W3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fr-FR" altLang="fr-FR" sz="1814" dirty="0">
                <a:solidFill>
                  <a:srgbClr val="878787"/>
                </a:solidFill>
                <a:cs typeface="ヒラギノ角ゴ Pro W3" charset="0"/>
              </a:rPr>
              <a:t>05 56 70 66 12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fr-FR" altLang="fr-FR" sz="1814" dirty="0">
                <a:solidFill>
                  <a:srgbClr val="878787"/>
                </a:solidFill>
                <a:cs typeface="ヒラギノ角ゴ Pro W3" charset="0"/>
              </a:rPr>
              <a:t>lucas.rivoirard@cerema.fr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698B5CE6-5E7E-4903-90DF-4F07B48B065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03040" y="1693800"/>
            <a:ext cx="7355520" cy="565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0000"/>
              </a:lnSpc>
              <a:buClrTx/>
              <a:buFontTx/>
              <a:buNone/>
            </a:pPr>
            <a:r>
              <a:rPr lang="fr-FR" altLang="fr-FR" sz="3901" dirty="0">
                <a:solidFill>
                  <a:srgbClr val="EF7C00"/>
                </a:solidFill>
                <a:cs typeface="ヒラギノ角ゴ Pro W3" charset="0"/>
              </a:rPr>
              <a:t>Merci de votre attention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175" y="1484375"/>
            <a:ext cx="8496300" cy="216535"/>
          </a:xfrm>
          <a:custGeom>
            <a:avLst/>
            <a:gdLst/>
            <a:ahLst/>
            <a:cxnLst/>
            <a:rect l="l" t="t" r="r" b="b"/>
            <a:pathLst>
              <a:path w="8496300" h="216535">
                <a:moveTo>
                  <a:pt x="0" y="216408"/>
                </a:moveTo>
                <a:lnTo>
                  <a:pt x="8496300" y="216408"/>
                </a:lnTo>
                <a:lnTo>
                  <a:pt x="8496300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solidFill>
            <a:srgbClr val="ED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5175" y="2476500"/>
            <a:ext cx="8496300" cy="3114040"/>
          </a:xfrm>
          <a:custGeom>
            <a:avLst/>
            <a:gdLst/>
            <a:ahLst/>
            <a:cxnLst/>
            <a:rect l="l" t="t" r="r" b="b"/>
            <a:pathLst>
              <a:path w="8496300" h="3114040">
                <a:moveTo>
                  <a:pt x="0" y="3113532"/>
                </a:moveTo>
                <a:lnTo>
                  <a:pt x="8496300" y="3113532"/>
                </a:lnTo>
                <a:lnTo>
                  <a:pt x="8496300" y="0"/>
                </a:lnTo>
                <a:lnTo>
                  <a:pt x="0" y="0"/>
                </a:lnTo>
                <a:lnTo>
                  <a:pt x="0" y="3113532"/>
                </a:lnTo>
                <a:close/>
              </a:path>
            </a:pathLst>
          </a:custGeom>
          <a:solidFill>
            <a:srgbClr val="ED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8704" y="2997707"/>
            <a:ext cx="8463280" cy="1438910"/>
          </a:xfrm>
          <a:custGeom>
            <a:avLst/>
            <a:gdLst/>
            <a:ahLst/>
            <a:cxnLst/>
            <a:rect l="l" t="t" r="r" b="b"/>
            <a:pathLst>
              <a:path w="8463280" h="1438910">
                <a:moveTo>
                  <a:pt x="0" y="1438656"/>
                </a:moveTo>
                <a:lnTo>
                  <a:pt x="8462772" y="1438656"/>
                </a:lnTo>
                <a:lnTo>
                  <a:pt x="8462772" y="0"/>
                </a:lnTo>
                <a:lnTo>
                  <a:pt x="0" y="0"/>
                </a:lnTo>
                <a:lnTo>
                  <a:pt x="0" y="1438656"/>
                </a:lnTo>
                <a:close/>
              </a:path>
            </a:pathLst>
          </a:custGeom>
          <a:solidFill>
            <a:srgbClr val="ED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5175" y="1700783"/>
            <a:ext cx="8496300" cy="775970"/>
          </a:xfrm>
          <a:custGeom>
            <a:avLst/>
            <a:gdLst/>
            <a:ahLst/>
            <a:cxnLst/>
            <a:rect l="l" t="t" r="r" b="b"/>
            <a:pathLst>
              <a:path w="8496300" h="775969">
                <a:moveTo>
                  <a:pt x="0" y="775715"/>
                </a:moveTo>
                <a:lnTo>
                  <a:pt x="8496300" y="775715"/>
                </a:lnTo>
                <a:lnTo>
                  <a:pt x="8496300" y="0"/>
                </a:lnTo>
                <a:lnTo>
                  <a:pt x="0" y="0"/>
                </a:lnTo>
                <a:lnTo>
                  <a:pt x="0" y="775715"/>
                </a:lnTo>
                <a:close/>
              </a:path>
            </a:pathLst>
          </a:custGeom>
          <a:solidFill>
            <a:srgbClr val="ED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79093" y="1068385"/>
            <a:ext cx="6898005" cy="3279140"/>
          </a:xfrm>
          <a:prstGeom prst="rect">
            <a:avLst/>
          </a:prstGeom>
        </p:spPr>
        <p:txBody>
          <a:bodyPr vert="horz" wrap="square" lIns="0" tIns="487044" rIns="0" bIns="0" rtlCol="0">
            <a:spAutoFit/>
          </a:bodyPr>
          <a:lstStyle/>
          <a:p>
            <a:pPr marR="22225" algn="ctr">
              <a:lnSpc>
                <a:spcPct val="100000"/>
              </a:lnSpc>
              <a:spcBef>
                <a:spcPts val="3834"/>
              </a:spcBef>
            </a:pPr>
            <a:r>
              <a:rPr sz="5400" b="1" spc="-5" dirty="0">
                <a:solidFill>
                  <a:srgbClr val="D9D9D9"/>
                </a:solidFill>
                <a:latin typeface="Calibri"/>
                <a:cs typeface="Calibri"/>
              </a:rPr>
              <a:t>Deuxième</a:t>
            </a:r>
            <a:r>
              <a:rPr sz="5400" b="1" spc="-1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5400" b="1" spc="-20" dirty="0">
                <a:solidFill>
                  <a:srgbClr val="D9D9D9"/>
                </a:solidFill>
                <a:latin typeface="Calibri"/>
                <a:cs typeface="Calibri"/>
              </a:rPr>
              <a:t>Partie</a:t>
            </a:r>
            <a:endParaRPr sz="5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300">
              <a:latin typeface="Times New Roman"/>
              <a:cs typeface="Times New Roman"/>
            </a:endParaRPr>
          </a:p>
          <a:p>
            <a:pPr marL="12065" marR="5080" indent="6985" algn="ctr">
              <a:lnSpc>
                <a:spcPts val="5190"/>
              </a:lnSpc>
            </a:pPr>
            <a:r>
              <a:rPr sz="5400" spc="-25" dirty="0">
                <a:solidFill>
                  <a:srgbClr val="FFFFFF"/>
                </a:solidFill>
                <a:latin typeface="Calibri"/>
                <a:cs typeface="Calibri"/>
              </a:rPr>
              <a:t>Capteurs </a:t>
            </a:r>
            <a:r>
              <a:rPr sz="5400" dirty="0">
                <a:solidFill>
                  <a:srgbClr val="FFFFFF"/>
                </a:solidFill>
                <a:latin typeface="Calibri"/>
                <a:cs typeface="Calibri"/>
              </a:rPr>
              <a:t>et </a:t>
            </a:r>
            <a:r>
              <a:rPr sz="5400" spc="-35" dirty="0">
                <a:solidFill>
                  <a:srgbClr val="FFFFFF"/>
                </a:solidFill>
                <a:latin typeface="Calibri"/>
                <a:cs typeface="Calibri"/>
              </a:rPr>
              <a:t>systèmes </a:t>
            </a:r>
            <a:r>
              <a:rPr sz="5400" spc="-5" dirty="0">
                <a:solidFill>
                  <a:srgbClr val="FFFFFF"/>
                </a:solidFill>
                <a:latin typeface="Calibri"/>
                <a:cs typeface="Calibri"/>
              </a:rPr>
              <a:t>de  </a:t>
            </a:r>
            <a:r>
              <a:rPr sz="5400" spc="-10" dirty="0">
                <a:solidFill>
                  <a:srgbClr val="FFFFFF"/>
                </a:solidFill>
                <a:latin typeface="Calibri"/>
                <a:cs typeface="Calibri"/>
              </a:rPr>
              <a:t>recueil </a:t>
            </a:r>
            <a:r>
              <a:rPr sz="5400" spc="-5" dirty="0">
                <a:solidFill>
                  <a:srgbClr val="FFFFFF"/>
                </a:solidFill>
                <a:latin typeface="Calibri"/>
                <a:cs typeface="Calibri"/>
              </a:rPr>
              <a:t>de données</a:t>
            </a:r>
            <a:r>
              <a:rPr sz="5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spc="-25" dirty="0">
                <a:solidFill>
                  <a:srgbClr val="FFFFFF"/>
                </a:solidFill>
                <a:latin typeface="Calibri"/>
                <a:cs typeface="Calibri"/>
              </a:rPr>
              <a:t>trafic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0802" y="2637282"/>
            <a:ext cx="8352155" cy="0"/>
          </a:xfrm>
          <a:custGeom>
            <a:avLst/>
            <a:gdLst/>
            <a:ahLst/>
            <a:cxnLst/>
            <a:rect l="l" t="t" r="r" b="b"/>
            <a:pathLst>
              <a:path w="8352155">
                <a:moveTo>
                  <a:pt x="0" y="0"/>
                </a:moveTo>
                <a:lnTo>
                  <a:pt x="8351901" y="0"/>
                </a:lnTo>
              </a:path>
            </a:pathLst>
          </a:custGeom>
          <a:ln w="28956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21030" y="135762"/>
            <a:ext cx="804799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2925" marR="5080" indent="-53086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ED7E00"/>
                </a:solidFill>
              </a:rPr>
              <a:t>Panorama </a:t>
            </a:r>
            <a:r>
              <a:rPr sz="2800" spc="-5" dirty="0">
                <a:solidFill>
                  <a:srgbClr val="ED7E00"/>
                </a:solidFill>
              </a:rPr>
              <a:t>des </a:t>
            </a:r>
            <a:r>
              <a:rPr sz="2800" spc="-25" dirty="0">
                <a:solidFill>
                  <a:srgbClr val="ED7E00"/>
                </a:solidFill>
              </a:rPr>
              <a:t>systèmes </a:t>
            </a:r>
            <a:r>
              <a:rPr sz="2800" spc="-5" dirty="0">
                <a:solidFill>
                  <a:srgbClr val="ED7E00"/>
                </a:solidFill>
              </a:rPr>
              <a:t>de </a:t>
            </a:r>
            <a:r>
              <a:rPr sz="2800" spc="-10" dirty="0">
                <a:solidFill>
                  <a:srgbClr val="ED7E00"/>
                </a:solidFill>
              </a:rPr>
              <a:t>recueils </a:t>
            </a:r>
            <a:r>
              <a:rPr sz="2800" spc="-5" dirty="0">
                <a:solidFill>
                  <a:srgbClr val="ED7E00"/>
                </a:solidFill>
              </a:rPr>
              <a:t>de données </a:t>
            </a:r>
            <a:r>
              <a:rPr sz="2800" spc="-15" dirty="0">
                <a:solidFill>
                  <a:srgbClr val="ED7E00"/>
                </a:solidFill>
              </a:rPr>
              <a:t>trafic </a:t>
            </a:r>
            <a:r>
              <a:rPr sz="2800" spc="-5" dirty="0">
                <a:solidFill>
                  <a:srgbClr val="ED7E00"/>
                </a:solidFill>
              </a:rPr>
              <a:t>-  </a:t>
            </a:r>
            <a:r>
              <a:rPr sz="2800" spc="-15" dirty="0">
                <a:solidFill>
                  <a:srgbClr val="ED7E00"/>
                </a:solidFill>
              </a:rPr>
              <a:t>Capteurs, </a:t>
            </a:r>
            <a:r>
              <a:rPr sz="2800" spc="-25" dirty="0">
                <a:solidFill>
                  <a:srgbClr val="ED7E00"/>
                </a:solidFill>
              </a:rPr>
              <a:t>systèmes </a:t>
            </a:r>
            <a:r>
              <a:rPr sz="2800" spc="-20" dirty="0">
                <a:solidFill>
                  <a:srgbClr val="ED7E00"/>
                </a:solidFill>
              </a:rPr>
              <a:t>et </a:t>
            </a:r>
            <a:r>
              <a:rPr sz="2800" spc="-10" dirty="0">
                <a:solidFill>
                  <a:srgbClr val="ED7E00"/>
                </a:solidFill>
              </a:rPr>
              <a:t>transmission </a:t>
            </a:r>
            <a:r>
              <a:rPr sz="2800" spc="-5" dirty="0">
                <a:solidFill>
                  <a:srgbClr val="ED7E00"/>
                </a:solidFill>
              </a:rPr>
              <a:t>de</a:t>
            </a:r>
            <a:r>
              <a:rPr sz="2800" spc="155" dirty="0">
                <a:solidFill>
                  <a:srgbClr val="ED7E00"/>
                </a:solidFill>
              </a:rPr>
              <a:t> </a:t>
            </a:r>
            <a:r>
              <a:rPr sz="2800" spc="-10" dirty="0">
                <a:solidFill>
                  <a:srgbClr val="ED7E00"/>
                </a:solidFill>
              </a:rPr>
              <a:t>données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90" y="836706"/>
            <a:ext cx="8338820" cy="474535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C76900"/>
              </a:buClr>
              <a:buSzPct val="119444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Introduction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: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différentes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technologies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en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fonction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de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phénomènes</a:t>
            </a:r>
            <a:r>
              <a:rPr sz="1800" b="1" spc="-19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physiques</a:t>
            </a:r>
            <a:endParaRPr sz="18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2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b="1" spc="-15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inductifs –</a:t>
            </a:r>
            <a:r>
              <a:rPr sz="1600" b="1" spc="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boucles</a:t>
            </a:r>
            <a:endParaRPr sz="16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Magnétomètres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en chaussée ou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hors</a:t>
            </a:r>
            <a:r>
              <a:rPr sz="1600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chaussée</a:t>
            </a:r>
            <a:endParaRPr sz="1600">
              <a:latin typeface="Calibri"/>
              <a:cs typeface="Calibri"/>
            </a:endParaRPr>
          </a:p>
          <a:p>
            <a:pPr marL="643255" marR="5080" lvl="1" indent="-276225">
              <a:lnSpc>
                <a:spcPct val="100000"/>
              </a:lnSpc>
              <a:spcBef>
                <a:spcPts val="60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micro-ondes :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radars </a:t>
            </a:r>
            <a:r>
              <a:rPr sz="1600" spc="-25" dirty="0">
                <a:solidFill>
                  <a:srgbClr val="585858"/>
                </a:solidFill>
                <a:latin typeface="Calibri"/>
                <a:cs typeface="Calibri"/>
              </a:rPr>
              <a:t>Doppler,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radars avec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mesure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distance, radar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à micro-ondes 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passifs,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radars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double antennes,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radars</a:t>
            </a:r>
            <a:r>
              <a:rPr sz="16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avancés</a:t>
            </a:r>
            <a:endParaRPr sz="16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b="1" spc="-15" dirty="0">
                <a:solidFill>
                  <a:srgbClr val="585858"/>
                </a:solidFill>
                <a:latin typeface="Calibri"/>
                <a:cs typeface="Calibri"/>
              </a:rPr>
              <a:t>Capteur </a:t>
            </a:r>
            <a:r>
              <a:rPr sz="1600" b="1" spc="-25" dirty="0">
                <a:solidFill>
                  <a:srgbClr val="585858"/>
                </a:solidFill>
                <a:latin typeface="Calibri"/>
                <a:cs typeface="Calibri"/>
              </a:rPr>
              <a:t>laser, </a:t>
            </a:r>
            <a:r>
              <a:rPr sz="1600" b="1" spc="-15" dirty="0">
                <a:solidFill>
                  <a:srgbClr val="585858"/>
                </a:solidFill>
                <a:latin typeface="Calibri"/>
                <a:cs typeface="Calibri"/>
              </a:rPr>
              <a:t>infrarouge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passif /</a:t>
            </a:r>
            <a:r>
              <a:rPr sz="1600" b="1" spc="1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actif</a:t>
            </a:r>
            <a:endParaRPr sz="16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Capteurs acoustiques passifs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/ actifs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(ultrasons)</a:t>
            </a:r>
            <a:endParaRPr sz="16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b="1" spc="-15" dirty="0">
                <a:solidFill>
                  <a:srgbClr val="585858"/>
                </a:solidFill>
                <a:latin typeface="Calibri"/>
                <a:cs typeface="Calibri"/>
              </a:rPr>
              <a:t>Capteurs</a:t>
            </a:r>
            <a:r>
              <a:rPr sz="1600" b="1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pneumatiques</a:t>
            </a:r>
            <a:endParaRPr sz="16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piézo-électriques, à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jauges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contrainte,</a:t>
            </a:r>
            <a:endParaRPr sz="16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b="1" spc="-15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résistifs,</a:t>
            </a:r>
            <a:r>
              <a:rPr sz="1600" b="1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capacitifs</a:t>
            </a:r>
            <a:endParaRPr sz="16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Capteurs</a:t>
            </a:r>
            <a:r>
              <a:rPr sz="16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vidéo</a:t>
            </a:r>
            <a:endParaRPr sz="16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b="1" spc="-20" dirty="0">
                <a:solidFill>
                  <a:srgbClr val="585858"/>
                </a:solidFill>
                <a:latin typeface="Calibri"/>
                <a:cs typeface="Calibri"/>
              </a:rPr>
              <a:t>Traceurs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continus et</a:t>
            </a:r>
            <a:r>
              <a:rPr sz="1600" b="1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point-à-point</a:t>
            </a:r>
            <a:endParaRPr sz="1600">
              <a:latin typeface="Calibri"/>
              <a:cs typeface="Calibri"/>
            </a:endParaRPr>
          </a:p>
          <a:p>
            <a:pPr marL="654050" indent="-287020">
              <a:lnSpc>
                <a:spcPct val="100000"/>
              </a:lnSpc>
              <a:spcBef>
                <a:spcPts val="1205"/>
              </a:spcBef>
              <a:buClr>
                <a:srgbClr val="ED7E00"/>
              </a:buClr>
              <a:buSzPct val="75000"/>
              <a:buFont typeface="Wingdings"/>
              <a:buChar char=""/>
              <a:tabLst>
                <a:tab pos="654050" algn="l"/>
                <a:tab pos="654685" algn="l"/>
              </a:tabLst>
            </a:pPr>
            <a:r>
              <a:rPr sz="1600" b="1" spc="-15" dirty="0">
                <a:solidFill>
                  <a:srgbClr val="AC5A00"/>
                </a:solidFill>
                <a:latin typeface="Calibri"/>
                <a:cs typeface="Calibri"/>
              </a:rPr>
              <a:t>Capteurs </a:t>
            </a:r>
            <a:r>
              <a:rPr sz="1600" b="1" spc="-5" dirty="0">
                <a:solidFill>
                  <a:srgbClr val="AC5A00"/>
                </a:solidFill>
                <a:latin typeface="Calibri"/>
                <a:cs typeface="Calibri"/>
              </a:rPr>
              <a:t>non</a:t>
            </a:r>
            <a:r>
              <a:rPr sz="1600" b="1" spc="60" dirty="0">
                <a:solidFill>
                  <a:srgbClr val="AC5A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AC5A00"/>
                </a:solidFill>
                <a:latin typeface="Calibri"/>
                <a:cs typeface="Calibri"/>
              </a:rPr>
              <a:t>abordés</a:t>
            </a:r>
            <a:endParaRPr sz="1600">
              <a:latin typeface="Calibri"/>
              <a:cs typeface="Calibri"/>
            </a:endParaRPr>
          </a:p>
          <a:p>
            <a:pPr marL="996950" lvl="1" indent="-355600">
              <a:lnSpc>
                <a:spcPct val="100000"/>
              </a:lnSpc>
              <a:spcBef>
                <a:spcPts val="61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embarqués dans le véhicule :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trajectoires, comportement véhicule/conducteur,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mesures de chaussées,</a:t>
            </a:r>
            <a:r>
              <a:rPr sz="13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etc.</a:t>
            </a:r>
            <a:endParaRPr sz="1300">
              <a:latin typeface="Calibri"/>
              <a:cs typeface="Calibri"/>
            </a:endParaRPr>
          </a:p>
          <a:p>
            <a:pPr marL="996950" lvl="1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à fibres optiques, sismique,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météo,</a:t>
            </a:r>
            <a:r>
              <a:rPr sz="1300" spc="1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etc.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841818"/>
            <a:ext cx="6602730" cy="165290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C76900"/>
              </a:buClr>
              <a:buSzPct val="118750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Introduction (suite) </a:t>
            </a: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: types de</a:t>
            </a:r>
            <a:r>
              <a:rPr sz="1600" b="1" spc="8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C000"/>
                </a:solidFill>
                <a:latin typeface="Calibri"/>
                <a:cs typeface="Calibri"/>
              </a:rPr>
              <a:t>capteurs</a:t>
            </a:r>
            <a:endParaRPr sz="16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1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«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intrusifs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»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ou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«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non-intrusifs</a:t>
            </a:r>
            <a:r>
              <a:rPr sz="1400" b="1" spc="-1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»</a:t>
            </a:r>
            <a:endParaRPr sz="1400">
              <a:latin typeface="Calibri"/>
              <a:cs typeface="Calibri"/>
            </a:endParaRPr>
          </a:p>
          <a:p>
            <a:pPr marL="996950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intrusifs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sont installés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« dans la chaussée »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ou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dans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son</a:t>
            </a:r>
            <a:r>
              <a:rPr sz="14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emprise</a:t>
            </a:r>
            <a:endParaRPr sz="1400">
              <a:latin typeface="Calibri"/>
              <a:cs typeface="Calibri"/>
            </a:endParaRPr>
          </a:p>
          <a:p>
            <a:pPr marL="996950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non-intrusifs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sont installés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« hors chaussée</a:t>
            </a:r>
            <a:r>
              <a:rPr sz="1400" b="1" spc="-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»</a:t>
            </a:r>
            <a:endParaRPr sz="1400">
              <a:latin typeface="Calibri"/>
              <a:cs typeface="Calibri"/>
            </a:endParaRPr>
          </a:p>
          <a:p>
            <a:pPr marL="1268730" lvl="3" indent="-27051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Char char="−"/>
              <a:tabLst>
                <a:tab pos="1268730" algn="l"/>
                <a:tab pos="1269365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En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accotement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sur mât,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potence</a:t>
            </a:r>
            <a:endParaRPr sz="1400">
              <a:latin typeface="Calibri"/>
              <a:cs typeface="Calibri"/>
            </a:endParaRPr>
          </a:p>
          <a:p>
            <a:pPr marL="1268730" lvl="3" indent="-27051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Char char="−"/>
              <a:tabLst>
                <a:tab pos="1268730" algn="l"/>
                <a:tab pos="1269365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En surplomb des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voies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circulées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sur portique,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ouvrage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d'art, en TPC,</a:t>
            </a:r>
            <a:r>
              <a:rPr sz="1400" spc="1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etc.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4" name="object 4"/>
          <p:cNvSpPr/>
          <p:nvPr/>
        </p:nvSpPr>
        <p:spPr>
          <a:xfrm>
            <a:off x="716280" y="2689860"/>
            <a:ext cx="2551175" cy="1170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54908" y="2679192"/>
            <a:ext cx="2090927" cy="1205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4682" y="3916527"/>
            <a:ext cx="6498590" cy="77978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88290" indent="-276225">
              <a:lnSpc>
                <a:spcPct val="100000"/>
              </a:lnSpc>
              <a:spcBef>
                <a:spcPts val="4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288290" algn="l"/>
                <a:tab pos="288925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embarqués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dans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véhicules (poids, identification, géolocalisation,</a:t>
            </a:r>
            <a:r>
              <a:rPr sz="1400" spc="1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etc.)</a:t>
            </a:r>
            <a:endParaRPr sz="1400">
              <a:latin typeface="Calibri"/>
              <a:cs typeface="Calibri"/>
            </a:endParaRPr>
          </a:p>
          <a:p>
            <a:pPr marL="288290" indent="-276225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288290" algn="l"/>
                <a:tab pos="288925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capteurs et systèmes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autonomes en</a:t>
            </a:r>
            <a:r>
              <a:rPr sz="1400" b="1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énergie</a:t>
            </a:r>
            <a:endParaRPr sz="14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300"/>
              </a:spcBef>
              <a:tabLst>
                <a:tab pos="641985" algn="l"/>
              </a:tabLst>
            </a:pPr>
            <a:r>
              <a:rPr sz="1050" dirty="0">
                <a:solidFill>
                  <a:srgbClr val="ED7E00"/>
                </a:solidFill>
                <a:latin typeface="Courier New"/>
                <a:cs typeface="Courier New"/>
              </a:rPr>
              <a:t>o	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Alimentation par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batterie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/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panneau solaire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/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éolienne (ou</a:t>
            </a:r>
            <a:r>
              <a:rPr sz="14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turbine)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32319" y="4709159"/>
            <a:ext cx="1136903" cy="10956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6280" y="4759452"/>
            <a:ext cx="1606295" cy="10744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62371" y="4771644"/>
            <a:ext cx="1435607" cy="10134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02379" y="4796028"/>
            <a:ext cx="955548" cy="9555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04185" y="4759452"/>
            <a:ext cx="637336" cy="10637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7326</Words>
  <Application>Microsoft Office PowerPoint</Application>
  <PresentationFormat>Affichage à l'écran (4:3)</PresentationFormat>
  <Paragraphs>724</Paragraphs>
  <Slides>66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66</vt:i4>
      </vt:variant>
    </vt:vector>
  </HeadingPairs>
  <TitlesOfParts>
    <vt:vector size="79" baseType="lpstr">
      <vt:lpstr>Microsoft YaHei</vt:lpstr>
      <vt:lpstr>MS Gothic</vt:lpstr>
      <vt:lpstr>Arial</vt:lpstr>
      <vt:lpstr>Book Antiqua</vt:lpstr>
      <vt:lpstr>Calibri</vt:lpstr>
      <vt:lpstr>Courier New</vt:lpstr>
      <vt:lpstr>Symbol</vt:lpstr>
      <vt:lpstr>Times New Roman</vt:lpstr>
      <vt:lpstr>Trebuchet MS</vt:lpstr>
      <vt:lpstr>Tw Cen MT</vt:lpstr>
      <vt:lpstr>Wingdings</vt:lpstr>
      <vt:lpstr>ヒラギノ角ゴ Pro W3</vt:lpstr>
      <vt:lpstr>Office Theme</vt:lpstr>
      <vt:lpstr>Gestion du Trafic et  Exploitation de la Route</vt:lpstr>
      <vt:lpstr>Plan de la présentation</vt:lpstr>
      <vt:lpstr>Panorama des systèmes de recueils de données trafic -  Capteurs, systèmes et transmission de données</vt:lpstr>
      <vt:lpstr>Politique et stratégies (1)</vt:lpstr>
      <vt:lpstr>Politique et stratégies (2)</vt:lpstr>
      <vt:lpstr>Besoins des exploitants et autres besoins (1)</vt:lpstr>
      <vt:lpstr>Panorama des systèmes de recueils de données trafic -  Capteurs, systèmes et transmission de données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Panorama des systèmes de recueils de données trafic -  Capteurs, systèmes et transmission de données</vt:lpstr>
      <vt:lpstr>Méthode de choix d'un mode de transmission (1)</vt:lpstr>
      <vt:lpstr>Les supports de communication existants (1)</vt:lpstr>
      <vt:lpstr>Les supports de communication existants (2)</vt:lpstr>
      <vt:lpstr>Les supports de communication existants (3)</vt:lpstr>
      <vt:lpstr>Les supports de communication existants (4)</vt:lpstr>
      <vt:lpstr>Les supports de communication existants (5)</vt:lpstr>
      <vt:lpstr>Les supports de communication existants (6)</vt:lpstr>
      <vt:lpstr>Les supports de communication existants (7)</vt:lpstr>
      <vt:lpstr>Qualification - correction de données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MC</dc:creator>
  <cp:lastModifiedBy>M. Lucas RIVOIRARD</cp:lastModifiedBy>
  <cp:revision>5</cp:revision>
  <dcterms:created xsi:type="dcterms:W3CDTF">2019-12-05T08:51:53Z</dcterms:created>
  <dcterms:modified xsi:type="dcterms:W3CDTF">2023-01-11T09:16:39Z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2019-12-05T00:00:00Z</vt:filetime>
  </property>
</Properties>
</file>