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0" r:id="rId5"/>
    <p:sldId id="268" r:id="rId6"/>
    <p:sldId id="262" r:id="rId7"/>
    <p:sldId id="263" r:id="rId8"/>
    <p:sldId id="264" r:id="rId9"/>
    <p:sldId id="266" r:id="rId10"/>
    <p:sldId id="265" r:id="rId11"/>
    <p:sldId id="267" r:id="rId12"/>
    <p:sldId id="258" r:id="rId13"/>
    <p:sldId id="259" r:id="rId14"/>
    <p:sldId id="269" r:id="rId15"/>
    <p:sldId id="27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77F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71" autoAdjust="0"/>
    <p:restoredTop sz="94624" autoAdjust="0"/>
  </p:normalViewPr>
  <p:slideViewPr>
    <p:cSldViewPr>
      <p:cViewPr>
        <p:scale>
          <a:sx n="66" d="100"/>
          <a:sy n="66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5209B-F647-4F30-981F-BF291334BCA7}" type="datetimeFigureOut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2D06F-A090-4E90-8FC7-7DE8FB5BC720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D06F-A090-4E90-8FC7-7DE8FB5BC720}" type="slidenum">
              <a:rPr lang="pl-PL" smtClean="0"/>
              <a:pPr/>
              <a:t>1</a:t>
            </a:fld>
            <a:endParaRPr lang="pl-P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2D06F-A090-4E90-8FC7-7DE8FB5BC720}" type="slidenum">
              <a:rPr lang="pl-PL" smtClean="0"/>
              <a:pPr/>
              <a:t>2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2A81-C1B5-4C6B-B44A-7135F1AD305A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4CEA-2896-4849-923C-7CDA87DAFAE1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F4FF5-80ED-40E0-BF9D-1FECC662317C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B90CC-17B8-4235-A33F-A05B2ADCC86E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DC6B-D252-4239-BCDF-9C17BAD5619C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39F6-3A14-47F6-A56A-F6C760FDD2DA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4171-C4D3-479E-A751-C3DBEF0D3DAC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1901-E9B1-4A58-BAF4-514C6EF077D6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D720-DB72-4347-9577-B7AB5F0C23A2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CA69-41A7-4F89-A6B5-5B2F1C8B39E8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1E90-3A7E-4B8E-A86F-9965728BCE83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4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EA27-841B-4900-96AF-5B36EE302881}" type="datetime1">
              <a:rPr lang="pl-PL" smtClean="0"/>
              <a:pPr/>
              <a:t>2015-01-06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 smtClean="0"/>
              <a:t>Proces wytwarzania testów automatycznych dla aplikacji mobilnych na przykładzie platformy Android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7AA4-5BC4-4AB4-AB07-29E8240132AC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ctrTitle"/>
          </p:nvPr>
        </p:nvSpPr>
        <p:spPr>
          <a:xfrm>
            <a:off x="714348" y="2428868"/>
            <a:ext cx="7772400" cy="1470025"/>
          </a:xfrm>
        </p:spPr>
        <p:txBody>
          <a:bodyPr>
            <a:noAutofit/>
          </a:bodyPr>
          <a:lstStyle/>
          <a:p>
            <a:r>
              <a:rPr lang="pl-PL" sz="3200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Comparison of validity criteria for community mining algorithms</a:t>
            </a:r>
            <a:endParaRPr lang="pl-PL" sz="3200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3" name="Tytuł 1"/>
          <p:cNvSpPr txBox="1">
            <a:spLocks/>
          </p:cNvSpPr>
          <p:nvPr/>
        </p:nvSpPr>
        <p:spPr>
          <a:xfrm>
            <a:off x="714348" y="514351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Authors: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Trzcionkowski Radosław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Szczygłowski</a:t>
            </a:r>
            <a:r>
              <a:rPr kumimoji="0" lang="pl-PL" sz="20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 Łukasz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1</a:t>
            </a:fld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 txBox="1">
            <a:spLocks/>
          </p:cNvSpPr>
          <p:nvPr/>
        </p:nvSpPr>
        <p:spPr>
          <a:xfrm>
            <a:off x="2571736" y="428604"/>
            <a:ext cx="4036247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Considered algorithms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438628" y="1142984"/>
            <a:ext cx="4266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Jung Bicomponent Clustering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Jung Edge Betweenness Clustering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Jung Voltage Clustering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JavaML Density Based Spatial Clustering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JavaML Knode Clustering 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JavaML Self Organizing Maps Clustering</a:t>
            </a:r>
            <a:endParaRPr lang="pl-PL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2071670" y="3500438"/>
            <a:ext cx="4964941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Used 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dataset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: 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Zahary’s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Karate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392877" y="4643446"/>
            <a:ext cx="835824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Similar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experiment 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approach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as used in the first test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21439" y="1785926"/>
          <a:ext cx="8501123" cy="4643471"/>
        </p:xfrm>
        <a:graphic>
          <a:graphicData uri="http://schemas.openxmlformats.org/drawingml/2006/table">
            <a:tbl>
              <a:tblPr/>
              <a:tblGrid>
                <a:gridCol w="1374490"/>
                <a:gridCol w="1700970"/>
                <a:gridCol w="1791908"/>
                <a:gridCol w="1841847"/>
                <a:gridCol w="1791908"/>
              </a:tblGrid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noProof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Name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Jaccard Ex. Evaluation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pl-PL" sz="1200" baseline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Index </a:t>
                      </a: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NOD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pl-PL" sz="1200" baseline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Index </a:t>
                      </a: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ARD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pl-PL" sz="1200" baseline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pl-PL" sz="12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Index </a:t>
                      </a: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PCD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Jung Bicomponent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0.4605089949506484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0.18064609786610283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0.4985120814096288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0.2258478458692724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Jung Edge Betweenness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0.4866310160427806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0.4285714285714287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-0.2000000000000001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Jung Voltage Clustering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0.5187105584220729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0.2475895522660684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0.43187310694120346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0.2789870794384364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JavaML Density Based Spatial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0.4526717087868168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477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0.262039093595844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0.558564512088685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0.3547832539308114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JavaML Knode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0.495616880650531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0.16444965781240056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0.13367560477810442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0.19711628953958574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6633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JavaML Self Organizing Maps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0.6724051154863459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0.22555020106813498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0.3239879888281027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0.24271250242535564</a:t>
                      </a:r>
                      <a:endParaRPr lang="pl-PL" sz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415" marR="374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ytuł 1"/>
          <p:cNvSpPr txBox="1">
            <a:spLocks/>
          </p:cNvSpPr>
          <p:nvPr/>
        </p:nvSpPr>
        <p:spPr>
          <a:xfrm>
            <a:off x="1017960" y="428604"/>
            <a:ext cx="7108081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Results based on the 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best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criteria - C Index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12</a:t>
            </a:fld>
            <a:endParaRPr lang="pl-PL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2571736" y="428604"/>
            <a:ext cx="4036247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Conclusion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285720" y="1214422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Modularity Q, as the most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commonly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used criteria,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highly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ranked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in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all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the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cases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considered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in the experiment.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However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there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more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well-behaving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criterias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that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can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also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be used to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measure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quality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of community mining algorithms and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become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basement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of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newly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implemented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.</a:t>
            </a:r>
          </a:p>
          <a:p>
            <a:pPr algn="just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Results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acquired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in the experiment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similar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to the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base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article,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however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,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some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differences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noticeable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especially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in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pesimistic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and medium case.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This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might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be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caused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by a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different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algorithm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to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create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random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partitioning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of used datasets.</a:t>
            </a:r>
          </a:p>
          <a:p>
            <a:pPr algn="just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The experiment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has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shown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that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 Index with NOD, PCD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or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ARD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the most     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appropriate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criteria for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datasets.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Even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though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one of the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highest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ranked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criteria based on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vectors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correlation,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still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can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produce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results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that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are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way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different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comparing to  the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external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evaluation with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dataset’s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ground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truth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, as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shown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in the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second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experiment.</a:t>
            </a:r>
            <a:endParaRPr lang="pl-PL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2571736" y="428604"/>
            <a:ext cx="4036247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Future work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857224" y="1357298"/>
            <a:ext cx="769999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Implement missing metrics calculating distance between network nodes.</a:t>
            </a: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I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mplement more validity criterias and include them in the experiment. </a:t>
            </a:r>
          </a:p>
          <a:p>
            <a:pPr lvl="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Additional criterias can be found at: </a:t>
            </a:r>
          </a:p>
          <a:p>
            <a:pPr lvl="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http://cran.r-project.org/web/packages/clusterCrit/vignettes/clusterCrit.pdf</a:t>
            </a:r>
          </a:p>
          <a:p>
            <a:pPr lvl="0"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Extend the experiment with bigger datasets, e.g. Enron.</a:t>
            </a:r>
          </a:p>
          <a:p>
            <a:pPr lvl="0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xtend the clustering algorithms comparing experiment  </a:t>
            </a:r>
          </a:p>
          <a:p>
            <a:pPr lvl="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with additional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implementations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of community mining.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2571736" y="428604"/>
            <a:ext cx="4036247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References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857224" y="1214422"/>
            <a:ext cx="7717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http://webdocs.cs.ualberta.ca/~zaiane/postscript/SNA-Encyclopedia.pdf</a:t>
            </a: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://webdocs.cs.ualberta.ca/~rabbanyk/criteriaComparison/ASONAM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/</a:t>
            </a:r>
          </a:p>
          <a:p>
            <a:pPr lvl="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cameraReadyVersion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/asonam12rabbanyk.pdf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://jmlr.csail.mit.edu/papers/volume11/vinh10a/vinh10a.pdf</a:t>
            </a: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://spaghetti-os.blogspot.com/2014/05/zacharys-karate-club.html</a:t>
            </a: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://hal.elte.hu/~lanna/Publications/GraphEPLFinal_6o.pdf</a:t>
            </a: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://webdocs.cs.ualberta.ca/~rabbanyk/TopLeader/</a:t>
            </a:r>
          </a:p>
          <a:p>
            <a:pPr lvl="0"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http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://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cran.r-project.org/web/packages/clusterCrit/vignettes/clusterCrit.pdf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15</a:t>
            </a:fld>
            <a:endParaRPr lang="pl-PL" dirty="0"/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714348" y="500042"/>
            <a:ext cx="7772400" cy="6000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Thank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 </a:t>
            </a: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you</a:t>
            </a:r>
            <a:endParaRPr kumimoji="0" lang="pl-P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2</a:t>
            </a:fld>
            <a:endParaRPr lang="pl-PL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714480" y="357166"/>
            <a:ext cx="562574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Implementation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85720" y="2071678"/>
            <a:ext cx="274748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Validity criterias:</a:t>
            </a: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C Index criteria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Davies Bouldin criteria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Dunn Index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Criteria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Point Bisterial Criteria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Silhouette Width Criteria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Variance Ratio Criteria 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Z Statistics Criteria </a:t>
            </a:r>
          </a:p>
          <a:p>
            <a:pPr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97%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coverage</a:t>
            </a:r>
            <a:endParaRPr lang="pl-PL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5962103" y="2071678"/>
            <a:ext cx="318189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Nodes distance measurings:</a:t>
            </a: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Adjacency Relation Distance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Edge Path Distance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Neighbour Overlap Distance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Pearson Correlation Distance</a:t>
            </a:r>
          </a:p>
          <a:p>
            <a:pPr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88%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coverage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3428992" y="2071678"/>
            <a:ext cx="22509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External evaluation:</a:t>
            </a: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Jaccard Coefficient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AMI, ARI (not used)</a:t>
            </a:r>
          </a:p>
          <a:p>
            <a:pPr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>
              <a:buFont typeface="Arial" pitchFamily="34" charset="0"/>
              <a:buChar char="•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98%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coverage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cxnSp>
        <p:nvCxnSpPr>
          <p:cNvPr id="14" name="Łącznik prosty 13"/>
          <p:cNvCxnSpPr/>
          <p:nvPr/>
        </p:nvCxnSpPr>
        <p:spPr>
          <a:xfrm rot="5400000">
            <a:off x="1036613" y="3392487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/>
          <p:cNvSpPr txBox="1"/>
          <p:nvPr/>
        </p:nvSpPr>
        <p:spPr>
          <a:xfrm>
            <a:off x="2438788" y="6143644"/>
            <a:ext cx="42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39 unit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tests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with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total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coverage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 </a:t>
            </a: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of 62,4%</a:t>
            </a:r>
            <a:endParaRPr lang="pl-PL" dirty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cxnSp>
        <p:nvCxnSpPr>
          <p:cNvPr id="20" name="Łącznik prosty 19"/>
          <p:cNvCxnSpPr/>
          <p:nvPr/>
        </p:nvCxnSpPr>
        <p:spPr>
          <a:xfrm rot="5400000">
            <a:off x="3536943" y="3392487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3</a:t>
            </a:fld>
            <a:endParaRPr lang="pl-PL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714348" y="500042"/>
            <a:ext cx="7772400" cy="6000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Experiment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3200" dirty="0" smtClean="0">
              <a:solidFill>
                <a:schemeClr val="bg1"/>
              </a:solidFill>
              <a:latin typeface="Segoe UI Semilight" pitchFamily="34" charset="0"/>
              <a:ea typeface="+mj-ea"/>
              <a:cs typeface="Segoe UI Semiligh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2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Validity criteria comparison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4</a:t>
            </a:fld>
            <a:endParaRPr lang="pl-PL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357158" y="1285860"/>
            <a:ext cx="385765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Zahary’s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Karate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pic>
        <p:nvPicPr>
          <p:cNvPr id="10" name="Obraz 9" descr="http://2.bp.blogspot.com/-6aB2LCRdmKk/U3XctaqGQMI/AAAAAAAAA80/YXnaaPpCdms/s1600/karat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928802"/>
            <a:ext cx="2571768" cy="2175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ytuł 1"/>
          <p:cNvSpPr txBox="1">
            <a:spLocks/>
          </p:cNvSpPr>
          <p:nvPr/>
        </p:nvSpPr>
        <p:spPr>
          <a:xfrm>
            <a:off x="1866880" y="509566"/>
            <a:ext cx="562574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Clustered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datasets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12" name="Tytuł 1"/>
          <p:cNvSpPr txBox="1">
            <a:spLocks/>
          </p:cNvSpPr>
          <p:nvPr/>
        </p:nvSpPr>
        <p:spPr>
          <a:xfrm>
            <a:off x="500034" y="4572008"/>
            <a:ext cx="421484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Sawmill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Strike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pic>
        <p:nvPicPr>
          <p:cNvPr id="13" name="Obraz 12" descr="http://webdocs.cs.ualberta.ca/~rabbanyk/TopLeader/strik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214950"/>
            <a:ext cx="4383476" cy="13441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ytuł 1"/>
          <p:cNvSpPr txBox="1">
            <a:spLocks/>
          </p:cNvSpPr>
          <p:nvPr/>
        </p:nvSpPr>
        <p:spPr>
          <a:xfrm>
            <a:off x="5000628" y="1643050"/>
            <a:ext cx="385765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NCAA Football 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Bowl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 </a:t>
            </a:r>
            <a:r>
              <a:rPr lang="pl-PL" sz="20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Subdivision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pic>
        <p:nvPicPr>
          <p:cNvPr id="15" name="Obraz 14" descr="http://webdocs.cs.ualberta.ca/~rabbanyk/TopLeader/footbal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2357430"/>
            <a:ext cx="3438530" cy="3356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5</a:t>
            </a:fld>
            <a:endParaRPr lang="pl-PL" dirty="0"/>
          </a:p>
        </p:txBody>
      </p:sp>
      <p:sp>
        <p:nvSpPr>
          <p:cNvPr id="9" name="Tytuł 1"/>
          <p:cNvSpPr txBox="1">
            <a:spLocks/>
          </p:cNvSpPr>
          <p:nvPr/>
        </p:nvSpPr>
        <p:spPr>
          <a:xfrm>
            <a:off x="1866880" y="509566"/>
            <a:ext cx="5625742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Core 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algorithm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429" y="1428736"/>
            <a:ext cx="4785143" cy="414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6</a:t>
            </a:fld>
            <a:endParaRPr lang="pl-PL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357158" y="214290"/>
            <a:ext cx="8143932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Optimistic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 case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 </a:t>
            </a:r>
            <a:endParaRPr kumimoji="0" lang="pl-PL" sz="2700" b="0" i="0" u="none" strike="noStrike" kern="1200" cap="none" spc="0" normalizeH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Avg. External evaluation: 0,78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Vectors correlation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: Spearman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2000232" y="2428868"/>
            <a:ext cx="20319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Results:</a:t>
            </a:r>
          </a:p>
          <a:p>
            <a:pPr marL="342900" indent="-342900" algn="r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ARD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 2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Z Statistics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NOD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5072066" y="2500306"/>
            <a:ext cx="18389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Core article:</a:t>
            </a:r>
          </a:p>
          <a:p>
            <a:pPr marL="342900" indent="-342900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SPD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SPD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ICD</a:t>
            </a:r>
          </a:p>
        </p:txBody>
      </p:sp>
      <p:cxnSp>
        <p:nvCxnSpPr>
          <p:cNvPr id="10" name="Łącznik prosty 9"/>
          <p:cNvCxnSpPr/>
          <p:nvPr/>
        </p:nvCxnSpPr>
        <p:spPr>
          <a:xfrm rot="5400000">
            <a:off x="2321703" y="4106867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7</a:t>
            </a:fld>
            <a:endParaRPr lang="pl-PL" dirty="0"/>
          </a:p>
        </p:txBody>
      </p:sp>
      <p:sp>
        <p:nvSpPr>
          <p:cNvPr id="6" name="Symbol zastępczy numeru slajdu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A7AA4-5BC4-4AB4-AB07-29E8240132A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>
          <a:xfrm>
            <a:off x="357158" y="214290"/>
            <a:ext cx="8143932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Medium 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case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Avg. External evaluation: 0,52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Vectors correlation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: Spearman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1500166" y="2285992"/>
            <a:ext cx="25539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Results:</a:t>
            </a:r>
          </a:p>
          <a:p>
            <a:pPr marL="342900" indent="-342900" algn="r">
              <a:buAutoNum type="arabicParenR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ARD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PCD 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Z Statistics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Davies Bouldin NOD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5072066" y="2285992"/>
            <a:ext cx="209063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Core article:</a:t>
            </a:r>
          </a:p>
          <a:p>
            <a:pPr marL="342900" indent="-342900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NOD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ARD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Dunn Index ICD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NOD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ASWC2 PCD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NOD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Dunn04 ICD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Dunn41 SPD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Dunn01 SPD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</p:txBody>
      </p:sp>
      <p:cxnSp>
        <p:nvCxnSpPr>
          <p:cNvPr id="11" name="Łącznik prosty 10"/>
          <p:cNvCxnSpPr/>
          <p:nvPr/>
        </p:nvCxnSpPr>
        <p:spPr>
          <a:xfrm rot="5400000">
            <a:off x="2321703" y="4106867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7F7A7AA4-5BC4-4AB4-AB07-29E8240132AC}" type="slidenum">
              <a:rPr lang="pl-PL" smtClean="0"/>
              <a:pPr/>
              <a:t>8</a:t>
            </a:fld>
            <a:endParaRPr lang="pl-PL" dirty="0"/>
          </a:p>
        </p:txBody>
      </p:sp>
      <p:sp>
        <p:nvSpPr>
          <p:cNvPr id="7" name="Symbol zastępczy numeru slajdu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7A7AA4-5BC4-4AB4-AB07-29E8240132AC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l-PL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357158" y="214290"/>
            <a:ext cx="8143932" cy="13573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Pesimistic </a:t>
            </a:r>
            <a:r>
              <a:rPr kumimoji="0" lang="pl-PL" sz="27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case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Avg. External evaluation: 0,32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Vectors correlation</a:t>
            </a:r>
            <a:r>
              <a:rPr lang="pl-PL" sz="27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: Spearman</a:t>
            </a:r>
            <a:endParaRPr kumimoji="0" lang="pl-PL" sz="27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500166" y="2285992"/>
            <a:ext cx="248016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Results:</a:t>
            </a:r>
          </a:p>
          <a:p>
            <a:pPr marL="342900" indent="-342900" algn="r">
              <a:buAutoNum type="arabicParenR"/>
            </a:pP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PBM NOD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ARD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Z Statistics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EPD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Davies Bouldin PCD</a:t>
            </a:r>
          </a:p>
          <a:p>
            <a:pPr marL="342900" indent="-342900" algn="r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 2 NOD</a:t>
            </a:r>
          </a:p>
        </p:txBody>
      </p:sp>
      <p:sp>
        <p:nvSpPr>
          <p:cNvPr id="10" name="pole tekstowe 9"/>
          <p:cNvSpPr txBox="1"/>
          <p:nvPr/>
        </p:nvSpPr>
        <p:spPr>
          <a:xfrm>
            <a:off x="5072066" y="2285992"/>
            <a:ext cx="18389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Core article:</a:t>
            </a:r>
          </a:p>
          <a:p>
            <a:pPr marL="342900" indent="-342900"/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SWC2 NOD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ASWC2 NOD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Modularity Q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PCD</a:t>
            </a:r>
          </a:p>
          <a:p>
            <a:pPr marL="342900" indent="-342900">
              <a:buAutoNum type="arabicParenR"/>
            </a:pPr>
            <a:r>
              <a:rPr lang="pl-PL" dirty="0" smtClean="0">
                <a:solidFill>
                  <a:schemeClr val="bg1"/>
                </a:solidFill>
                <a:latin typeface="Segoe UI Semilight" pitchFamily="34" charset="0"/>
                <a:cs typeface="Segoe UI Semilight" pitchFamily="34" charset="0"/>
              </a:rPr>
              <a:t>C Index SPD</a:t>
            </a:r>
            <a:endParaRPr lang="pl-PL" dirty="0" smtClean="0">
              <a:solidFill>
                <a:schemeClr val="bg1"/>
              </a:solidFill>
              <a:latin typeface="Segoe UI Semilight" pitchFamily="34" charset="0"/>
              <a:cs typeface="Segoe UI Semilight" pitchFamily="34" charset="0"/>
            </a:endParaRPr>
          </a:p>
        </p:txBody>
      </p:sp>
      <p:cxnSp>
        <p:nvCxnSpPr>
          <p:cNvPr id="11" name="Łącznik prosty 10"/>
          <p:cNvCxnSpPr/>
          <p:nvPr/>
        </p:nvCxnSpPr>
        <p:spPr>
          <a:xfrm rot="5400000">
            <a:off x="2321703" y="4106867"/>
            <a:ext cx="45005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7AA4-5BC4-4AB4-AB07-29E8240132AC}" type="slidenum">
              <a:rPr lang="pl-PL" smtClean="0"/>
              <a:pPr/>
              <a:t>9</a:t>
            </a:fld>
            <a:endParaRPr lang="pl-PL" dirty="0"/>
          </a:p>
        </p:txBody>
      </p:sp>
      <p:sp>
        <p:nvSpPr>
          <p:cNvPr id="6" name="Tytuł 1"/>
          <p:cNvSpPr txBox="1">
            <a:spLocks/>
          </p:cNvSpPr>
          <p:nvPr/>
        </p:nvSpPr>
        <p:spPr>
          <a:xfrm>
            <a:off x="714348" y="500042"/>
            <a:ext cx="7772400" cy="6000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light" pitchFamily="34" charset="0"/>
                <a:ea typeface="+mj-ea"/>
                <a:cs typeface="Segoe UI Semilight" pitchFamily="34" charset="0"/>
              </a:rPr>
              <a:t>Experiment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3200" dirty="0" smtClean="0">
              <a:solidFill>
                <a:schemeClr val="bg1"/>
              </a:solidFill>
              <a:latin typeface="Segoe UI Semilight" pitchFamily="34" charset="0"/>
              <a:ea typeface="+mj-ea"/>
              <a:cs typeface="Segoe UI Semilight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2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Several clustering algorithms comparision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2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b</a:t>
            </a:r>
            <a:r>
              <a:rPr lang="pl-PL" sz="3200" dirty="0" smtClean="0">
                <a:solidFill>
                  <a:schemeClr val="bg1"/>
                </a:solidFill>
                <a:latin typeface="Segoe UI Semilight" pitchFamily="34" charset="0"/>
                <a:ea typeface="+mj-ea"/>
                <a:cs typeface="Segoe UI Semilight" pitchFamily="34" charset="0"/>
              </a:rPr>
              <a:t>asing on the validity criteria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light" pitchFamily="34" charset="0"/>
              <a:ea typeface="+mj-ea"/>
              <a:cs typeface="Segoe UI Semi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705</Words>
  <Application>Microsoft Office PowerPoint</Application>
  <PresentationFormat>Pokaz na ekranie (4:3)</PresentationFormat>
  <Paragraphs>218</Paragraphs>
  <Slides>15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Motyw pakietu Office</vt:lpstr>
      <vt:lpstr>Comparison of validity criteria for community mining algorithms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 wytwarzania testów automatycznych dla aplikacji mobilnych na przykładzie platformy Android</dc:title>
  <dc:creator>Lucas Szczyglowski</dc:creator>
  <cp:lastModifiedBy>Lucas Szczyglowski</cp:lastModifiedBy>
  <cp:revision>76</cp:revision>
  <dcterms:created xsi:type="dcterms:W3CDTF">2014-10-26T07:29:00Z</dcterms:created>
  <dcterms:modified xsi:type="dcterms:W3CDTF">2015-01-06T11:56:10Z</dcterms:modified>
</cp:coreProperties>
</file>