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Roboto Black"/>
      <p:bold r:id="rId50"/>
      <p:boldItalic r:id="rId51"/>
    </p:embeddedFont>
    <p:embeddedFont>
      <p:font typeface="Raleway"/>
      <p:regular r:id="rId52"/>
      <p:bold r:id="rId53"/>
      <p:italic r:id="rId54"/>
      <p:boldItalic r:id="rId55"/>
    </p:embeddedFont>
    <p:embeddedFont>
      <p:font typeface="Roboto Thin"/>
      <p:regular r:id="rId56"/>
      <p:bold r:id="rId57"/>
      <p:italic r:id="rId58"/>
      <p:boldItalic r:id="rId59"/>
    </p:embeddedFont>
    <p:embeddedFont>
      <p:font typeface="Roboto"/>
      <p:regular r:id="rId60"/>
      <p:bold r:id="rId61"/>
      <p:italic r:id="rId62"/>
      <p:boldItalic r:id="rId63"/>
    </p:embeddedFont>
    <p:embeddedFont>
      <p:font typeface="Raleway Medium"/>
      <p:regular r:id="rId64"/>
      <p:bold r:id="rId65"/>
      <p:italic r:id="rId66"/>
      <p:boldItalic r:id="rId67"/>
    </p:embeddedFont>
    <p:embeddedFont>
      <p:font typeface="Roboto 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obotoLight-boldItalic.fntdata"/><Relationship Id="rId70" Type="http://schemas.openxmlformats.org/officeDocument/2006/relationships/font" Target="fonts/RobotoLight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6.xml"/><Relationship Id="rId64" Type="http://schemas.openxmlformats.org/officeDocument/2006/relationships/font" Target="fonts/RalewayMedium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66" Type="http://schemas.openxmlformats.org/officeDocument/2006/relationships/font" Target="fonts/RalewayMedium-italic.fntdata"/><Relationship Id="rId21" Type="http://schemas.openxmlformats.org/officeDocument/2006/relationships/slide" Target="slides/slide17.xml"/><Relationship Id="rId65" Type="http://schemas.openxmlformats.org/officeDocument/2006/relationships/font" Target="fonts/RalewayMedium-bold.fntdata"/><Relationship Id="rId24" Type="http://schemas.openxmlformats.org/officeDocument/2006/relationships/slide" Target="slides/slide20.xml"/><Relationship Id="rId68" Type="http://schemas.openxmlformats.org/officeDocument/2006/relationships/font" Target="fonts/RobotoLight-regular.fntdata"/><Relationship Id="rId23" Type="http://schemas.openxmlformats.org/officeDocument/2006/relationships/slide" Target="slides/slide19.xml"/><Relationship Id="rId67" Type="http://schemas.openxmlformats.org/officeDocument/2006/relationships/font" Target="fonts/RalewayMedium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Light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Black-boldItalic.fntdata"/><Relationship Id="rId50" Type="http://schemas.openxmlformats.org/officeDocument/2006/relationships/font" Target="fonts/RobotoBlack-bold.fntdata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7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54" Type="http://schemas.openxmlformats.org/officeDocument/2006/relationships/font" Target="fonts/Raleway-italic.fntdata"/><Relationship Id="rId13" Type="http://schemas.openxmlformats.org/officeDocument/2006/relationships/slide" Target="slides/slide9.xml"/><Relationship Id="rId57" Type="http://schemas.openxmlformats.org/officeDocument/2006/relationships/font" Target="fonts/RobotoThin-bold.fntdata"/><Relationship Id="rId12" Type="http://schemas.openxmlformats.org/officeDocument/2006/relationships/slide" Target="slides/slide8.xml"/><Relationship Id="rId56" Type="http://schemas.openxmlformats.org/officeDocument/2006/relationships/font" Target="fonts/RobotoThin-regular.fntdata"/><Relationship Id="rId15" Type="http://schemas.openxmlformats.org/officeDocument/2006/relationships/slide" Target="slides/slide11.xml"/><Relationship Id="rId59" Type="http://schemas.openxmlformats.org/officeDocument/2006/relationships/font" Target="fonts/RobotoThin-boldItalic.fntdata"/><Relationship Id="rId14" Type="http://schemas.openxmlformats.org/officeDocument/2006/relationships/slide" Target="slides/slide10.xml"/><Relationship Id="rId58" Type="http://schemas.openxmlformats.org/officeDocument/2006/relationships/font" Target="fonts/RobotoThin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0aefd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0aefd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0aefde2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0aefde2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0aefde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0aefde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0aefde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0aefde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0aefde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0aefde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0aefde2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0aefde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0aefde2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0aefde2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0aefde2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0aefde2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0aefde2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0aefde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0aefde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0aefde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0aefde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0aefde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0aefde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a0aefde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a0aefde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a0aefde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a0aefde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a0aefde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a0aefde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a0aefde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a0aefde2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a0aefde2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a0aefde2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a0aefde2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0aefde2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0aefde2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a0aefde2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a0aefde2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a0aefde2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a0aefde2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a0aefde2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a0aefde2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a0aefde2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a0aefde2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0aefde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0aefde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a0aefde2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a0aefde2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a0aefde2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a0aefde2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a0aefde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a0aefde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a0aefde2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a0aefde2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a0aefde2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a0aefde2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a0aefde2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a0aefde2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0aefde2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a0aefde2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a0aefde2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a0aefde2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a0aefde2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a0aefde2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a0aefde2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a0aefde2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0aefde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0aefde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a0aefde2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a0aefde2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a0aefde2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a0aefde2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a0aefde2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a0aefde2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a0aefde2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a0aefde2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a0aefde2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a0aefde2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a0aefde2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a0aefde2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0aefde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0aefde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0aefde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0aefde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0aefde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0aefde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0aefde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0aefde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0aefde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0aefde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24575" y="2589129"/>
            <a:ext cx="40140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Lucas Felipe Moreira Silva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41400" y="1066925"/>
            <a:ext cx="72135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Padrões, Ferramentas e Boas Práticas no desenvolvimento de software para Web Semântica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298975" y="3439925"/>
            <a:ext cx="8652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2019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724575" y="2806074"/>
            <a:ext cx="40140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lucassiva@inf.ufg.br</a:t>
            </a:r>
            <a:endParaRPr b="0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Sintaxe IRI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Nome do protocolo ou mecanismo de acesso “://”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Domínio ou autoridade sobre o recurso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Caminho de acesso ao recurso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Recurso em si (Pode haver fragmento do recurso)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IRI Absoluta vs. Relativa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Absolutas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Identificações auto-contidas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Independentes de contexto para resolução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Relativas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Identificações dependem do contexto em que estão inseridas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98225" y="462700"/>
            <a:ext cx="2508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Unicode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5656050" y="161775"/>
            <a:ext cx="33090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Arquitetura em camadas da Web Semântica</a:t>
            </a:r>
            <a:endParaRPr b="1"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325" y="511575"/>
            <a:ext cx="4503914" cy="43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3857800" y="3970925"/>
            <a:ext cx="3309000" cy="34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eXtensible Markup Language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Linguagem de marcação</a:t>
            </a:r>
            <a:r>
              <a:rPr lang="en"/>
              <a:t> extensível e flexível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Documento representado como uma árvore de elementos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Documento obedece regras de sintaxe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Tríade 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XML - Linguagem de Marcação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Namespace - Espaço de nomes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XMLS - Especificação do Esquema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- Regras da Sintaxe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Árvore - Possui raiz única; Sem Ciclos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Nós tem somente um único pai (a não ser a raiz)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Elementos devem ter uma </a:t>
            </a:r>
            <a:r>
              <a:rPr i="1" lang="en"/>
              <a:t>tag </a:t>
            </a:r>
            <a:r>
              <a:rPr lang="en"/>
              <a:t>de fechamento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Tags</a:t>
            </a:r>
            <a:r>
              <a:rPr lang="en"/>
              <a:t> dos elementos são sensíveis à caixa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Ordem do aninhamento dos elementos importa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Ordem dos atributos não importa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Valores dos atributos devem estar entre aspas</a:t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A análise do documento para se há qualquer erro na sintaxe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i="1" lang="en"/>
              <a:t>Parser </a:t>
            </a:r>
            <a:r>
              <a:rPr lang="en"/>
              <a:t>- Software que processa conteúdo XML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Simples e rápido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Para a Web semântica, XML fornece regras para construir outras especificações arquitetura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RDF, RDFS, OWL, etc.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Flexibilidade pode gerar conflito de nomes entre especificações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Resolvido com o uso de</a:t>
            </a:r>
            <a:r>
              <a:rPr lang="en"/>
              <a:t> </a:t>
            </a:r>
            <a:r>
              <a:rPr lang="en"/>
              <a:t>namespaces</a:t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XMLS - Esquema XML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Define a estrutura de documentos XML e de tipos de dados armazenados em cada elemento ou atributo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Que elementos e atributos podem aparecer?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Quantos filhos o elemento tem? Qual a ordem destes?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Tipos de dados para elementos e atributos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Regras </a:t>
            </a:r>
            <a:r>
              <a:rPr lang="en"/>
              <a:t>gramaticais</a:t>
            </a:r>
            <a:r>
              <a:rPr lang="en"/>
              <a:t> de validação de um ou mais documentos XML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Não é obrigatória, mas pode ser interessante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São extensíveis e reusáveis</a:t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XML e Web Semântica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XML não se adequa ao intercâmbio de dados na Web Semântica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Dado pode ser representado de uma forma em um local e de outra no outro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Web semântica demanda um modelo que represente qualquer informação de forma: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Universal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Legível por Máquinas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Fácil de Integrar em diferentes fontes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Isto justifica o nascimento do modelo RDF</a:t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98225" y="462700"/>
            <a:ext cx="2508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227" name="Google Shape;227;p32"/>
          <p:cNvSpPr txBox="1"/>
          <p:nvPr>
            <p:ph idx="2" type="body"/>
          </p:nvPr>
        </p:nvSpPr>
        <p:spPr>
          <a:xfrm>
            <a:off x="5656050" y="161775"/>
            <a:ext cx="33090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Arquitetura em camadas da Web Semântica</a:t>
            </a:r>
            <a:endParaRPr b="1"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325" y="511575"/>
            <a:ext cx="4503914" cy="43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3857775" y="3546100"/>
            <a:ext cx="3309000" cy="34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28275" y="1152475"/>
            <a:ext cx="6646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/>
              <a:t>Fundamentação Teórica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lang="en"/>
              <a:t>Web Semântica, Arquitetura da Web Semântica, Padrões URI/IRI, Tríade XML, XML e Web Semântica, Padrão RDF, SPARQL, Linguagens de ontologia RDFs e OWL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▸"/>
            </a:pPr>
            <a:r>
              <a:rPr lang="en"/>
              <a:t>Boas Práticas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lang="en"/>
              <a:t>Gerenciamento de IRIs, Especificação de unidades de medida, representação de relacionamento n-ários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152475"/>
            <a:ext cx="7105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Resource Description Framework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Padrão W3C para intercâmbio de dados na Web Semântica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Feito para ser entendido por máquinas, não pessoas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Escrito em XML (Linguagem: RDF/XML)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Descreve recursos com propriedades e valores para essas propriedades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uso RDF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Pode ser usado para descrever: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Propriedades de itens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Informações de páginas web</a:t>
            </a:r>
            <a:endParaRPr/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romanLcPeriod"/>
            </a:pPr>
            <a:r>
              <a:rPr lang="en"/>
              <a:t>Conteúdo, autor, datas de criação e modificação, etc;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Conteúdo em motores de pesquisa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Bibliotecas Eletrônicas</a:t>
            </a:r>
            <a:endParaRPr/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73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Recurso, Propriedade e Valor de Propriedade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RDF identifica coisas através de IRIs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Recurso: Qualquer coisa que tenha uma URI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Exemplo: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"https://www.w3schools.com/rdf"</a:t>
            </a:r>
            <a:endParaRPr sz="14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Propriedade: Um recurso que possui um nome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Exemplo: “Autor”, “Homepage”</a:t>
            </a:r>
            <a:endParaRPr sz="14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Valor: Valor associado a uma Propriedade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Exemplo: “Jan Egil Refsnes”</a:t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Declarações/Statements RDF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705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A combinação de um Recurso, uma Propriedade e um Valor de Propriedade forma um Statement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Esses elementos também são conhecidos como 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b="1" lang="en"/>
              <a:t>Sujeito </a:t>
            </a:r>
            <a:r>
              <a:rPr lang="en"/>
              <a:t>- Do qual se declara algo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b="1" lang="en"/>
              <a:t>Predicado </a:t>
            </a:r>
            <a:r>
              <a:rPr lang="en"/>
              <a:t>- Descreve relacionamentos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b="1" lang="en"/>
              <a:t>Objeto</a:t>
            </a:r>
            <a:r>
              <a:rPr lang="en"/>
              <a:t> - Valor de uma propriedade ou recurso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Uma Tripla RDF é um Statement nesta forma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Tripla RDF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Karla"/>
              <a:buChar char="▸"/>
            </a:pPr>
            <a:r>
              <a:rPr lang="en">
                <a:solidFill>
                  <a:srgbClr val="3F3F3F"/>
                </a:solidFill>
              </a:rPr>
              <a:t>Declaração: “O autor de </a:t>
            </a:r>
            <a:r>
              <a:rPr lang="en">
                <a:solidFill>
                  <a:srgbClr val="3F3F3F"/>
                </a:solidFill>
                <a:highlight>
                  <a:srgbClr val="FFFFFF"/>
                </a:highlight>
              </a:rPr>
              <a:t>https://www.w3schools.com/rdf</a:t>
            </a:r>
            <a:r>
              <a:rPr lang="en">
                <a:solidFill>
                  <a:srgbClr val="3F3F3F"/>
                </a:solidFill>
              </a:rPr>
              <a:t> é Jan Egil Refsnes”</a:t>
            </a:r>
            <a:endParaRPr>
              <a:solidFill>
                <a:srgbClr val="3F3F3F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Karla"/>
              <a:buChar char="▸"/>
            </a:pPr>
            <a:r>
              <a:rPr b="1" lang="en">
                <a:solidFill>
                  <a:srgbClr val="3F3F3F"/>
                </a:solidFill>
              </a:rPr>
              <a:t>Sujeito</a:t>
            </a:r>
            <a:r>
              <a:rPr lang="en">
                <a:solidFill>
                  <a:srgbClr val="3F3F3F"/>
                </a:solidFill>
              </a:rPr>
              <a:t>: </a:t>
            </a:r>
            <a:r>
              <a:rPr lang="en">
                <a:solidFill>
                  <a:srgbClr val="3F3F3F"/>
                </a:solidFill>
                <a:highlight>
                  <a:srgbClr val="FFFFFF"/>
                </a:highlight>
              </a:rPr>
              <a:t>https://www.w3schools.com/rdf</a:t>
            </a:r>
            <a:endParaRPr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Karla"/>
              <a:buChar char="▸"/>
            </a:pPr>
            <a:r>
              <a:rPr b="1" lang="en">
                <a:solidFill>
                  <a:srgbClr val="3F3F3F"/>
                </a:solidFill>
                <a:highlight>
                  <a:srgbClr val="FFFFFF"/>
                </a:highlight>
              </a:rPr>
              <a:t>Predicado</a:t>
            </a:r>
            <a:r>
              <a:rPr lang="en">
                <a:solidFill>
                  <a:srgbClr val="3F3F3F"/>
                </a:solidFill>
                <a:highlight>
                  <a:srgbClr val="FFFFFF"/>
                </a:highlight>
              </a:rPr>
              <a:t>: autor</a:t>
            </a:r>
            <a:endParaRPr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Karla"/>
              <a:buChar char="▸"/>
            </a:pPr>
            <a:r>
              <a:rPr b="1" lang="en">
                <a:solidFill>
                  <a:srgbClr val="3F3F3F"/>
                </a:solidFill>
                <a:highlight>
                  <a:srgbClr val="FFFFFF"/>
                </a:highlight>
              </a:rPr>
              <a:t>Objeto</a:t>
            </a:r>
            <a:r>
              <a:rPr lang="en">
                <a:solidFill>
                  <a:srgbClr val="3F3F3F"/>
                </a:solidFill>
                <a:highlight>
                  <a:srgbClr val="FFFFFF"/>
                </a:highlight>
              </a:rPr>
              <a:t>: Jan Egil Refsnes</a:t>
            </a:r>
            <a:endParaRPr>
              <a:solidFill>
                <a:srgbClr val="3F3F3F"/>
              </a:solidFill>
              <a:highlight>
                <a:srgbClr val="FFFFFF"/>
              </a:highlight>
            </a:endParaRPr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RDF Mapeadas em Grafos Dirigidos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52475"/>
            <a:ext cx="70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Triplas podem ser mapeadas diretamente em grafo</a:t>
            </a:r>
            <a:r>
              <a:rPr lang="en"/>
              <a:t>s dirigidos (Do recurso para o valor da propriedade)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Convencionalmente, as IRIs de sujeitos e objetos são ovais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Se o objeto for literal, usam-se retângulos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Predicados usam arestas são setas do predicado ao objeto (vértices)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Não é usado para exibir dados, mas sim para estruturá-los</a:t>
            </a:r>
            <a:endParaRPr/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38" y="3099275"/>
            <a:ext cx="7506925" cy="1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98225" y="462700"/>
            <a:ext cx="2508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RDF-S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OWL2</a:t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5656050" y="161775"/>
            <a:ext cx="33090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Arquitetura em camadas da Web Semântica</a:t>
            </a:r>
            <a:endParaRPr b="1"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325" y="511575"/>
            <a:ext cx="4503914" cy="43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/>
          <p:nvPr/>
        </p:nvSpPr>
        <p:spPr>
          <a:xfrm>
            <a:off x="5277075" y="3190200"/>
            <a:ext cx="1889700" cy="25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5277075" y="2409475"/>
            <a:ext cx="865500" cy="67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Linguagens de Ontologia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RDF é limitado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Expressa fatos, mas não modela domínios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Não fornece uma linguagem para modelagem de recursos que descreve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Não consegue representar a semântica desses recursos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Para tratar essas limitações, criou-se a linguagem RDF Schema</a:t>
            </a:r>
            <a:endParaRPr/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RDF SCHEMA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Extensão semântica do RDF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Possibilita</a:t>
            </a:r>
            <a:r>
              <a:rPr lang="en"/>
              <a:t> construção simples Ontologias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RDF descreve recursos através de classes, propriedades e valores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RDFS descreve </a:t>
            </a:r>
            <a:r>
              <a:rPr lang="en"/>
              <a:t>classes específica</a:t>
            </a:r>
            <a:r>
              <a:rPr lang="en"/>
              <a:t>s para uma aplicação, e propriedades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RDFS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73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Permite a aplicações deduzir informações com base na semântica expressa pelo vocabulário da ontologia construída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Especificação formal de modelo abstrato de um domínio de conhecimento</a:t>
            </a:r>
            <a:endParaRPr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Recursos podem ser definidos como instâncias de classes, e subclasses de classes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Classes em RDFS são muito parecidas com as de 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Fundamentação Teórica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RDFS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Recursos</a:t>
            </a:r>
            <a:r>
              <a:rPr lang="en"/>
              <a:t> podem ser organizados em classes, ou seja, classes são recursos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b="1" lang="en"/>
              <a:t>Membros</a:t>
            </a:r>
            <a:r>
              <a:rPr lang="en"/>
              <a:t> de classes são chamados </a:t>
            </a:r>
            <a:r>
              <a:rPr b="1" lang="en"/>
              <a:t>Instâncias</a:t>
            </a:r>
            <a:r>
              <a:rPr lang="en"/>
              <a:t> ou indivíduos 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Propriedade </a:t>
            </a:r>
            <a:r>
              <a:rPr lang="en">
                <a:solidFill>
                  <a:srgbClr val="FF0000"/>
                </a:solidFill>
              </a:rPr>
              <a:t>rdf:type</a:t>
            </a:r>
            <a:r>
              <a:rPr lang="en"/>
              <a:t> permite declarar que um recurso é </a:t>
            </a:r>
            <a:r>
              <a:rPr b="1" lang="en"/>
              <a:t>instância</a:t>
            </a:r>
            <a:r>
              <a:rPr lang="en"/>
              <a:t> de uma classe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Classes diferentes podem ter a mesma instância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Ex.: Lucas como aluno ou como morador da cidade Goiânia</a:t>
            </a:r>
            <a:endParaRPr/>
          </a:p>
        </p:txBody>
      </p:sp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RDFS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Construtor </a:t>
            </a:r>
            <a:r>
              <a:rPr lang="en">
                <a:solidFill>
                  <a:srgbClr val="FF0000"/>
                </a:solidFill>
              </a:rPr>
              <a:t>rdfs:Class</a:t>
            </a:r>
            <a:r>
              <a:rPr lang="en"/>
              <a:t> cria </a:t>
            </a:r>
            <a:r>
              <a:rPr b="1" lang="en"/>
              <a:t>classes</a:t>
            </a:r>
            <a:r>
              <a:rPr lang="en"/>
              <a:t> de recursos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Propriedade </a:t>
            </a:r>
            <a:r>
              <a:rPr lang="en">
                <a:solidFill>
                  <a:srgbClr val="FF0000"/>
                </a:solidFill>
              </a:rPr>
              <a:t>rdfs:subClassOf</a:t>
            </a:r>
            <a:r>
              <a:rPr lang="en"/>
              <a:t> cria </a:t>
            </a:r>
            <a:r>
              <a:rPr b="1" lang="en"/>
              <a:t>especializações</a:t>
            </a:r>
            <a:r>
              <a:rPr lang="en"/>
              <a:t> entre classes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lang="en"/>
              <a:t>Classes podem ser organizadas de forma hierarquizada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lang="en"/>
              <a:t>Classe pode ter múltiplas superclasses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lang="en"/>
              <a:t>Propriedade transitiva</a:t>
            </a:r>
            <a:endParaRPr/>
          </a:p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Exemplo de RDFS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5"/>
          <p:cNvSpPr txBox="1"/>
          <p:nvPr/>
        </p:nvSpPr>
        <p:spPr>
          <a:xfrm>
            <a:off x="2089625" y="1017725"/>
            <a:ext cx="6140100" cy="3320700"/>
          </a:xfrm>
          <a:prstGeom prst="rect">
            <a:avLst/>
          </a:prstGeom>
          <a:solidFill>
            <a:srgbClr val="F3F3F3">
              <a:alpha val="526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rdf:RDF</a:t>
            </a:r>
            <a:endParaRPr sz="10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xmlns:rdf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="http://www.w3.org/1999/02/22-rdf-syntax-ns#"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xmlns:rdfs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="http://www.w3.org/2000/01/rdf-schema#"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xml:base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="http://www.animals.fake/animals#"&gt;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rdfs:Class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rdf:ID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="animal"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chemeClr val="dk1"/>
              </a:solidFill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rdfs:Class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rdf:ID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="horse"&gt;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rdfs:subClassOf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rdf:resource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="#animal"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/rdfs:Class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/rdf:RDF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D8D8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2006525" y="1017725"/>
            <a:ext cx="83100" cy="3320700"/>
          </a:xfrm>
          <a:prstGeom prst="rect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Sintaxe RDFS</a:t>
            </a:r>
            <a:endParaRPr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311700" y="1152475"/>
            <a:ext cx="69627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Esses mecanismos sintáticos permitem que conhecimento implícito possa ser obtido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Se no exemplo anterior “animal” fosse uma subclasse de ser vivo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Pela transitividade, “horse” é também “living being”, consequência lógica (conhecimento implícito)</a:t>
            </a:r>
            <a:endParaRPr/>
          </a:p>
        </p:txBody>
      </p:sp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1902450" y="2661350"/>
            <a:ext cx="3781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rdfs:Class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rdf:ID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="animal"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rdfs:Class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rdf:ID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="animal"&gt;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rdfs:subClassOf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rdf:resource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="#living being"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/rdfs:Class</a:t>
            </a:r>
            <a:r>
              <a:rPr lang="en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34" name="Google Shape;334;p46"/>
          <p:cNvSpPr/>
          <p:nvPr/>
        </p:nvSpPr>
        <p:spPr>
          <a:xfrm>
            <a:off x="1902450" y="2581850"/>
            <a:ext cx="57900" cy="1136400"/>
          </a:xfrm>
          <a:prstGeom prst="rect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Vantagens do Vocabulário RDFS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Modelar recursos como classes ou membros de classes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Especificar hierarquias de classes e de propriedades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Permite declarar que uma classe de recursos pertence a uma dada propriedade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Determinar quais valores (de outro recurso ou um literal)  uma propriedade pode assumir</a:t>
            </a:r>
            <a:endParaRPr/>
          </a:p>
        </p:txBody>
      </p:sp>
      <p:sp>
        <p:nvSpPr>
          <p:cNvPr id="341" name="Google Shape;3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Lacunas do RDFS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RDFS é simples demais para construir ontologias com maior expressividade e complexidade lógica</a:t>
            </a:r>
            <a:endParaRPr/>
          </a:p>
          <a:p>
            <a:pPr indent="-317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Não oferece primitivas de simetria, unicidade, inversão, disjunção, reflexão, união, equivalência e intersecção</a:t>
            </a:r>
            <a:endParaRPr sz="14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Necessidade de linguagem de ontologia mais expressiva sobre dados</a:t>
            </a:r>
            <a:endParaRPr sz="1400"/>
          </a:p>
        </p:txBody>
      </p:sp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OWL2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RDFS é simples demais para construir ontologias com maior expressividade e complexidade lógica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Para cobrir essa lacuna, foi criada a linguagem OWL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OWL2 é a linguagem padrão para construir ontologias para a Web Semântica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Classifica propriedades como atributos ou relações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romanLcPeriod"/>
            </a:pPr>
            <a:r>
              <a:rPr lang="en"/>
              <a:t>Atributo associam-se os tipos de dados definidos no esquema XML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romanLcPeriod"/>
            </a:pPr>
            <a:r>
              <a:rPr lang="en"/>
              <a:t>Relações podem ser classificadas quanto a suas características lógicas - transitivas, simétricas, reflexivas, inversas, funcionais, etc.</a:t>
            </a:r>
            <a:endParaRPr/>
          </a:p>
        </p:txBody>
      </p:sp>
      <p:sp>
        <p:nvSpPr>
          <p:cNvPr id="355" name="Google Shape;355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do OWL2</a:t>
            </a:r>
            <a:endParaRPr/>
          </a:p>
        </p:txBody>
      </p:sp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Suporte a restrições sobre valores e cardinalidades de propriedades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Como uso de quantificações universais e existenciais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Cardinalidade exata, mínimo e máxima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Suporte à modelagem de classes disjuntas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Classes cujos indivíduos não podem ser de ambas as classes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Construtores para criar classes segundo a teoria de conjuntos, bem como declarar a equivalência entre classes, propriedades e indivíduos</a:t>
            </a:r>
            <a:endParaRPr/>
          </a:p>
        </p:txBody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98225" y="462700"/>
            <a:ext cx="2508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</a:t>
            </a:r>
            <a:endParaRPr/>
          </a:p>
        </p:txBody>
      </p:sp>
      <p:sp>
        <p:nvSpPr>
          <p:cNvPr id="368" name="Google Shape;3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369" name="Google Shape;369;p51"/>
          <p:cNvSpPr txBox="1"/>
          <p:nvPr>
            <p:ph idx="2" type="body"/>
          </p:nvPr>
        </p:nvSpPr>
        <p:spPr>
          <a:xfrm>
            <a:off x="5656050" y="161775"/>
            <a:ext cx="33090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Arquitetura em camadas da Web Semântica</a:t>
            </a:r>
            <a:endParaRPr b="1"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325" y="511575"/>
            <a:ext cx="4503914" cy="43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1"/>
          <p:cNvSpPr/>
          <p:nvPr/>
        </p:nvSpPr>
        <p:spPr>
          <a:xfrm>
            <a:off x="4212500" y="2386500"/>
            <a:ext cx="876900" cy="106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Linguagem de consulta SPARQL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Linguagem padrão para a escrita de consultas sobre triplas; segundo o modelo RDF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Permite quatro formas a consulta a triplas RDF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Cada uma tem sua finalidade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Enfoque do artigo é na SELECT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Assim como em SQL, há cláusulas da SPARQL que alteram o resultado de uma consulta</a:t>
            </a:r>
            <a:endParaRPr/>
          </a:p>
        </p:txBody>
      </p:sp>
      <p:sp>
        <p:nvSpPr>
          <p:cNvPr id="378" name="Google Shape;37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Semântica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4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/>
              <a:t>Representação de dados em formatos adequados.</a:t>
            </a:r>
            <a:endParaRPr/>
          </a:p>
          <a:p>
            <a:pPr indent="-317500" lvl="1" marL="13716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 sz="1400"/>
              <a:t>Processamento, Integração e Raciocínio automatizado</a:t>
            </a:r>
            <a:endParaRPr sz="1400"/>
          </a:p>
          <a:p>
            <a:pPr indent="-317500" lvl="1" marL="13716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 sz="1400"/>
              <a:t>Especificações foram criadas para a padronização</a:t>
            </a:r>
            <a:endParaRPr/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Atualmente as aplicações incluem serviços de web semântica</a:t>
            </a:r>
            <a:endParaRPr/>
          </a:p>
          <a:p>
            <a:pPr indent="-355600" lvl="0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Web de dados descritos e interligados de maneira a se estabelecer um contexto ou semântica que adere a uma linguagem e regras gramaticais bem definidas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outras três formas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ASK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Para saber se um subgrafo existe na fonte de dados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O resultado é booleano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CONSTRUCT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A principal diferença para o SELECT é que o resultado é um novo grafo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Não é uma ligação de valores a variáveis de consulta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Describe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Quando se quer saber tudo sobre um recurso ou fonte de dados</a:t>
            </a:r>
            <a:endParaRPr/>
          </a:p>
        </p:txBody>
      </p:sp>
      <p:sp>
        <p:nvSpPr>
          <p:cNvPr id="385" name="Google Shape;385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Boas Práticas</a:t>
            </a:r>
            <a:endParaRPr/>
          </a:p>
        </p:txBody>
      </p:sp>
      <p:sp>
        <p:nvSpPr>
          <p:cNvPr id="391" name="Google Shape;39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Gerenciamento de IRIs</a:t>
            </a:r>
            <a:endParaRPr/>
          </a:p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A geração de IRIs deve garantir que sejam únicas, consistentes e resolúveis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Unicidade: Pode-se usar uma única IRI para definir o espaço de nomes de cada ontologia criada, ou para servir de base para a geração de IRIs por meio de uma aplicação que produz dados RDF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Consistência: Operações sobre recursos não devem modificar suas IRIs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Resolubilidade: A IRI do espaço de nomes de uma ontologia ou de um documento RDF deve ser acessível na Web Semântica</a:t>
            </a:r>
            <a:endParaRPr/>
          </a:p>
        </p:txBody>
      </p:sp>
      <p:sp>
        <p:nvSpPr>
          <p:cNvPr id="398" name="Google Shape;398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Especificação de Unidades de Medida</a:t>
            </a:r>
            <a:endParaRPr/>
          </a:p>
        </p:txBody>
      </p:sp>
      <p:sp>
        <p:nvSpPr>
          <p:cNvPr id="404" name="Google Shape;404;p56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RDF e OWL não dão suporte direto para unidades de medida de valores literais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Para modelar literais uma técnica é usar propriedades e tipos de dados com unidades específicas para criar uma versão única de cada propriedade ou tipo de dado para a qual se tem uma unidade de medida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Comprimento: lenght-feet ou lenght-meter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Idade: age-years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Ponto flutuante: float-feet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Anos: int-years</a:t>
            </a:r>
            <a:endParaRPr/>
          </a:p>
        </p:txBody>
      </p:sp>
      <p:sp>
        <p:nvSpPr>
          <p:cNvPr id="405" name="Google Shape;40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/>
          <p:nvPr>
            <p:ph type="title"/>
          </p:nvPr>
        </p:nvSpPr>
        <p:spPr>
          <a:xfrm>
            <a:off x="311700" y="445025"/>
            <a:ext cx="70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de relacionamentos n-ários</a:t>
            </a:r>
            <a:endParaRPr/>
          </a:p>
        </p:txBody>
      </p:sp>
      <p:sp>
        <p:nvSpPr>
          <p:cNvPr id="411" name="Google Shape;411;p5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AutoNum type="arabicPeriod"/>
            </a:pPr>
            <a:r>
              <a:rPr lang="en"/>
              <a:t>Em RDF e OWL os predicados são binários - Um predicado liga um único sujeito a um único objeto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Às vezes é preciso representar relacionamentos n-ários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Um objeto intermediário é usado e age como um container para os valores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Esse modelo simplifica consultas e não usar o objeto intermediário poderia fazer com que valores fossem atribuídos a outro sujeito</a:t>
            </a:r>
            <a:endParaRPr/>
          </a:p>
        </p:txBody>
      </p:sp>
      <p:sp>
        <p:nvSpPr>
          <p:cNvPr id="412" name="Google Shape;41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idx="4294967295" type="ctrTitle"/>
          </p:nvPr>
        </p:nvSpPr>
        <p:spPr>
          <a:xfrm>
            <a:off x="3188500" y="2580129"/>
            <a:ext cx="26961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</a:rPr>
              <a:t>lucassiva</a:t>
            </a:r>
            <a:r>
              <a:rPr b="0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@inf.ufg.br</a:t>
            </a:r>
            <a:endParaRPr b="0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58"/>
          <p:cNvSpPr txBox="1"/>
          <p:nvPr>
            <p:ph idx="4294967295" type="title"/>
          </p:nvPr>
        </p:nvSpPr>
        <p:spPr>
          <a:xfrm>
            <a:off x="451525" y="586425"/>
            <a:ext cx="82326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Obrigado</a:t>
            </a:r>
            <a:endParaRPr b="0" sz="72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19" name="Google Shape;419;p58"/>
          <p:cNvSpPr txBox="1"/>
          <p:nvPr>
            <p:ph idx="4294967295" type="subTitle"/>
          </p:nvPr>
        </p:nvSpPr>
        <p:spPr>
          <a:xfrm>
            <a:off x="2808025" y="2846350"/>
            <a:ext cx="35196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Dúvidas ou sugestões?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58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2848400" y="4342024"/>
            <a:ext cx="402163" cy="36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472" y="4350534"/>
            <a:ext cx="722304" cy="35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029" y="4388895"/>
            <a:ext cx="813941" cy="27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98225" y="462700"/>
            <a:ext cx="2508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5656050" y="161775"/>
            <a:ext cx="33090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Arquitetura em camadas da Web Semântica</a:t>
            </a:r>
            <a:endParaRPr b="1"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325" y="511575"/>
            <a:ext cx="4503914" cy="43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da Web Semântica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/>
              <a:t>Representação em camadas.</a:t>
            </a:r>
            <a:endParaRPr/>
          </a:p>
          <a:p>
            <a:pPr indent="-355600" lvl="1" marL="13716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lang="en"/>
              <a:t>Serviços básicos nas camadas inferiores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AutoNum type="alphaLcPeriod"/>
            </a:pPr>
            <a:r>
              <a:rPr lang="en"/>
              <a:t>Cada camada só pode requisitar serviços da camada imediatamente abaixo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98225" y="462700"/>
            <a:ext cx="2508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Unicode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5656050" y="161775"/>
            <a:ext cx="33090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Arquitetura em camadas da Web Semântica</a:t>
            </a:r>
            <a:endParaRPr b="1"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325" y="511575"/>
            <a:ext cx="4503914" cy="43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3869275" y="4430150"/>
            <a:ext cx="1687800" cy="34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713450" y="4430150"/>
            <a:ext cx="1450800" cy="34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Padrão para representação de caracteres 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Fornece um código único para cada caractere, facilitando a compreensão por máquinas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As cadeias de caracteres devem ter o mesmo padrão para que possam ser manipuladas de forma consistente pelas aplicações.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Padrão URI / IRI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Uniform Resource Identifier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Cadeia de caracteres com sintaxe particular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Identificador único para um recurso na Web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Recurso: porção de conteúdo; uma página de texto, um clipe de vídeo ou de áudio, um programa, ou uma imagem.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Char char="▸"/>
            </a:pPr>
            <a:r>
              <a:rPr lang="en"/>
              <a:t>Atualmente, as URIs são definidas como </a:t>
            </a:r>
            <a:r>
              <a:rPr lang="en"/>
              <a:t>IRIS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Internationalized Resource Identifier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lphaLcPeriod"/>
            </a:pPr>
            <a:r>
              <a:rPr lang="en"/>
              <a:t>Fornece codificação universal para nome e localização de recursos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