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700" b="1" i="0">
                <a:solidFill>
                  <a:srgbClr val="095B3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095B3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700" b="1" i="0">
                <a:solidFill>
                  <a:srgbClr val="095B3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rgbClr val="095B3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700" b="1" i="0">
                <a:solidFill>
                  <a:srgbClr val="095B3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700" b="1" i="0">
                <a:solidFill>
                  <a:srgbClr val="095B3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885" y="-58927"/>
            <a:ext cx="17052290" cy="1198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700" b="1" i="0">
                <a:solidFill>
                  <a:srgbClr val="095B3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1127" y="3911663"/>
            <a:ext cx="10258425" cy="4650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095B3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61877" y="1375730"/>
              <a:ext cx="6435327" cy="642619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161912" y="4535814"/>
              <a:ext cx="6435725" cy="3266440"/>
            </a:xfrm>
            <a:custGeom>
              <a:avLst/>
              <a:gdLst/>
              <a:ahLst/>
              <a:cxnLst/>
              <a:rect l="l" t="t" r="r" b="b"/>
              <a:pathLst>
                <a:path w="6435724" h="3266440">
                  <a:moveTo>
                    <a:pt x="2929950" y="3253268"/>
                  </a:moveTo>
                  <a:lnTo>
                    <a:pt x="2977421" y="3257142"/>
                  </a:lnTo>
                  <a:lnTo>
                    <a:pt x="3025084" y="3260306"/>
                  </a:lnTo>
                  <a:lnTo>
                    <a:pt x="3072934" y="3262775"/>
                  </a:lnTo>
                  <a:lnTo>
                    <a:pt x="3120965" y="3264546"/>
                  </a:lnTo>
                  <a:lnTo>
                    <a:pt x="3169173" y="3265611"/>
                  </a:lnTo>
                  <a:lnTo>
                    <a:pt x="3217554" y="3265968"/>
                  </a:lnTo>
                  <a:lnTo>
                    <a:pt x="3265934" y="3265611"/>
                  </a:lnTo>
                  <a:lnTo>
                    <a:pt x="3314142" y="3264546"/>
                  </a:lnTo>
                  <a:lnTo>
                    <a:pt x="3362173" y="3262775"/>
                  </a:lnTo>
                  <a:lnTo>
                    <a:pt x="3410023" y="3260306"/>
                  </a:lnTo>
                  <a:lnTo>
                    <a:pt x="3457686" y="3257142"/>
                  </a:lnTo>
                  <a:lnTo>
                    <a:pt x="3505157" y="3253268"/>
                  </a:lnTo>
                </a:path>
                <a:path w="6435724" h="3266440">
                  <a:moveTo>
                    <a:pt x="2812010" y="3240568"/>
                  </a:moveTo>
                  <a:lnTo>
                    <a:pt x="2835602" y="3243534"/>
                  </a:lnTo>
                  <a:lnTo>
                    <a:pt x="2882675" y="3248751"/>
                  </a:lnTo>
                  <a:lnTo>
                    <a:pt x="2929950" y="3253268"/>
                  </a:lnTo>
                </a:path>
                <a:path w="6435724" h="3266440">
                  <a:moveTo>
                    <a:pt x="3505157" y="3253268"/>
                  </a:moveTo>
                  <a:lnTo>
                    <a:pt x="3552432" y="3248751"/>
                  </a:lnTo>
                  <a:lnTo>
                    <a:pt x="3599505" y="3243534"/>
                  </a:lnTo>
                  <a:lnTo>
                    <a:pt x="3623097" y="3240568"/>
                  </a:lnTo>
                </a:path>
                <a:path w="6435724" h="3266440">
                  <a:moveTo>
                    <a:pt x="2721434" y="3227868"/>
                  </a:moveTo>
                  <a:lnTo>
                    <a:pt x="2742082" y="3231081"/>
                  </a:lnTo>
                  <a:lnTo>
                    <a:pt x="2788736" y="3237642"/>
                  </a:lnTo>
                  <a:lnTo>
                    <a:pt x="2812010" y="3240568"/>
                  </a:lnTo>
                </a:path>
                <a:path w="6435724" h="3266440">
                  <a:moveTo>
                    <a:pt x="3623097" y="3240568"/>
                  </a:moveTo>
                  <a:lnTo>
                    <a:pt x="3646371" y="3237642"/>
                  </a:lnTo>
                  <a:lnTo>
                    <a:pt x="3693025" y="3231081"/>
                  </a:lnTo>
                  <a:lnTo>
                    <a:pt x="3713673" y="3227868"/>
                  </a:lnTo>
                </a:path>
                <a:path w="6435724" h="3266440">
                  <a:moveTo>
                    <a:pt x="2518465" y="3189768"/>
                  </a:moveTo>
                  <a:lnTo>
                    <a:pt x="2557679" y="3198240"/>
                  </a:lnTo>
                  <a:lnTo>
                    <a:pt x="2603438" y="3207429"/>
                  </a:lnTo>
                  <a:lnTo>
                    <a:pt x="2649427" y="3215969"/>
                  </a:lnTo>
                  <a:lnTo>
                    <a:pt x="2695644" y="3223855"/>
                  </a:lnTo>
                  <a:lnTo>
                    <a:pt x="2721434" y="3227868"/>
                  </a:lnTo>
                </a:path>
                <a:path w="6435724" h="3266440">
                  <a:moveTo>
                    <a:pt x="3713673" y="3227868"/>
                  </a:moveTo>
                  <a:lnTo>
                    <a:pt x="3739463" y="3223855"/>
                  </a:lnTo>
                  <a:lnTo>
                    <a:pt x="3785680" y="3215969"/>
                  </a:lnTo>
                  <a:lnTo>
                    <a:pt x="3831669" y="3207429"/>
                  </a:lnTo>
                  <a:lnTo>
                    <a:pt x="3877428" y="3198240"/>
                  </a:lnTo>
                  <a:lnTo>
                    <a:pt x="3916642" y="3189768"/>
                  </a:lnTo>
                </a:path>
                <a:path w="6435724" h="3266440">
                  <a:moveTo>
                    <a:pt x="379" y="0"/>
                  </a:moveTo>
                  <a:lnTo>
                    <a:pt x="361" y="2068"/>
                  </a:lnTo>
                  <a:lnTo>
                    <a:pt x="0" y="48379"/>
                  </a:lnTo>
                  <a:lnTo>
                    <a:pt x="29" y="52868"/>
                  </a:lnTo>
                  <a:lnTo>
                    <a:pt x="281" y="96759"/>
                  </a:lnTo>
                  <a:lnTo>
                    <a:pt x="439" y="103665"/>
                  </a:lnTo>
                  <a:lnTo>
                    <a:pt x="1386" y="144967"/>
                  </a:lnTo>
                  <a:lnTo>
                    <a:pt x="3156" y="192998"/>
                  </a:lnTo>
                  <a:lnTo>
                    <a:pt x="5626" y="240848"/>
                  </a:lnTo>
                  <a:lnTo>
                    <a:pt x="8790" y="288511"/>
                  </a:lnTo>
                  <a:lnTo>
                    <a:pt x="12643" y="335982"/>
                  </a:lnTo>
                  <a:lnTo>
                    <a:pt x="17181" y="383257"/>
                  </a:lnTo>
                  <a:lnTo>
                    <a:pt x="22398" y="430329"/>
                  </a:lnTo>
                  <a:lnTo>
                    <a:pt x="28290" y="477196"/>
                  </a:lnTo>
                  <a:lnTo>
                    <a:pt x="34851" y="523850"/>
                  </a:lnTo>
                  <a:lnTo>
                    <a:pt x="42077" y="570288"/>
                  </a:lnTo>
                  <a:lnTo>
                    <a:pt x="49963" y="616504"/>
                  </a:lnTo>
                  <a:lnTo>
                    <a:pt x="58503" y="662494"/>
                  </a:lnTo>
                  <a:lnTo>
                    <a:pt x="67692" y="708252"/>
                  </a:lnTo>
                  <a:lnTo>
                    <a:pt x="77527" y="753774"/>
                  </a:lnTo>
                  <a:lnTo>
                    <a:pt x="88001" y="799054"/>
                  </a:lnTo>
                  <a:lnTo>
                    <a:pt x="99109" y="844088"/>
                  </a:lnTo>
                  <a:lnTo>
                    <a:pt x="110848" y="888870"/>
                  </a:lnTo>
                  <a:lnTo>
                    <a:pt x="123211" y="933396"/>
                  </a:lnTo>
                  <a:lnTo>
                    <a:pt x="136194" y="977661"/>
                  </a:lnTo>
                  <a:lnTo>
                    <a:pt x="149792" y="1021659"/>
                  </a:lnTo>
                  <a:lnTo>
                    <a:pt x="163999" y="1065385"/>
                  </a:lnTo>
                  <a:lnTo>
                    <a:pt x="178811" y="1108836"/>
                  </a:lnTo>
                  <a:lnTo>
                    <a:pt x="194224" y="1152005"/>
                  </a:lnTo>
                  <a:lnTo>
                    <a:pt x="210231" y="1194888"/>
                  </a:lnTo>
                  <a:lnTo>
                    <a:pt x="226828" y="1237479"/>
                  </a:lnTo>
                  <a:lnTo>
                    <a:pt x="244010" y="1279774"/>
                  </a:lnTo>
                  <a:lnTo>
                    <a:pt x="261771" y="1321768"/>
                  </a:lnTo>
                  <a:lnTo>
                    <a:pt x="280108" y="1363456"/>
                  </a:lnTo>
                  <a:lnTo>
                    <a:pt x="299015" y="1404833"/>
                  </a:lnTo>
                  <a:lnTo>
                    <a:pt x="318487" y="1445893"/>
                  </a:lnTo>
                  <a:lnTo>
                    <a:pt x="338519" y="1486633"/>
                  </a:lnTo>
                  <a:lnTo>
                    <a:pt x="359106" y="1527046"/>
                  </a:lnTo>
                  <a:lnTo>
                    <a:pt x="380243" y="1567128"/>
                  </a:lnTo>
                  <a:lnTo>
                    <a:pt x="401925" y="1606874"/>
                  </a:lnTo>
                  <a:lnTo>
                    <a:pt x="424147" y="1646279"/>
                  </a:lnTo>
                  <a:lnTo>
                    <a:pt x="446904" y="1685338"/>
                  </a:lnTo>
                  <a:lnTo>
                    <a:pt x="470192" y="1724046"/>
                  </a:lnTo>
                  <a:lnTo>
                    <a:pt x="494005" y="1762398"/>
                  </a:lnTo>
                  <a:lnTo>
                    <a:pt x="518338" y="1800389"/>
                  </a:lnTo>
                  <a:lnTo>
                    <a:pt x="543186" y="1838015"/>
                  </a:lnTo>
                  <a:lnTo>
                    <a:pt x="568544" y="1875269"/>
                  </a:lnTo>
                  <a:lnTo>
                    <a:pt x="594408" y="1912147"/>
                  </a:lnTo>
                  <a:lnTo>
                    <a:pt x="620772" y="1948645"/>
                  </a:lnTo>
                  <a:lnTo>
                    <a:pt x="647632" y="1984756"/>
                  </a:lnTo>
                  <a:lnTo>
                    <a:pt x="674982" y="2020477"/>
                  </a:lnTo>
                  <a:lnTo>
                    <a:pt x="702817" y="2055802"/>
                  </a:lnTo>
                  <a:lnTo>
                    <a:pt x="731132" y="2090727"/>
                  </a:lnTo>
                  <a:lnTo>
                    <a:pt x="759923" y="2125245"/>
                  </a:lnTo>
                  <a:lnTo>
                    <a:pt x="789185" y="2159353"/>
                  </a:lnTo>
                  <a:lnTo>
                    <a:pt x="818912" y="2193045"/>
                  </a:lnTo>
                  <a:lnTo>
                    <a:pt x="849099" y="2226317"/>
                  </a:lnTo>
                  <a:lnTo>
                    <a:pt x="879742" y="2259163"/>
                  </a:lnTo>
                  <a:lnTo>
                    <a:pt x="910835" y="2291578"/>
                  </a:lnTo>
                  <a:lnTo>
                    <a:pt x="942374" y="2323558"/>
                  </a:lnTo>
                  <a:lnTo>
                    <a:pt x="974354" y="2355097"/>
                  </a:lnTo>
                  <a:lnTo>
                    <a:pt x="1006769" y="2386190"/>
                  </a:lnTo>
                  <a:lnTo>
                    <a:pt x="1039615" y="2416833"/>
                  </a:lnTo>
                  <a:lnTo>
                    <a:pt x="1072886" y="2447020"/>
                  </a:lnTo>
                  <a:lnTo>
                    <a:pt x="1106579" y="2476747"/>
                  </a:lnTo>
                  <a:lnTo>
                    <a:pt x="1140686" y="2506009"/>
                  </a:lnTo>
                  <a:lnTo>
                    <a:pt x="1175205" y="2534800"/>
                  </a:lnTo>
                  <a:lnTo>
                    <a:pt x="1210129" y="2563115"/>
                  </a:lnTo>
                  <a:lnTo>
                    <a:pt x="1245454" y="2590950"/>
                  </a:lnTo>
                  <a:lnTo>
                    <a:pt x="1281175" y="2618300"/>
                  </a:lnTo>
                  <a:lnTo>
                    <a:pt x="1317287" y="2645159"/>
                  </a:lnTo>
                  <a:lnTo>
                    <a:pt x="1353785" y="2671524"/>
                  </a:lnTo>
                  <a:lnTo>
                    <a:pt x="1390663" y="2697387"/>
                  </a:lnTo>
                  <a:lnTo>
                    <a:pt x="1427917" y="2722746"/>
                  </a:lnTo>
                  <a:lnTo>
                    <a:pt x="1465542" y="2747594"/>
                  </a:lnTo>
                  <a:lnTo>
                    <a:pt x="1503534" y="2771927"/>
                  </a:lnTo>
                  <a:lnTo>
                    <a:pt x="1541886" y="2795740"/>
                  </a:lnTo>
                  <a:lnTo>
                    <a:pt x="1580594" y="2819027"/>
                  </a:lnTo>
                  <a:lnTo>
                    <a:pt x="1619653" y="2841785"/>
                  </a:lnTo>
                  <a:lnTo>
                    <a:pt x="1659058" y="2864007"/>
                  </a:lnTo>
                  <a:lnTo>
                    <a:pt x="1698804" y="2885689"/>
                  </a:lnTo>
                  <a:lnTo>
                    <a:pt x="1738886" y="2906826"/>
                  </a:lnTo>
                  <a:lnTo>
                    <a:pt x="1779299" y="2927413"/>
                  </a:lnTo>
                  <a:lnTo>
                    <a:pt x="1820039" y="2947445"/>
                  </a:lnTo>
                  <a:lnTo>
                    <a:pt x="1861099" y="2966917"/>
                  </a:lnTo>
                  <a:lnTo>
                    <a:pt x="1902476" y="2985824"/>
                  </a:lnTo>
                  <a:lnTo>
                    <a:pt x="1944164" y="3004160"/>
                  </a:lnTo>
                  <a:lnTo>
                    <a:pt x="1986158" y="3021922"/>
                  </a:lnTo>
                  <a:lnTo>
                    <a:pt x="2028453" y="3039104"/>
                  </a:lnTo>
                  <a:lnTo>
                    <a:pt x="2071044" y="3055701"/>
                  </a:lnTo>
                  <a:lnTo>
                    <a:pt x="2113927" y="3071708"/>
                  </a:lnTo>
                  <a:lnTo>
                    <a:pt x="2157096" y="3087120"/>
                  </a:lnTo>
                  <a:lnTo>
                    <a:pt x="2200546" y="3101933"/>
                  </a:lnTo>
                  <a:lnTo>
                    <a:pt x="2244273" y="3116140"/>
                  </a:lnTo>
                  <a:lnTo>
                    <a:pt x="2288271" y="3129738"/>
                  </a:lnTo>
                  <a:lnTo>
                    <a:pt x="2332536" y="3142721"/>
                  </a:lnTo>
                  <a:lnTo>
                    <a:pt x="2377062" y="3155084"/>
                  </a:lnTo>
                  <a:lnTo>
                    <a:pt x="2421844" y="3166822"/>
                  </a:lnTo>
                  <a:lnTo>
                    <a:pt x="2466878" y="3177931"/>
                  </a:lnTo>
                  <a:lnTo>
                    <a:pt x="2512158" y="3188405"/>
                  </a:lnTo>
                  <a:lnTo>
                    <a:pt x="2518465" y="3189768"/>
                  </a:lnTo>
                </a:path>
                <a:path w="6435724" h="3266440">
                  <a:moveTo>
                    <a:pt x="3916642" y="3189768"/>
                  </a:moveTo>
                  <a:lnTo>
                    <a:pt x="3968230" y="3177931"/>
                  </a:lnTo>
                  <a:lnTo>
                    <a:pt x="4013263" y="3166822"/>
                  </a:lnTo>
                  <a:lnTo>
                    <a:pt x="4058046" y="3155084"/>
                  </a:lnTo>
                  <a:lnTo>
                    <a:pt x="4102571" y="3142721"/>
                  </a:lnTo>
                  <a:lnTo>
                    <a:pt x="4146836" y="3129738"/>
                  </a:lnTo>
                  <a:lnTo>
                    <a:pt x="4190834" y="3116140"/>
                  </a:lnTo>
                  <a:lnTo>
                    <a:pt x="4234561" y="3101933"/>
                  </a:lnTo>
                  <a:lnTo>
                    <a:pt x="4278011" y="3087120"/>
                  </a:lnTo>
                  <a:lnTo>
                    <a:pt x="4321180" y="3071708"/>
                  </a:lnTo>
                  <a:lnTo>
                    <a:pt x="4364063" y="3055701"/>
                  </a:lnTo>
                  <a:lnTo>
                    <a:pt x="4406654" y="3039104"/>
                  </a:lnTo>
                  <a:lnTo>
                    <a:pt x="4448950" y="3021922"/>
                  </a:lnTo>
                  <a:lnTo>
                    <a:pt x="4490944" y="3004160"/>
                  </a:lnTo>
                  <a:lnTo>
                    <a:pt x="4532631" y="2985824"/>
                  </a:lnTo>
                  <a:lnTo>
                    <a:pt x="4574008" y="2966917"/>
                  </a:lnTo>
                  <a:lnTo>
                    <a:pt x="4615068" y="2947445"/>
                  </a:lnTo>
                  <a:lnTo>
                    <a:pt x="4655808" y="2927413"/>
                  </a:lnTo>
                  <a:lnTo>
                    <a:pt x="4696221" y="2906826"/>
                  </a:lnTo>
                  <a:lnTo>
                    <a:pt x="4736303" y="2885689"/>
                  </a:lnTo>
                  <a:lnTo>
                    <a:pt x="4776049" y="2864007"/>
                  </a:lnTo>
                  <a:lnTo>
                    <a:pt x="4815454" y="2841785"/>
                  </a:lnTo>
                  <a:lnTo>
                    <a:pt x="4854513" y="2819027"/>
                  </a:lnTo>
                  <a:lnTo>
                    <a:pt x="4893221" y="2795740"/>
                  </a:lnTo>
                  <a:lnTo>
                    <a:pt x="4931573" y="2771927"/>
                  </a:lnTo>
                  <a:lnTo>
                    <a:pt x="4969565" y="2747594"/>
                  </a:lnTo>
                  <a:lnTo>
                    <a:pt x="5007190" y="2722746"/>
                  </a:lnTo>
                  <a:lnTo>
                    <a:pt x="5044444" y="2697387"/>
                  </a:lnTo>
                  <a:lnTo>
                    <a:pt x="5081322" y="2671524"/>
                  </a:lnTo>
                  <a:lnTo>
                    <a:pt x="5117820" y="2645159"/>
                  </a:lnTo>
                  <a:lnTo>
                    <a:pt x="5153932" y="2618300"/>
                  </a:lnTo>
                  <a:lnTo>
                    <a:pt x="5189653" y="2590950"/>
                  </a:lnTo>
                  <a:lnTo>
                    <a:pt x="5224978" y="2563115"/>
                  </a:lnTo>
                  <a:lnTo>
                    <a:pt x="5259902" y="2534800"/>
                  </a:lnTo>
                  <a:lnTo>
                    <a:pt x="5294421" y="2506009"/>
                  </a:lnTo>
                  <a:lnTo>
                    <a:pt x="5328528" y="2476747"/>
                  </a:lnTo>
                  <a:lnTo>
                    <a:pt x="5362221" y="2447020"/>
                  </a:lnTo>
                  <a:lnTo>
                    <a:pt x="5395492" y="2416833"/>
                  </a:lnTo>
                  <a:lnTo>
                    <a:pt x="5428338" y="2386190"/>
                  </a:lnTo>
                  <a:lnTo>
                    <a:pt x="5460753" y="2355097"/>
                  </a:lnTo>
                  <a:lnTo>
                    <a:pt x="5492733" y="2323558"/>
                  </a:lnTo>
                  <a:lnTo>
                    <a:pt x="5524272" y="2291578"/>
                  </a:lnTo>
                  <a:lnTo>
                    <a:pt x="5555365" y="2259163"/>
                  </a:lnTo>
                  <a:lnTo>
                    <a:pt x="5586008" y="2226317"/>
                  </a:lnTo>
                  <a:lnTo>
                    <a:pt x="5616195" y="2193045"/>
                  </a:lnTo>
                  <a:lnTo>
                    <a:pt x="5645922" y="2159353"/>
                  </a:lnTo>
                  <a:lnTo>
                    <a:pt x="5675184" y="2125245"/>
                  </a:lnTo>
                  <a:lnTo>
                    <a:pt x="5703975" y="2090727"/>
                  </a:lnTo>
                  <a:lnTo>
                    <a:pt x="5732290" y="2055802"/>
                  </a:lnTo>
                  <a:lnTo>
                    <a:pt x="5760126" y="2020477"/>
                  </a:lnTo>
                  <a:lnTo>
                    <a:pt x="5787475" y="1984756"/>
                  </a:lnTo>
                  <a:lnTo>
                    <a:pt x="5814335" y="1948645"/>
                  </a:lnTo>
                  <a:lnTo>
                    <a:pt x="5840699" y="1912147"/>
                  </a:lnTo>
                  <a:lnTo>
                    <a:pt x="5866563" y="1875269"/>
                  </a:lnTo>
                  <a:lnTo>
                    <a:pt x="5891921" y="1838015"/>
                  </a:lnTo>
                  <a:lnTo>
                    <a:pt x="5916769" y="1800389"/>
                  </a:lnTo>
                  <a:lnTo>
                    <a:pt x="5941102" y="1762398"/>
                  </a:lnTo>
                  <a:lnTo>
                    <a:pt x="5964915" y="1724046"/>
                  </a:lnTo>
                  <a:lnTo>
                    <a:pt x="5988203" y="1685338"/>
                  </a:lnTo>
                  <a:lnTo>
                    <a:pt x="6010960" y="1646279"/>
                  </a:lnTo>
                  <a:lnTo>
                    <a:pt x="6033182" y="1606874"/>
                  </a:lnTo>
                  <a:lnTo>
                    <a:pt x="6054864" y="1567128"/>
                  </a:lnTo>
                  <a:lnTo>
                    <a:pt x="6076001" y="1527046"/>
                  </a:lnTo>
                  <a:lnTo>
                    <a:pt x="6096588" y="1486633"/>
                  </a:lnTo>
                  <a:lnTo>
                    <a:pt x="6116620" y="1445893"/>
                  </a:lnTo>
                  <a:lnTo>
                    <a:pt x="6136092" y="1404833"/>
                  </a:lnTo>
                  <a:lnTo>
                    <a:pt x="6154999" y="1363456"/>
                  </a:lnTo>
                  <a:lnTo>
                    <a:pt x="6173336" y="1321768"/>
                  </a:lnTo>
                  <a:lnTo>
                    <a:pt x="6191097" y="1279774"/>
                  </a:lnTo>
                  <a:lnTo>
                    <a:pt x="6208279" y="1237479"/>
                  </a:lnTo>
                  <a:lnTo>
                    <a:pt x="6224876" y="1194888"/>
                  </a:lnTo>
                  <a:lnTo>
                    <a:pt x="6240883" y="1152005"/>
                  </a:lnTo>
                  <a:lnTo>
                    <a:pt x="6256296" y="1108836"/>
                  </a:lnTo>
                  <a:lnTo>
                    <a:pt x="6271108" y="1065385"/>
                  </a:lnTo>
                  <a:lnTo>
                    <a:pt x="6285315" y="1021659"/>
                  </a:lnTo>
                  <a:lnTo>
                    <a:pt x="6298913" y="977661"/>
                  </a:lnTo>
                  <a:lnTo>
                    <a:pt x="6311896" y="933396"/>
                  </a:lnTo>
                  <a:lnTo>
                    <a:pt x="6324259" y="888870"/>
                  </a:lnTo>
                  <a:lnTo>
                    <a:pt x="6335998" y="844088"/>
                  </a:lnTo>
                  <a:lnTo>
                    <a:pt x="6347106" y="799054"/>
                  </a:lnTo>
                  <a:lnTo>
                    <a:pt x="6357580" y="753774"/>
                  </a:lnTo>
                  <a:lnTo>
                    <a:pt x="6367415" y="708252"/>
                  </a:lnTo>
                  <a:lnTo>
                    <a:pt x="6376604" y="662494"/>
                  </a:lnTo>
                  <a:lnTo>
                    <a:pt x="6385144" y="616504"/>
                  </a:lnTo>
                  <a:lnTo>
                    <a:pt x="6393030" y="570288"/>
                  </a:lnTo>
                  <a:lnTo>
                    <a:pt x="6400256" y="523850"/>
                  </a:lnTo>
                  <a:lnTo>
                    <a:pt x="6406817" y="477196"/>
                  </a:lnTo>
                  <a:lnTo>
                    <a:pt x="6412709" y="430329"/>
                  </a:lnTo>
                  <a:lnTo>
                    <a:pt x="6417926" y="383257"/>
                  </a:lnTo>
                  <a:lnTo>
                    <a:pt x="6422464" y="335982"/>
                  </a:lnTo>
                  <a:lnTo>
                    <a:pt x="6426317" y="288511"/>
                  </a:lnTo>
                  <a:lnTo>
                    <a:pt x="6429481" y="240848"/>
                  </a:lnTo>
                  <a:lnTo>
                    <a:pt x="6431951" y="192998"/>
                  </a:lnTo>
                  <a:lnTo>
                    <a:pt x="6433721" y="144967"/>
                  </a:lnTo>
                  <a:lnTo>
                    <a:pt x="6434835" y="96759"/>
                  </a:lnTo>
                  <a:lnTo>
                    <a:pt x="6435114" y="52868"/>
                  </a:lnTo>
                  <a:lnTo>
                    <a:pt x="6435085" y="48379"/>
                  </a:lnTo>
                  <a:lnTo>
                    <a:pt x="6434799" y="2068"/>
                  </a:lnTo>
                  <a:lnTo>
                    <a:pt x="6434741" y="0"/>
                  </a:lnTo>
                </a:path>
              </a:pathLst>
            </a:custGeom>
            <a:ln w="26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1127" y="218508"/>
            <a:ext cx="9926320" cy="3327400"/>
          </a:xfrm>
          <a:prstGeom prst="rect"/>
        </p:spPr>
        <p:txBody>
          <a:bodyPr wrap="square" lIns="0" tIns="249554" rIns="0" bIns="0" rtlCol="0" vert="horz">
            <a:spAutoFit/>
          </a:bodyPr>
          <a:lstStyle/>
          <a:p>
            <a:pPr marL="12700" marR="5080">
              <a:lnSpc>
                <a:spcPts val="8030"/>
              </a:lnSpc>
              <a:spcBef>
                <a:spcPts val="1964"/>
              </a:spcBef>
            </a:pPr>
            <a:r>
              <a:rPr dirty="0" sz="8300" spc="-25">
                <a:latin typeface="Tahoma"/>
                <a:cs typeface="Tahoma"/>
              </a:rPr>
              <a:t>The</a:t>
            </a:r>
            <a:r>
              <a:rPr dirty="0" sz="8300" spc="-780">
                <a:latin typeface="Tahoma"/>
                <a:cs typeface="Tahoma"/>
              </a:rPr>
              <a:t> </a:t>
            </a:r>
            <a:r>
              <a:rPr dirty="0" sz="8300" spc="-10">
                <a:latin typeface="Tahoma"/>
                <a:cs typeface="Tahoma"/>
              </a:rPr>
              <a:t>Standard </a:t>
            </a:r>
            <a:r>
              <a:rPr dirty="0" sz="8300" spc="-114">
                <a:latin typeface="Tahoma"/>
                <a:cs typeface="Tahoma"/>
              </a:rPr>
              <a:t>Deviants</a:t>
            </a:r>
            <a:r>
              <a:rPr dirty="0" sz="8300" spc="-770">
                <a:latin typeface="Tahoma"/>
                <a:cs typeface="Tahoma"/>
              </a:rPr>
              <a:t> </a:t>
            </a:r>
            <a:r>
              <a:rPr dirty="0" sz="8300" spc="-395">
                <a:latin typeface="Tahoma"/>
                <a:cs typeface="Tahoma"/>
              </a:rPr>
              <a:t>-</a:t>
            </a:r>
            <a:r>
              <a:rPr dirty="0" sz="8300" spc="-770">
                <a:latin typeface="Tahoma"/>
                <a:cs typeface="Tahoma"/>
              </a:rPr>
              <a:t> </a:t>
            </a:r>
            <a:r>
              <a:rPr dirty="0" sz="8300" spc="-45">
                <a:latin typeface="Tahoma"/>
                <a:cs typeface="Tahoma"/>
              </a:rPr>
              <a:t>Group</a:t>
            </a:r>
            <a:r>
              <a:rPr dirty="0" sz="8300" spc="-765">
                <a:latin typeface="Tahoma"/>
                <a:cs typeface="Tahoma"/>
              </a:rPr>
              <a:t> </a:t>
            </a:r>
            <a:r>
              <a:rPr dirty="0" sz="8300" spc="-2115">
                <a:latin typeface="Tahoma"/>
                <a:cs typeface="Tahoma"/>
              </a:rPr>
              <a:t>1 </a:t>
            </a:r>
            <a:r>
              <a:rPr dirty="0" sz="8300" spc="270">
                <a:latin typeface="Tahoma"/>
                <a:cs typeface="Tahoma"/>
              </a:rPr>
              <a:t>EDAB</a:t>
            </a:r>
            <a:r>
              <a:rPr dirty="0" sz="8300" spc="-800">
                <a:latin typeface="Tahoma"/>
                <a:cs typeface="Tahoma"/>
              </a:rPr>
              <a:t> </a:t>
            </a:r>
            <a:r>
              <a:rPr dirty="0" sz="8300" spc="-80">
                <a:latin typeface="Tahoma"/>
                <a:cs typeface="Tahoma"/>
              </a:rPr>
              <a:t>Presentation</a:t>
            </a:r>
            <a:endParaRPr sz="83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710"/>
              </a:lnSpc>
              <a:spcBef>
                <a:spcPts val="100"/>
              </a:spcBef>
            </a:pPr>
            <a:r>
              <a:rPr dirty="0" spc="-10"/>
              <a:t>Group</a:t>
            </a:r>
            <a:r>
              <a:rPr dirty="0" spc="-250"/>
              <a:t> </a:t>
            </a:r>
            <a:r>
              <a:rPr dirty="0"/>
              <a:t>members</a:t>
            </a:r>
            <a:r>
              <a:rPr dirty="0" spc="-245"/>
              <a:t> </a:t>
            </a:r>
            <a:r>
              <a:rPr dirty="0" spc="-470"/>
              <a:t>:</a:t>
            </a:r>
          </a:p>
          <a:p>
            <a:pPr marL="12700" marR="3761740">
              <a:lnSpc>
                <a:spcPts val="4500"/>
              </a:lnSpc>
              <a:spcBef>
                <a:spcPts val="290"/>
              </a:spcBef>
            </a:pPr>
            <a:r>
              <a:rPr dirty="0" spc="-160" b="0">
                <a:latin typeface="Verdana"/>
                <a:cs typeface="Verdana"/>
              </a:rPr>
              <a:t>Suhail</a:t>
            </a:r>
            <a:r>
              <a:rPr dirty="0" spc="-675" b="0">
                <a:latin typeface="Verdana"/>
                <a:cs typeface="Verdana"/>
              </a:rPr>
              <a:t> </a:t>
            </a:r>
            <a:r>
              <a:rPr dirty="0" spc="-60" b="0">
                <a:latin typeface="Verdana"/>
                <a:cs typeface="Verdana"/>
              </a:rPr>
              <a:t>Malek</a:t>
            </a:r>
            <a:r>
              <a:rPr dirty="0" spc="-675" b="0">
                <a:latin typeface="Verdana"/>
                <a:cs typeface="Verdana"/>
              </a:rPr>
              <a:t> </a:t>
            </a:r>
            <a:r>
              <a:rPr dirty="0" spc="-300" b="0">
                <a:latin typeface="Verdana"/>
                <a:cs typeface="Verdana"/>
              </a:rPr>
              <a:t>-</a:t>
            </a:r>
            <a:r>
              <a:rPr dirty="0" spc="-670" b="0">
                <a:latin typeface="Verdana"/>
                <a:cs typeface="Verdana"/>
              </a:rPr>
              <a:t> </a:t>
            </a:r>
            <a:r>
              <a:rPr dirty="0" spc="-545" b="0">
                <a:latin typeface="Verdana"/>
                <a:cs typeface="Verdana"/>
              </a:rPr>
              <a:t>2023334119 </a:t>
            </a:r>
            <a:r>
              <a:rPr dirty="0" spc="-100" b="0">
                <a:latin typeface="Verdana"/>
                <a:cs typeface="Verdana"/>
              </a:rPr>
              <a:t>Lwazi</a:t>
            </a:r>
            <a:r>
              <a:rPr dirty="0" spc="-680" b="0">
                <a:latin typeface="Verdana"/>
                <a:cs typeface="Verdana"/>
              </a:rPr>
              <a:t> </a:t>
            </a:r>
            <a:r>
              <a:rPr dirty="0" spc="-45" b="0">
                <a:latin typeface="Verdana"/>
                <a:cs typeface="Verdana"/>
              </a:rPr>
              <a:t>Nhlapo</a:t>
            </a:r>
            <a:r>
              <a:rPr dirty="0" spc="-675" b="0">
                <a:latin typeface="Verdana"/>
                <a:cs typeface="Verdana"/>
              </a:rPr>
              <a:t> </a:t>
            </a:r>
            <a:r>
              <a:rPr dirty="0" spc="-300" b="0">
                <a:latin typeface="Verdana"/>
                <a:cs typeface="Verdana"/>
              </a:rPr>
              <a:t>-</a:t>
            </a:r>
            <a:r>
              <a:rPr dirty="0" spc="-675" b="0">
                <a:latin typeface="Verdana"/>
                <a:cs typeface="Verdana"/>
              </a:rPr>
              <a:t> </a:t>
            </a:r>
            <a:r>
              <a:rPr dirty="0" spc="-430" b="0">
                <a:latin typeface="Verdana"/>
                <a:cs typeface="Verdana"/>
              </a:rPr>
              <a:t>2021856345</a:t>
            </a:r>
          </a:p>
          <a:p>
            <a:pPr marL="12700" marR="553720">
              <a:lnSpc>
                <a:spcPts val="4500"/>
              </a:lnSpc>
            </a:pPr>
            <a:r>
              <a:rPr dirty="0" spc="-105" b="0">
                <a:latin typeface="Verdana"/>
                <a:cs typeface="Verdana"/>
              </a:rPr>
              <a:t>Lukhanyo</a:t>
            </a:r>
            <a:r>
              <a:rPr dirty="0" spc="-665" b="0">
                <a:latin typeface="Verdana"/>
                <a:cs typeface="Verdana"/>
              </a:rPr>
              <a:t> </a:t>
            </a:r>
            <a:r>
              <a:rPr dirty="0" spc="-160" b="0">
                <a:latin typeface="Verdana"/>
                <a:cs typeface="Verdana"/>
              </a:rPr>
              <a:t>Kalashe</a:t>
            </a:r>
            <a:r>
              <a:rPr dirty="0" spc="-660" b="0">
                <a:latin typeface="Verdana"/>
                <a:cs typeface="Verdana"/>
              </a:rPr>
              <a:t> </a:t>
            </a:r>
            <a:r>
              <a:rPr dirty="0" spc="-300" b="0">
                <a:latin typeface="Verdana"/>
                <a:cs typeface="Verdana"/>
              </a:rPr>
              <a:t>-</a:t>
            </a:r>
            <a:r>
              <a:rPr dirty="0" spc="-660" b="0">
                <a:latin typeface="Verdana"/>
                <a:cs typeface="Verdana"/>
              </a:rPr>
              <a:t> </a:t>
            </a:r>
            <a:r>
              <a:rPr dirty="0" spc="-305" b="0">
                <a:latin typeface="Verdana"/>
                <a:cs typeface="Verdana"/>
              </a:rPr>
              <a:t>2023575000 </a:t>
            </a:r>
            <a:r>
              <a:rPr dirty="0" spc="-100" b="0">
                <a:latin typeface="Verdana"/>
                <a:cs typeface="Verdana"/>
              </a:rPr>
              <a:t>Botlhale</a:t>
            </a:r>
            <a:r>
              <a:rPr dirty="0" spc="-665" b="0">
                <a:latin typeface="Verdana"/>
                <a:cs typeface="Verdana"/>
              </a:rPr>
              <a:t> </a:t>
            </a:r>
            <a:r>
              <a:rPr dirty="0" spc="-105" b="0">
                <a:latin typeface="Verdana"/>
                <a:cs typeface="Verdana"/>
              </a:rPr>
              <a:t>Korku</a:t>
            </a:r>
            <a:r>
              <a:rPr dirty="0" spc="-660" b="0">
                <a:latin typeface="Verdana"/>
                <a:cs typeface="Verdana"/>
              </a:rPr>
              <a:t> </a:t>
            </a:r>
            <a:r>
              <a:rPr dirty="0" spc="-25" b="0">
                <a:latin typeface="Verdana"/>
                <a:cs typeface="Verdana"/>
              </a:rPr>
              <a:t>Agbotame</a:t>
            </a:r>
            <a:r>
              <a:rPr dirty="0" spc="-665" b="0">
                <a:latin typeface="Verdana"/>
                <a:cs typeface="Verdana"/>
              </a:rPr>
              <a:t> </a:t>
            </a:r>
            <a:r>
              <a:rPr dirty="0" spc="-300" b="0">
                <a:latin typeface="Verdana"/>
                <a:cs typeface="Verdana"/>
              </a:rPr>
              <a:t>-</a:t>
            </a:r>
            <a:r>
              <a:rPr dirty="0" spc="-660" b="0">
                <a:latin typeface="Verdana"/>
                <a:cs typeface="Verdana"/>
              </a:rPr>
              <a:t> </a:t>
            </a:r>
            <a:r>
              <a:rPr dirty="0" spc="-320" b="0">
                <a:latin typeface="Verdana"/>
                <a:cs typeface="Verdana"/>
              </a:rPr>
              <a:t>2021484890</a:t>
            </a:r>
          </a:p>
          <a:p>
            <a:pPr marL="12700" marR="5080">
              <a:lnSpc>
                <a:spcPts val="4500"/>
              </a:lnSpc>
            </a:pPr>
            <a:r>
              <a:rPr dirty="0" spc="-55" b="0">
                <a:latin typeface="Verdana"/>
                <a:cs typeface="Verdana"/>
              </a:rPr>
              <a:t>Kgomotso</a:t>
            </a:r>
            <a:r>
              <a:rPr dirty="0" spc="-675" b="0">
                <a:latin typeface="Verdana"/>
                <a:cs typeface="Verdana"/>
              </a:rPr>
              <a:t> </a:t>
            </a:r>
            <a:r>
              <a:rPr dirty="0" spc="-130" b="0">
                <a:latin typeface="Verdana"/>
                <a:cs typeface="Verdana"/>
              </a:rPr>
              <a:t>Natasha</a:t>
            </a:r>
            <a:r>
              <a:rPr dirty="0" spc="-670" b="0">
                <a:latin typeface="Verdana"/>
                <a:cs typeface="Verdana"/>
              </a:rPr>
              <a:t> </a:t>
            </a:r>
            <a:r>
              <a:rPr dirty="0" spc="-110" b="0">
                <a:latin typeface="Verdana"/>
                <a:cs typeface="Verdana"/>
              </a:rPr>
              <a:t>Sikhonde</a:t>
            </a:r>
            <a:r>
              <a:rPr dirty="0" spc="-670" b="0">
                <a:latin typeface="Verdana"/>
                <a:cs typeface="Verdana"/>
              </a:rPr>
              <a:t> </a:t>
            </a:r>
            <a:r>
              <a:rPr dirty="0" spc="-300" b="0">
                <a:latin typeface="Verdana"/>
                <a:cs typeface="Verdana"/>
              </a:rPr>
              <a:t>-</a:t>
            </a:r>
            <a:r>
              <a:rPr dirty="0" spc="-670" b="0">
                <a:latin typeface="Verdana"/>
                <a:cs typeface="Verdana"/>
              </a:rPr>
              <a:t> </a:t>
            </a:r>
            <a:r>
              <a:rPr dirty="0" spc="-495" b="0">
                <a:latin typeface="Verdana"/>
                <a:cs typeface="Verdana"/>
              </a:rPr>
              <a:t>2021541467 </a:t>
            </a:r>
            <a:r>
              <a:rPr dirty="0" spc="-145" b="0">
                <a:latin typeface="Verdana"/>
                <a:cs typeface="Verdana"/>
              </a:rPr>
              <a:t>Oratile</a:t>
            </a:r>
            <a:r>
              <a:rPr dirty="0" spc="-665" b="0">
                <a:latin typeface="Verdana"/>
                <a:cs typeface="Verdana"/>
              </a:rPr>
              <a:t> </a:t>
            </a:r>
            <a:r>
              <a:rPr dirty="0" spc="-120" b="0">
                <a:latin typeface="Verdana"/>
                <a:cs typeface="Verdana"/>
              </a:rPr>
              <a:t>Menyatsoe</a:t>
            </a:r>
            <a:r>
              <a:rPr dirty="0" spc="-665" b="0">
                <a:latin typeface="Verdana"/>
                <a:cs typeface="Verdana"/>
              </a:rPr>
              <a:t> </a:t>
            </a:r>
            <a:r>
              <a:rPr dirty="0" spc="-300" b="0">
                <a:latin typeface="Verdana"/>
                <a:cs typeface="Verdana"/>
              </a:rPr>
              <a:t>-</a:t>
            </a:r>
            <a:r>
              <a:rPr dirty="0" spc="-660" b="0">
                <a:latin typeface="Verdana"/>
                <a:cs typeface="Verdana"/>
              </a:rPr>
              <a:t> </a:t>
            </a:r>
            <a:r>
              <a:rPr dirty="0" spc="-265" b="0">
                <a:latin typeface="Verdana"/>
                <a:cs typeface="Verdana"/>
              </a:rPr>
              <a:t>2023839000 </a:t>
            </a:r>
            <a:r>
              <a:rPr dirty="0" spc="-165" b="0">
                <a:latin typeface="Verdana"/>
                <a:cs typeface="Verdana"/>
              </a:rPr>
              <a:t>Tsholofelo</a:t>
            </a:r>
            <a:r>
              <a:rPr dirty="0" spc="-650" b="0">
                <a:latin typeface="Verdana"/>
                <a:cs typeface="Verdana"/>
              </a:rPr>
              <a:t> </a:t>
            </a:r>
            <a:r>
              <a:rPr dirty="0" spc="-75" b="0">
                <a:latin typeface="Verdana"/>
                <a:cs typeface="Verdana"/>
              </a:rPr>
              <a:t>Motlhale</a:t>
            </a:r>
            <a:r>
              <a:rPr dirty="0" spc="-650" b="0">
                <a:latin typeface="Verdana"/>
                <a:cs typeface="Verdana"/>
              </a:rPr>
              <a:t> </a:t>
            </a:r>
            <a:r>
              <a:rPr dirty="0" spc="-300" b="0">
                <a:latin typeface="Verdana"/>
                <a:cs typeface="Verdana"/>
              </a:rPr>
              <a:t>-</a:t>
            </a:r>
            <a:r>
              <a:rPr dirty="0" spc="-650" b="0">
                <a:latin typeface="Verdana"/>
                <a:cs typeface="Verdana"/>
              </a:rPr>
              <a:t> </a:t>
            </a:r>
            <a:r>
              <a:rPr dirty="0" spc="-440" b="0">
                <a:latin typeface="Verdana"/>
                <a:cs typeface="Verdana"/>
              </a:rPr>
              <a:t>2020619553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8" cy="10286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6740123" y="9263546"/>
              <a:ext cx="485140" cy="355600"/>
            </a:xfrm>
            <a:custGeom>
              <a:avLst/>
              <a:gdLst/>
              <a:ahLst/>
              <a:cxnLst/>
              <a:rect l="l" t="t" r="r" b="b"/>
              <a:pathLst>
                <a:path w="485140" h="355600">
                  <a:moveTo>
                    <a:pt x="484864" y="175780"/>
                  </a:moveTo>
                  <a:lnTo>
                    <a:pt x="352223" y="349604"/>
                  </a:lnTo>
                  <a:lnTo>
                    <a:pt x="341374" y="355569"/>
                  </a:lnTo>
                  <a:lnTo>
                    <a:pt x="335199" y="355069"/>
                  </a:lnTo>
                  <a:lnTo>
                    <a:pt x="329490" y="352132"/>
                  </a:lnTo>
                  <a:lnTo>
                    <a:pt x="325520" y="348935"/>
                  </a:lnTo>
                  <a:lnTo>
                    <a:pt x="323430" y="344234"/>
                  </a:lnTo>
                  <a:lnTo>
                    <a:pt x="323430" y="335959"/>
                  </a:lnTo>
                  <a:lnTo>
                    <a:pt x="324580" y="332386"/>
                  </a:lnTo>
                  <a:lnTo>
                    <a:pt x="435322" y="193958"/>
                  </a:lnTo>
                  <a:lnTo>
                    <a:pt x="7229" y="193854"/>
                  </a:lnTo>
                  <a:lnTo>
                    <a:pt x="0" y="186603"/>
                  </a:lnTo>
                  <a:lnTo>
                    <a:pt x="0" y="168738"/>
                  </a:lnTo>
                  <a:lnTo>
                    <a:pt x="7250" y="161509"/>
                  </a:lnTo>
                  <a:lnTo>
                    <a:pt x="435322" y="161613"/>
                  </a:lnTo>
                  <a:lnTo>
                    <a:pt x="324601" y="23164"/>
                  </a:lnTo>
                  <a:lnTo>
                    <a:pt x="323451" y="19633"/>
                  </a:lnTo>
                  <a:lnTo>
                    <a:pt x="323451" y="11317"/>
                  </a:lnTo>
                  <a:lnTo>
                    <a:pt x="325541" y="6615"/>
                  </a:lnTo>
                  <a:lnTo>
                    <a:pt x="329511" y="3418"/>
                  </a:lnTo>
                  <a:lnTo>
                    <a:pt x="335211" y="499"/>
                  </a:lnTo>
                  <a:lnTo>
                    <a:pt x="341384" y="0"/>
                  </a:lnTo>
                  <a:lnTo>
                    <a:pt x="347299" y="1846"/>
                  </a:lnTo>
                  <a:lnTo>
                    <a:pt x="352223" y="5968"/>
                  </a:lnTo>
                  <a:lnTo>
                    <a:pt x="481918" y="168070"/>
                  </a:lnTo>
                  <a:lnTo>
                    <a:pt x="484864" y="1757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40417" y="3519858"/>
              <a:ext cx="3905249" cy="492442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4684635" y="1387747"/>
              <a:ext cx="8558530" cy="133350"/>
            </a:xfrm>
            <a:custGeom>
              <a:avLst/>
              <a:gdLst/>
              <a:ahLst/>
              <a:cxnLst/>
              <a:rect l="l" t="t" r="r" b="b"/>
              <a:pathLst>
                <a:path w="8558530" h="133350">
                  <a:moveTo>
                    <a:pt x="8558360" y="133349"/>
                  </a:moveTo>
                  <a:lnTo>
                    <a:pt x="0" y="133349"/>
                  </a:lnTo>
                  <a:lnTo>
                    <a:pt x="0" y="0"/>
                  </a:lnTo>
                  <a:lnTo>
                    <a:pt x="8558360" y="0"/>
                  </a:lnTo>
                  <a:lnTo>
                    <a:pt x="8558360" y="133349"/>
                  </a:lnTo>
                  <a:close/>
                </a:path>
              </a:pathLst>
            </a:custGeom>
            <a:solidFill>
              <a:srgbClr val="095B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71935" y="-83897"/>
            <a:ext cx="8643620" cy="1685289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850" spc="-1085"/>
              <a:t>I</a:t>
            </a:r>
            <a:r>
              <a:rPr dirty="0" sz="10850" spc="-805"/>
              <a:t>nt</a:t>
            </a:r>
            <a:r>
              <a:rPr dirty="0" sz="10850" spc="-855"/>
              <a:t>r</a:t>
            </a:r>
            <a:r>
              <a:rPr dirty="0" sz="10850" spc="-810"/>
              <a:t>o</a:t>
            </a:r>
            <a:r>
              <a:rPr dirty="0" sz="10850" spc="-795"/>
              <a:t>d</a:t>
            </a:r>
            <a:r>
              <a:rPr dirty="0" sz="10850" spc="-810"/>
              <a:t>u</a:t>
            </a:r>
            <a:r>
              <a:rPr dirty="0" sz="10850" spc="-790"/>
              <a:t>c</a:t>
            </a:r>
            <a:r>
              <a:rPr dirty="0" sz="10850" spc="-805"/>
              <a:t>t</a:t>
            </a:r>
            <a:r>
              <a:rPr dirty="0" sz="10850" spc="-844"/>
              <a:t>i</a:t>
            </a:r>
            <a:r>
              <a:rPr dirty="0" sz="10850" spc="-810"/>
              <a:t>o</a:t>
            </a:r>
            <a:r>
              <a:rPr dirty="0" sz="10850" spc="-325"/>
              <a:t>n</a:t>
            </a:r>
            <a:endParaRPr sz="10850"/>
          </a:p>
        </p:txBody>
      </p:sp>
      <p:sp>
        <p:nvSpPr>
          <p:cNvPr id="8" name="object 8" descr=""/>
          <p:cNvSpPr txBox="1"/>
          <p:nvPr/>
        </p:nvSpPr>
        <p:spPr>
          <a:xfrm>
            <a:off x="388830" y="1581203"/>
            <a:ext cx="17246600" cy="715899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algn="ctr" marL="263525">
              <a:lnSpc>
                <a:spcPct val="100000"/>
              </a:lnSpc>
              <a:spcBef>
                <a:spcPts val="610"/>
              </a:spcBef>
            </a:pPr>
            <a:r>
              <a:rPr dirty="0" u="heavy" sz="2700" spc="70" b="1">
                <a:solidFill>
                  <a:srgbClr val="095B31"/>
                </a:solidFill>
                <a:uFill>
                  <a:solidFill>
                    <a:srgbClr val="095B31"/>
                  </a:solidFill>
                </a:uFill>
                <a:latin typeface="Tahoma"/>
                <a:cs typeface="Tahoma"/>
              </a:rPr>
              <a:t>Research</a:t>
            </a:r>
            <a:r>
              <a:rPr dirty="0" u="heavy" sz="2700" spc="-10" b="1">
                <a:solidFill>
                  <a:srgbClr val="095B31"/>
                </a:solidFill>
                <a:uFill>
                  <a:solidFill>
                    <a:srgbClr val="095B31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700" spc="80" b="1">
                <a:solidFill>
                  <a:srgbClr val="095B31"/>
                </a:solidFill>
                <a:uFill>
                  <a:solidFill>
                    <a:srgbClr val="095B31"/>
                  </a:solidFill>
                </a:uFill>
                <a:latin typeface="Tahoma"/>
                <a:cs typeface="Tahoma"/>
              </a:rPr>
              <a:t>Question</a:t>
            </a:r>
            <a:endParaRPr sz="2700">
              <a:latin typeface="Tahoma"/>
              <a:cs typeface="Tahoma"/>
            </a:endParaRPr>
          </a:p>
          <a:p>
            <a:pPr algn="ctr" marL="276860" marR="5080">
              <a:lnSpc>
                <a:spcPct val="115700"/>
              </a:lnSpc>
            </a:pPr>
            <a:r>
              <a:rPr dirty="0" sz="2700" spc="55" b="1">
                <a:solidFill>
                  <a:srgbClr val="095B31"/>
                </a:solidFill>
                <a:latin typeface="Tahoma"/>
                <a:cs typeface="Tahoma"/>
              </a:rPr>
              <a:t>To</a:t>
            </a:r>
            <a:r>
              <a:rPr dirty="0" sz="2700" spc="-20" b="1">
                <a:solidFill>
                  <a:srgbClr val="095B31"/>
                </a:solidFill>
                <a:latin typeface="Tahoma"/>
                <a:cs typeface="Tahoma"/>
              </a:rPr>
              <a:t> </a:t>
            </a:r>
            <a:r>
              <a:rPr dirty="0" sz="2700" spc="85" b="1">
                <a:solidFill>
                  <a:srgbClr val="095B31"/>
                </a:solidFill>
                <a:latin typeface="Tahoma"/>
                <a:cs typeface="Tahoma"/>
              </a:rPr>
              <a:t>what</a:t>
            </a:r>
            <a:r>
              <a:rPr dirty="0" sz="2700" spc="-20" b="1">
                <a:solidFill>
                  <a:srgbClr val="095B31"/>
                </a:solidFill>
                <a:latin typeface="Tahoma"/>
                <a:cs typeface="Tahoma"/>
              </a:rPr>
              <a:t> </a:t>
            </a:r>
            <a:r>
              <a:rPr dirty="0" sz="2700" spc="60" b="1">
                <a:solidFill>
                  <a:srgbClr val="095B31"/>
                </a:solidFill>
                <a:latin typeface="Tahoma"/>
                <a:cs typeface="Tahoma"/>
              </a:rPr>
              <a:t>extent</a:t>
            </a:r>
            <a:r>
              <a:rPr dirty="0" sz="2700" spc="-15" b="1">
                <a:solidFill>
                  <a:srgbClr val="095B31"/>
                </a:solidFill>
                <a:latin typeface="Tahoma"/>
                <a:cs typeface="Tahoma"/>
              </a:rPr>
              <a:t> </a:t>
            </a:r>
            <a:r>
              <a:rPr dirty="0" sz="2700" spc="95" b="1">
                <a:solidFill>
                  <a:srgbClr val="095B31"/>
                </a:solidFill>
                <a:latin typeface="Tahoma"/>
                <a:cs typeface="Tahoma"/>
              </a:rPr>
              <a:t>does</a:t>
            </a:r>
            <a:r>
              <a:rPr dirty="0" sz="2700" spc="-20" b="1">
                <a:solidFill>
                  <a:srgbClr val="095B31"/>
                </a:solidFill>
                <a:latin typeface="Tahoma"/>
                <a:cs typeface="Tahoma"/>
              </a:rPr>
              <a:t> </a:t>
            </a:r>
            <a:r>
              <a:rPr dirty="0" sz="2700" spc="90" b="1">
                <a:solidFill>
                  <a:srgbClr val="095B31"/>
                </a:solidFill>
                <a:latin typeface="Tahoma"/>
                <a:cs typeface="Tahoma"/>
              </a:rPr>
              <a:t>the</a:t>
            </a:r>
            <a:r>
              <a:rPr dirty="0" sz="2700" spc="-15" b="1">
                <a:solidFill>
                  <a:srgbClr val="095B31"/>
                </a:solidFill>
                <a:latin typeface="Tahoma"/>
                <a:cs typeface="Tahoma"/>
              </a:rPr>
              <a:t> </a:t>
            </a:r>
            <a:r>
              <a:rPr dirty="0" sz="2700" spc="90" b="1">
                <a:solidFill>
                  <a:srgbClr val="095B31"/>
                </a:solidFill>
                <a:latin typeface="Tahoma"/>
                <a:cs typeface="Tahoma"/>
              </a:rPr>
              <a:t>adoption</a:t>
            </a:r>
            <a:r>
              <a:rPr dirty="0" sz="2700" spc="-20" b="1">
                <a:solidFill>
                  <a:srgbClr val="095B31"/>
                </a:solidFill>
                <a:latin typeface="Tahoma"/>
                <a:cs typeface="Tahoma"/>
              </a:rPr>
              <a:t> </a:t>
            </a:r>
            <a:r>
              <a:rPr dirty="0" sz="2700" b="1">
                <a:solidFill>
                  <a:srgbClr val="095B31"/>
                </a:solidFill>
                <a:latin typeface="Tahoma"/>
                <a:cs typeface="Tahoma"/>
              </a:rPr>
              <a:t>of</a:t>
            </a:r>
            <a:r>
              <a:rPr dirty="0" sz="2700" spc="-15" b="1">
                <a:solidFill>
                  <a:srgbClr val="095B31"/>
                </a:solidFill>
                <a:latin typeface="Tahoma"/>
                <a:cs typeface="Tahoma"/>
              </a:rPr>
              <a:t> </a:t>
            </a:r>
            <a:r>
              <a:rPr dirty="0" sz="2700" spc="55" b="1">
                <a:solidFill>
                  <a:srgbClr val="095B31"/>
                </a:solidFill>
                <a:latin typeface="Tahoma"/>
                <a:cs typeface="Tahoma"/>
              </a:rPr>
              <a:t>climate-</a:t>
            </a:r>
            <a:r>
              <a:rPr dirty="0" sz="2700" spc="70" b="1">
                <a:solidFill>
                  <a:srgbClr val="095B31"/>
                </a:solidFill>
                <a:latin typeface="Tahoma"/>
                <a:cs typeface="Tahoma"/>
              </a:rPr>
              <a:t>smart</a:t>
            </a:r>
            <a:r>
              <a:rPr dirty="0" sz="2700" spc="-20" b="1">
                <a:solidFill>
                  <a:srgbClr val="095B31"/>
                </a:solidFill>
                <a:latin typeface="Tahoma"/>
                <a:cs typeface="Tahoma"/>
              </a:rPr>
              <a:t> </a:t>
            </a:r>
            <a:r>
              <a:rPr dirty="0" sz="2700" spc="55" b="1">
                <a:solidFill>
                  <a:srgbClr val="095B31"/>
                </a:solidFill>
                <a:latin typeface="Tahoma"/>
                <a:cs typeface="Tahoma"/>
              </a:rPr>
              <a:t>agricultural</a:t>
            </a:r>
            <a:r>
              <a:rPr dirty="0" sz="2700" spc="-15" b="1">
                <a:solidFill>
                  <a:srgbClr val="095B31"/>
                </a:solidFill>
                <a:latin typeface="Tahoma"/>
                <a:cs typeface="Tahoma"/>
              </a:rPr>
              <a:t> </a:t>
            </a:r>
            <a:r>
              <a:rPr dirty="0" sz="2700" spc="-10" b="1">
                <a:solidFill>
                  <a:srgbClr val="095B31"/>
                </a:solidFill>
                <a:latin typeface="Tahoma"/>
                <a:cs typeface="Tahoma"/>
              </a:rPr>
              <a:t>(CSA)</a:t>
            </a:r>
            <a:r>
              <a:rPr dirty="0" sz="2700" spc="-20" b="1">
                <a:solidFill>
                  <a:srgbClr val="095B31"/>
                </a:solidFill>
                <a:latin typeface="Tahoma"/>
                <a:cs typeface="Tahoma"/>
              </a:rPr>
              <a:t> </a:t>
            </a:r>
            <a:r>
              <a:rPr dirty="0" sz="2700" spc="75" b="1">
                <a:solidFill>
                  <a:srgbClr val="095B31"/>
                </a:solidFill>
                <a:latin typeface="Tahoma"/>
                <a:cs typeface="Tahoma"/>
              </a:rPr>
              <a:t>practices</a:t>
            </a:r>
            <a:r>
              <a:rPr dirty="0" sz="2700" spc="-15" b="1">
                <a:solidFill>
                  <a:srgbClr val="095B31"/>
                </a:solidFill>
                <a:latin typeface="Tahoma"/>
                <a:cs typeface="Tahoma"/>
              </a:rPr>
              <a:t> </a:t>
            </a:r>
            <a:r>
              <a:rPr dirty="0" sz="2700" spc="85" b="1">
                <a:solidFill>
                  <a:srgbClr val="095B31"/>
                </a:solidFill>
                <a:latin typeface="Tahoma"/>
                <a:cs typeface="Tahoma"/>
              </a:rPr>
              <a:t>improve</a:t>
            </a:r>
            <a:r>
              <a:rPr dirty="0" sz="2700" spc="-20" b="1">
                <a:solidFill>
                  <a:srgbClr val="095B31"/>
                </a:solidFill>
                <a:latin typeface="Tahoma"/>
                <a:cs typeface="Tahoma"/>
              </a:rPr>
              <a:t> </a:t>
            </a:r>
            <a:r>
              <a:rPr dirty="0" sz="2700" spc="60" b="1">
                <a:solidFill>
                  <a:srgbClr val="095B31"/>
                </a:solidFill>
                <a:latin typeface="Tahoma"/>
                <a:cs typeface="Tahoma"/>
              </a:rPr>
              <a:t>maize </a:t>
            </a:r>
            <a:r>
              <a:rPr dirty="0" sz="2700" spc="70" b="1">
                <a:solidFill>
                  <a:srgbClr val="095B31"/>
                </a:solidFill>
                <a:latin typeface="Tahoma"/>
                <a:cs typeface="Tahoma"/>
              </a:rPr>
              <a:t>productivity</a:t>
            </a:r>
            <a:r>
              <a:rPr dirty="0" sz="2700" spc="40" b="1">
                <a:solidFill>
                  <a:srgbClr val="095B31"/>
                </a:solidFill>
                <a:latin typeface="Tahoma"/>
                <a:cs typeface="Tahoma"/>
              </a:rPr>
              <a:t> </a:t>
            </a:r>
            <a:r>
              <a:rPr dirty="0" sz="2700" spc="110" b="1">
                <a:solidFill>
                  <a:srgbClr val="095B31"/>
                </a:solidFill>
                <a:latin typeface="Tahoma"/>
                <a:cs typeface="Tahoma"/>
              </a:rPr>
              <a:t>and</a:t>
            </a:r>
            <a:r>
              <a:rPr dirty="0" sz="2700" spc="45" b="1">
                <a:solidFill>
                  <a:srgbClr val="095B31"/>
                </a:solidFill>
                <a:latin typeface="Tahoma"/>
                <a:cs typeface="Tahoma"/>
              </a:rPr>
              <a:t> </a:t>
            </a:r>
            <a:r>
              <a:rPr dirty="0" sz="2700" spc="95" b="1">
                <a:solidFill>
                  <a:srgbClr val="095B31"/>
                </a:solidFill>
                <a:latin typeface="Tahoma"/>
                <a:cs typeface="Tahoma"/>
              </a:rPr>
              <a:t>household</a:t>
            </a:r>
            <a:r>
              <a:rPr dirty="0" sz="2700" spc="40" b="1">
                <a:solidFill>
                  <a:srgbClr val="095B31"/>
                </a:solidFill>
                <a:latin typeface="Tahoma"/>
                <a:cs typeface="Tahoma"/>
              </a:rPr>
              <a:t> </a:t>
            </a:r>
            <a:r>
              <a:rPr dirty="0" sz="2700" b="1">
                <a:solidFill>
                  <a:srgbClr val="095B31"/>
                </a:solidFill>
                <a:latin typeface="Tahoma"/>
                <a:cs typeface="Tahoma"/>
              </a:rPr>
              <a:t>food-</a:t>
            </a:r>
            <a:r>
              <a:rPr dirty="0" sz="2700" spc="60" b="1">
                <a:solidFill>
                  <a:srgbClr val="095B31"/>
                </a:solidFill>
                <a:latin typeface="Tahoma"/>
                <a:cs typeface="Tahoma"/>
              </a:rPr>
              <a:t>nutrition</a:t>
            </a:r>
            <a:r>
              <a:rPr dirty="0" sz="2700" spc="45" b="1">
                <a:solidFill>
                  <a:srgbClr val="095B31"/>
                </a:solidFill>
                <a:latin typeface="Tahoma"/>
                <a:cs typeface="Tahoma"/>
              </a:rPr>
              <a:t> </a:t>
            </a:r>
            <a:r>
              <a:rPr dirty="0" sz="2700" spc="60" b="1">
                <a:solidFill>
                  <a:srgbClr val="095B31"/>
                </a:solidFill>
                <a:latin typeface="Tahoma"/>
                <a:cs typeface="Tahoma"/>
              </a:rPr>
              <a:t>security</a:t>
            </a:r>
            <a:r>
              <a:rPr dirty="0" sz="2700" spc="45" b="1">
                <a:solidFill>
                  <a:srgbClr val="095B31"/>
                </a:solidFill>
                <a:latin typeface="Tahoma"/>
                <a:cs typeface="Tahoma"/>
              </a:rPr>
              <a:t> </a:t>
            </a:r>
            <a:r>
              <a:rPr dirty="0" sz="2700" spc="140" b="1">
                <a:solidFill>
                  <a:srgbClr val="095B31"/>
                </a:solidFill>
                <a:latin typeface="Tahoma"/>
                <a:cs typeface="Tahoma"/>
              </a:rPr>
              <a:t>among</a:t>
            </a:r>
            <a:r>
              <a:rPr dirty="0" sz="2700" spc="40" b="1">
                <a:solidFill>
                  <a:srgbClr val="095B31"/>
                </a:solidFill>
                <a:latin typeface="Tahoma"/>
                <a:cs typeface="Tahoma"/>
              </a:rPr>
              <a:t> </a:t>
            </a:r>
            <a:r>
              <a:rPr dirty="0" sz="2700" spc="70" b="1">
                <a:solidFill>
                  <a:srgbClr val="095B31"/>
                </a:solidFill>
                <a:latin typeface="Tahoma"/>
                <a:cs typeface="Tahoma"/>
              </a:rPr>
              <a:t>smallholder</a:t>
            </a:r>
            <a:r>
              <a:rPr dirty="0" sz="2700" spc="45" b="1">
                <a:solidFill>
                  <a:srgbClr val="095B31"/>
                </a:solidFill>
                <a:latin typeface="Tahoma"/>
                <a:cs typeface="Tahoma"/>
              </a:rPr>
              <a:t> </a:t>
            </a:r>
            <a:r>
              <a:rPr dirty="0" sz="2700" spc="55" b="1">
                <a:solidFill>
                  <a:srgbClr val="095B31"/>
                </a:solidFill>
                <a:latin typeface="Tahoma"/>
                <a:cs typeface="Tahoma"/>
              </a:rPr>
              <a:t>farmers</a:t>
            </a:r>
            <a:r>
              <a:rPr dirty="0" sz="2700" spc="40" b="1">
                <a:solidFill>
                  <a:srgbClr val="095B31"/>
                </a:solidFill>
                <a:latin typeface="Tahoma"/>
                <a:cs typeface="Tahoma"/>
              </a:rPr>
              <a:t> </a:t>
            </a:r>
            <a:r>
              <a:rPr dirty="0" sz="2700" spc="65" b="1">
                <a:solidFill>
                  <a:srgbClr val="095B31"/>
                </a:solidFill>
                <a:latin typeface="Tahoma"/>
                <a:cs typeface="Tahoma"/>
              </a:rPr>
              <a:t>in</a:t>
            </a:r>
            <a:r>
              <a:rPr dirty="0" sz="2700" spc="45" b="1">
                <a:solidFill>
                  <a:srgbClr val="095B31"/>
                </a:solidFill>
                <a:latin typeface="Tahoma"/>
                <a:cs typeface="Tahoma"/>
              </a:rPr>
              <a:t> </a:t>
            </a:r>
            <a:r>
              <a:rPr dirty="0" sz="2700" b="1">
                <a:solidFill>
                  <a:srgbClr val="095B31"/>
                </a:solidFill>
                <a:latin typeface="Tahoma"/>
                <a:cs typeface="Tahoma"/>
              </a:rPr>
              <a:t>North-</a:t>
            </a:r>
            <a:r>
              <a:rPr dirty="0" sz="2700" spc="114" b="1">
                <a:solidFill>
                  <a:srgbClr val="095B31"/>
                </a:solidFill>
                <a:latin typeface="Tahoma"/>
                <a:cs typeface="Tahoma"/>
              </a:rPr>
              <a:t>West </a:t>
            </a:r>
            <a:r>
              <a:rPr dirty="0" sz="2700" spc="80" b="1">
                <a:solidFill>
                  <a:srgbClr val="095B31"/>
                </a:solidFill>
                <a:latin typeface="Tahoma"/>
                <a:cs typeface="Tahoma"/>
              </a:rPr>
              <a:t>South</a:t>
            </a:r>
            <a:r>
              <a:rPr dirty="0" sz="2700" spc="-30" b="1">
                <a:solidFill>
                  <a:srgbClr val="095B31"/>
                </a:solidFill>
                <a:latin typeface="Tahoma"/>
                <a:cs typeface="Tahoma"/>
              </a:rPr>
              <a:t> </a:t>
            </a:r>
            <a:r>
              <a:rPr dirty="0" sz="2700" spc="55" b="1">
                <a:solidFill>
                  <a:srgbClr val="095B31"/>
                </a:solidFill>
                <a:latin typeface="Tahoma"/>
                <a:cs typeface="Tahoma"/>
              </a:rPr>
              <a:t>Africa</a:t>
            </a:r>
            <a:endParaRPr sz="2700">
              <a:latin typeface="Tahoma"/>
              <a:cs typeface="Tahoma"/>
            </a:endParaRPr>
          </a:p>
          <a:p>
            <a:pPr marL="12700" marR="4293870" indent="367665">
              <a:lnSpc>
                <a:spcPct val="114199"/>
              </a:lnSpc>
              <a:spcBef>
                <a:spcPts val="459"/>
              </a:spcBef>
              <a:buSzPct val="96551"/>
              <a:buFont typeface="Lucida Sans Unicode"/>
              <a:buChar char="●"/>
              <a:tabLst>
                <a:tab pos="380365" algn="l"/>
              </a:tabLst>
            </a:pPr>
            <a:r>
              <a:rPr dirty="0" sz="2900" spc="-25" b="1">
                <a:solidFill>
                  <a:srgbClr val="095B31"/>
                </a:solidFill>
                <a:latin typeface="Tahoma"/>
                <a:cs typeface="Tahoma"/>
              </a:rPr>
              <a:t>Context</a:t>
            </a:r>
            <a:r>
              <a:rPr dirty="0" sz="2900" spc="-25">
                <a:solidFill>
                  <a:srgbClr val="095B31"/>
                </a:solidFill>
                <a:latin typeface="Verdana"/>
                <a:cs typeface="Verdana"/>
              </a:rPr>
              <a:t>:</a:t>
            </a:r>
            <a:r>
              <a:rPr dirty="0" sz="2900" spc="-130">
                <a:solidFill>
                  <a:srgbClr val="095B31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095B31"/>
                </a:solidFill>
                <a:latin typeface="Verdana"/>
                <a:cs typeface="Verdana"/>
              </a:rPr>
              <a:t>Data</a:t>
            </a:r>
            <a:r>
              <a:rPr dirty="0" sz="2900" spc="-130">
                <a:solidFill>
                  <a:srgbClr val="095B31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095B31"/>
                </a:solidFill>
                <a:latin typeface="Verdana"/>
                <a:cs typeface="Verdana"/>
              </a:rPr>
              <a:t>collected</a:t>
            </a:r>
            <a:r>
              <a:rPr dirty="0" sz="2900" spc="-130">
                <a:solidFill>
                  <a:srgbClr val="095B31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095B31"/>
                </a:solidFill>
                <a:latin typeface="Verdana"/>
                <a:cs typeface="Verdana"/>
              </a:rPr>
              <a:t>from</a:t>
            </a:r>
            <a:r>
              <a:rPr dirty="0" sz="2900" spc="-135">
                <a:solidFill>
                  <a:srgbClr val="095B31"/>
                </a:solidFill>
                <a:latin typeface="Verdana"/>
                <a:cs typeface="Verdana"/>
              </a:rPr>
              <a:t> </a:t>
            </a:r>
            <a:r>
              <a:rPr dirty="0" sz="2900" spc="-365">
                <a:solidFill>
                  <a:srgbClr val="095B31"/>
                </a:solidFill>
                <a:latin typeface="Verdana"/>
                <a:cs typeface="Verdana"/>
              </a:rPr>
              <a:t>316</a:t>
            </a:r>
            <a:r>
              <a:rPr dirty="0" sz="2900" spc="-130">
                <a:solidFill>
                  <a:srgbClr val="095B31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095B31"/>
                </a:solidFill>
                <a:latin typeface="Verdana"/>
                <a:cs typeface="Verdana"/>
              </a:rPr>
              <a:t>smallholder</a:t>
            </a:r>
            <a:r>
              <a:rPr dirty="0" sz="2900" spc="-125">
                <a:solidFill>
                  <a:srgbClr val="095B31"/>
                </a:solidFill>
                <a:latin typeface="Verdana"/>
                <a:cs typeface="Verdana"/>
              </a:rPr>
              <a:t> </a:t>
            </a:r>
            <a:r>
              <a:rPr dirty="0" sz="2900" spc="-30">
                <a:solidFill>
                  <a:srgbClr val="095B31"/>
                </a:solidFill>
                <a:latin typeface="Verdana"/>
                <a:cs typeface="Verdana"/>
              </a:rPr>
              <a:t>farmers</a:t>
            </a:r>
            <a:r>
              <a:rPr dirty="0" sz="2900" spc="-135">
                <a:solidFill>
                  <a:srgbClr val="095B31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095B31"/>
                </a:solidFill>
                <a:latin typeface="Verdana"/>
                <a:cs typeface="Verdana"/>
              </a:rPr>
              <a:t>in</a:t>
            </a:r>
            <a:r>
              <a:rPr dirty="0" sz="2900" spc="-130">
                <a:solidFill>
                  <a:srgbClr val="095B31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095B31"/>
                </a:solidFill>
                <a:latin typeface="Verdana"/>
                <a:cs typeface="Verdana"/>
              </a:rPr>
              <a:t>North-</a:t>
            </a:r>
            <a:r>
              <a:rPr dirty="0" sz="2900" spc="45">
                <a:solidFill>
                  <a:srgbClr val="095B31"/>
                </a:solidFill>
                <a:latin typeface="Verdana"/>
                <a:cs typeface="Verdana"/>
              </a:rPr>
              <a:t>West </a:t>
            </a:r>
            <a:r>
              <a:rPr dirty="0" sz="2900">
                <a:solidFill>
                  <a:srgbClr val="095B31"/>
                </a:solidFill>
                <a:latin typeface="Verdana"/>
                <a:cs typeface="Verdana"/>
              </a:rPr>
              <a:t>Province</a:t>
            </a:r>
            <a:r>
              <a:rPr dirty="0" sz="2900" spc="35">
                <a:solidFill>
                  <a:srgbClr val="095B31"/>
                </a:solidFill>
                <a:latin typeface="Verdana"/>
                <a:cs typeface="Verdana"/>
              </a:rPr>
              <a:t> </a:t>
            </a:r>
            <a:r>
              <a:rPr dirty="0" sz="2900" spc="-110">
                <a:solidFill>
                  <a:srgbClr val="095B31"/>
                </a:solidFill>
                <a:latin typeface="Verdana"/>
                <a:cs typeface="Verdana"/>
              </a:rPr>
              <a:t>(2022–2023)</a:t>
            </a:r>
            <a:endParaRPr sz="2900">
              <a:latin typeface="Verdana"/>
              <a:cs typeface="Verdana"/>
            </a:endParaRPr>
          </a:p>
          <a:p>
            <a:pPr marL="380365" indent="-367665">
              <a:lnSpc>
                <a:spcPct val="100000"/>
              </a:lnSpc>
              <a:spcBef>
                <a:spcPts val="370"/>
              </a:spcBef>
              <a:buSzPct val="96551"/>
              <a:buFont typeface="Lucida Sans Unicode"/>
              <a:buChar char="●"/>
              <a:tabLst>
                <a:tab pos="380365" algn="l"/>
              </a:tabLst>
            </a:pPr>
            <a:r>
              <a:rPr dirty="0" sz="2900" b="1">
                <a:solidFill>
                  <a:srgbClr val="095B31"/>
                </a:solidFill>
                <a:latin typeface="Tahoma"/>
                <a:cs typeface="Tahoma"/>
              </a:rPr>
              <a:t>Source:</a:t>
            </a:r>
            <a:r>
              <a:rPr dirty="0" sz="2900" spc="-5" b="1">
                <a:solidFill>
                  <a:srgbClr val="095B31"/>
                </a:solidFill>
                <a:latin typeface="Tahoma"/>
                <a:cs typeface="Tahoma"/>
              </a:rPr>
              <a:t> </a:t>
            </a:r>
            <a:r>
              <a:rPr dirty="0" sz="2900">
                <a:solidFill>
                  <a:srgbClr val="095B31"/>
                </a:solidFill>
                <a:latin typeface="Verdana"/>
                <a:cs typeface="Verdana"/>
              </a:rPr>
              <a:t>Omotayo</a:t>
            </a:r>
            <a:r>
              <a:rPr dirty="0" sz="2900" spc="-180">
                <a:solidFill>
                  <a:srgbClr val="095B31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095B31"/>
                </a:solidFill>
                <a:latin typeface="Verdana"/>
                <a:cs typeface="Verdana"/>
              </a:rPr>
              <a:t>et</a:t>
            </a:r>
            <a:r>
              <a:rPr dirty="0" sz="2900" spc="-180">
                <a:solidFill>
                  <a:srgbClr val="095B31"/>
                </a:solidFill>
                <a:latin typeface="Verdana"/>
                <a:cs typeface="Verdana"/>
              </a:rPr>
              <a:t> </a:t>
            </a:r>
            <a:r>
              <a:rPr dirty="0" sz="2900" spc="-175">
                <a:solidFill>
                  <a:srgbClr val="095B31"/>
                </a:solidFill>
                <a:latin typeface="Verdana"/>
                <a:cs typeface="Verdana"/>
              </a:rPr>
              <a:t>al. (2024) </a:t>
            </a:r>
            <a:r>
              <a:rPr dirty="0" sz="2900" spc="-405">
                <a:solidFill>
                  <a:srgbClr val="095B31"/>
                </a:solidFill>
                <a:latin typeface="Verdana"/>
                <a:cs typeface="Verdana"/>
              </a:rPr>
              <a:t>–</a:t>
            </a:r>
            <a:r>
              <a:rPr dirty="0" sz="2900" spc="-180">
                <a:solidFill>
                  <a:srgbClr val="095B31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095B31"/>
                </a:solidFill>
                <a:latin typeface="Verdana"/>
                <a:cs typeface="Verdana"/>
              </a:rPr>
              <a:t>Data</a:t>
            </a:r>
            <a:r>
              <a:rPr dirty="0" sz="2900" spc="-180">
                <a:solidFill>
                  <a:srgbClr val="095B31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095B31"/>
                </a:solidFill>
                <a:latin typeface="Verdana"/>
                <a:cs typeface="Verdana"/>
              </a:rPr>
              <a:t>in</a:t>
            </a:r>
            <a:r>
              <a:rPr dirty="0" sz="2900" spc="-180">
                <a:solidFill>
                  <a:srgbClr val="095B31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095B31"/>
                </a:solidFill>
                <a:latin typeface="Verdana"/>
                <a:cs typeface="Verdana"/>
              </a:rPr>
              <a:t>Brief</a:t>
            </a:r>
            <a:r>
              <a:rPr dirty="0" sz="2900" spc="-175">
                <a:solidFill>
                  <a:srgbClr val="095B31"/>
                </a:solidFill>
                <a:latin typeface="Verdana"/>
                <a:cs typeface="Verdana"/>
              </a:rPr>
              <a:t> </a:t>
            </a:r>
            <a:r>
              <a:rPr dirty="0" sz="2900" spc="-10">
                <a:solidFill>
                  <a:srgbClr val="095B31"/>
                </a:solidFill>
                <a:latin typeface="Verdana"/>
                <a:cs typeface="Verdana"/>
              </a:rPr>
              <a:t>article</a:t>
            </a:r>
            <a:endParaRPr sz="2900">
              <a:latin typeface="Verdana"/>
              <a:cs typeface="Verdana"/>
            </a:endParaRPr>
          </a:p>
          <a:p>
            <a:pPr marL="12700" marR="3669029" indent="367665">
              <a:lnSpc>
                <a:spcPts val="4050"/>
              </a:lnSpc>
              <a:spcBef>
                <a:spcPts val="190"/>
              </a:spcBef>
              <a:buSzPct val="96551"/>
              <a:buFont typeface="Lucida Sans Unicode"/>
              <a:buChar char="●"/>
              <a:tabLst>
                <a:tab pos="380365" algn="l"/>
              </a:tabLst>
            </a:pPr>
            <a:r>
              <a:rPr dirty="0" sz="2900" spc="70" b="1">
                <a:solidFill>
                  <a:srgbClr val="095B31"/>
                </a:solidFill>
                <a:latin typeface="Tahoma"/>
                <a:cs typeface="Tahoma"/>
              </a:rPr>
              <a:t>Data</a:t>
            </a:r>
            <a:r>
              <a:rPr dirty="0" sz="2900" spc="25" b="1">
                <a:solidFill>
                  <a:srgbClr val="095B31"/>
                </a:solidFill>
                <a:latin typeface="Tahoma"/>
                <a:cs typeface="Tahoma"/>
              </a:rPr>
              <a:t> </a:t>
            </a:r>
            <a:r>
              <a:rPr dirty="0" sz="2900" spc="50" b="1">
                <a:solidFill>
                  <a:srgbClr val="095B31"/>
                </a:solidFill>
                <a:latin typeface="Tahoma"/>
                <a:cs typeface="Tahoma"/>
              </a:rPr>
              <a:t>Contents:</a:t>
            </a:r>
            <a:r>
              <a:rPr dirty="0" sz="2900" spc="25" b="1">
                <a:solidFill>
                  <a:srgbClr val="095B31"/>
                </a:solidFill>
                <a:latin typeface="Tahoma"/>
                <a:cs typeface="Tahoma"/>
              </a:rPr>
              <a:t> </a:t>
            </a:r>
            <a:r>
              <a:rPr dirty="0" sz="2900">
                <a:solidFill>
                  <a:srgbClr val="095B31"/>
                </a:solidFill>
                <a:latin typeface="Verdana"/>
                <a:cs typeface="Verdana"/>
              </a:rPr>
              <a:t>Demographics,</a:t>
            </a:r>
            <a:r>
              <a:rPr dirty="0" sz="2900" spc="-210">
                <a:solidFill>
                  <a:srgbClr val="095B31"/>
                </a:solidFill>
                <a:latin typeface="Verdana"/>
                <a:cs typeface="Verdana"/>
              </a:rPr>
              <a:t> </a:t>
            </a:r>
            <a:r>
              <a:rPr dirty="0" sz="2900" spc="-45">
                <a:solidFill>
                  <a:srgbClr val="095B31"/>
                </a:solidFill>
                <a:latin typeface="Verdana"/>
                <a:cs typeface="Verdana"/>
              </a:rPr>
              <a:t>CSA</a:t>
            </a:r>
            <a:r>
              <a:rPr dirty="0" sz="2900" spc="-210">
                <a:solidFill>
                  <a:srgbClr val="095B31"/>
                </a:solidFill>
                <a:latin typeface="Verdana"/>
                <a:cs typeface="Verdana"/>
              </a:rPr>
              <a:t> </a:t>
            </a:r>
            <a:r>
              <a:rPr dirty="0" sz="2900" spc="-40">
                <a:solidFill>
                  <a:srgbClr val="095B31"/>
                </a:solidFill>
                <a:latin typeface="Verdana"/>
                <a:cs typeface="Verdana"/>
              </a:rPr>
              <a:t>practices,</a:t>
            </a:r>
            <a:r>
              <a:rPr dirty="0" sz="2900" spc="-210">
                <a:solidFill>
                  <a:srgbClr val="095B31"/>
                </a:solidFill>
                <a:latin typeface="Verdana"/>
                <a:cs typeface="Verdana"/>
              </a:rPr>
              <a:t> </a:t>
            </a:r>
            <a:r>
              <a:rPr dirty="0" sz="2900" spc="-90">
                <a:solidFill>
                  <a:srgbClr val="095B31"/>
                </a:solidFill>
                <a:latin typeface="Verdana"/>
                <a:cs typeface="Verdana"/>
              </a:rPr>
              <a:t>yield,</a:t>
            </a:r>
            <a:r>
              <a:rPr dirty="0" sz="2900" spc="-204">
                <a:solidFill>
                  <a:srgbClr val="095B31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095B31"/>
                </a:solidFill>
                <a:latin typeface="Verdana"/>
                <a:cs typeface="Verdana"/>
              </a:rPr>
              <a:t>income,</a:t>
            </a:r>
            <a:r>
              <a:rPr dirty="0" sz="2900" spc="-210">
                <a:solidFill>
                  <a:srgbClr val="095B31"/>
                </a:solidFill>
                <a:latin typeface="Verdana"/>
                <a:cs typeface="Verdana"/>
              </a:rPr>
              <a:t> </a:t>
            </a:r>
            <a:r>
              <a:rPr dirty="0" sz="2900" spc="60">
                <a:solidFill>
                  <a:srgbClr val="095B31"/>
                </a:solidFill>
                <a:latin typeface="Verdana"/>
                <a:cs typeface="Verdana"/>
              </a:rPr>
              <a:t>HDDS</a:t>
            </a:r>
            <a:r>
              <a:rPr dirty="0" sz="2900" spc="-215">
                <a:solidFill>
                  <a:srgbClr val="095B31"/>
                </a:solidFill>
                <a:latin typeface="Verdana"/>
                <a:cs typeface="Verdana"/>
              </a:rPr>
              <a:t> </a:t>
            </a:r>
            <a:r>
              <a:rPr dirty="0" sz="2900" spc="45">
                <a:solidFill>
                  <a:srgbClr val="095B31"/>
                </a:solidFill>
                <a:latin typeface="Verdana"/>
                <a:cs typeface="Verdana"/>
              </a:rPr>
              <a:t>and </a:t>
            </a:r>
            <a:r>
              <a:rPr dirty="0" sz="2900" spc="-10">
                <a:solidFill>
                  <a:srgbClr val="095B31"/>
                </a:solidFill>
                <a:latin typeface="Verdana"/>
                <a:cs typeface="Verdana"/>
              </a:rPr>
              <a:t>HFIAS</a:t>
            </a:r>
            <a:endParaRPr sz="2900">
              <a:latin typeface="Verdana"/>
              <a:cs typeface="Verdana"/>
            </a:endParaRPr>
          </a:p>
          <a:p>
            <a:pPr marL="12700" marR="4915535" indent="367665">
              <a:lnSpc>
                <a:spcPts val="4050"/>
              </a:lnSpc>
              <a:buSzPct val="96551"/>
              <a:buFont typeface="Lucida Sans Unicode"/>
              <a:buChar char="●"/>
              <a:tabLst>
                <a:tab pos="380365" algn="l"/>
              </a:tabLst>
            </a:pPr>
            <a:r>
              <a:rPr dirty="0" sz="2900" b="1">
                <a:solidFill>
                  <a:srgbClr val="095B31"/>
                </a:solidFill>
                <a:latin typeface="Tahoma"/>
                <a:cs typeface="Tahoma"/>
              </a:rPr>
              <a:t>Tools</a:t>
            </a:r>
            <a:r>
              <a:rPr dirty="0" sz="2900" spc="90" b="1">
                <a:solidFill>
                  <a:srgbClr val="095B31"/>
                </a:solidFill>
                <a:latin typeface="Tahoma"/>
                <a:cs typeface="Tahoma"/>
              </a:rPr>
              <a:t> </a:t>
            </a:r>
            <a:r>
              <a:rPr dirty="0" sz="2900" b="1">
                <a:solidFill>
                  <a:srgbClr val="095B31"/>
                </a:solidFill>
                <a:latin typeface="Tahoma"/>
                <a:cs typeface="Tahoma"/>
              </a:rPr>
              <a:t>Used:</a:t>
            </a:r>
            <a:r>
              <a:rPr dirty="0" sz="2900" spc="95" b="1">
                <a:solidFill>
                  <a:srgbClr val="095B31"/>
                </a:solidFill>
                <a:latin typeface="Tahoma"/>
                <a:cs typeface="Tahoma"/>
              </a:rPr>
              <a:t> </a:t>
            </a:r>
            <a:r>
              <a:rPr dirty="0" sz="2900">
                <a:solidFill>
                  <a:srgbClr val="095B31"/>
                </a:solidFill>
                <a:latin typeface="Verdana"/>
                <a:cs typeface="Verdana"/>
              </a:rPr>
              <a:t>Google</a:t>
            </a:r>
            <a:r>
              <a:rPr dirty="0" sz="2900" spc="-155">
                <a:solidFill>
                  <a:srgbClr val="095B31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095B31"/>
                </a:solidFill>
                <a:latin typeface="Verdana"/>
                <a:cs typeface="Verdana"/>
              </a:rPr>
              <a:t>Colab</a:t>
            </a:r>
            <a:r>
              <a:rPr dirty="0" sz="2900" spc="-150">
                <a:solidFill>
                  <a:srgbClr val="095B31"/>
                </a:solidFill>
                <a:latin typeface="Verdana"/>
                <a:cs typeface="Verdana"/>
              </a:rPr>
              <a:t> </a:t>
            </a:r>
            <a:r>
              <a:rPr dirty="0" sz="2900" spc="-40">
                <a:solidFill>
                  <a:srgbClr val="095B31"/>
                </a:solidFill>
                <a:latin typeface="Verdana"/>
                <a:cs typeface="Verdana"/>
              </a:rPr>
              <a:t>for</a:t>
            </a:r>
            <a:r>
              <a:rPr dirty="0" sz="2900" spc="-150">
                <a:solidFill>
                  <a:srgbClr val="095B31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095B31"/>
                </a:solidFill>
                <a:latin typeface="Verdana"/>
                <a:cs typeface="Verdana"/>
              </a:rPr>
              <a:t>data</a:t>
            </a:r>
            <a:r>
              <a:rPr dirty="0" sz="2900" spc="-150">
                <a:solidFill>
                  <a:srgbClr val="095B31"/>
                </a:solidFill>
                <a:latin typeface="Verdana"/>
                <a:cs typeface="Verdana"/>
              </a:rPr>
              <a:t> </a:t>
            </a:r>
            <a:r>
              <a:rPr dirty="0" sz="2900" spc="-10">
                <a:solidFill>
                  <a:srgbClr val="095B31"/>
                </a:solidFill>
                <a:latin typeface="Verdana"/>
                <a:cs typeface="Verdana"/>
              </a:rPr>
              <a:t>cleaning,</a:t>
            </a:r>
            <a:r>
              <a:rPr dirty="0" sz="2900" spc="-145">
                <a:solidFill>
                  <a:srgbClr val="095B31"/>
                </a:solidFill>
                <a:latin typeface="Verdana"/>
                <a:cs typeface="Verdana"/>
              </a:rPr>
              <a:t> </a:t>
            </a:r>
            <a:r>
              <a:rPr dirty="0" sz="2900" spc="-10">
                <a:solidFill>
                  <a:srgbClr val="095B31"/>
                </a:solidFill>
                <a:latin typeface="Verdana"/>
                <a:cs typeface="Verdana"/>
              </a:rPr>
              <a:t>feature</a:t>
            </a:r>
            <a:r>
              <a:rPr dirty="0" sz="2900" spc="-150">
                <a:solidFill>
                  <a:srgbClr val="095B31"/>
                </a:solidFill>
                <a:latin typeface="Verdana"/>
                <a:cs typeface="Verdana"/>
              </a:rPr>
              <a:t> </a:t>
            </a:r>
            <a:r>
              <a:rPr dirty="0" sz="2900" spc="-10">
                <a:solidFill>
                  <a:srgbClr val="095B31"/>
                </a:solidFill>
                <a:latin typeface="Verdana"/>
                <a:cs typeface="Verdana"/>
              </a:rPr>
              <a:t>engineering, </a:t>
            </a:r>
            <a:r>
              <a:rPr dirty="0" sz="2900">
                <a:solidFill>
                  <a:srgbClr val="095B31"/>
                </a:solidFill>
                <a:latin typeface="Verdana"/>
                <a:cs typeface="Verdana"/>
              </a:rPr>
              <a:t>clustering</a:t>
            </a:r>
            <a:r>
              <a:rPr dirty="0" sz="2900" spc="-140">
                <a:solidFill>
                  <a:srgbClr val="095B31"/>
                </a:solidFill>
                <a:latin typeface="Verdana"/>
                <a:cs typeface="Verdana"/>
              </a:rPr>
              <a:t> </a:t>
            </a:r>
            <a:r>
              <a:rPr dirty="0" sz="2900" spc="70">
                <a:solidFill>
                  <a:srgbClr val="095B31"/>
                </a:solidFill>
                <a:latin typeface="Verdana"/>
                <a:cs typeface="Verdana"/>
              </a:rPr>
              <a:t>and</a:t>
            </a:r>
            <a:r>
              <a:rPr dirty="0" sz="2900" spc="-135">
                <a:solidFill>
                  <a:srgbClr val="095B31"/>
                </a:solidFill>
                <a:latin typeface="Verdana"/>
                <a:cs typeface="Verdana"/>
              </a:rPr>
              <a:t> </a:t>
            </a:r>
            <a:r>
              <a:rPr dirty="0" sz="2900" spc="-10">
                <a:solidFill>
                  <a:srgbClr val="095B31"/>
                </a:solidFill>
                <a:latin typeface="Verdana"/>
                <a:cs typeface="Verdana"/>
              </a:rPr>
              <a:t>visualization.</a:t>
            </a:r>
            <a:endParaRPr sz="2900">
              <a:latin typeface="Verdana"/>
              <a:cs typeface="Verdana"/>
            </a:endParaRPr>
          </a:p>
          <a:p>
            <a:pPr marL="12700" marR="3856354" indent="367665">
              <a:lnSpc>
                <a:spcPts val="4050"/>
              </a:lnSpc>
              <a:buSzPct val="96551"/>
              <a:buFont typeface="Lucida Sans Unicode"/>
              <a:buChar char="●"/>
              <a:tabLst>
                <a:tab pos="380365" algn="l"/>
              </a:tabLst>
            </a:pPr>
            <a:r>
              <a:rPr dirty="0" sz="2900" b="1">
                <a:solidFill>
                  <a:srgbClr val="095B31"/>
                </a:solidFill>
                <a:latin typeface="Tahoma"/>
                <a:cs typeface="Tahoma"/>
              </a:rPr>
              <a:t>Note:</a:t>
            </a:r>
            <a:r>
              <a:rPr dirty="0" sz="2900" spc="-55" b="1">
                <a:solidFill>
                  <a:srgbClr val="095B31"/>
                </a:solidFill>
                <a:latin typeface="Tahoma"/>
                <a:cs typeface="Tahoma"/>
              </a:rPr>
              <a:t> </a:t>
            </a:r>
            <a:r>
              <a:rPr dirty="0" sz="2900" spc="55">
                <a:solidFill>
                  <a:srgbClr val="095B31"/>
                </a:solidFill>
                <a:latin typeface="Verdana"/>
                <a:cs typeface="Verdana"/>
              </a:rPr>
              <a:t>Attempted</a:t>
            </a:r>
            <a:r>
              <a:rPr dirty="0" sz="2900" spc="-229">
                <a:solidFill>
                  <a:srgbClr val="095B31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095B31"/>
                </a:solidFill>
                <a:latin typeface="Verdana"/>
                <a:cs typeface="Verdana"/>
              </a:rPr>
              <a:t>to</a:t>
            </a:r>
            <a:r>
              <a:rPr dirty="0" sz="2900" spc="-229">
                <a:solidFill>
                  <a:srgbClr val="095B31"/>
                </a:solidFill>
                <a:latin typeface="Verdana"/>
                <a:cs typeface="Verdana"/>
              </a:rPr>
              <a:t> </a:t>
            </a:r>
            <a:r>
              <a:rPr dirty="0" sz="2900" spc="50">
                <a:solidFill>
                  <a:srgbClr val="095B31"/>
                </a:solidFill>
                <a:latin typeface="Verdana"/>
                <a:cs typeface="Verdana"/>
              </a:rPr>
              <a:t>contact</a:t>
            </a:r>
            <a:r>
              <a:rPr dirty="0" sz="2900" spc="-220">
                <a:solidFill>
                  <a:srgbClr val="095B31"/>
                </a:solidFill>
                <a:latin typeface="Verdana"/>
                <a:cs typeface="Verdana"/>
              </a:rPr>
              <a:t> </a:t>
            </a:r>
            <a:r>
              <a:rPr dirty="0" sz="2900" spc="50">
                <a:solidFill>
                  <a:srgbClr val="095B31"/>
                </a:solidFill>
                <a:latin typeface="Verdana"/>
                <a:cs typeface="Verdana"/>
              </a:rPr>
              <a:t>the</a:t>
            </a:r>
            <a:r>
              <a:rPr dirty="0" sz="2900" spc="-229">
                <a:solidFill>
                  <a:srgbClr val="095B31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095B31"/>
                </a:solidFill>
                <a:latin typeface="Verdana"/>
                <a:cs typeface="Verdana"/>
              </a:rPr>
              <a:t>author</a:t>
            </a:r>
            <a:r>
              <a:rPr dirty="0" sz="2900" spc="-225">
                <a:solidFill>
                  <a:srgbClr val="095B31"/>
                </a:solidFill>
                <a:latin typeface="Verdana"/>
                <a:cs typeface="Verdana"/>
              </a:rPr>
              <a:t> </a:t>
            </a:r>
            <a:r>
              <a:rPr dirty="0" sz="2900" spc="-10">
                <a:solidFill>
                  <a:srgbClr val="095B31"/>
                </a:solidFill>
                <a:latin typeface="Verdana"/>
                <a:cs typeface="Verdana"/>
              </a:rPr>
              <a:t>of</a:t>
            </a:r>
            <a:r>
              <a:rPr dirty="0" sz="2900" spc="-220">
                <a:solidFill>
                  <a:srgbClr val="095B31"/>
                </a:solidFill>
                <a:latin typeface="Verdana"/>
                <a:cs typeface="Verdana"/>
              </a:rPr>
              <a:t> </a:t>
            </a:r>
            <a:r>
              <a:rPr dirty="0" sz="2900" spc="50">
                <a:solidFill>
                  <a:srgbClr val="095B31"/>
                </a:solidFill>
                <a:latin typeface="Verdana"/>
                <a:cs typeface="Verdana"/>
              </a:rPr>
              <a:t>the</a:t>
            </a:r>
            <a:r>
              <a:rPr dirty="0" sz="2900" spc="-229">
                <a:solidFill>
                  <a:srgbClr val="095B31"/>
                </a:solidFill>
                <a:latin typeface="Verdana"/>
                <a:cs typeface="Verdana"/>
              </a:rPr>
              <a:t> </a:t>
            </a:r>
            <a:r>
              <a:rPr dirty="0" sz="2900" spc="-10">
                <a:solidFill>
                  <a:srgbClr val="095B31"/>
                </a:solidFill>
                <a:latin typeface="Verdana"/>
                <a:cs typeface="Verdana"/>
              </a:rPr>
              <a:t>article</a:t>
            </a:r>
            <a:r>
              <a:rPr dirty="0" sz="2900" spc="-229">
                <a:solidFill>
                  <a:srgbClr val="095B31"/>
                </a:solidFill>
                <a:latin typeface="Verdana"/>
                <a:cs typeface="Verdana"/>
              </a:rPr>
              <a:t> </a:t>
            </a:r>
            <a:r>
              <a:rPr dirty="0" sz="2900" spc="-40">
                <a:solidFill>
                  <a:srgbClr val="095B31"/>
                </a:solidFill>
                <a:latin typeface="Verdana"/>
                <a:cs typeface="Verdana"/>
              </a:rPr>
              <a:t>for</a:t>
            </a:r>
            <a:r>
              <a:rPr dirty="0" sz="2900" spc="-220">
                <a:solidFill>
                  <a:srgbClr val="095B31"/>
                </a:solidFill>
                <a:latin typeface="Verdana"/>
                <a:cs typeface="Verdana"/>
              </a:rPr>
              <a:t> </a:t>
            </a:r>
            <a:r>
              <a:rPr dirty="0" sz="2900" spc="-25">
                <a:solidFill>
                  <a:srgbClr val="095B31"/>
                </a:solidFill>
                <a:latin typeface="Verdana"/>
                <a:cs typeface="Verdana"/>
              </a:rPr>
              <a:t>greater</a:t>
            </a:r>
            <a:r>
              <a:rPr dirty="0" sz="2900" spc="-229">
                <a:solidFill>
                  <a:srgbClr val="095B31"/>
                </a:solidFill>
                <a:latin typeface="Verdana"/>
                <a:cs typeface="Verdana"/>
              </a:rPr>
              <a:t> </a:t>
            </a:r>
            <a:r>
              <a:rPr dirty="0" sz="2900" spc="-10">
                <a:solidFill>
                  <a:srgbClr val="095B31"/>
                </a:solidFill>
                <a:latin typeface="Verdana"/>
                <a:cs typeface="Verdana"/>
              </a:rPr>
              <a:t>insight </a:t>
            </a:r>
            <a:r>
              <a:rPr dirty="0" sz="2900" spc="90">
                <a:solidFill>
                  <a:srgbClr val="095B31"/>
                </a:solidFill>
                <a:latin typeface="Verdana"/>
                <a:cs typeface="Verdana"/>
              </a:rPr>
              <a:t>but</a:t>
            </a:r>
            <a:r>
              <a:rPr dirty="0" sz="2900" spc="-240">
                <a:solidFill>
                  <a:srgbClr val="095B31"/>
                </a:solidFill>
                <a:latin typeface="Verdana"/>
                <a:cs typeface="Verdana"/>
              </a:rPr>
              <a:t> </a:t>
            </a:r>
            <a:r>
              <a:rPr dirty="0" sz="2900" spc="-20">
                <a:solidFill>
                  <a:srgbClr val="095B31"/>
                </a:solidFill>
                <a:latin typeface="Verdana"/>
                <a:cs typeface="Verdana"/>
              </a:rPr>
              <a:t>received</a:t>
            </a:r>
            <a:r>
              <a:rPr dirty="0" sz="2900" spc="-240">
                <a:solidFill>
                  <a:srgbClr val="095B31"/>
                </a:solidFill>
                <a:latin typeface="Verdana"/>
                <a:cs typeface="Verdana"/>
              </a:rPr>
              <a:t> </a:t>
            </a:r>
            <a:r>
              <a:rPr dirty="0" sz="2900" spc="80">
                <a:solidFill>
                  <a:srgbClr val="095B31"/>
                </a:solidFill>
                <a:latin typeface="Verdana"/>
                <a:cs typeface="Verdana"/>
              </a:rPr>
              <a:t>no</a:t>
            </a:r>
            <a:r>
              <a:rPr dirty="0" sz="2900" spc="-235">
                <a:solidFill>
                  <a:srgbClr val="095B31"/>
                </a:solidFill>
                <a:latin typeface="Verdana"/>
                <a:cs typeface="Verdana"/>
              </a:rPr>
              <a:t> </a:t>
            </a:r>
            <a:r>
              <a:rPr dirty="0" sz="2900" spc="-10">
                <a:solidFill>
                  <a:srgbClr val="095B31"/>
                </a:solidFill>
                <a:latin typeface="Verdana"/>
                <a:cs typeface="Verdana"/>
              </a:rPr>
              <a:t>response.</a:t>
            </a:r>
            <a:endParaRPr sz="2900">
              <a:latin typeface="Verdana"/>
              <a:cs typeface="Verdana"/>
            </a:endParaRPr>
          </a:p>
          <a:p>
            <a:pPr marL="380365" indent="-367665">
              <a:lnSpc>
                <a:spcPct val="100000"/>
              </a:lnSpc>
              <a:spcBef>
                <a:spcPts val="140"/>
              </a:spcBef>
              <a:buSzPct val="96551"/>
              <a:buFont typeface="Lucida Sans Unicode"/>
              <a:buChar char="●"/>
              <a:tabLst>
                <a:tab pos="380365" algn="l"/>
              </a:tabLst>
            </a:pPr>
            <a:r>
              <a:rPr dirty="0" sz="2900" b="1">
                <a:solidFill>
                  <a:srgbClr val="095B31"/>
                </a:solidFill>
                <a:latin typeface="Tahoma"/>
                <a:cs typeface="Tahoma"/>
              </a:rPr>
              <a:t>Interactive</a:t>
            </a:r>
            <a:r>
              <a:rPr dirty="0" sz="2900" spc="60" b="1">
                <a:solidFill>
                  <a:srgbClr val="095B31"/>
                </a:solidFill>
                <a:latin typeface="Tahoma"/>
                <a:cs typeface="Tahoma"/>
              </a:rPr>
              <a:t> </a:t>
            </a:r>
            <a:r>
              <a:rPr dirty="0" sz="2900" spc="80" b="1">
                <a:solidFill>
                  <a:srgbClr val="095B31"/>
                </a:solidFill>
                <a:latin typeface="Tahoma"/>
                <a:cs typeface="Tahoma"/>
              </a:rPr>
              <a:t>dashboard</a:t>
            </a:r>
            <a:r>
              <a:rPr dirty="0" sz="2900" spc="65" b="1">
                <a:solidFill>
                  <a:srgbClr val="095B31"/>
                </a:solidFill>
                <a:latin typeface="Tahoma"/>
                <a:cs typeface="Tahoma"/>
              </a:rPr>
              <a:t> </a:t>
            </a:r>
            <a:r>
              <a:rPr dirty="0" sz="2900" b="1">
                <a:solidFill>
                  <a:srgbClr val="095B31"/>
                </a:solidFill>
                <a:latin typeface="Tahoma"/>
                <a:cs typeface="Tahoma"/>
              </a:rPr>
              <a:t>available</a:t>
            </a:r>
            <a:r>
              <a:rPr dirty="0" sz="2900" spc="65" b="1">
                <a:solidFill>
                  <a:srgbClr val="095B31"/>
                </a:solidFill>
                <a:latin typeface="Tahoma"/>
                <a:cs typeface="Tahoma"/>
              </a:rPr>
              <a:t> </a:t>
            </a:r>
            <a:r>
              <a:rPr dirty="0" sz="2900" b="1">
                <a:solidFill>
                  <a:srgbClr val="095B31"/>
                </a:solidFill>
                <a:latin typeface="Tahoma"/>
                <a:cs typeface="Tahoma"/>
              </a:rPr>
              <a:t>via</a:t>
            </a:r>
            <a:r>
              <a:rPr dirty="0" sz="2900" spc="65" b="1">
                <a:solidFill>
                  <a:srgbClr val="095B31"/>
                </a:solidFill>
                <a:latin typeface="Tahoma"/>
                <a:cs typeface="Tahoma"/>
              </a:rPr>
              <a:t> </a:t>
            </a:r>
            <a:r>
              <a:rPr dirty="0" sz="2900" spc="105" b="1">
                <a:solidFill>
                  <a:srgbClr val="095B31"/>
                </a:solidFill>
                <a:latin typeface="Tahoma"/>
                <a:cs typeface="Tahoma"/>
              </a:rPr>
              <a:t>QR</a:t>
            </a:r>
            <a:r>
              <a:rPr dirty="0" sz="2900" spc="65" b="1">
                <a:solidFill>
                  <a:srgbClr val="095B31"/>
                </a:solidFill>
                <a:latin typeface="Tahoma"/>
                <a:cs typeface="Tahoma"/>
              </a:rPr>
              <a:t> </a:t>
            </a:r>
            <a:r>
              <a:rPr dirty="0" sz="2900" spc="110" b="1">
                <a:solidFill>
                  <a:srgbClr val="095B31"/>
                </a:solidFill>
                <a:latin typeface="Tahoma"/>
                <a:cs typeface="Tahoma"/>
              </a:rPr>
              <a:t>code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51343"/>
            <a:ext cx="18287999" cy="61340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68534" rIns="0" bIns="0" rtlCol="0" vert="horz">
            <a:spAutoFit/>
          </a:bodyPr>
          <a:lstStyle/>
          <a:p>
            <a:pPr marL="1061085">
              <a:lnSpc>
                <a:spcPct val="100000"/>
              </a:lnSpc>
              <a:spcBef>
                <a:spcPts val="100"/>
              </a:spcBef>
            </a:pPr>
            <a:r>
              <a:rPr dirty="0" u="heavy" sz="4000" spc="-275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Impact</a:t>
            </a:r>
            <a:r>
              <a:rPr dirty="0" u="heavy" sz="4000" spc="-385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heavy" sz="4000" spc="-100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of</a:t>
            </a:r>
            <a:r>
              <a:rPr dirty="0" u="heavy" sz="4000" spc="-380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heavy" sz="4000" spc="-390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CSA</a:t>
            </a:r>
            <a:r>
              <a:rPr dirty="0" u="heavy" sz="4000" spc="-380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heavy" sz="4000" spc="-170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on</a:t>
            </a:r>
            <a:r>
              <a:rPr dirty="0" u="heavy" sz="4000" spc="-380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heavy" sz="4000" spc="-280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Maize</a:t>
            </a:r>
            <a:r>
              <a:rPr dirty="0" u="heavy" sz="4000" spc="-380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heavy" sz="4000" spc="-275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Yield</a:t>
            </a:r>
            <a:r>
              <a:rPr dirty="0" u="heavy" sz="4000" spc="-380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heavy" sz="4000" spc="-930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&amp;</a:t>
            </a:r>
            <a:r>
              <a:rPr dirty="0" u="heavy" sz="4000" spc="-380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heavy" sz="4000" spc="-225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Food</a:t>
            </a:r>
            <a:r>
              <a:rPr dirty="0" u="heavy" sz="4000" spc="-380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heavy" sz="4000" spc="-250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Secur</a:t>
            </a:r>
            <a:r>
              <a:rPr dirty="0" u="heavy" sz="4000" spc="-240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i</a:t>
            </a:r>
            <a:r>
              <a:rPr dirty="0" u="heavy" sz="4000" spc="-250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t</a:t>
            </a:r>
            <a:r>
              <a:rPr dirty="0" u="heavy" sz="4000" spc="-844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y</a:t>
            </a:r>
            <a:r>
              <a:rPr dirty="0" u="heavy" sz="4000" spc="450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heavy" sz="4000" spc="-220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In</a:t>
            </a:r>
            <a:r>
              <a:rPr dirty="0" u="heavy" sz="4000" spc="-380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heavy" sz="4000" spc="-155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North</a:t>
            </a:r>
            <a:r>
              <a:rPr dirty="0" u="heavy" sz="4000" spc="-380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heavy" sz="4000" spc="-320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West</a:t>
            </a:r>
            <a:r>
              <a:rPr dirty="0" u="heavy" sz="4000" spc="-380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heavy" sz="4000" spc="-475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SA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-12700" y="7519474"/>
            <a:ext cx="63538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7965" indent="-215265">
              <a:lnSpc>
                <a:spcPct val="100000"/>
              </a:lnSpc>
              <a:spcBef>
                <a:spcPts val="100"/>
              </a:spcBef>
              <a:buChar char="•"/>
              <a:tabLst>
                <a:tab pos="227965" algn="l"/>
              </a:tabLst>
            </a:pPr>
            <a:r>
              <a:rPr dirty="0" sz="1800" spc="-185">
                <a:solidFill>
                  <a:srgbClr val="095B31"/>
                </a:solidFill>
                <a:latin typeface="Arial Black"/>
                <a:cs typeface="Arial Black"/>
              </a:rPr>
              <a:t>Low</a:t>
            </a:r>
            <a:r>
              <a:rPr dirty="0" sz="1800" spc="-145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1800" spc="-170">
                <a:solidFill>
                  <a:srgbClr val="095B31"/>
                </a:solidFill>
                <a:latin typeface="Arial Black"/>
                <a:cs typeface="Arial Black"/>
              </a:rPr>
              <a:t>CSA</a:t>
            </a:r>
            <a:r>
              <a:rPr dirty="0" sz="1800" spc="-145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1800" spc="-85">
                <a:solidFill>
                  <a:srgbClr val="095B31"/>
                </a:solidFill>
                <a:latin typeface="Arial Black"/>
                <a:cs typeface="Arial Black"/>
              </a:rPr>
              <a:t>adoption</a:t>
            </a:r>
            <a:r>
              <a:rPr dirty="0" sz="1800" spc="-140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1800" spc="-175">
                <a:solidFill>
                  <a:srgbClr val="095B31"/>
                </a:solidFill>
                <a:latin typeface="Arial Black"/>
                <a:cs typeface="Arial Black"/>
              </a:rPr>
              <a:t>score—</a:t>
            </a:r>
            <a:r>
              <a:rPr dirty="0" sz="1800" spc="-185">
                <a:solidFill>
                  <a:srgbClr val="095B31"/>
                </a:solidFill>
                <a:latin typeface="Arial Black"/>
                <a:cs typeface="Arial Black"/>
              </a:rPr>
              <a:t>&gt;low</a:t>
            </a:r>
            <a:r>
              <a:rPr dirty="0" sz="1800" spc="-145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1800" spc="-90">
                <a:solidFill>
                  <a:srgbClr val="095B31"/>
                </a:solidFill>
                <a:latin typeface="Arial Black"/>
                <a:cs typeface="Arial Black"/>
              </a:rPr>
              <a:t>HH</a:t>
            </a:r>
            <a:r>
              <a:rPr dirty="0" sz="1800" spc="-140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1800" spc="-110">
                <a:solidFill>
                  <a:srgbClr val="095B31"/>
                </a:solidFill>
                <a:latin typeface="Arial Black"/>
                <a:cs typeface="Arial Black"/>
              </a:rPr>
              <a:t>Food</a:t>
            </a:r>
            <a:r>
              <a:rPr dirty="0" sz="1800" spc="-145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1800" spc="-120">
                <a:solidFill>
                  <a:srgbClr val="095B31"/>
                </a:solidFill>
                <a:latin typeface="Arial Black"/>
                <a:cs typeface="Arial Black"/>
              </a:rPr>
              <a:t>Security</a:t>
            </a:r>
            <a:r>
              <a:rPr dirty="0" sz="1800" spc="-145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1800" spc="-85">
                <a:solidFill>
                  <a:srgbClr val="095B31"/>
                </a:solidFill>
                <a:latin typeface="Arial Black"/>
                <a:cs typeface="Arial Black"/>
              </a:rPr>
              <a:t>Score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-12700" y="8148124"/>
            <a:ext cx="73266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7965" indent="-215265">
              <a:lnSpc>
                <a:spcPct val="100000"/>
              </a:lnSpc>
              <a:spcBef>
                <a:spcPts val="100"/>
              </a:spcBef>
              <a:buChar char="•"/>
              <a:tabLst>
                <a:tab pos="227965" algn="l"/>
              </a:tabLst>
            </a:pPr>
            <a:r>
              <a:rPr dirty="0" sz="1800" spc="-95">
                <a:solidFill>
                  <a:srgbClr val="095B31"/>
                </a:solidFill>
                <a:latin typeface="Arial Black"/>
                <a:cs typeface="Arial Black"/>
              </a:rPr>
              <a:t>Medium</a:t>
            </a:r>
            <a:r>
              <a:rPr dirty="0" sz="1800" spc="-145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1800" spc="-170">
                <a:solidFill>
                  <a:srgbClr val="095B31"/>
                </a:solidFill>
                <a:latin typeface="Arial Black"/>
                <a:cs typeface="Arial Black"/>
              </a:rPr>
              <a:t>CSA</a:t>
            </a:r>
            <a:r>
              <a:rPr dirty="0" sz="1800" spc="-140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1800" spc="-85">
                <a:solidFill>
                  <a:srgbClr val="095B31"/>
                </a:solidFill>
                <a:latin typeface="Arial Black"/>
                <a:cs typeface="Arial Black"/>
              </a:rPr>
              <a:t>adoption</a:t>
            </a:r>
            <a:r>
              <a:rPr dirty="0" sz="1800" spc="-140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1800" spc="-155">
                <a:solidFill>
                  <a:srgbClr val="095B31"/>
                </a:solidFill>
                <a:latin typeface="Arial Black"/>
                <a:cs typeface="Arial Black"/>
              </a:rPr>
              <a:t>Score</a:t>
            </a:r>
            <a:r>
              <a:rPr dirty="0" sz="1800" spc="-140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1800" spc="-254">
                <a:solidFill>
                  <a:srgbClr val="095B31"/>
                </a:solidFill>
                <a:latin typeface="Arial Black"/>
                <a:cs typeface="Arial Black"/>
              </a:rPr>
              <a:t>—</a:t>
            </a:r>
            <a:r>
              <a:rPr dirty="0" sz="1800" spc="-155">
                <a:solidFill>
                  <a:srgbClr val="095B31"/>
                </a:solidFill>
                <a:latin typeface="Arial Black"/>
                <a:cs typeface="Arial Black"/>
              </a:rPr>
              <a:t>&gt;highest</a:t>
            </a:r>
            <a:r>
              <a:rPr dirty="0" sz="1800" spc="-140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1800" spc="-90">
                <a:solidFill>
                  <a:srgbClr val="095B31"/>
                </a:solidFill>
                <a:latin typeface="Arial Black"/>
                <a:cs typeface="Arial Black"/>
              </a:rPr>
              <a:t>HH</a:t>
            </a:r>
            <a:r>
              <a:rPr dirty="0" sz="1800" spc="-140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1800" spc="-110">
                <a:solidFill>
                  <a:srgbClr val="095B31"/>
                </a:solidFill>
                <a:latin typeface="Arial Black"/>
                <a:cs typeface="Arial Black"/>
              </a:rPr>
              <a:t>Food</a:t>
            </a:r>
            <a:r>
              <a:rPr dirty="0" sz="1800" spc="-140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1800" spc="-120">
                <a:solidFill>
                  <a:srgbClr val="095B31"/>
                </a:solidFill>
                <a:latin typeface="Arial Black"/>
                <a:cs typeface="Arial Black"/>
              </a:rPr>
              <a:t>Security</a:t>
            </a:r>
            <a:r>
              <a:rPr dirty="0" sz="1800" spc="-145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1800" spc="-70">
                <a:solidFill>
                  <a:srgbClr val="095B31"/>
                </a:solidFill>
                <a:latin typeface="Arial Black"/>
                <a:cs typeface="Arial Black"/>
              </a:rPr>
              <a:t>Score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-12700" y="8736769"/>
            <a:ext cx="8328659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15265">
              <a:lnSpc>
                <a:spcPct val="114599"/>
              </a:lnSpc>
              <a:spcBef>
                <a:spcPts val="100"/>
              </a:spcBef>
              <a:buChar char="•"/>
              <a:tabLst>
                <a:tab pos="227965" algn="l"/>
              </a:tabLst>
            </a:pPr>
            <a:r>
              <a:rPr dirty="0" sz="1800" spc="-120">
                <a:solidFill>
                  <a:srgbClr val="095B31"/>
                </a:solidFill>
                <a:latin typeface="Arial Black"/>
                <a:cs typeface="Arial Black"/>
              </a:rPr>
              <a:t>Uneven</a:t>
            </a:r>
            <a:r>
              <a:rPr dirty="0" sz="1800" spc="-150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1800" spc="-85">
                <a:solidFill>
                  <a:srgbClr val="095B31"/>
                </a:solidFill>
                <a:latin typeface="Arial Black"/>
                <a:cs typeface="Arial Black"/>
              </a:rPr>
              <a:t>distribution</a:t>
            </a:r>
            <a:r>
              <a:rPr dirty="0" sz="1800" spc="-145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1800" spc="-165">
                <a:solidFill>
                  <a:srgbClr val="095B31"/>
                </a:solidFill>
                <a:latin typeface="Arial Black"/>
                <a:cs typeface="Arial Black"/>
              </a:rPr>
              <a:t>means</a:t>
            </a:r>
            <a:r>
              <a:rPr dirty="0" sz="1800" spc="-145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1800" spc="-120">
                <a:solidFill>
                  <a:srgbClr val="095B31"/>
                </a:solidFill>
                <a:latin typeface="Arial Black"/>
                <a:cs typeface="Arial Black"/>
              </a:rPr>
              <a:t>more</a:t>
            </a:r>
            <a:r>
              <a:rPr dirty="0" sz="1800" spc="-145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1800" spc="-125">
                <a:solidFill>
                  <a:srgbClr val="095B31"/>
                </a:solidFill>
                <a:latin typeface="Arial Black"/>
                <a:cs typeface="Arial Black"/>
              </a:rPr>
              <a:t>factors</a:t>
            </a:r>
            <a:r>
              <a:rPr dirty="0" sz="1800" spc="-145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1800" spc="-110">
                <a:solidFill>
                  <a:srgbClr val="095B31"/>
                </a:solidFill>
                <a:latin typeface="Arial Black"/>
                <a:cs typeface="Arial Black"/>
              </a:rPr>
              <a:t>affect</a:t>
            </a:r>
            <a:r>
              <a:rPr dirty="0" sz="1800" spc="-145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1800" spc="-90">
                <a:solidFill>
                  <a:srgbClr val="095B31"/>
                </a:solidFill>
                <a:latin typeface="Arial Black"/>
                <a:cs typeface="Arial Black"/>
              </a:rPr>
              <a:t>HH</a:t>
            </a:r>
            <a:r>
              <a:rPr dirty="0" sz="1800" spc="-145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1800" spc="-65">
                <a:solidFill>
                  <a:srgbClr val="095B31"/>
                </a:solidFill>
                <a:latin typeface="Arial Black"/>
                <a:cs typeface="Arial Black"/>
              </a:rPr>
              <a:t>food</a:t>
            </a:r>
            <a:r>
              <a:rPr dirty="0" sz="1800" spc="-145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1800" spc="-110">
                <a:solidFill>
                  <a:srgbClr val="095B31"/>
                </a:solidFill>
                <a:latin typeface="Arial Black"/>
                <a:cs typeface="Arial Black"/>
              </a:rPr>
              <a:t>security</a:t>
            </a:r>
            <a:r>
              <a:rPr dirty="0" sz="1800" spc="-145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1800" spc="-400">
                <a:solidFill>
                  <a:srgbClr val="095B31"/>
                </a:solidFill>
                <a:latin typeface="Arial Black"/>
                <a:cs typeface="Arial Black"/>
              </a:rPr>
              <a:t>&amp;</a:t>
            </a:r>
            <a:r>
              <a:rPr dirty="0" sz="1800" spc="-145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1800" spc="-50">
                <a:solidFill>
                  <a:srgbClr val="095B31"/>
                </a:solidFill>
                <a:latin typeface="Arial Black"/>
                <a:cs typeface="Arial Black"/>
              </a:rPr>
              <a:t>Maize </a:t>
            </a:r>
            <a:r>
              <a:rPr dirty="0" sz="1800" spc="-10">
                <a:solidFill>
                  <a:srgbClr val="095B31"/>
                </a:solidFill>
                <a:latin typeface="Arial Black"/>
                <a:cs typeface="Arial Black"/>
              </a:rPr>
              <a:t>productivity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-12700" y="9719749"/>
            <a:ext cx="92868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7965" indent="-215265">
              <a:lnSpc>
                <a:spcPct val="100000"/>
              </a:lnSpc>
              <a:spcBef>
                <a:spcPts val="100"/>
              </a:spcBef>
              <a:buChar char="•"/>
              <a:tabLst>
                <a:tab pos="227965" algn="l"/>
              </a:tabLst>
            </a:pPr>
            <a:r>
              <a:rPr dirty="0" sz="1800" spc="-145">
                <a:solidFill>
                  <a:srgbClr val="095B31"/>
                </a:solidFill>
                <a:latin typeface="Arial Black"/>
                <a:cs typeface="Arial Black"/>
              </a:rPr>
              <a:t>Extent </a:t>
            </a:r>
            <a:r>
              <a:rPr dirty="0" sz="1800" spc="-45">
                <a:solidFill>
                  <a:srgbClr val="095B31"/>
                </a:solidFill>
                <a:latin typeface="Arial Black"/>
                <a:cs typeface="Arial Black"/>
              </a:rPr>
              <a:t>of</a:t>
            </a:r>
            <a:r>
              <a:rPr dirty="0" sz="1800" spc="-140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1800" spc="-170">
                <a:solidFill>
                  <a:srgbClr val="095B31"/>
                </a:solidFill>
                <a:latin typeface="Arial Black"/>
                <a:cs typeface="Arial Black"/>
              </a:rPr>
              <a:t>CSA</a:t>
            </a:r>
            <a:r>
              <a:rPr dirty="0" sz="1800" spc="-140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1800" spc="-85">
                <a:solidFill>
                  <a:srgbClr val="095B31"/>
                </a:solidFill>
                <a:latin typeface="Arial Black"/>
                <a:cs typeface="Arial Black"/>
              </a:rPr>
              <a:t>adoption</a:t>
            </a:r>
            <a:r>
              <a:rPr dirty="0" sz="1800" spc="-140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1800" spc="-110">
                <a:solidFill>
                  <a:srgbClr val="095B31"/>
                </a:solidFill>
                <a:latin typeface="Arial Black"/>
                <a:cs typeface="Arial Black"/>
              </a:rPr>
              <a:t>boosts</a:t>
            </a:r>
            <a:r>
              <a:rPr dirty="0" sz="1800" spc="-140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1800" spc="-70">
                <a:solidFill>
                  <a:srgbClr val="095B31"/>
                </a:solidFill>
                <a:latin typeface="Arial Black"/>
                <a:cs typeface="Arial Black"/>
              </a:rPr>
              <a:t>but</a:t>
            </a:r>
            <a:r>
              <a:rPr dirty="0" sz="1800" spc="-140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1800" spc="-95">
                <a:solidFill>
                  <a:srgbClr val="095B31"/>
                </a:solidFill>
                <a:latin typeface="Arial Black"/>
                <a:cs typeface="Arial Black"/>
              </a:rPr>
              <a:t>doesn’t</a:t>
            </a:r>
            <a:r>
              <a:rPr dirty="0" sz="1800" spc="-140">
                <a:solidFill>
                  <a:srgbClr val="095B31"/>
                </a:solidFill>
                <a:latin typeface="Arial Black"/>
                <a:cs typeface="Arial Black"/>
              </a:rPr>
              <a:t> guarantee</a:t>
            </a:r>
            <a:r>
              <a:rPr dirty="0" sz="1800" spc="-145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1800" spc="-110">
                <a:solidFill>
                  <a:srgbClr val="095B31"/>
                </a:solidFill>
                <a:latin typeface="Arial Black"/>
                <a:cs typeface="Arial Black"/>
              </a:rPr>
              <a:t>productivity&amp;</a:t>
            </a:r>
            <a:r>
              <a:rPr dirty="0" sz="1800" spc="-140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1800" spc="-65">
                <a:solidFill>
                  <a:srgbClr val="095B31"/>
                </a:solidFill>
                <a:latin typeface="Arial Black"/>
                <a:cs typeface="Arial Black"/>
              </a:rPr>
              <a:t>food</a:t>
            </a:r>
            <a:r>
              <a:rPr dirty="0" sz="1800" spc="-140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1800" spc="-65">
                <a:solidFill>
                  <a:srgbClr val="095B31"/>
                </a:solidFill>
                <a:latin typeface="Arial Black"/>
                <a:cs typeface="Arial Black"/>
              </a:rPr>
              <a:t>security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394725" y="7456484"/>
            <a:ext cx="571055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100"/>
              </a:spcBef>
              <a:buChar char="•"/>
              <a:tabLst>
                <a:tab pos="264160" algn="l"/>
              </a:tabLst>
            </a:pPr>
            <a:r>
              <a:rPr dirty="0" sz="2100" spc="-130">
                <a:solidFill>
                  <a:srgbClr val="095B31"/>
                </a:solidFill>
                <a:latin typeface="Arial Black"/>
                <a:cs typeface="Arial Black"/>
              </a:rPr>
              <a:t>Clustered</a:t>
            </a:r>
            <a:r>
              <a:rPr dirty="0" sz="2100" spc="-170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2100" spc="-135">
                <a:solidFill>
                  <a:srgbClr val="095B31"/>
                </a:solidFill>
                <a:latin typeface="Arial Black"/>
                <a:cs typeface="Arial Black"/>
              </a:rPr>
              <a:t>farmers</a:t>
            </a:r>
            <a:r>
              <a:rPr dirty="0" sz="2100" spc="-170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2100" spc="-145">
                <a:solidFill>
                  <a:srgbClr val="095B31"/>
                </a:solidFill>
                <a:latin typeface="Arial Black"/>
                <a:cs typeface="Arial Black"/>
              </a:rPr>
              <a:t>according</a:t>
            </a:r>
            <a:r>
              <a:rPr dirty="0" sz="2100" spc="-170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2100" spc="-90">
                <a:solidFill>
                  <a:srgbClr val="095B31"/>
                </a:solidFill>
                <a:latin typeface="Arial Black"/>
                <a:cs typeface="Arial Black"/>
              </a:rPr>
              <a:t>to</a:t>
            </a:r>
            <a:r>
              <a:rPr dirty="0" sz="2100" spc="-165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2100" spc="-200">
                <a:solidFill>
                  <a:srgbClr val="095B31"/>
                </a:solidFill>
                <a:latin typeface="Arial Black"/>
                <a:cs typeface="Arial Black"/>
              </a:rPr>
              <a:t>CSA</a:t>
            </a:r>
            <a:r>
              <a:rPr dirty="0" sz="2100" spc="-170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2100" spc="-125">
                <a:solidFill>
                  <a:srgbClr val="095B31"/>
                </a:solidFill>
                <a:latin typeface="Arial Black"/>
                <a:cs typeface="Arial Black"/>
              </a:rPr>
              <a:t>score</a:t>
            </a:r>
            <a:endParaRPr sz="2100">
              <a:latin typeface="Arial Black"/>
              <a:cs typeface="Arial Black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394725" y="8199434"/>
            <a:ext cx="745426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100"/>
              </a:spcBef>
              <a:buChar char="•"/>
              <a:tabLst>
                <a:tab pos="264160" algn="l"/>
              </a:tabLst>
            </a:pPr>
            <a:r>
              <a:rPr dirty="0" sz="2100" spc="-215">
                <a:solidFill>
                  <a:srgbClr val="095B31"/>
                </a:solidFill>
                <a:latin typeface="Arial Black"/>
                <a:cs typeface="Arial Black"/>
              </a:rPr>
              <a:t>Low</a:t>
            </a:r>
            <a:r>
              <a:rPr dirty="0" sz="2100" spc="-175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2100" spc="-200">
                <a:solidFill>
                  <a:srgbClr val="095B31"/>
                </a:solidFill>
                <a:latin typeface="Arial Black"/>
                <a:cs typeface="Arial Black"/>
              </a:rPr>
              <a:t>CSA</a:t>
            </a:r>
            <a:r>
              <a:rPr dirty="0" sz="2100" spc="-170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2100" spc="-95">
                <a:solidFill>
                  <a:srgbClr val="095B31"/>
                </a:solidFill>
                <a:latin typeface="Arial Black"/>
                <a:cs typeface="Arial Black"/>
              </a:rPr>
              <a:t>adoption</a:t>
            </a:r>
            <a:r>
              <a:rPr dirty="0" sz="2100" spc="-170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2100" spc="-210">
                <a:solidFill>
                  <a:srgbClr val="095B31"/>
                </a:solidFill>
                <a:latin typeface="Arial Black"/>
                <a:cs typeface="Arial Black"/>
              </a:rPr>
              <a:t>Score—</a:t>
            </a:r>
            <a:r>
              <a:rPr dirty="0" sz="2100" spc="-225">
                <a:solidFill>
                  <a:srgbClr val="095B31"/>
                </a:solidFill>
                <a:latin typeface="Arial Black"/>
                <a:cs typeface="Arial Black"/>
              </a:rPr>
              <a:t>&gt;Low</a:t>
            </a:r>
            <a:r>
              <a:rPr dirty="0" sz="2100" spc="-170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2100" spc="-155">
                <a:solidFill>
                  <a:srgbClr val="095B31"/>
                </a:solidFill>
                <a:latin typeface="Arial Black"/>
                <a:cs typeface="Arial Black"/>
              </a:rPr>
              <a:t>Maize</a:t>
            </a:r>
            <a:r>
              <a:rPr dirty="0" sz="2100" spc="-175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2100" spc="-95">
                <a:solidFill>
                  <a:srgbClr val="095B31"/>
                </a:solidFill>
                <a:latin typeface="Arial Black"/>
                <a:cs typeface="Arial Black"/>
              </a:rPr>
              <a:t>yield</a:t>
            </a:r>
            <a:r>
              <a:rPr dirty="0" sz="2100" spc="-170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2100" spc="-105">
                <a:solidFill>
                  <a:srgbClr val="095B31"/>
                </a:solidFill>
                <a:latin typeface="Arial Black"/>
                <a:cs typeface="Arial Black"/>
              </a:rPr>
              <a:t>per</a:t>
            </a:r>
            <a:r>
              <a:rPr dirty="0" sz="2100" spc="-170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2100" spc="-105">
                <a:solidFill>
                  <a:srgbClr val="095B31"/>
                </a:solidFill>
                <a:latin typeface="Arial Black"/>
                <a:cs typeface="Arial Black"/>
              </a:rPr>
              <a:t>hectare</a:t>
            </a:r>
            <a:endParaRPr sz="2100">
              <a:latin typeface="Arial Black"/>
              <a:cs typeface="Arial Black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394725" y="8942384"/>
            <a:ext cx="867029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100"/>
              </a:spcBef>
              <a:buChar char="•"/>
              <a:tabLst>
                <a:tab pos="264160" algn="l"/>
              </a:tabLst>
            </a:pPr>
            <a:r>
              <a:rPr dirty="0" sz="2100" spc="-114">
                <a:solidFill>
                  <a:srgbClr val="095B31"/>
                </a:solidFill>
                <a:latin typeface="Arial Black"/>
                <a:cs typeface="Arial Black"/>
              </a:rPr>
              <a:t>Moderate</a:t>
            </a:r>
            <a:r>
              <a:rPr dirty="0" sz="2100" spc="-165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2100" spc="-200">
                <a:solidFill>
                  <a:srgbClr val="095B31"/>
                </a:solidFill>
                <a:latin typeface="Arial Black"/>
                <a:cs typeface="Arial Black"/>
              </a:rPr>
              <a:t>CSA</a:t>
            </a:r>
            <a:r>
              <a:rPr dirty="0" sz="2100" spc="-165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2100" spc="-95">
                <a:solidFill>
                  <a:srgbClr val="095B31"/>
                </a:solidFill>
                <a:latin typeface="Arial Black"/>
                <a:cs typeface="Arial Black"/>
              </a:rPr>
              <a:t>adoption</a:t>
            </a:r>
            <a:r>
              <a:rPr dirty="0" sz="2100" spc="-160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2100" spc="-195">
                <a:solidFill>
                  <a:srgbClr val="095B31"/>
                </a:solidFill>
                <a:latin typeface="Arial Black"/>
                <a:cs typeface="Arial Black"/>
              </a:rPr>
              <a:t>Score—</a:t>
            </a:r>
            <a:r>
              <a:rPr dirty="0" sz="2100" spc="-175">
                <a:solidFill>
                  <a:srgbClr val="095B31"/>
                </a:solidFill>
                <a:latin typeface="Arial Black"/>
                <a:cs typeface="Arial Black"/>
              </a:rPr>
              <a:t>&gt;Highest</a:t>
            </a:r>
            <a:r>
              <a:rPr dirty="0" sz="2100" spc="-165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2100" spc="-155">
                <a:solidFill>
                  <a:srgbClr val="095B31"/>
                </a:solidFill>
                <a:latin typeface="Arial Black"/>
                <a:cs typeface="Arial Black"/>
              </a:rPr>
              <a:t>Maize</a:t>
            </a:r>
            <a:r>
              <a:rPr dirty="0" sz="2100" spc="-165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2100" spc="-95">
                <a:solidFill>
                  <a:srgbClr val="095B31"/>
                </a:solidFill>
                <a:latin typeface="Arial Black"/>
                <a:cs typeface="Arial Black"/>
              </a:rPr>
              <a:t>yield</a:t>
            </a:r>
            <a:r>
              <a:rPr dirty="0" sz="2100" spc="-160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2100" spc="-105">
                <a:solidFill>
                  <a:srgbClr val="095B31"/>
                </a:solidFill>
                <a:latin typeface="Arial Black"/>
                <a:cs typeface="Arial Black"/>
              </a:rPr>
              <a:t>per</a:t>
            </a:r>
            <a:r>
              <a:rPr dirty="0" sz="2100" spc="-165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2100" spc="-100">
                <a:solidFill>
                  <a:srgbClr val="095B31"/>
                </a:solidFill>
                <a:latin typeface="Arial Black"/>
                <a:cs typeface="Arial Black"/>
              </a:rPr>
              <a:t>hectare</a:t>
            </a:r>
            <a:endParaRPr sz="2100">
              <a:latin typeface="Arial Black"/>
              <a:cs typeface="Arial Black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394725" y="9685333"/>
            <a:ext cx="891286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100"/>
              </a:spcBef>
              <a:buChar char="•"/>
              <a:tabLst>
                <a:tab pos="264160" algn="l"/>
              </a:tabLst>
            </a:pPr>
            <a:r>
              <a:rPr dirty="0" sz="2100" spc="-114">
                <a:solidFill>
                  <a:srgbClr val="095B31"/>
                </a:solidFill>
                <a:latin typeface="Arial Black"/>
                <a:cs typeface="Arial Black"/>
              </a:rPr>
              <a:t>Moderate</a:t>
            </a:r>
            <a:r>
              <a:rPr dirty="0" sz="2100" spc="-175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2100" spc="-90">
                <a:solidFill>
                  <a:srgbClr val="095B31"/>
                </a:solidFill>
                <a:latin typeface="Arial Black"/>
                <a:cs typeface="Arial Black"/>
              </a:rPr>
              <a:t>to</a:t>
            </a:r>
            <a:r>
              <a:rPr dirty="0" sz="2100" spc="-170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2100" spc="-135">
                <a:solidFill>
                  <a:srgbClr val="095B31"/>
                </a:solidFill>
                <a:latin typeface="Arial Black"/>
                <a:cs typeface="Arial Black"/>
              </a:rPr>
              <a:t>Higher</a:t>
            </a:r>
            <a:r>
              <a:rPr dirty="0" sz="2100" spc="-170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2100" spc="-200">
                <a:solidFill>
                  <a:srgbClr val="095B31"/>
                </a:solidFill>
                <a:latin typeface="Arial Black"/>
                <a:cs typeface="Arial Black"/>
              </a:rPr>
              <a:t>CSA</a:t>
            </a:r>
            <a:r>
              <a:rPr dirty="0" sz="2100" spc="-170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2100" spc="-95">
                <a:solidFill>
                  <a:srgbClr val="095B31"/>
                </a:solidFill>
                <a:latin typeface="Arial Black"/>
                <a:cs typeface="Arial Black"/>
              </a:rPr>
              <a:t>adoption</a:t>
            </a:r>
            <a:r>
              <a:rPr dirty="0" sz="2100" spc="-170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2100" spc="-175">
                <a:solidFill>
                  <a:srgbClr val="095B31"/>
                </a:solidFill>
                <a:latin typeface="Arial Black"/>
                <a:cs typeface="Arial Black"/>
              </a:rPr>
              <a:t>score</a:t>
            </a:r>
            <a:r>
              <a:rPr dirty="0" sz="2100" spc="-170">
                <a:solidFill>
                  <a:srgbClr val="095B31"/>
                </a:solidFill>
                <a:latin typeface="Arial Black"/>
                <a:cs typeface="Arial Black"/>
              </a:rPr>
              <a:t> </a:t>
            </a:r>
            <a:r>
              <a:rPr dirty="0" sz="2100" spc="-135">
                <a:solidFill>
                  <a:srgbClr val="095B31"/>
                </a:solidFill>
                <a:latin typeface="Arial Black"/>
                <a:cs typeface="Arial Black"/>
              </a:rPr>
              <a:t>boosts</a:t>
            </a:r>
            <a:r>
              <a:rPr dirty="0" sz="2100" spc="-170">
                <a:solidFill>
                  <a:srgbClr val="095B31"/>
                </a:solidFill>
                <a:latin typeface="Arial Black"/>
                <a:cs typeface="Arial Black"/>
              </a:rPr>
              <a:t> maize </a:t>
            </a:r>
            <a:r>
              <a:rPr dirty="0" sz="2100" spc="-65">
                <a:solidFill>
                  <a:srgbClr val="095B31"/>
                </a:solidFill>
                <a:latin typeface="Arial Black"/>
                <a:cs typeface="Arial Black"/>
              </a:rPr>
              <a:t>productivity</a:t>
            </a:r>
            <a:endParaRPr sz="21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605" y="1226105"/>
            <a:ext cx="10952331" cy="88634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7359" rIns="0" bIns="0" rtlCol="0" vert="horz">
            <a:spAutoFit/>
          </a:bodyPr>
          <a:lstStyle/>
          <a:p>
            <a:pPr marL="835660">
              <a:lnSpc>
                <a:spcPct val="100000"/>
              </a:lnSpc>
              <a:spcBef>
                <a:spcPts val="100"/>
              </a:spcBef>
            </a:pPr>
            <a:r>
              <a:rPr dirty="0" u="heavy" sz="3300" spc="-310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CSA</a:t>
            </a:r>
            <a:r>
              <a:rPr dirty="0" u="heavy" sz="3300" spc="-295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heavy" sz="3300" spc="-254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score</a:t>
            </a:r>
            <a:r>
              <a:rPr dirty="0" u="heavy" sz="3300" spc="-290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heavy" sz="3300" spc="-235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vs.</a:t>
            </a:r>
            <a:r>
              <a:rPr dirty="0" u="heavy" sz="3300" spc="-290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heavy" sz="3300" spc="-229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Maize</a:t>
            </a:r>
            <a:r>
              <a:rPr dirty="0" u="heavy" sz="3300" spc="-290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heavy" sz="3300" spc="-155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Productivity:</a:t>
            </a:r>
            <a:r>
              <a:rPr dirty="0" u="heavy" sz="3300" spc="-290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heavy" sz="3300" spc="-225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Does</a:t>
            </a:r>
            <a:r>
              <a:rPr dirty="0" u="heavy" sz="3300" spc="-290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heavy" sz="3300" spc="-195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H</a:t>
            </a:r>
            <a:r>
              <a:rPr dirty="0" sz="3300" spc="-195" b="0">
                <a:latin typeface="Arial Black"/>
                <a:cs typeface="Arial Black"/>
              </a:rPr>
              <a:t>ig</a:t>
            </a:r>
            <a:r>
              <a:rPr dirty="0" u="heavy" sz="3300" spc="-195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her</a:t>
            </a:r>
            <a:r>
              <a:rPr dirty="0" u="heavy" sz="3300" spc="-290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heavy" sz="3300" spc="-145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Adoption</a:t>
            </a:r>
            <a:r>
              <a:rPr dirty="0" u="heavy" sz="3300" spc="-290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heavy" sz="3300" spc="-254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Lead</a:t>
            </a:r>
            <a:r>
              <a:rPr dirty="0" u="heavy" sz="3300" spc="-290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heavy" sz="3300" spc="-130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to</a:t>
            </a:r>
            <a:r>
              <a:rPr dirty="0" u="heavy" sz="3300" spc="-290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heavy" sz="3300" spc="-185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Better</a:t>
            </a:r>
            <a:r>
              <a:rPr dirty="0" u="heavy" sz="3300" spc="-290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heavy" sz="3300" spc="-275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Yields?</a:t>
            </a:r>
            <a:endParaRPr sz="3300">
              <a:latin typeface="Arial Black"/>
              <a:cs typeface="Arial Black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431182" y="1598282"/>
            <a:ext cx="6743065" cy="8426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49275" indent="275590">
              <a:lnSpc>
                <a:spcPct val="114100"/>
              </a:lnSpc>
              <a:spcBef>
                <a:spcPts val="100"/>
              </a:spcBef>
              <a:buSzPct val="86956"/>
              <a:buChar char="●"/>
              <a:tabLst>
                <a:tab pos="288290" algn="l"/>
              </a:tabLst>
            </a:pPr>
            <a:r>
              <a:rPr dirty="0" sz="2300" spc="-35">
                <a:solidFill>
                  <a:srgbClr val="095B31"/>
                </a:solidFill>
                <a:latin typeface="Lucida Sans Unicode"/>
                <a:cs typeface="Lucida Sans Unicode"/>
              </a:rPr>
              <a:t>Higher</a:t>
            </a:r>
            <a:r>
              <a:rPr dirty="0" sz="2300" spc="-12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095B31"/>
                </a:solidFill>
                <a:latin typeface="Lucida Sans Unicode"/>
                <a:cs typeface="Lucida Sans Unicode"/>
              </a:rPr>
              <a:t>CSA</a:t>
            </a:r>
            <a:r>
              <a:rPr dirty="0" sz="2300" spc="-12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095B31"/>
                </a:solidFill>
                <a:latin typeface="Lucida Sans Unicode"/>
                <a:cs typeface="Lucida Sans Unicode"/>
              </a:rPr>
              <a:t>adoption</a:t>
            </a:r>
            <a:r>
              <a:rPr dirty="0" sz="2300" spc="-12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095B31"/>
                </a:solidFill>
                <a:latin typeface="Lucida Sans Unicode"/>
                <a:cs typeface="Lucida Sans Unicode"/>
              </a:rPr>
              <a:t>boosts</a:t>
            </a:r>
            <a:r>
              <a:rPr dirty="0" sz="2300" spc="-12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20">
                <a:solidFill>
                  <a:srgbClr val="095B31"/>
                </a:solidFill>
                <a:latin typeface="Lucida Sans Unicode"/>
                <a:cs typeface="Lucida Sans Unicode"/>
              </a:rPr>
              <a:t>yields,</a:t>
            </a:r>
            <a:r>
              <a:rPr dirty="0" sz="2300" spc="-12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20">
                <a:solidFill>
                  <a:srgbClr val="095B31"/>
                </a:solidFill>
                <a:latin typeface="Lucida Sans Unicode"/>
                <a:cs typeface="Lucida Sans Unicode"/>
              </a:rPr>
              <a:t>with </a:t>
            </a:r>
            <a:r>
              <a:rPr dirty="0" sz="2300" spc="-10">
                <a:solidFill>
                  <a:srgbClr val="095B31"/>
                </a:solidFill>
                <a:latin typeface="Lucida Sans Unicode"/>
                <a:cs typeface="Lucida Sans Unicode"/>
              </a:rPr>
              <a:t>median</a:t>
            </a:r>
            <a:r>
              <a:rPr dirty="0" sz="2300" spc="-9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095B31"/>
                </a:solidFill>
                <a:latin typeface="Lucida Sans Unicode"/>
                <a:cs typeface="Lucida Sans Unicode"/>
              </a:rPr>
              <a:t>productivity</a:t>
            </a:r>
            <a:r>
              <a:rPr dirty="0" sz="2300" spc="-8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60">
                <a:solidFill>
                  <a:srgbClr val="095B31"/>
                </a:solidFill>
                <a:latin typeface="Lucida Sans Unicode"/>
                <a:cs typeface="Lucida Sans Unicode"/>
              </a:rPr>
              <a:t>rising</a:t>
            </a:r>
            <a:r>
              <a:rPr dirty="0" sz="2300" spc="-8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095B31"/>
                </a:solidFill>
                <a:latin typeface="Lucida Sans Unicode"/>
                <a:cs typeface="Lucida Sans Unicode"/>
              </a:rPr>
              <a:t>from</a:t>
            </a:r>
            <a:r>
              <a:rPr dirty="0" sz="2300" spc="-8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095B31"/>
                </a:solidFill>
                <a:latin typeface="Lucida Sans Unicode"/>
                <a:cs typeface="Lucida Sans Unicode"/>
              </a:rPr>
              <a:t>Low</a:t>
            </a:r>
            <a:r>
              <a:rPr dirty="0" sz="2300" spc="-8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095B31"/>
                </a:solidFill>
                <a:latin typeface="Lucida Sans Unicode"/>
                <a:cs typeface="Lucida Sans Unicode"/>
              </a:rPr>
              <a:t>to</a:t>
            </a:r>
            <a:r>
              <a:rPr dirty="0" sz="2300" spc="-8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20">
                <a:solidFill>
                  <a:srgbClr val="095B31"/>
                </a:solidFill>
                <a:latin typeface="Lucida Sans Unicode"/>
                <a:cs typeface="Lucida Sans Unicode"/>
              </a:rPr>
              <a:t>High </a:t>
            </a:r>
            <a:r>
              <a:rPr dirty="0" sz="2300">
                <a:solidFill>
                  <a:srgbClr val="095B31"/>
                </a:solidFill>
                <a:latin typeface="Lucida Sans Unicode"/>
                <a:cs typeface="Lucida Sans Unicode"/>
              </a:rPr>
              <a:t>adoption</a:t>
            </a:r>
            <a:r>
              <a:rPr dirty="0" sz="2300" spc="-13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095B31"/>
                </a:solidFill>
                <a:latin typeface="Lucida Sans Unicode"/>
                <a:cs typeface="Lucida Sans Unicode"/>
              </a:rPr>
              <a:t>levels.</a:t>
            </a:r>
            <a:endParaRPr sz="2300">
              <a:latin typeface="Lucida Sans Unicode"/>
              <a:cs typeface="Lucida Sans Unicode"/>
            </a:endParaRPr>
          </a:p>
          <a:p>
            <a:pPr marL="12700" marR="930910" indent="-10795">
              <a:lnSpc>
                <a:spcPct val="114100"/>
              </a:lnSpc>
              <a:spcBef>
                <a:spcPts val="3150"/>
              </a:spcBef>
              <a:buSzPct val="86956"/>
              <a:buChar char="●"/>
              <a:tabLst>
                <a:tab pos="216535" algn="l"/>
              </a:tabLst>
            </a:pPr>
            <a:r>
              <a:rPr dirty="0" sz="2300" spc="-55">
                <a:solidFill>
                  <a:srgbClr val="095B31"/>
                </a:solidFill>
                <a:latin typeface="Lucida Sans Unicode"/>
                <a:cs typeface="Lucida Sans Unicode"/>
              </a:rPr>
              <a:t>	</a:t>
            </a:r>
            <a:r>
              <a:rPr dirty="0" sz="2300" spc="-55">
                <a:solidFill>
                  <a:srgbClr val="095B31"/>
                </a:solidFill>
                <a:latin typeface="Lucida Sans Unicode"/>
                <a:cs typeface="Lucida Sans Unicode"/>
              </a:rPr>
              <a:t>High</a:t>
            </a:r>
            <a:r>
              <a:rPr dirty="0" sz="2300" spc="-12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095B31"/>
                </a:solidFill>
                <a:latin typeface="Lucida Sans Unicode"/>
                <a:cs typeface="Lucida Sans Unicode"/>
              </a:rPr>
              <a:t>adopters</a:t>
            </a:r>
            <a:r>
              <a:rPr dirty="0" sz="2300" spc="-12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095B31"/>
                </a:solidFill>
                <a:latin typeface="Lucida Sans Unicode"/>
                <a:cs typeface="Lucida Sans Unicode"/>
              </a:rPr>
              <a:t>show</a:t>
            </a:r>
            <a:r>
              <a:rPr dirty="0" sz="2300" spc="-12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095B31"/>
                </a:solidFill>
                <a:latin typeface="Lucida Sans Unicode"/>
                <a:cs typeface="Lucida Sans Unicode"/>
              </a:rPr>
              <a:t>top</a:t>
            </a:r>
            <a:r>
              <a:rPr dirty="0" sz="2300" spc="-12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095B31"/>
                </a:solidFill>
                <a:latin typeface="Lucida Sans Unicode"/>
                <a:cs typeface="Lucida Sans Unicode"/>
              </a:rPr>
              <a:t>performance, </a:t>
            </a:r>
            <a:r>
              <a:rPr dirty="0" sz="2300" spc="-30">
                <a:solidFill>
                  <a:srgbClr val="095B31"/>
                </a:solidFill>
                <a:latin typeface="Lucida Sans Unicode"/>
                <a:cs typeface="Lucida Sans Unicode"/>
              </a:rPr>
              <a:t>including</a:t>
            </a:r>
            <a:r>
              <a:rPr dirty="0" sz="2300" spc="-12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095B31"/>
                </a:solidFill>
                <a:latin typeface="Lucida Sans Unicode"/>
                <a:cs typeface="Lucida Sans Unicode"/>
              </a:rPr>
              <a:t>the</a:t>
            </a:r>
            <a:r>
              <a:rPr dirty="0" sz="2300" spc="-12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30">
                <a:solidFill>
                  <a:srgbClr val="095B31"/>
                </a:solidFill>
                <a:latin typeface="Lucida Sans Unicode"/>
                <a:cs typeface="Lucida Sans Unicode"/>
              </a:rPr>
              <a:t>highest</a:t>
            </a:r>
            <a:r>
              <a:rPr dirty="0" sz="2300" spc="-12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095B31"/>
                </a:solidFill>
                <a:latin typeface="Lucida Sans Unicode"/>
                <a:cs typeface="Lucida Sans Unicode"/>
              </a:rPr>
              <a:t>yields</a:t>
            </a:r>
            <a:r>
              <a:rPr dirty="0" sz="2300" spc="-114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095B31"/>
                </a:solidFill>
                <a:latin typeface="Lucida Sans Unicode"/>
                <a:cs typeface="Lucida Sans Unicode"/>
              </a:rPr>
              <a:t>and</a:t>
            </a:r>
            <a:r>
              <a:rPr dirty="0" sz="2300" spc="-12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095B31"/>
                </a:solidFill>
                <a:latin typeface="Lucida Sans Unicode"/>
                <a:cs typeface="Lucida Sans Unicode"/>
              </a:rPr>
              <a:t>standout outliers.</a:t>
            </a:r>
            <a:endParaRPr sz="2300">
              <a:latin typeface="Lucida Sans Unicode"/>
              <a:cs typeface="Lucida Sans Unicode"/>
            </a:endParaRPr>
          </a:p>
          <a:p>
            <a:pPr marL="12700" marR="825500" indent="275590">
              <a:lnSpc>
                <a:spcPct val="114100"/>
              </a:lnSpc>
              <a:spcBef>
                <a:spcPts val="3150"/>
              </a:spcBef>
              <a:buSzPct val="86956"/>
              <a:buChar char="●"/>
              <a:tabLst>
                <a:tab pos="288290" algn="l"/>
              </a:tabLst>
            </a:pPr>
            <a:r>
              <a:rPr dirty="0" sz="2300">
                <a:solidFill>
                  <a:srgbClr val="095B31"/>
                </a:solidFill>
                <a:latin typeface="Lucida Sans Unicode"/>
                <a:cs typeface="Lucida Sans Unicode"/>
              </a:rPr>
              <a:t>Medium</a:t>
            </a:r>
            <a:r>
              <a:rPr dirty="0" sz="2300" spc="-14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50">
                <a:solidFill>
                  <a:srgbClr val="095B31"/>
                </a:solidFill>
                <a:latin typeface="Lucida Sans Unicode"/>
                <a:cs typeface="Lucida Sans Unicode"/>
              </a:rPr>
              <a:t>group</a:t>
            </a:r>
            <a:r>
              <a:rPr dirty="0" sz="2300" spc="-14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20">
                <a:solidFill>
                  <a:srgbClr val="095B31"/>
                </a:solidFill>
                <a:latin typeface="Lucida Sans Unicode"/>
                <a:cs typeface="Lucida Sans Unicode"/>
              </a:rPr>
              <a:t>shows</a:t>
            </a:r>
            <a:r>
              <a:rPr dirty="0" sz="2300" spc="-14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095B31"/>
                </a:solidFill>
                <a:latin typeface="Lucida Sans Unicode"/>
                <a:cs typeface="Lucida Sans Unicode"/>
              </a:rPr>
              <a:t>wide</a:t>
            </a:r>
            <a:r>
              <a:rPr dirty="0" sz="2300" spc="-14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095B31"/>
                </a:solidFill>
                <a:latin typeface="Lucida Sans Unicode"/>
                <a:cs typeface="Lucida Sans Unicode"/>
              </a:rPr>
              <a:t>variability, </a:t>
            </a:r>
            <a:r>
              <a:rPr dirty="0" sz="2300" spc="-25">
                <a:solidFill>
                  <a:srgbClr val="095B31"/>
                </a:solidFill>
                <a:latin typeface="Lucida Sans Unicode"/>
                <a:cs typeface="Lucida Sans Unicode"/>
              </a:rPr>
              <a:t>indicating</a:t>
            </a:r>
            <a:r>
              <a:rPr dirty="0" sz="2300" spc="-13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095B31"/>
                </a:solidFill>
                <a:latin typeface="Lucida Sans Unicode"/>
                <a:cs typeface="Lucida Sans Unicode"/>
              </a:rPr>
              <a:t>inconsistent</a:t>
            </a:r>
            <a:r>
              <a:rPr dirty="0" sz="2300" spc="-12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095B31"/>
                </a:solidFill>
                <a:latin typeface="Lucida Sans Unicode"/>
                <a:cs typeface="Lucida Sans Unicode"/>
              </a:rPr>
              <a:t>results</a:t>
            </a:r>
            <a:r>
              <a:rPr dirty="0" sz="2300" spc="-12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095B31"/>
                </a:solidFill>
                <a:latin typeface="Lucida Sans Unicode"/>
                <a:cs typeface="Lucida Sans Unicode"/>
              </a:rPr>
              <a:t>with</a:t>
            </a:r>
            <a:r>
              <a:rPr dirty="0" sz="2300" spc="-12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095B31"/>
                </a:solidFill>
                <a:latin typeface="Lucida Sans Unicode"/>
                <a:cs typeface="Lucida Sans Unicode"/>
              </a:rPr>
              <a:t>partial adoption.</a:t>
            </a:r>
            <a:endParaRPr sz="2300">
              <a:latin typeface="Lucida Sans Unicode"/>
              <a:cs typeface="Lucida Sans Unicode"/>
            </a:endParaRPr>
          </a:p>
          <a:p>
            <a:pPr marL="12700" marR="5080" indent="-10795">
              <a:lnSpc>
                <a:spcPct val="114100"/>
              </a:lnSpc>
              <a:spcBef>
                <a:spcPts val="3150"/>
              </a:spcBef>
              <a:buSzPct val="86956"/>
              <a:buChar char="●"/>
              <a:tabLst>
                <a:tab pos="216535" algn="l"/>
              </a:tabLst>
            </a:pPr>
            <a:r>
              <a:rPr dirty="0" sz="2300" spc="-10">
                <a:solidFill>
                  <a:srgbClr val="095B31"/>
                </a:solidFill>
                <a:latin typeface="Lucida Sans Unicode"/>
                <a:cs typeface="Lucida Sans Unicode"/>
              </a:rPr>
              <a:t>	</a:t>
            </a:r>
            <a:r>
              <a:rPr dirty="0" sz="2300" spc="-10">
                <a:solidFill>
                  <a:srgbClr val="095B31"/>
                </a:solidFill>
                <a:latin typeface="Lucida Sans Unicode"/>
                <a:cs typeface="Lucida Sans Unicode"/>
              </a:rPr>
              <a:t>Outliers</a:t>
            </a:r>
            <a:r>
              <a:rPr dirty="0" sz="2300" spc="-114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30">
                <a:solidFill>
                  <a:srgbClr val="095B31"/>
                </a:solidFill>
                <a:latin typeface="Lucida Sans Unicode"/>
                <a:cs typeface="Lucida Sans Unicode"/>
              </a:rPr>
              <a:t>in</a:t>
            </a:r>
            <a:r>
              <a:rPr dirty="0" sz="2300" spc="-11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095B31"/>
                </a:solidFill>
                <a:latin typeface="Lucida Sans Unicode"/>
                <a:cs typeface="Lucida Sans Unicode"/>
              </a:rPr>
              <a:t>all</a:t>
            </a:r>
            <a:r>
              <a:rPr dirty="0" sz="2300" spc="-114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50">
                <a:solidFill>
                  <a:srgbClr val="095B31"/>
                </a:solidFill>
                <a:latin typeface="Lucida Sans Unicode"/>
                <a:cs typeface="Lucida Sans Unicode"/>
              </a:rPr>
              <a:t>groups</a:t>
            </a:r>
            <a:r>
              <a:rPr dirty="0" sz="2300" spc="-11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60">
                <a:solidFill>
                  <a:srgbClr val="095B31"/>
                </a:solidFill>
                <a:latin typeface="Lucida Sans Unicode"/>
                <a:cs typeface="Lucida Sans Unicode"/>
              </a:rPr>
              <a:t>suggest</a:t>
            </a:r>
            <a:r>
              <a:rPr dirty="0" sz="2300" spc="-11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095B31"/>
                </a:solidFill>
                <a:latin typeface="Lucida Sans Unicode"/>
                <a:cs typeface="Lucida Sans Unicode"/>
              </a:rPr>
              <a:t>other</a:t>
            </a:r>
            <a:r>
              <a:rPr dirty="0" sz="2300" spc="-114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095B31"/>
                </a:solidFill>
                <a:latin typeface="Lucida Sans Unicode"/>
                <a:cs typeface="Lucida Sans Unicode"/>
              </a:rPr>
              <a:t>factors</a:t>
            </a:r>
            <a:r>
              <a:rPr dirty="0" sz="2300" spc="-11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20">
                <a:solidFill>
                  <a:srgbClr val="095B31"/>
                </a:solidFill>
                <a:latin typeface="Lucida Sans Unicode"/>
                <a:cs typeface="Lucida Sans Unicode"/>
              </a:rPr>
              <a:t>like </a:t>
            </a:r>
            <a:r>
              <a:rPr dirty="0" sz="2300" spc="-35">
                <a:solidFill>
                  <a:srgbClr val="095B31"/>
                </a:solidFill>
                <a:latin typeface="Lucida Sans Unicode"/>
                <a:cs typeface="Lucida Sans Unicode"/>
              </a:rPr>
              <a:t>soil,</a:t>
            </a:r>
            <a:r>
              <a:rPr dirty="0" sz="2300" spc="-9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095B31"/>
                </a:solidFill>
                <a:latin typeface="Lucida Sans Unicode"/>
                <a:cs typeface="Lucida Sans Unicode"/>
              </a:rPr>
              <a:t>water</a:t>
            </a:r>
            <a:r>
              <a:rPr dirty="0" sz="2300" spc="-8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095B31"/>
                </a:solidFill>
                <a:latin typeface="Lucida Sans Unicode"/>
                <a:cs typeface="Lucida Sans Unicode"/>
              </a:rPr>
              <a:t>and</a:t>
            </a:r>
            <a:r>
              <a:rPr dirty="0" sz="2300" spc="-8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20">
                <a:solidFill>
                  <a:srgbClr val="095B31"/>
                </a:solidFill>
                <a:latin typeface="Lucida Sans Unicode"/>
                <a:cs typeface="Lucida Sans Unicode"/>
              </a:rPr>
              <a:t>experience</a:t>
            </a:r>
            <a:r>
              <a:rPr dirty="0" sz="2300" spc="-8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095B31"/>
                </a:solidFill>
                <a:latin typeface="Lucida Sans Unicode"/>
                <a:cs typeface="Lucida Sans Unicode"/>
              </a:rPr>
              <a:t>affect</a:t>
            </a:r>
            <a:r>
              <a:rPr dirty="0" sz="2300" spc="-8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095B31"/>
                </a:solidFill>
                <a:latin typeface="Lucida Sans Unicode"/>
                <a:cs typeface="Lucida Sans Unicode"/>
              </a:rPr>
              <a:t>yields.</a:t>
            </a:r>
            <a:endParaRPr sz="2300">
              <a:latin typeface="Lucida Sans Unicode"/>
              <a:cs typeface="Lucida Sans Unicode"/>
            </a:endParaRPr>
          </a:p>
          <a:p>
            <a:pPr marL="12700" marR="47625" indent="-10795">
              <a:lnSpc>
                <a:spcPct val="114100"/>
              </a:lnSpc>
              <a:spcBef>
                <a:spcPts val="3155"/>
              </a:spcBef>
              <a:buSzPct val="86956"/>
              <a:buChar char="●"/>
              <a:tabLst>
                <a:tab pos="216535" algn="l"/>
              </a:tabLst>
            </a:pPr>
            <a:r>
              <a:rPr dirty="0" sz="2300">
                <a:solidFill>
                  <a:srgbClr val="095B31"/>
                </a:solidFill>
                <a:latin typeface="Lucida Sans Unicode"/>
                <a:cs typeface="Lucida Sans Unicode"/>
              </a:rPr>
              <a:t>	</a:t>
            </a:r>
            <a:r>
              <a:rPr dirty="0" sz="2300">
                <a:solidFill>
                  <a:srgbClr val="095B31"/>
                </a:solidFill>
                <a:latin typeface="Lucida Sans Unicode"/>
                <a:cs typeface="Lucida Sans Unicode"/>
              </a:rPr>
              <a:t>CSA</a:t>
            </a:r>
            <a:r>
              <a:rPr dirty="0" sz="2300" spc="-9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40">
                <a:solidFill>
                  <a:srgbClr val="095B31"/>
                </a:solidFill>
                <a:latin typeface="Lucida Sans Unicode"/>
                <a:cs typeface="Lucida Sans Unicode"/>
              </a:rPr>
              <a:t>isn’t</a:t>
            </a:r>
            <a:r>
              <a:rPr dirty="0" sz="2300" spc="-9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095B31"/>
                </a:solidFill>
                <a:latin typeface="Lucida Sans Unicode"/>
                <a:cs typeface="Lucida Sans Unicode"/>
              </a:rPr>
              <a:t>the</a:t>
            </a:r>
            <a:r>
              <a:rPr dirty="0" sz="2300" spc="-9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095B31"/>
                </a:solidFill>
                <a:latin typeface="Lucida Sans Unicode"/>
                <a:cs typeface="Lucida Sans Unicode"/>
              </a:rPr>
              <a:t>only</a:t>
            </a:r>
            <a:r>
              <a:rPr dirty="0" sz="2300" spc="-9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095B31"/>
                </a:solidFill>
                <a:latin typeface="Lucida Sans Unicode"/>
                <a:cs typeface="Lucida Sans Unicode"/>
              </a:rPr>
              <a:t>driver,productivity</a:t>
            </a:r>
            <a:r>
              <a:rPr dirty="0" sz="2300" spc="-8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095B31"/>
                </a:solidFill>
                <a:latin typeface="Lucida Sans Unicode"/>
                <a:cs typeface="Lucida Sans Unicode"/>
              </a:rPr>
              <a:t>depends </a:t>
            </a:r>
            <a:r>
              <a:rPr dirty="0" sz="2300">
                <a:solidFill>
                  <a:srgbClr val="095B31"/>
                </a:solidFill>
                <a:latin typeface="Lucida Sans Unicode"/>
                <a:cs typeface="Lucida Sans Unicode"/>
              </a:rPr>
              <a:t>on</a:t>
            </a:r>
            <a:r>
              <a:rPr dirty="0" sz="2300" spc="-12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095B31"/>
                </a:solidFill>
                <a:latin typeface="Lucida Sans Unicode"/>
                <a:cs typeface="Lucida Sans Unicode"/>
              </a:rPr>
              <a:t>both</a:t>
            </a:r>
            <a:r>
              <a:rPr dirty="0" sz="2300" spc="-12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095B31"/>
                </a:solidFill>
                <a:latin typeface="Lucida Sans Unicode"/>
                <a:cs typeface="Lucida Sans Unicode"/>
              </a:rPr>
              <a:t>CSA</a:t>
            </a:r>
            <a:r>
              <a:rPr dirty="0" sz="2300" spc="-114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095B31"/>
                </a:solidFill>
                <a:latin typeface="Lucida Sans Unicode"/>
                <a:cs typeface="Lucida Sans Unicode"/>
              </a:rPr>
              <a:t>and</a:t>
            </a:r>
            <a:r>
              <a:rPr dirty="0" sz="2300" spc="-12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25">
                <a:solidFill>
                  <a:srgbClr val="095B31"/>
                </a:solidFill>
                <a:latin typeface="Lucida Sans Unicode"/>
                <a:cs typeface="Lucida Sans Unicode"/>
              </a:rPr>
              <a:t>external</a:t>
            </a:r>
            <a:r>
              <a:rPr dirty="0" sz="2300" spc="-114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095B31"/>
                </a:solidFill>
                <a:latin typeface="Lucida Sans Unicode"/>
                <a:cs typeface="Lucida Sans Unicode"/>
              </a:rPr>
              <a:t>conditions.</a:t>
            </a:r>
            <a:endParaRPr sz="2300">
              <a:latin typeface="Lucida Sans Unicode"/>
              <a:cs typeface="Lucida Sans Unicode"/>
            </a:endParaRPr>
          </a:p>
          <a:p>
            <a:pPr algn="just" marL="12700" marR="57150" indent="-10795">
              <a:lnSpc>
                <a:spcPct val="114100"/>
              </a:lnSpc>
              <a:spcBef>
                <a:spcPts val="3150"/>
              </a:spcBef>
              <a:buSzPct val="86956"/>
              <a:buChar char="●"/>
              <a:tabLst>
                <a:tab pos="216535" algn="l"/>
              </a:tabLst>
            </a:pPr>
            <a:r>
              <a:rPr dirty="0" sz="2300">
                <a:solidFill>
                  <a:srgbClr val="095B31"/>
                </a:solidFill>
                <a:latin typeface="Lucida Sans Unicode"/>
                <a:cs typeface="Lucida Sans Unicode"/>
              </a:rPr>
              <a:t>	</a:t>
            </a:r>
            <a:r>
              <a:rPr dirty="0" sz="2300">
                <a:solidFill>
                  <a:srgbClr val="095B31"/>
                </a:solidFill>
                <a:latin typeface="Lucida Sans Unicode"/>
                <a:cs typeface="Lucida Sans Unicode"/>
              </a:rPr>
              <a:t>Implementation</a:t>
            </a:r>
            <a:r>
              <a:rPr dirty="0" sz="2300" spc="-13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095B31"/>
                </a:solidFill>
                <a:latin typeface="Lucida Sans Unicode"/>
                <a:cs typeface="Lucida Sans Unicode"/>
              </a:rPr>
              <a:t>quality</a:t>
            </a:r>
            <a:r>
              <a:rPr dirty="0" sz="2300" spc="-12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095B31"/>
                </a:solidFill>
                <a:latin typeface="Lucida Sans Unicode"/>
                <a:cs typeface="Lucida Sans Unicode"/>
              </a:rPr>
              <a:t>matters,</a:t>
            </a:r>
            <a:r>
              <a:rPr dirty="0" sz="2300" spc="-12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30">
                <a:solidFill>
                  <a:srgbClr val="095B31"/>
                </a:solidFill>
                <a:latin typeface="Lucida Sans Unicode"/>
                <a:cs typeface="Lucida Sans Unicode"/>
              </a:rPr>
              <a:t>as</a:t>
            </a:r>
            <a:r>
              <a:rPr dirty="0" sz="2300" spc="-12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095B31"/>
                </a:solidFill>
                <a:latin typeface="Lucida Sans Unicode"/>
                <a:cs typeface="Lucida Sans Unicode"/>
              </a:rPr>
              <a:t>variability </a:t>
            </a:r>
            <a:r>
              <a:rPr dirty="0" sz="2300">
                <a:solidFill>
                  <a:srgbClr val="095B31"/>
                </a:solidFill>
                <a:latin typeface="Lucida Sans Unicode"/>
                <a:cs typeface="Lucida Sans Unicode"/>
              </a:rPr>
              <a:t>at</a:t>
            </a:r>
            <a:r>
              <a:rPr dirty="0" sz="2300" spc="-10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40">
                <a:solidFill>
                  <a:srgbClr val="095B31"/>
                </a:solidFill>
                <a:latin typeface="Lucida Sans Unicode"/>
                <a:cs typeface="Lucida Sans Unicode"/>
              </a:rPr>
              <a:t>higher</a:t>
            </a:r>
            <a:r>
              <a:rPr dirty="0" sz="2300" spc="-9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095B31"/>
                </a:solidFill>
                <a:latin typeface="Lucida Sans Unicode"/>
                <a:cs typeface="Lucida Sans Unicode"/>
              </a:rPr>
              <a:t>adoption</a:t>
            </a:r>
            <a:r>
              <a:rPr dirty="0" sz="2300" spc="-10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095B31"/>
                </a:solidFill>
                <a:latin typeface="Lucida Sans Unicode"/>
                <a:cs typeface="Lucida Sans Unicode"/>
              </a:rPr>
              <a:t>levels</a:t>
            </a:r>
            <a:r>
              <a:rPr dirty="0" sz="2300" spc="-9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095B31"/>
                </a:solidFill>
                <a:latin typeface="Lucida Sans Unicode"/>
                <a:cs typeface="Lucida Sans Unicode"/>
              </a:rPr>
              <a:t>reflects</a:t>
            </a:r>
            <a:r>
              <a:rPr dirty="0" sz="2300" spc="-9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095B31"/>
                </a:solidFill>
                <a:latin typeface="Lucida Sans Unicode"/>
                <a:cs typeface="Lucida Sans Unicode"/>
              </a:rPr>
              <a:t>how</a:t>
            </a:r>
            <a:r>
              <a:rPr dirty="0" sz="2300" spc="-10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095B31"/>
                </a:solidFill>
                <a:latin typeface="Lucida Sans Unicode"/>
                <a:cs typeface="Lucida Sans Unicode"/>
              </a:rPr>
              <a:t>practices </a:t>
            </a:r>
            <a:r>
              <a:rPr dirty="0" sz="2300">
                <a:solidFill>
                  <a:srgbClr val="095B31"/>
                </a:solidFill>
                <a:latin typeface="Lucida Sans Unicode"/>
                <a:cs typeface="Lucida Sans Unicode"/>
              </a:rPr>
              <a:t>are</a:t>
            </a:r>
            <a:r>
              <a:rPr dirty="0" sz="2300" spc="-16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095B31"/>
                </a:solidFill>
                <a:latin typeface="Lucida Sans Unicode"/>
                <a:cs typeface="Lucida Sans Unicode"/>
              </a:rPr>
              <a:t>applied.</a:t>
            </a:r>
            <a:endParaRPr sz="2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541" y="1028700"/>
            <a:ext cx="18064458" cy="77057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5424" rIns="0" bIns="0" rtlCol="0" vert="horz">
            <a:spAutoFit/>
          </a:bodyPr>
          <a:lstStyle/>
          <a:p>
            <a:pPr marL="1057275">
              <a:lnSpc>
                <a:spcPct val="100000"/>
              </a:lnSpc>
              <a:spcBef>
                <a:spcPts val="100"/>
              </a:spcBef>
            </a:pPr>
            <a:r>
              <a:rPr dirty="0" u="heavy" sz="4400" spc="-300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Impact</a:t>
            </a:r>
            <a:r>
              <a:rPr dirty="0" u="heavy" sz="4400" spc="-409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heavy" sz="4400" spc="-120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of</a:t>
            </a:r>
            <a:r>
              <a:rPr dirty="0" u="heavy" sz="4400" spc="-409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heavy" sz="4400" spc="-425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CSA</a:t>
            </a:r>
            <a:r>
              <a:rPr dirty="0" u="heavy" sz="4400" spc="-409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heavy" sz="4400" spc="-345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Practices</a:t>
            </a:r>
            <a:r>
              <a:rPr dirty="0" u="heavy" sz="4400" spc="-409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heavy" sz="4400" spc="-200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on</a:t>
            </a:r>
            <a:r>
              <a:rPr dirty="0" u="heavy" sz="4400" spc="-405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heavy" sz="4400" spc="-210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total</a:t>
            </a:r>
            <a:r>
              <a:rPr dirty="0" u="heavy" sz="4400" spc="-409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heavy" sz="4400" spc="-310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Maize</a:t>
            </a:r>
            <a:r>
              <a:rPr dirty="0" u="heavy" sz="4400" spc="-405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heavy" sz="4400" spc="-145" b="0">
                <a:uFill>
                  <a:solidFill>
                    <a:srgbClr val="095B31"/>
                  </a:solidFill>
                </a:uFill>
                <a:latin typeface="Arial Black"/>
                <a:cs typeface="Arial Black"/>
              </a:rPr>
              <a:t>Yield/Production</a:t>
            </a:r>
            <a:endParaRPr sz="4400">
              <a:latin typeface="Arial Black"/>
              <a:cs typeface="Arial Black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0152" y="8323749"/>
            <a:ext cx="7134225" cy="76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100" spc="-30">
                <a:solidFill>
                  <a:srgbClr val="095B31"/>
                </a:solidFill>
                <a:latin typeface="Lucida Sans Unicode"/>
                <a:cs typeface="Lucida Sans Unicode"/>
              </a:rPr>
              <a:t>●CSA</a:t>
            </a:r>
            <a:r>
              <a:rPr dirty="0" sz="2100" spc="-12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-10">
                <a:solidFill>
                  <a:srgbClr val="095B31"/>
                </a:solidFill>
                <a:latin typeface="Lucida Sans Unicode"/>
                <a:cs typeface="Lucida Sans Unicode"/>
              </a:rPr>
              <a:t>users</a:t>
            </a:r>
            <a:r>
              <a:rPr dirty="0" sz="2100" spc="-12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100">
                <a:solidFill>
                  <a:srgbClr val="095B31"/>
                </a:solidFill>
                <a:latin typeface="Lucida Sans Unicode"/>
                <a:cs typeface="Lucida Sans Unicode"/>
              </a:rPr>
              <a:t>always</a:t>
            </a:r>
            <a:r>
              <a:rPr dirty="0" sz="2100" spc="-12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100">
                <a:solidFill>
                  <a:srgbClr val="095B31"/>
                </a:solidFill>
                <a:latin typeface="Lucida Sans Unicode"/>
                <a:cs typeface="Lucida Sans Unicode"/>
              </a:rPr>
              <a:t>yield</a:t>
            </a:r>
            <a:r>
              <a:rPr dirty="0" sz="2100" spc="-114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-20">
                <a:solidFill>
                  <a:srgbClr val="095B31"/>
                </a:solidFill>
                <a:latin typeface="Lucida Sans Unicode"/>
                <a:cs typeface="Lucida Sans Unicode"/>
              </a:rPr>
              <a:t>more</a:t>
            </a:r>
            <a:r>
              <a:rPr dirty="0" sz="2100" spc="-12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100">
                <a:solidFill>
                  <a:srgbClr val="095B31"/>
                </a:solidFill>
                <a:latin typeface="Lucida Sans Unicode"/>
                <a:cs typeface="Lucida Sans Unicode"/>
              </a:rPr>
              <a:t>than</a:t>
            </a:r>
            <a:r>
              <a:rPr dirty="0" sz="2100" spc="-12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-70">
                <a:solidFill>
                  <a:srgbClr val="095B31"/>
                </a:solidFill>
                <a:latin typeface="Lucida Sans Unicode"/>
                <a:cs typeface="Lucida Sans Unicode"/>
              </a:rPr>
              <a:t>non-</a:t>
            </a:r>
            <a:r>
              <a:rPr dirty="0" sz="2100" spc="-60">
                <a:solidFill>
                  <a:srgbClr val="095B31"/>
                </a:solidFill>
                <a:latin typeface="Lucida Sans Unicode"/>
                <a:cs typeface="Lucida Sans Unicode"/>
              </a:rPr>
              <a:t>users</a:t>
            </a:r>
            <a:r>
              <a:rPr dirty="0" sz="2100" spc="-114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100">
                <a:solidFill>
                  <a:srgbClr val="095B31"/>
                </a:solidFill>
                <a:latin typeface="Lucida Sans Unicode"/>
                <a:cs typeface="Lucida Sans Unicode"/>
              </a:rPr>
              <a:t>across</a:t>
            </a:r>
            <a:r>
              <a:rPr dirty="0" sz="2100" spc="-12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-25">
                <a:solidFill>
                  <a:srgbClr val="095B31"/>
                </a:solidFill>
                <a:latin typeface="Lucida Sans Unicode"/>
                <a:cs typeface="Lucida Sans Unicode"/>
              </a:rPr>
              <a:t>all </a:t>
            </a:r>
            <a:r>
              <a:rPr dirty="0" sz="2100" spc="-10">
                <a:solidFill>
                  <a:srgbClr val="095B31"/>
                </a:solidFill>
                <a:latin typeface="Lucida Sans Unicode"/>
                <a:cs typeface="Lucida Sans Unicode"/>
              </a:rPr>
              <a:t>practices.</a:t>
            </a:r>
            <a:endParaRPr sz="210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0152" y="9438174"/>
            <a:ext cx="7650480" cy="76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100" spc="-85">
                <a:solidFill>
                  <a:srgbClr val="095B31"/>
                </a:solidFill>
                <a:latin typeface="Lucida Sans Unicode"/>
                <a:cs typeface="Lucida Sans Unicode"/>
              </a:rPr>
              <a:t>●Inter-</a:t>
            </a:r>
            <a:r>
              <a:rPr dirty="0" sz="2100" spc="-40">
                <a:solidFill>
                  <a:srgbClr val="095B31"/>
                </a:solidFill>
                <a:latin typeface="Lucida Sans Unicode"/>
                <a:cs typeface="Lucida Sans Unicode"/>
              </a:rPr>
              <a:t>Cropping,</a:t>
            </a:r>
            <a:r>
              <a:rPr dirty="0" sz="2100" spc="-10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-10">
                <a:solidFill>
                  <a:srgbClr val="095B31"/>
                </a:solidFill>
                <a:latin typeface="Lucida Sans Unicode"/>
                <a:cs typeface="Lucida Sans Unicode"/>
              </a:rPr>
              <a:t>Intensification,</a:t>
            </a:r>
            <a:r>
              <a:rPr dirty="0" sz="2100" spc="-10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100">
                <a:solidFill>
                  <a:srgbClr val="095B31"/>
                </a:solidFill>
                <a:latin typeface="Lucida Sans Unicode"/>
                <a:cs typeface="Lucida Sans Unicode"/>
              </a:rPr>
              <a:t>and</a:t>
            </a:r>
            <a:r>
              <a:rPr dirty="0" sz="2100" spc="-10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-10">
                <a:solidFill>
                  <a:srgbClr val="095B31"/>
                </a:solidFill>
                <a:latin typeface="Lucida Sans Unicode"/>
                <a:cs typeface="Lucida Sans Unicode"/>
              </a:rPr>
              <a:t>Agroforestry</a:t>
            </a:r>
            <a:r>
              <a:rPr dirty="0" sz="2100" spc="-10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100">
                <a:solidFill>
                  <a:srgbClr val="095B31"/>
                </a:solidFill>
                <a:latin typeface="Lucida Sans Unicode"/>
                <a:cs typeface="Lucida Sans Unicode"/>
              </a:rPr>
              <a:t>show</a:t>
            </a:r>
            <a:r>
              <a:rPr dirty="0" sz="2100" spc="-10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-25">
                <a:solidFill>
                  <a:srgbClr val="095B31"/>
                </a:solidFill>
                <a:latin typeface="Lucida Sans Unicode"/>
                <a:cs typeface="Lucida Sans Unicode"/>
              </a:rPr>
              <a:t>the </a:t>
            </a:r>
            <a:r>
              <a:rPr dirty="0" sz="2100" spc="-50">
                <a:solidFill>
                  <a:srgbClr val="095B31"/>
                </a:solidFill>
                <a:latin typeface="Lucida Sans Unicode"/>
                <a:cs typeface="Lucida Sans Unicode"/>
              </a:rPr>
              <a:t>biggest</a:t>
            </a:r>
            <a:r>
              <a:rPr dirty="0" sz="2100" spc="-9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100">
                <a:solidFill>
                  <a:srgbClr val="095B31"/>
                </a:solidFill>
                <a:latin typeface="Lucida Sans Unicode"/>
                <a:cs typeface="Lucida Sans Unicode"/>
              </a:rPr>
              <a:t>yield</a:t>
            </a:r>
            <a:r>
              <a:rPr dirty="0" sz="2100" spc="-9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-10">
                <a:solidFill>
                  <a:srgbClr val="095B31"/>
                </a:solidFill>
                <a:latin typeface="Lucida Sans Unicode"/>
                <a:cs typeface="Lucida Sans Unicode"/>
              </a:rPr>
              <a:t>gains.</a:t>
            </a:r>
            <a:endParaRPr sz="210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293757" y="8795430"/>
            <a:ext cx="9942830" cy="1339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1150" marR="5080" indent="-299085">
              <a:lnSpc>
                <a:spcPct val="114999"/>
              </a:lnSpc>
              <a:spcBef>
                <a:spcPts val="100"/>
              </a:spcBef>
              <a:buChar char="●"/>
              <a:tabLst>
                <a:tab pos="4079875" algn="l"/>
              </a:tabLst>
            </a:pPr>
            <a:r>
              <a:rPr dirty="0" sz="2500">
                <a:solidFill>
                  <a:srgbClr val="095B31"/>
                </a:solidFill>
                <a:latin typeface="Lucida Sans Unicode"/>
                <a:cs typeface="Lucida Sans Unicode"/>
              </a:rPr>
              <a:t>Impact</a:t>
            </a:r>
            <a:r>
              <a:rPr dirty="0" sz="2500" spc="-9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20">
                <a:solidFill>
                  <a:srgbClr val="095B31"/>
                </a:solidFill>
                <a:latin typeface="Lucida Sans Unicode"/>
                <a:cs typeface="Lucida Sans Unicode"/>
              </a:rPr>
              <a:t>varies,</a:t>
            </a:r>
            <a:r>
              <a:rPr dirty="0" sz="2500" spc="-9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70">
                <a:solidFill>
                  <a:srgbClr val="095B31"/>
                </a:solidFill>
                <a:latin typeface="Lucida Sans Unicode"/>
                <a:cs typeface="Lucida Sans Unicode"/>
              </a:rPr>
              <a:t>suggesting</a:t>
            </a:r>
            <a:r>
              <a:rPr dirty="0" sz="2500" spc="-9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20">
                <a:solidFill>
                  <a:srgbClr val="095B31"/>
                </a:solidFill>
                <a:latin typeface="Lucida Sans Unicode"/>
                <a:cs typeface="Lucida Sans Unicode"/>
              </a:rPr>
              <a:t>some</a:t>
            </a:r>
            <a:r>
              <a:rPr dirty="0" sz="2500" spc="-9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500">
                <a:solidFill>
                  <a:srgbClr val="095B31"/>
                </a:solidFill>
                <a:latin typeface="Lucida Sans Unicode"/>
                <a:cs typeface="Lucida Sans Unicode"/>
              </a:rPr>
              <a:t>practices</a:t>
            </a:r>
            <a:r>
              <a:rPr dirty="0" sz="2500" spc="-9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55">
                <a:solidFill>
                  <a:srgbClr val="095B31"/>
                </a:solidFill>
                <a:latin typeface="Lucida Sans Unicode"/>
                <a:cs typeface="Lucida Sans Unicode"/>
              </a:rPr>
              <a:t>work</a:t>
            </a:r>
            <a:r>
              <a:rPr dirty="0" sz="2500" spc="-9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500">
                <a:solidFill>
                  <a:srgbClr val="095B31"/>
                </a:solidFill>
                <a:latin typeface="Lucida Sans Unicode"/>
                <a:cs typeface="Lucida Sans Unicode"/>
              </a:rPr>
              <a:t>better</a:t>
            </a:r>
            <a:r>
              <a:rPr dirty="0" sz="2500" spc="-9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30">
                <a:solidFill>
                  <a:srgbClr val="095B31"/>
                </a:solidFill>
                <a:latin typeface="Lucida Sans Unicode"/>
                <a:cs typeface="Lucida Sans Unicode"/>
              </a:rPr>
              <a:t>in</a:t>
            </a:r>
            <a:r>
              <a:rPr dirty="0" sz="2500" spc="-9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0">
                <a:solidFill>
                  <a:srgbClr val="095B31"/>
                </a:solidFill>
                <a:latin typeface="Lucida Sans Unicode"/>
                <a:cs typeface="Lucida Sans Unicode"/>
              </a:rPr>
              <a:t>certain 	conditions.</a:t>
            </a:r>
            <a:endParaRPr sz="2500">
              <a:latin typeface="Lucida Sans Unicode"/>
              <a:cs typeface="Lucida Sans Unicode"/>
            </a:endParaRPr>
          </a:p>
          <a:p>
            <a:pPr lvl="1" marL="368300" indent="-299085">
              <a:lnSpc>
                <a:spcPct val="100000"/>
              </a:lnSpc>
              <a:spcBef>
                <a:spcPts val="450"/>
              </a:spcBef>
              <a:buChar char="●"/>
              <a:tabLst>
                <a:tab pos="368300" algn="l"/>
              </a:tabLst>
            </a:pPr>
            <a:r>
              <a:rPr dirty="0" sz="2500" spc="-20">
                <a:solidFill>
                  <a:srgbClr val="095B31"/>
                </a:solidFill>
                <a:latin typeface="Lucida Sans Unicode"/>
                <a:cs typeface="Lucida Sans Unicode"/>
              </a:rPr>
              <a:t>All</a:t>
            </a:r>
            <a:r>
              <a:rPr dirty="0" sz="2500" spc="-12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500">
                <a:solidFill>
                  <a:srgbClr val="095B31"/>
                </a:solidFill>
                <a:latin typeface="Lucida Sans Unicode"/>
                <a:cs typeface="Lucida Sans Unicode"/>
              </a:rPr>
              <a:t>practices</a:t>
            </a:r>
            <a:r>
              <a:rPr dirty="0" sz="2500" spc="-12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500">
                <a:solidFill>
                  <a:srgbClr val="095B31"/>
                </a:solidFill>
                <a:latin typeface="Lucida Sans Unicode"/>
                <a:cs typeface="Lucida Sans Unicode"/>
              </a:rPr>
              <a:t>boost</a:t>
            </a:r>
            <a:r>
              <a:rPr dirty="0" sz="2500" spc="-12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0">
                <a:solidFill>
                  <a:srgbClr val="095B31"/>
                </a:solidFill>
                <a:latin typeface="Lucida Sans Unicode"/>
                <a:cs typeface="Lucida Sans Unicode"/>
              </a:rPr>
              <a:t>yields,</a:t>
            </a:r>
            <a:r>
              <a:rPr dirty="0" sz="2500" spc="-12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45">
                <a:solidFill>
                  <a:srgbClr val="095B31"/>
                </a:solidFill>
                <a:latin typeface="Lucida Sans Unicode"/>
                <a:cs typeface="Lucida Sans Unicode"/>
              </a:rPr>
              <a:t>showing</a:t>
            </a:r>
            <a:r>
              <a:rPr dirty="0" sz="2500" spc="-12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20">
                <a:solidFill>
                  <a:srgbClr val="095B31"/>
                </a:solidFill>
                <a:latin typeface="Lucida Sans Unicode"/>
                <a:cs typeface="Lucida Sans Unicode"/>
              </a:rPr>
              <a:t>CSA's</a:t>
            </a:r>
            <a:r>
              <a:rPr dirty="0" sz="2500" spc="-12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500">
                <a:solidFill>
                  <a:srgbClr val="095B31"/>
                </a:solidFill>
                <a:latin typeface="Lucida Sans Unicode"/>
                <a:cs typeface="Lucida Sans Unicode"/>
              </a:rPr>
              <a:t>overall</a:t>
            </a:r>
            <a:r>
              <a:rPr dirty="0" sz="2500" spc="-12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0">
                <a:solidFill>
                  <a:srgbClr val="095B31"/>
                </a:solidFill>
                <a:latin typeface="Lucida Sans Unicode"/>
                <a:cs typeface="Lucida Sans Unicode"/>
              </a:rPr>
              <a:t>effectiveness.</a:t>
            </a:r>
            <a:endParaRPr sz="2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25"/>
              <a:t>Limitations</a:t>
            </a:r>
            <a:r>
              <a:rPr dirty="0" spc="-969"/>
              <a:t> </a:t>
            </a:r>
            <a:r>
              <a:rPr dirty="0" spc="-400"/>
              <a:t>and</a:t>
            </a:r>
            <a:r>
              <a:rPr dirty="0" spc="-969"/>
              <a:t> </a:t>
            </a:r>
            <a:r>
              <a:rPr dirty="0" spc="-515"/>
              <a:t>Recommendations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1167892"/>
            <a:ext cx="17141190" cy="2366645"/>
            <a:chOff x="0" y="1167892"/>
            <a:chExt cx="17141190" cy="2366645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167892"/>
              <a:ext cx="17140936" cy="785678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407144" y="3467418"/>
              <a:ext cx="3863975" cy="66675"/>
            </a:xfrm>
            <a:custGeom>
              <a:avLst/>
              <a:gdLst/>
              <a:ahLst/>
              <a:cxnLst/>
              <a:rect l="l" t="t" r="r" b="b"/>
              <a:pathLst>
                <a:path w="3863975" h="66675">
                  <a:moveTo>
                    <a:pt x="3863726" y="66674"/>
                  </a:moveTo>
                  <a:lnTo>
                    <a:pt x="0" y="66674"/>
                  </a:lnTo>
                  <a:lnTo>
                    <a:pt x="0" y="0"/>
                  </a:lnTo>
                  <a:lnTo>
                    <a:pt x="3863726" y="0"/>
                  </a:lnTo>
                  <a:lnTo>
                    <a:pt x="3863726" y="66674"/>
                  </a:lnTo>
                  <a:close/>
                </a:path>
              </a:pathLst>
            </a:custGeom>
            <a:solidFill>
              <a:srgbClr val="095B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94444" y="2718149"/>
            <a:ext cx="3889375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-345">
                <a:solidFill>
                  <a:srgbClr val="095B31"/>
                </a:solidFill>
                <a:latin typeface="Arial Black"/>
                <a:cs typeface="Arial Black"/>
              </a:rPr>
              <a:t>Limitations</a:t>
            </a:r>
            <a:endParaRPr sz="5500">
              <a:latin typeface="Arial Black"/>
              <a:cs typeface="Arial Black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7456516" y="3467418"/>
            <a:ext cx="6403975" cy="66675"/>
          </a:xfrm>
          <a:custGeom>
            <a:avLst/>
            <a:gdLst/>
            <a:ahLst/>
            <a:cxnLst/>
            <a:rect l="l" t="t" r="r" b="b"/>
            <a:pathLst>
              <a:path w="6403975" h="66675">
                <a:moveTo>
                  <a:pt x="6403776" y="66674"/>
                </a:moveTo>
                <a:lnTo>
                  <a:pt x="0" y="66674"/>
                </a:lnTo>
                <a:lnTo>
                  <a:pt x="0" y="0"/>
                </a:lnTo>
                <a:lnTo>
                  <a:pt x="6403776" y="0"/>
                </a:lnTo>
                <a:lnTo>
                  <a:pt x="6403776" y="66674"/>
                </a:lnTo>
                <a:close/>
              </a:path>
            </a:pathLst>
          </a:custGeom>
          <a:solidFill>
            <a:srgbClr val="095B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7443816" y="2718149"/>
            <a:ext cx="6429375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-395">
                <a:solidFill>
                  <a:srgbClr val="095B31"/>
                </a:solidFill>
                <a:latin typeface="Arial Black"/>
                <a:cs typeface="Arial Black"/>
              </a:rPr>
              <a:t>Recommendations</a:t>
            </a:r>
            <a:endParaRPr sz="5500">
              <a:latin typeface="Arial Black"/>
              <a:cs typeface="Arial Black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00885" y="4790625"/>
            <a:ext cx="4979035" cy="391414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3150">
                <a:solidFill>
                  <a:srgbClr val="095B31"/>
                </a:solidFill>
                <a:latin typeface="Lucida Sans Unicode"/>
                <a:cs typeface="Lucida Sans Unicode"/>
              </a:rPr>
              <a:t>data</a:t>
            </a:r>
            <a:r>
              <a:rPr dirty="0" sz="3150" spc="-5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20">
                <a:solidFill>
                  <a:srgbClr val="095B31"/>
                </a:solidFill>
                <a:latin typeface="Lucida Sans Unicode"/>
                <a:cs typeface="Lucida Sans Unicode"/>
              </a:rPr>
              <a:t>bias.</a:t>
            </a:r>
            <a:endParaRPr sz="3150">
              <a:latin typeface="Lucida Sans Unicode"/>
              <a:cs typeface="Lucida Sans Unicode"/>
            </a:endParaRPr>
          </a:p>
          <a:p>
            <a:pPr marL="293370" indent="-290830">
              <a:lnSpc>
                <a:spcPct val="100000"/>
              </a:lnSpc>
              <a:spcBef>
                <a:spcPts val="595"/>
              </a:spcBef>
              <a:buSzPct val="87301"/>
              <a:buChar char="●"/>
              <a:tabLst>
                <a:tab pos="293370" algn="l"/>
              </a:tabLst>
            </a:pPr>
            <a:r>
              <a:rPr dirty="0" sz="3150">
                <a:solidFill>
                  <a:srgbClr val="095B31"/>
                </a:solidFill>
                <a:latin typeface="Lucida Sans Unicode"/>
                <a:cs typeface="Lucida Sans Unicode"/>
              </a:rPr>
              <a:t>Geographic</a:t>
            </a:r>
            <a:r>
              <a:rPr dirty="0" sz="3150" spc="-25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10">
                <a:solidFill>
                  <a:srgbClr val="095B31"/>
                </a:solidFill>
                <a:latin typeface="Lucida Sans Unicode"/>
                <a:cs typeface="Lucida Sans Unicode"/>
              </a:rPr>
              <a:t>Limitation.</a:t>
            </a:r>
            <a:endParaRPr sz="3150">
              <a:latin typeface="Lucida Sans Unicode"/>
              <a:cs typeface="Lucida Sans Unicode"/>
            </a:endParaRPr>
          </a:p>
          <a:p>
            <a:pPr marL="12700" marR="540385" indent="-10160">
              <a:lnSpc>
                <a:spcPct val="115700"/>
              </a:lnSpc>
              <a:buSzPct val="87301"/>
              <a:buChar char="●"/>
              <a:tabLst>
                <a:tab pos="293370" algn="l"/>
              </a:tabLst>
            </a:pPr>
            <a:r>
              <a:rPr dirty="0" sz="3150">
                <a:solidFill>
                  <a:srgbClr val="095B31"/>
                </a:solidFill>
                <a:latin typeface="Lucida Sans Unicode"/>
                <a:cs typeface="Lucida Sans Unicode"/>
              </a:rPr>
              <a:t>	</a:t>
            </a:r>
            <a:r>
              <a:rPr dirty="0" sz="3150">
                <a:solidFill>
                  <a:srgbClr val="095B31"/>
                </a:solidFill>
                <a:latin typeface="Lucida Sans Unicode"/>
                <a:cs typeface="Lucida Sans Unicode"/>
              </a:rPr>
              <a:t>Questionnaire</a:t>
            </a:r>
            <a:r>
              <a:rPr dirty="0" sz="3150" spc="-19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10">
                <a:solidFill>
                  <a:srgbClr val="095B31"/>
                </a:solidFill>
                <a:latin typeface="Lucida Sans Unicode"/>
                <a:cs typeface="Lucida Sans Unicode"/>
              </a:rPr>
              <a:t>access Limitation.</a:t>
            </a:r>
            <a:endParaRPr sz="3150">
              <a:latin typeface="Lucida Sans Unicode"/>
              <a:cs typeface="Lucida Sans Unicode"/>
            </a:endParaRPr>
          </a:p>
          <a:p>
            <a:pPr marL="12700" marR="5080" indent="-10160">
              <a:lnSpc>
                <a:spcPct val="115700"/>
              </a:lnSpc>
              <a:buSzPct val="87301"/>
              <a:buChar char="●"/>
              <a:tabLst>
                <a:tab pos="293370" algn="l"/>
              </a:tabLst>
            </a:pPr>
            <a:r>
              <a:rPr dirty="0" sz="3150">
                <a:solidFill>
                  <a:srgbClr val="095B31"/>
                </a:solidFill>
                <a:latin typeface="Lucida Sans Unicode"/>
                <a:cs typeface="Lucida Sans Unicode"/>
              </a:rPr>
              <a:t>	</a:t>
            </a:r>
            <a:r>
              <a:rPr dirty="0" sz="3150">
                <a:solidFill>
                  <a:srgbClr val="095B31"/>
                </a:solidFill>
                <a:latin typeface="Lucida Sans Unicode"/>
                <a:cs typeface="Lucida Sans Unicode"/>
              </a:rPr>
              <a:t>Derived</a:t>
            </a:r>
            <a:r>
              <a:rPr dirty="0" sz="3150" spc="3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3150">
                <a:solidFill>
                  <a:srgbClr val="095B31"/>
                </a:solidFill>
                <a:latin typeface="Lucida Sans Unicode"/>
                <a:cs typeface="Lucida Sans Unicode"/>
              </a:rPr>
              <a:t>factors</a:t>
            </a:r>
            <a:r>
              <a:rPr dirty="0" sz="3150" spc="5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25">
                <a:solidFill>
                  <a:srgbClr val="095B31"/>
                </a:solidFill>
                <a:latin typeface="Lucida Sans Unicode"/>
                <a:cs typeface="Lucida Sans Unicode"/>
              </a:rPr>
              <a:t>may </a:t>
            </a:r>
            <a:r>
              <a:rPr dirty="0" sz="3150" spc="65">
                <a:solidFill>
                  <a:srgbClr val="095B31"/>
                </a:solidFill>
                <a:latin typeface="Lucida Sans Unicode"/>
                <a:cs typeface="Lucida Sans Unicode"/>
              </a:rPr>
              <a:t>vary(Binary</a:t>
            </a:r>
            <a:r>
              <a:rPr dirty="0" sz="3150" spc="-18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3150">
                <a:solidFill>
                  <a:srgbClr val="095B31"/>
                </a:solidFill>
                <a:latin typeface="Lucida Sans Unicode"/>
                <a:cs typeface="Lucida Sans Unicode"/>
              </a:rPr>
              <a:t>Variables</a:t>
            </a:r>
            <a:r>
              <a:rPr dirty="0" sz="3150" spc="-18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25">
                <a:solidFill>
                  <a:srgbClr val="095B31"/>
                </a:solidFill>
                <a:latin typeface="Lucida Sans Unicode"/>
                <a:cs typeface="Lucida Sans Unicode"/>
              </a:rPr>
              <a:t>and </a:t>
            </a:r>
            <a:r>
              <a:rPr dirty="0" sz="3150">
                <a:solidFill>
                  <a:srgbClr val="095B31"/>
                </a:solidFill>
                <a:latin typeface="Lucida Sans Unicode"/>
                <a:cs typeface="Lucida Sans Unicode"/>
              </a:rPr>
              <a:t>Dataset</a:t>
            </a:r>
            <a:r>
              <a:rPr dirty="0" sz="3150" spc="5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10">
                <a:solidFill>
                  <a:srgbClr val="095B31"/>
                </a:solidFill>
                <a:latin typeface="Lucida Sans Unicode"/>
                <a:cs typeface="Lucida Sans Unicode"/>
              </a:rPr>
              <a:t>Variables).</a:t>
            </a:r>
            <a:endParaRPr sz="3150">
              <a:latin typeface="Lucida Sans Unicode"/>
              <a:cs typeface="Lucida Sans Unicod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75485" y="3501403"/>
            <a:ext cx="17209135" cy="5073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18770" indent="-316230">
              <a:lnSpc>
                <a:spcPct val="100000"/>
              </a:lnSpc>
              <a:spcBef>
                <a:spcPts val="110"/>
              </a:spcBef>
              <a:buSzPct val="95238"/>
              <a:buChar char="●"/>
              <a:tabLst>
                <a:tab pos="318770" algn="l"/>
                <a:tab pos="6304280" algn="l"/>
              </a:tabLst>
            </a:pPr>
            <a:r>
              <a:rPr dirty="0" baseline="-35273" sz="4725" spc="-82">
                <a:solidFill>
                  <a:srgbClr val="095B31"/>
                </a:solidFill>
                <a:latin typeface="Lucida Sans Unicode"/>
                <a:cs typeface="Lucida Sans Unicode"/>
              </a:rPr>
              <a:t>Missing</a:t>
            </a:r>
            <a:r>
              <a:rPr dirty="0" baseline="-35273" sz="4725" spc="-202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baseline="-35273" sz="4725">
                <a:solidFill>
                  <a:srgbClr val="095B31"/>
                </a:solidFill>
                <a:latin typeface="Lucida Sans Unicode"/>
                <a:cs typeface="Lucida Sans Unicode"/>
              </a:rPr>
              <a:t>or</a:t>
            </a:r>
            <a:r>
              <a:rPr dirty="0" baseline="-35273" sz="4725" spc="-202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baseline="-35273" sz="4725">
                <a:solidFill>
                  <a:srgbClr val="095B31"/>
                </a:solidFill>
                <a:latin typeface="Lucida Sans Unicode"/>
                <a:cs typeface="Lucida Sans Unicode"/>
              </a:rPr>
              <a:t>dropped</a:t>
            </a:r>
            <a:r>
              <a:rPr dirty="0" baseline="-35273" sz="4725" spc="-202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baseline="-35273" sz="4725" spc="-15">
                <a:solidFill>
                  <a:srgbClr val="095B31"/>
                </a:solidFill>
                <a:latin typeface="Lucida Sans Unicode"/>
                <a:cs typeface="Lucida Sans Unicode"/>
              </a:rPr>
              <a:t>Variables.</a:t>
            </a:r>
            <a:r>
              <a:rPr dirty="0" baseline="-35273" sz="4725">
                <a:solidFill>
                  <a:srgbClr val="095B31"/>
                </a:solidFill>
                <a:latin typeface="Lucida Sans Unicode"/>
                <a:cs typeface="Lucida Sans Unicode"/>
              </a:rPr>
              <a:t>	</a:t>
            </a:r>
            <a:r>
              <a:rPr dirty="0" sz="2700">
                <a:solidFill>
                  <a:srgbClr val="095B31"/>
                </a:solidFill>
                <a:latin typeface="Lucida Sans Unicode"/>
                <a:cs typeface="Lucida Sans Unicode"/>
              </a:rPr>
              <a:t>●Promote</a:t>
            </a:r>
            <a:r>
              <a:rPr dirty="0" sz="2700" spc="-10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50">
                <a:solidFill>
                  <a:srgbClr val="095B31"/>
                </a:solidFill>
                <a:latin typeface="Lucida Sans Unicode"/>
                <a:cs typeface="Lucida Sans Unicode"/>
              </a:rPr>
              <a:t>CSA</a:t>
            </a:r>
            <a:r>
              <a:rPr dirty="0" sz="2700" spc="-9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-60">
                <a:solidFill>
                  <a:srgbClr val="095B31"/>
                </a:solidFill>
                <a:latin typeface="Lucida Sans Unicode"/>
                <a:cs typeface="Lucida Sans Unicode"/>
              </a:rPr>
              <a:t>among</a:t>
            </a:r>
            <a:r>
              <a:rPr dirty="0" sz="2700" spc="-9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095B31"/>
                </a:solidFill>
                <a:latin typeface="Lucida Sans Unicode"/>
                <a:cs typeface="Lucida Sans Unicode"/>
              </a:rPr>
              <a:t>low</a:t>
            </a:r>
            <a:r>
              <a:rPr dirty="0" sz="2700" spc="-10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095B31"/>
                </a:solidFill>
                <a:latin typeface="Lucida Sans Unicode"/>
                <a:cs typeface="Lucida Sans Unicode"/>
              </a:rPr>
              <a:t>adopters</a:t>
            </a:r>
            <a:r>
              <a:rPr dirty="0" sz="2700" spc="-9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095B31"/>
                </a:solidFill>
                <a:latin typeface="Lucida Sans Unicode"/>
                <a:cs typeface="Lucida Sans Unicode"/>
              </a:rPr>
              <a:t>to</a:t>
            </a:r>
            <a:r>
              <a:rPr dirty="0" sz="2700" spc="-9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095B31"/>
                </a:solidFill>
                <a:latin typeface="Lucida Sans Unicode"/>
                <a:cs typeface="Lucida Sans Unicode"/>
              </a:rPr>
              <a:t>reduce</a:t>
            </a:r>
            <a:r>
              <a:rPr dirty="0" sz="2700" spc="-10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095B31"/>
                </a:solidFill>
                <a:latin typeface="Lucida Sans Unicode"/>
                <a:cs typeface="Lucida Sans Unicode"/>
              </a:rPr>
              <a:t>food</a:t>
            </a:r>
            <a:r>
              <a:rPr dirty="0" sz="2700" spc="-9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095B31"/>
                </a:solidFill>
                <a:latin typeface="Lucida Sans Unicode"/>
                <a:cs typeface="Lucida Sans Unicode"/>
              </a:rPr>
              <a:t>insecurity</a:t>
            </a:r>
            <a:r>
              <a:rPr dirty="0" sz="2700" spc="-9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-25">
                <a:solidFill>
                  <a:srgbClr val="095B31"/>
                </a:solidFill>
                <a:latin typeface="Lucida Sans Unicode"/>
                <a:cs typeface="Lucida Sans Unicode"/>
              </a:rPr>
              <a:t>and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75485" y="4308675"/>
            <a:ext cx="8521700" cy="5073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18770" indent="-316230">
              <a:lnSpc>
                <a:spcPct val="100000"/>
              </a:lnSpc>
              <a:spcBef>
                <a:spcPts val="110"/>
              </a:spcBef>
              <a:buSzPct val="95238"/>
              <a:buChar char="●"/>
              <a:tabLst>
                <a:tab pos="318770" algn="l"/>
              </a:tabLst>
            </a:pPr>
            <a:r>
              <a:rPr dirty="0" sz="3150">
                <a:solidFill>
                  <a:srgbClr val="095B31"/>
                </a:solidFill>
                <a:latin typeface="Lucida Sans Unicode"/>
                <a:cs typeface="Lucida Sans Unicode"/>
              </a:rPr>
              <a:t>Limitation</a:t>
            </a:r>
            <a:r>
              <a:rPr dirty="0" sz="3150" spc="-114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3150">
                <a:solidFill>
                  <a:srgbClr val="095B31"/>
                </a:solidFill>
                <a:latin typeface="Lucida Sans Unicode"/>
                <a:cs typeface="Lucida Sans Unicode"/>
              </a:rPr>
              <a:t>of</a:t>
            </a:r>
            <a:r>
              <a:rPr dirty="0" sz="3150" spc="-11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3150">
                <a:solidFill>
                  <a:srgbClr val="095B31"/>
                </a:solidFill>
                <a:latin typeface="Lucida Sans Unicode"/>
                <a:cs typeface="Lucida Sans Unicode"/>
              </a:rPr>
              <a:t>farmers</a:t>
            </a:r>
            <a:r>
              <a:rPr dirty="0" sz="3150" spc="-11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3150">
                <a:solidFill>
                  <a:srgbClr val="095B31"/>
                </a:solidFill>
                <a:latin typeface="Lucida Sans Unicode"/>
                <a:cs typeface="Lucida Sans Unicode"/>
              </a:rPr>
              <a:t>reported</a:t>
            </a:r>
            <a:r>
              <a:rPr dirty="0" sz="3150" spc="-25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baseline="53497" sz="4050" spc="-15">
                <a:solidFill>
                  <a:srgbClr val="095B31"/>
                </a:solidFill>
                <a:latin typeface="Lucida Sans Unicode"/>
                <a:cs typeface="Lucida Sans Unicode"/>
              </a:rPr>
              <a:t>vulnerability.</a:t>
            </a:r>
            <a:endParaRPr baseline="53497" sz="4050">
              <a:latin typeface="Lucida Sans Unicode"/>
              <a:cs typeface="Lucida Sans Unicod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567195" y="4447857"/>
            <a:ext cx="11457940" cy="4787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117600">
              <a:lnSpc>
                <a:spcPct val="115700"/>
              </a:lnSpc>
              <a:spcBef>
                <a:spcPts val="100"/>
              </a:spcBef>
            </a:pPr>
            <a:r>
              <a:rPr dirty="0" sz="2700" spc="-35">
                <a:solidFill>
                  <a:srgbClr val="095B31"/>
                </a:solidFill>
                <a:latin typeface="Lucida Sans Unicode"/>
                <a:cs typeface="Lucida Sans Unicode"/>
              </a:rPr>
              <a:t>●Address</a:t>
            </a:r>
            <a:r>
              <a:rPr dirty="0" sz="2700" spc="-11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095B31"/>
                </a:solidFill>
                <a:latin typeface="Lucida Sans Unicode"/>
                <a:cs typeface="Lucida Sans Unicode"/>
              </a:rPr>
              <a:t>barriers</a:t>
            </a:r>
            <a:r>
              <a:rPr dirty="0" sz="2700" spc="-11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095B31"/>
                </a:solidFill>
                <a:latin typeface="Lucida Sans Unicode"/>
                <a:cs typeface="Lucida Sans Unicode"/>
              </a:rPr>
              <a:t>for</a:t>
            </a:r>
            <a:r>
              <a:rPr dirty="0" sz="2700" spc="-11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-75">
                <a:solidFill>
                  <a:srgbClr val="095B31"/>
                </a:solidFill>
                <a:latin typeface="Lucida Sans Unicode"/>
                <a:cs typeface="Lucida Sans Unicode"/>
              </a:rPr>
              <a:t>high</a:t>
            </a:r>
            <a:r>
              <a:rPr dirty="0" sz="2700" spc="-11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095B31"/>
                </a:solidFill>
                <a:latin typeface="Lucida Sans Unicode"/>
                <a:cs typeface="Lucida Sans Unicode"/>
              </a:rPr>
              <a:t>adopters</a:t>
            </a:r>
            <a:r>
              <a:rPr dirty="0" sz="2700" spc="-11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-105">
                <a:solidFill>
                  <a:srgbClr val="095B31"/>
                </a:solidFill>
                <a:latin typeface="Lucida Sans Unicode"/>
                <a:cs typeface="Lucida Sans Unicode"/>
              </a:rPr>
              <a:t>(e.g.,</a:t>
            </a:r>
            <a:r>
              <a:rPr dirty="0" sz="2700" spc="-11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095B31"/>
                </a:solidFill>
                <a:latin typeface="Lucida Sans Unicode"/>
                <a:cs typeface="Lucida Sans Unicode"/>
              </a:rPr>
              <a:t>water</a:t>
            </a:r>
            <a:r>
              <a:rPr dirty="0" sz="2700" spc="-11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095B31"/>
                </a:solidFill>
                <a:latin typeface="Lucida Sans Unicode"/>
                <a:cs typeface="Lucida Sans Unicode"/>
              </a:rPr>
              <a:t>access,</a:t>
            </a:r>
            <a:r>
              <a:rPr dirty="0" sz="2700" spc="-11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-10">
                <a:solidFill>
                  <a:srgbClr val="095B31"/>
                </a:solidFill>
                <a:latin typeface="Lucida Sans Unicode"/>
                <a:cs typeface="Lucida Sans Unicode"/>
              </a:rPr>
              <a:t>market limitations).</a:t>
            </a:r>
            <a:endParaRPr sz="2700">
              <a:latin typeface="Lucida Sans Unicode"/>
              <a:cs typeface="Lucida Sans Unicode"/>
            </a:endParaRPr>
          </a:p>
          <a:p>
            <a:pPr marL="12700" marR="5080">
              <a:lnSpc>
                <a:spcPct val="115700"/>
              </a:lnSpc>
            </a:pPr>
            <a:r>
              <a:rPr dirty="0" sz="2700" spc="-20">
                <a:solidFill>
                  <a:srgbClr val="095B31"/>
                </a:solidFill>
                <a:latin typeface="Lucida Sans Unicode"/>
                <a:cs typeface="Lucida Sans Unicode"/>
              </a:rPr>
              <a:t>●Integrate</a:t>
            </a:r>
            <a:r>
              <a:rPr dirty="0" sz="2700" spc="-8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50">
                <a:solidFill>
                  <a:srgbClr val="095B31"/>
                </a:solidFill>
                <a:latin typeface="Lucida Sans Unicode"/>
                <a:cs typeface="Lucida Sans Unicode"/>
              </a:rPr>
              <a:t>CSA</a:t>
            </a:r>
            <a:r>
              <a:rPr dirty="0" sz="2700" spc="-7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095B31"/>
                </a:solidFill>
                <a:latin typeface="Lucida Sans Unicode"/>
                <a:cs typeface="Lucida Sans Unicode"/>
              </a:rPr>
              <a:t>with</a:t>
            </a:r>
            <a:r>
              <a:rPr dirty="0" sz="2700" spc="-7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095B31"/>
                </a:solidFill>
                <a:latin typeface="Lucida Sans Unicode"/>
                <a:cs typeface="Lucida Sans Unicode"/>
              </a:rPr>
              <a:t>complementary</a:t>
            </a:r>
            <a:r>
              <a:rPr dirty="0" sz="2700" spc="-7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095B31"/>
                </a:solidFill>
                <a:latin typeface="Lucida Sans Unicode"/>
                <a:cs typeface="Lucida Sans Unicode"/>
              </a:rPr>
              <a:t>interventions</a:t>
            </a:r>
            <a:r>
              <a:rPr dirty="0" sz="2700" spc="-7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-60">
                <a:solidFill>
                  <a:srgbClr val="095B31"/>
                </a:solidFill>
                <a:latin typeface="Lucida Sans Unicode"/>
                <a:cs typeface="Lucida Sans Unicode"/>
              </a:rPr>
              <a:t>like</a:t>
            </a:r>
            <a:r>
              <a:rPr dirty="0" sz="2700" spc="-7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095B31"/>
                </a:solidFill>
                <a:latin typeface="Lucida Sans Unicode"/>
                <a:cs typeface="Lucida Sans Unicode"/>
              </a:rPr>
              <a:t>education</a:t>
            </a:r>
            <a:r>
              <a:rPr dirty="0" sz="2700" spc="-7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-25">
                <a:solidFill>
                  <a:srgbClr val="095B31"/>
                </a:solidFill>
                <a:latin typeface="Lucida Sans Unicode"/>
                <a:cs typeface="Lucida Sans Unicode"/>
              </a:rPr>
              <a:t>and </a:t>
            </a:r>
            <a:r>
              <a:rPr dirty="0" sz="2700">
                <a:solidFill>
                  <a:srgbClr val="095B31"/>
                </a:solidFill>
                <a:latin typeface="Lucida Sans Unicode"/>
                <a:cs typeface="Lucida Sans Unicode"/>
              </a:rPr>
              <a:t>income</a:t>
            </a:r>
            <a:r>
              <a:rPr dirty="0" sz="2700" spc="-19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-10">
                <a:solidFill>
                  <a:srgbClr val="095B31"/>
                </a:solidFill>
                <a:latin typeface="Lucida Sans Unicode"/>
                <a:cs typeface="Lucida Sans Unicode"/>
              </a:rPr>
              <a:t>diversification.</a:t>
            </a:r>
            <a:endParaRPr sz="2700">
              <a:latin typeface="Lucida Sans Unicode"/>
              <a:cs typeface="Lucida Sans Unicode"/>
            </a:endParaRPr>
          </a:p>
          <a:p>
            <a:pPr marL="12700" marR="886460">
              <a:lnSpc>
                <a:spcPct val="115700"/>
              </a:lnSpc>
            </a:pPr>
            <a:r>
              <a:rPr dirty="0" sz="2700" spc="-65">
                <a:solidFill>
                  <a:srgbClr val="095B31"/>
                </a:solidFill>
                <a:latin typeface="Lucida Sans Unicode"/>
                <a:cs typeface="Lucida Sans Unicode"/>
              </a:rPr>
              <a:t>●Target</a:t>
            </a:r>
            <a:r>
              <a:rPr dirty="0" sz="2700" spc="-11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095B31"/>
                </a:solidFill>
                <a:latin typeface="Lucida Sans Unicode"/>
                <a:cs typeface="Lucida Sans Unicode"/>
              </a:rPr>
              <a:t>moderate</a:t>
            </a:r>
            <a:r>
              <a:rPr dirty="0" sz="2700" spc="-11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095B31"/>
                </a:solidFill>
                <a:latin typeface="Lucida Sans Unicode"/>
                <a:cs typeface="Lucida Sans Unicode"/>
              </a:rPr>
              <a:t>adopters</a:t>
            </a:r>
            <a:r>
              <a:rPr dirty="0" sz="2700" spc="-10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095B31"/>
                </a:solidFill>
                <a:latin typeface="Lucida Sans Unicode"/>
                <a:cs typeface="Lucida Sans Unicode"/>
              </a:rPr>
              <a:t>with</a:t>
            </a:r>
            <a:r>
              <a:rPr dirty="0" sz="2700" spc="-11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-30">
                <a:solidFill>
                  <a:srgbClr val="095B31"/>
                </a:solidFill>
                <a:latin typeface="Lucida Sans Unicode"/>
                <a:cs typeface="Lucida Sans Unicode"/>
              </a:rPr>
              <a:t>training</a:t>
            </a:r>
            <a:r>
              <a:rPr dirty="0" sz="2700" spc="-11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095B31"/>
                </a:solidFill>
                <a:latin typeface="Lucida Sans Unicode"/>
                <a:cs typeface="Lucida Sans Unicode"/>
              </a:rPr>
              <a:t>to</a:t>
            </a:r>
            <a:r>
              <a:rPr dirty="0" sz="2700" spc="-10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095B31"/>
                </a:solidFill>
                <a:latin typeface="Lucida Sans Unicode"/>
                <a:cs typeface="Lucida Sans Unicode"/>
              </a:rPr>
              <a:t>improve</a:t>
            </a:r>
            <a:r>
              <a:rPr dirty="0" sz="2700" spc="-11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-20">
                <a:solidFill>
                  <a:srgbClr val="095B31"/>
                </a:solidFill>
                <a:latin typeface="Lucida Sans Unicode"/>
                <a:cs typeface="Lucida Sans Unicode"/>
              </a:rPr>
              <a:t>uptake</a:t>
            </a:r>
            <a:r>
              <a:rPr dirty="0" sz="2700" spc="-11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-25">
                <a:solidFill>
                  <a:srgbClr val="095B31"/>
                </a:solidFill>
                <a:latin typeface="Lucida Sans Unicode"/>
                <a:cs typeface="Lucida Sans Unicode"/>
              </a:rPr>
              <a:t>and </a:t>
            </a:r>
            <a:r>
              <a:rPr dirty="0" sz="2700" spc="-10">
                <a:solidFill>
                  <a:srgbClr val="095B31"/>
                </a:solidFill>
                <a:latin typeface="Lucida Sans Unicode"/>
                <a:cs typeface="Lucida Sans Unicode"/>
              </a:rPr>
              <a:t>outcomes.</a:t>
            </a:r>
            <a:endParaRPr sz="2700">
              <a:latin typeface="Lucida Sans Unicode"/>
              <a:cs typeface="Lucida Sans Unicode"/>
            </a:endParaRPr>
          </a:p>
          <a:p>
            <a:pPr marL="12700" marR="621030">
              <a:lnSpc>
                <a:spcPct val="115700"/>
              </a:lnSpc>
              <a:spcBef>
                <a:spcPts val="5"/>
              </a:spcBef>
            </a:pPr>
            <a:r>
              <a:rPr dirty="0" sz="2700" spc="-35">
                <a:solidFill>
                  <a:srgbClr val="095B31"/>
                </a:solidFill>
                <a:latin typeface="Lucida Sans Unicode"/>
                <a:cs typeface="Lucida Sans Unicode"/>
              </a:rPr>
              <a:t>●Optimise</a:t>
            </a:r>
            <a:r>
              <a:rPr dirty="0" sz="2700" spc="-9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095B31"/>
                </a:solidFill>
                <a:latin typeface="Lucida Sans Unicode"/>
                <a:cs typeface="Lucida Sans Unicode"/>
              </a:rPr>
              <a:t>practices</a:t>
            </a:r>
            <a:r>
              <a:rPr dirty="0" sz="2700" spc="-9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095B31"/>
                </a:solidFill>
                <a:latin typeface="Lucida Sans Unicode"/>
                <a:cs typeface="Lucida Sans Unicode"/>
              </a:rPr>
              <a:t>for</a:t>
            </a:r>
            <a:r>
              <a:rPr dirty="0" sz="2700" spc="-9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-75">
                <a:solidFill>
                  <a:srgbClr val="095B31"/>
                </a:solidFill>
                <a:latin typeface="Lucida Sans Unicode"/>
                <a:cs typeface="Lucida Sans Unicode"/>
              </a:rPr>
              <a:t>high</a:t>
            </a:r>
            <a:r>
              <a:rPr dirty="0" sz="2700" spc="-9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095B31"/>
                </a:solidFill>
                <a:latin typeface="Lucida Sans Unicode"/>
                <a:cs typeface="Lucida Sans Unicode"/>
              </a:rPr>
              <a:t>adopters</a:t>
            </a:r>
            <a:r>
              <a:rPr dirty="0" sz="2700" spc="-9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095B31"/>
                </a:solidFill>
                <a:latin typeface="Lucida Sans Unicode"/>
                <a:cs typeface="Lucida Sans Unicode"/>
              </a:rPr>
              <a:t>to</a:t>
            </a:r>
            <a:r>
              <a:rPr dirty="0" sz="2700" spc="-9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095B31"/>
                </a:solidFill>
                <a:latin typeface="Lucida Sans Unicode"/>
                <a:cs typeface="Lucida Sans Unicode"/>
              </a:rPr>
              <a:t>stabilise</a:t>
            </a:r>
            <a:r>
              <a:rPr dirty="0" sz="2700" spc="-9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095B31"/>
                </a:solidFill>
                <a:latin typeface="Lucida Sans Unicode"/>
                <a:cs typeface="Lucida Sans Unicode"/>
              </a:rPr>
              <a:t>yields</a:t>
            </a:r>
            <a:r>
              <a:rPr dirty="0" sz="2700" spc="-9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095B31"/>
                </a:solidFill>
                <a:latin typeface="Lucida Sans Unicode"/>
                <a:cs typeface="Lucida Sans Unicode"/>
              </a:rPr>
              <a:t>and</a:t>
            </a:r>
            <a:r>
              <a:rPr dirty="0" sz="2700" spc="-9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-20">
                <a:solidFill>
                  <a:srgbClr val="095B31"/>
                </a:solidFill>
                <a:latin typeface="Lucida Sans Unicode"/>
                <a:cs typeface="Lucida Sans Unicode"/>
              </a:rPr>
              <a:t>food </a:t>
            </a:r>
            <a:r>
              <a:rPr dirty="0" sz="2700" spc="-10">
                <a:solidFill>
                  <a:srgbClr val="095B31"/>
                </a:solidFill>
                <a:latin typeface="Lucida Sans Unicode"/>
                <a:cs typeface="Lucida Sans Unicode"/>
              </a:rPr>
              <a:t>security.</a:t>
            </a:r>
            <a:endParaRPr sz="2700">
              <a:latin typeface="Lucida Sans Unicode"/>
              <a:cs typeface="Lucida Sans Unicode"/>
            </a:endParaRPr>
          </a:p>
          <a:p>
            <a:pPr marL="12700" marR="1103630">
              <a:lnSpc>
                <a:spcPct val="115700"/>
              </a:lnSpc>
            </a:pPr>
            <a:r>
              <a:rPr dirty="0" sz="2700">
                <a:solidFill>
                  <a:srgbClr val="095B31"/>
                </a:solidFill>
                <a:latin typeface="Lucida Sans Unicode"/>
                <a:cs typeface="Lucida Sans Unicode"/>
              </a:rPr>
              <a:t>●Replicate</a:t>
            </a:r>
            <a:r>
              <a:rPr dirty="0" sz="2700" spc="-114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095B31"/>
                </a:solidFill>
                <a:latin typeface="Lucida Sans Unicode"/>
                <a:cs typeface="Lucida Sans Unicode"/>
              </a:rPr>
              <a:t>effective</a:t>
            </a:r>
            <a:r>
              <a:rPr dirty="0" sz="2700" spc="-11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095B31"/>
                </a:solidFill>
                <a:latin typeface="Lucida Sans Unicode"/>
                <a:cs typeface="Lucida Sans Unicode"/>
              </a:rPr>
              <a:t>strategies</a:t>
            </a:r>
            <a:r>
              <a:rPr dirty="0" sz="2700" spc="-114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095B31"/>
                </a:solidFill>
                <a:latin typeface="Lucida Sans Unicode"/>
                <a:cs typeface="Lucida Sans Unicode"/>
              </a:rPr>
              <a:t>across</a:t>
            </a:r>
            <a:r>
              <a:rPr dirty="0" sz="2700" spc="-11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-45">
                <a:solidFill>
                  <a:srgbClr val="095B31"/>
                </a:solidFill>
                <a:latin typeface="Lucida Sans Unicode"/>
                <a:cs typeface="Lucida Sans Unicode"/>
              </a:rPr>
              <a:t>regions</a:t>
            </a:r>
            <a:r>
              <a:rPr dirty="0" sz="2700" spc="-114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75">
                <a:solidFill>
                  <a:srgbClr val="095B31"/>
                </a:solidFill>
                <a:latin typeface="Lucida Sans Unicode"/>
                <a:cs typeface="Lucida Sans Unicode"/>
              </a:rPr>
              <a:t>by</a:t>
            </a:r>
            <a:r>
              <a:rPr dirty="0" sz="2700" spc="-11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-30">
                <a:solidFill>
                  <a:srgbClr val="095B31"/>
                </a:solidFill>
                <a:latin typeface="Lucida Sans Unicode"/>
                <a:cs typeface="Lucida Sans Unicode"/>
              </a:rPr>
              <a:t>learning</a:t>
            </a:r>
            <a:r>
              <a:rPr dirty="0" sz="2700" spc="-114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-20">
                <a:solidFill>
                  <a:srgbClr val="095B31"/>
                </a:solidFill>
                <a:latin typeface="Lucida Sans Unicode"/>
                <a:cs typeface="Lucida Sans Unicode"/>
              </a:rPr>
              <a:t>from </a:t>
            </a:r>
            <a:r>
              <a:rPr dirty="0" sz="2700">
                <a:solidFill>
                  <a:srgbClr val="095B31"/>
                </a:solidFill>
                <a:latin typeface="Lucida Sans Unicode"/>
                <a:cs typeface="Lucida Sans Unicode"/>
              </a:rPr>
              <a:t>successful</a:t>
            </a:r>
            <a:r>
              <a:rPr dirty="0" sz="2700" spc="-6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-10">
                <a:solidFill>
                  <a:srgbClr val="095B31"/>
                </a:solidFill>
                <a:latin typeface="Lucida Sans Unicode"/>
                <a:cs typeface="Lucida Sans Unicode"/>
              </a:rPr>
              <a:t>clusters.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567195" y="9751377"/>
            <a:ext cx="1014920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</a:tabLst>
            </a:pPr>
            <a:r>
              <a:rPr dirty="0" sz="2700">
                <a:solidFill>
                  <a:srgbClr val="095B31"/>
                </a:solidFill>
                <a:latin typeface="Lucida Sans Unicode"/>
                <a:cs typeface="Lucida Sans Unicode"/>
              </a:rPr>
              <a:t>Investigate</a:t>
            </a:r>
            <a:r>
              <a:rPr dirty="0" sz="2700" spc="-8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095B31"/>
                </a:solidFill>
                <a:latin typeface="Lucida Sans Unicode"/>
                <a:cs typeface="Lucida Sans Unicode"/>
              </a:rPr>
              <a:t>variability</a:t>
            </a:r>
            <a:r>
              <a:rPr dirty="0" sz="2700" spc="-8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095B31"/>
                </a:solidFill>
                <a:latin typeface="Lucida Sans Unicode"/>
                <a:cs typeface="Lucida Sans Unicode"/>
              </a:rPr>
              <a:t>causes</a:t>
            </a:r>
            <a:r>
              <a:rPr dirty="0" sz="2700" spc="-8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095B31"/>
                </a:solidFill>
                <a:latin typeface="Lucida Sans Unicode"/>
                <a:cs typeface="Lucida Sans Unicode"/>
              </a:rPr>
              <a:t>to</a:t>
            </a:r>
            <a:r>
              <a:rPr dirty="0" sz="2700" spc="-75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095B31"/>
                </a:solidFill>
                <a:latin typeface="Lucida Sans Unicode"/>
                <a:cs typeface="Lucida Sans Unicode"/>
              </a:rPr>
              <a:t>ensure</a:t>
            </a:r>
            <a:r>
              <a:rPr dirty="0" sz="2700" spc="-8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095B31"/>
                </a:solidFill>
                <a:latin typeface="Lucida Sans Unicode"/>
                <a:cs typeface="Lucida Sans Unicode"/>
              </a:rPr>
              <a:t>consistent</a:t>
            </a:r>
            <a:r>
              <a:rPr dirty="0" sz="2700" spc="-80">
                <a:solidFill>
                  <a:srgbClr val="095B31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-10">
                <a:solidFill>
                  <a:srgbClr val="095B31"/>
                </a:solidFill>
                <a:latin typeface="Lucida Sans Unicode"/>
                <a:cs typeface="Lucida Sans Unicode"/>
              </a:rPr>
              <a:t>benefits.</a:t>
            </a:r>
            <a:endParaRPr sz="2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Suhail Malek</dc:creator>
  <cp:keywords>DAGou863kE4,BAGN56Cnsuw,0</cp:keywords>
  <dc:title>EDAB 2714 The Standard Deviants - Group 1</dc:title>
  <dcterms:created xsi:type="dcterms:W3CDTF">2025-05-29T05:59:16Z</dcterms:created>
  <dcterms:modified xsi:type="dcterms:W3CDTF">2025-05-29T05:59:16Z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2025-05-29T00:00:00Z</vt:filetime>
  </property>
  <property fmtid="{D5CDD505-2E9C-101B-9397-08002B2CF9AE}" pid="3" name="Creator">
    <vt:lpwstr>Canva</vt:lpwstr>
  </property>
  <property fmtid="{D5CDD505-2E9C-101B-9397-08002B2CF9AE}" pid="4" name="LastSaved">
    <vt:filetime>2025-05-29T00:00:00Z</vt:filetime>
  </property>
  <property fmtid="{D5CDD505-2E9C-101B-9397-08002B2CF9AE}" pid="5" name="Producer">
    <vt:lpwstr>Canva</vt:lpwstr>
  </property>
</Properties>
</file>