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256" r:id="rId2"/>
    <p:sldId id="257" r:id="rId3"/>
    <p:sldId id="258" r:id="rId4"/>
    <p:sldId id="260" r:id="rId5"/>
    <p:sldId id="273" r:id="rId6"/>
    <p:sldId id="261" r:id="rId7"/>
    <p:sldId id="262" r:id="rId8"/>
    <p:sldId id="267" r:id="rId9"/>
    <p:sldId id="268" r:id="rId10"/>
    <p:sldId id="269" r:id="rId11"/>
    <p:sldId id="270" r:id="rId12"/>
    <p:sldId id="272" r:id="rId13"/>
    <p:sldId id="271" r:id="rId14"/>
    <p:sldId id="280" r:id="rId15"/>
    <p:sldId id="275" r:id="rId16"/>
    <p:sldId id="276" r:id="rId17"/>
    <p:sldId id="279" r:id="rId18"/>
    <p:sldId id="278" r:id="rId19"/>
    <p:sldId id="263" r:id="rId20"/>
    <p:sldId id="264" r:id="rId21"/>
    <p:sldId id="265" r:id="rId22"/>
    <p:sldId id="266" r:id="rId23"/>
    <p:sldId id="27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648" y="84"/>
      </p:cViewPr>
      <p:guideLst/>
    </p:cSldViewPr>
  </p:slideViewPr>
  <p:notesTextViewPr>
    <p:cViewPr>
      <p:scale>
        <a:sx n="1" d="1"/>
        <a:sy n="1" d="1"/>
      </p:scale>
      <p:origin x="0" y="0"/>
    </p:cViewPr>
  </p:notesTextViewPr>
  <p:notesViewPr>
    <p:cSldViewPr snapToGrid="0">
      <p:cViewPr varScale="1">
        <p:scale>
          <a:sx n="87" d="100"/>
          <a:sy n="87" d="100"/>
        </p:scale>
        <p:origin x="2931" y="3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0F824AD-310E-409D-8D5F-A35B64AD189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BE1C550E-67F0-4151-9389-3D2FF179CCE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AA6C44-9916-4E8B-A4D5-CD968B494AAF}" type="datetimeFigureOut">
              <a:rPr lang="zh-CN" altLang="en-US" smtClean="0"/>
              <a:t>2020/10/18</a:t>
            </a:fld>
            <a:endParaRPr lang="zh-CN" altLang="en-US"/>
          </a:p>
        </p:txBody>
      </p:sp>
      <p:sp>
        <p:nvSpPr>
          <p:cNvPr id="4" name="页脚占位符 3">
            <a:extLst>
              <a:ext uri="{FF2B5EF4-FFF2-40B4-BE49-F238E27FC236}">
                <a16:creationId xmlns:a16="http://schemas.microsoft.com/office/drawing/2014/main" id="{2F2481A3-63CB-4F45-9960-17A9F2AF87F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A4C22592-5454-45AE-A0A7-4334FE8FE6A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204ACC-3C55-4499-B9C0-460BFC4C961D}" type="slidenum">
              <a:rPr lang="zh-CN" altLang="en-US" smtClean="0"/>
              <a:t>‹#›</a:t>
            </a:fld>
            <a:endParaRPr lang="zh-CN" altLang="en-US"/>
          </a:p>
        </p:txBody>
      </p:sp>
    </p:spTree>
    <p:extLst>
      <p:ext uri="{BB962C8B-B14F-4D97-AF65-F5344CB8AC3E}">
        <p14:creationId xmlns:p14="http://schemas.microsoft.com/office/powerpoint/2010/main" val="2094461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28A07F-D1E9-483F-AB4D-CCC8F6E0AB1A}" type="datetimeFigureOut">
              <a:rPr lang="zh-CN" altLang="en-US" smtClean="0"/>
              <a:t>2020/10/18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F367AB-4A52-425A-A4AA-7658AB19CF11}" type="slidenum">
              <a:rPr lang="zh-CN" altLang="en-US" smtClean="0"/>
              <a:t>‹#›</a:t>
            </a:fld>
            <a:endParaRPr lang="zh-CN" altLang="en-US"/>
          </a:p>
        </p:txBody>
      </p:sp>
    </p:spTree>
    <p:extLst>
      <p:ext uri="{BB962C8B-B14F-4D97-AF65-F5344CB8AC3E}">
        <p14:creationId xmlns:p14="http://schemas.microsoft.com/office/powerpoint/2010/main" val="4217820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F367AB-4A52-425A-A4AA-7658AB19CF11}" type="slidenum">
              <a:rPr lang="zh-CN" altLang="en-US" smtClean="0"/>
              <a:t>11</a:t>
            </a:fld>
            <a:endParaRPr lang="zh-CN" altLang="en-US"/>
          </a:p>
        </p:txBody>
      </p:sp>
    </p:spTree>
    <p:extLst>
      <p:ext uri="{BB962C8B-B14F-4D97-AF65-F5344CB8AC3E}">
        <p14:creationId xmlns:p14="http://schemas.microsoft.com/office/powerpoint/2010/main" val="31310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flipV="1">
            <a:off x="15" y="6398323"/>
            <a:ext cx="1218882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064C0F9-A399-47C2-A5FA-560DC3C7A473}" type="datetimeFigureOut">
              <a:rPr lang="zh-CN" altLang="en-US" smtClean="0"/>
              <a:t>2020/10/18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2BE284-7849-445A-8AFE-F4559EB8BFA1}"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8426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064C0F9-A399-47C2-A5FA-560DC3C7A473}" type="datetimeFigureOut">
              <a:rPr lang="zh-CN" altLang="en-US" smtClean="0"/>
              <a:t>2020/10/18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2BE284-7849-445A-8AFE-F4559EB8BFA1}" type="slidenum">
              <a:rPr lang="zh-CN" altLang="en-US" smtClean="0"/>
              <a:t>‹#›</a:t>
            </a:fld>
            <a:endParaRPr lang="zh-CN" altLang="en-US"/>
          </a:p>
        </p:txBody>
      </p:sp>
    </p:spTree>
    <p:extLst>
      <p:ext uri="{BB962C8B-B14F-4D97-AF65-F5344CB8AC3E}">
        <p14:creationId xmlns:p14="http://schemas.microsoft.com/office/powerpoint/2010/main" val="3205219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064C0F9-A399-47C2-A5FA-560DC3C7A473}" type="datetimeFigureOut">
              <a:rPr lang="zh-CN" altLang="en-US" smtClean="0"/>
              <a:t>2020/10/18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2BE284-7849-445A-8AFE-F4559EB8BFA1}" type="slidenum">
              <a:rPr lang="zh-CN" altLang="en-US" smtClean="0"/>
              <a:t>‹#›</a:t>
            </a:fld>
            <a:endParaRPr lang="zh-CN" altLang="en-US"/>
          </a:p>
        </p:txBody>
      </p:sp>
    </p:spTree>
    <p:extLst>
      <p:ext uri="{BB962C8B-B14F-4D97-AF65-F5344CB8AC3E}">
        <p14:creationId xmlns:p14="http://schemas.microsoft.com/office/powerpoint/2010/main" val="2353508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064C0F9-A399-47C2-A5FA-560DC3C7A473}" type="datetimeFigureOut">
              <a:rPr lang="zh-CN" altLang="en-US" smtClean="0"/>
              <a:t>2020/10/18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2BE284-7849-445A-8AFE-F4559EB8BFA1}" type="slidenum">
              <a:rPr lang="zh-CN" altLang="en-US" smtClean="0"/>
              <a:t>‹#›</a:t>
            </a:fld>
            <a:endParaRPr lang="zh-CN" altLang="en-US"/>
          </a:p>
        </p:txBody>
      </p:sp>
    </p:spTree>
    <p:extLst>
      <p:ext uri="{BB962C8B-B14F-4D97-AF65-F5344CB8AC3E}">
        <p14:creationId xmlns:p14="http://schemas.microsoft.com/office/powerpoint/2010/main" val="42836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6064C0F9-A399-47C2-A5FA-560DC3C7A473}" type="datetimeFigureOut">
              <a:rPr lang="zh-CN" altLang="en-US" smtClean="0"/>
              <a:t>2020/10/18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2BE284-7849-445A-8AFE-F4559EB8BFA1}"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1110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6064C0F9-A399-47C2-A5FA-560DC3C7A473}" type="datetimeFigureOut">
              <a:rPr lang="zh-CN" altLang="en-US" smtClean="0"/>
              <a:t>2020/10/18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B2BE284-7849-445A-8AFE-F4559EB8BFA1}" type="slidenum">
              <a:rPr lang="zh-CN" altLang="en-US" smtClean="0"/>
              <a:t>‹#›</a:t>
            </a:fld>
            <a:endParaRPr lang="zh-CN" altLang="en-US"/>
          </a:p>
        </p:txBody>
      </p:sp>
    </p:spTree>
    <p:extLst>
      <p:ext uri="{BB962C8B-B14F-4D97-AF65-F5344CB8AC3E}">
        <p14:creationId xmlns:p14="http://schemas.microsoft.com/office/powerpoint/2010/main" val="3226540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6064C0F9-A399-47C2-A5FA-560DC3C7A473}" type="datetimeFigureOut">
              <a:rPr lang="zh-CN" altLang="en-US" smtClean="0"/>
              <a:t>2020/10/18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B2BE284-7849-445A-8AFE-F4559EB8BFA1}" type="slidenum">
              <a:rPr lang="zh-CN" altLang="en-US" smtClean="0"/>
              <a:t>‹#›</a:t>
            </a:fld>
            <a:endParaRPr lang="zh-CN" altLang="en-US"/>
          </a:p>
        </p:txBody>
      </p:sp>
    </p:spTree>
    <p:extLst>
      <p:ext uri="{BB962C8B-B14F-4D97-AF65-F5344CB8AC3E}">
        <p14:creationId xmlns:p14="http://schemas.microsoft.com/office/powerpoint/2010/main" val="2997250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064C0F9-A399-47C2-A5FA-560DC3C7A473}" type="datetimeFigureOut">
              <a:rPr lang="zh-CN" altLang="en-US" smtClean="0"/>
              <a:t>2020/10/18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B2BE284-7849-445A-8AFE-F4559EB8BFA1}" type="slidenum">
              <a:rPr lang="zh-CN" altLang="en-US" smtClean="0"/>
              <a:t>‹#›</a:t>
            </a:fld>
            <a:endParaRPr lang="zh-CN" altLang="en-US"/>
          </a:p>
        </p:txBody>
      </p:sp>
    </p:spTree>
    <p:extLst>
      <p:ext uri="{BB962C8B-B14F-4D97-AF65-F5344CB8AC3E}">
        <p14:creationId xmlns:p14="http://schemas.microsoft.com/office/powerpoint/2010/main" val="266360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userDrawn="1"/>
        </p:nvSpPr>
        <p:spPr>
          <a:xfrm>
            <a:off x="3175" y="6444040"/>
            <a:ext cx="12188825" cy="4139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444041"/>
            <a:ext cx="12188825" cy="578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064C0F9-A399-47C2-A5FA-560DC3C7A473}" type="datetimeFigureOut">
              <a:rPr lang="zh-CN" altLang="en-US" smtClean="0"/>
              <a:t>2020/10/18</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8B2BE284-7849-445A-8AFE-F4559EB8BFA1}" type="slidenum">
              <a:rPr lang="zh-CN" altLang="en-US" smtClean="0"/>
              <a:t>‹#›</a:t>
            </a:fld>
            <a:endParaRPr lang="zh-CN" altLang="en-US" dirty="0"/>
          </a:p>
        </p:txBody>
      </p:sp>
    </p:spTree>
    <p:extLst>
      <p:ext uri="{BB962C8B-B14F-4D97-AF65-F5344CB8AC3E}">
        <p14:creationId xmlns:p14="http://schemas.microsoft.com/office/powerpoint/2010/main" val="3101669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064C0F9-A399-47C2-A5FA-560DC3C7A473}" type="datetimeFigureOut">
              <a:rPr lang="zh-CN" altLang="en-US" smtClean="0"/>
              <a:t>2020/10/18</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B2BE284-7849-445A-8AFE-F4559EB8BFA1}" type="slidenum">
              <a:rPr lang="zh-CN" altLang="en-US" smtClean="0"/>
              <a:t>‹#›</a:t>
            </a:fld>
            <a:endParaRPr lang="zh-CN" altLang="en-US"/>
          </a:p>
        </p:txBody>
      </p:sp>
    </p:spTree>
    <p:extLst>
      <p:ext uri="{BB962C8B-B14F-4D97-AF65-F5344CB8AC3E}">
        <p14:creationId xmlns:p14="http://schemas.microsoft.com/office/powerpoint/2010/main" val="3232270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6064C0F9-A399-47C2-A5FA-560DC3C7A473}" type="datetimeFigureOut">
              <a:rPr lang="zh-CN" altLang="en-US" smtClean="0"/>
              <a:t>2020/10/18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B2BE284-7849-445A-8AFE-F4559EB8BFA1}" type="slidenum">
              <a:rPr lang="zh-CN" altLang="en-US" smtClean="0"/>
              <a:t>‹#›</a:t>
            </a:fld>
            <a:endParaRPr lang="zh-CN" altLang="en-US"/>
          </a:p>
        </p:txBody>
      </p:sp>
    </p:spTree>
    <p:extLst>
      <p:ext uri="{BB962C8B-B14F-4D97-AF65-F5344CB8AC3E}">
        <p14:creationId xmlns:p14="http://schemas.microsoft.com/office/powerpoint/2010/main" val="3868618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064C0F9-A399-47C2-A5FA-560DC3C7A473}" type="datetimeFigureOut">
              <a:rPr lang="zh-CN" altLang="en-US" smtClean="0"/>
              <a:t>2020/10/18</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B2BE284-7849-445A-8AFE-F4559EB8BFA1}"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84643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slide" Target="slide2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tif"/><Relationship Id="rId2" Type="http://schemas.openxmlformats.org/officeDocument/2006/relationships/slide" Target="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tif"/><Relationship Id="rId2" Type="http://schemas.openxmlformats.org/officeDocument/2006/relationships/slide" Target="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60.png"/><Relationship Id="rId7" Type="http://schemas.openxmlformats.org/officeDocument/2006/relationships/image" Target="../media/image130.png"/><Relationship Id="rId2" Type="http://schemas.openxmlformats.org/officeDocument/2006/relationships/slide" Target="slide7.xml"/><Relationship Id="rId1" Type="http://schemas.openxmlformats.org/officeDocument/2006/relationships/slideLayout" Target="../slideLayouts/slideLayout7.xml"/><Relationship Id="rId6" Type="http://schemas.openxmlformats.org/officeDocument/2006/relationships/slide" Target="slide9.xml"/><Relationship Id="rId5" Type="http://schemas.openxmlformats.org/officeDocument/2006/relationships/slide" Target="slide8.xml"/><Relationship Id="rId4" Type="http://schemas.openxmlformats.org/officeDocument/2006/relationships/image" Target="../media/image70.png"/></Relationships>
</file>

<file path=ppt/slides/_rels/slide22.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slide" Target="slide1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13.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3.t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19.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slide" Target="slide2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1841D6-9CD3-4358-8346-3358A1411234}"/>
              </a:ext>
            </a:extLst>
          </p:cNvPr>
          <p:cNvSpPr>
            <a:spLocks noGrp="1"/>
          </p:cNvSpPr>
          <p:nvPr>
            <p:ph type="ctrTitle"/>
          </p:nvPr>
        </p:nvSpPr>
        <p:spPr/>
        <p:txBody>
          <a:bodyPr/>
          <a:lstStyle/>
          <a:p>
            <a:r>
              <a:rPr lang="en-US" altLang="zh-CN" dirty="0"/>
              <a:t>Dragon 7</a:t>
            </a:r>
            <a:endParaRPr lang="zh-CN" altLang="en-US" dirty="0"/>
          </a:p>
        </p:txBody>
      </p:sp>
      <p:sp>
        <p:nvSpPr>
          <p:cNvPr id="3" name="副标题 2">
            <a:extLst>
              <a:ext uri="{FF2B5EF4-FFF2-40B4-BE49-F238E27FC236}">
                <a16:creationId xmlns:a16="http://schemas.microsoft.com/office/drawing/2014/main" id="{70AFEB7A-0F19-40FC-AD1B-2A31782FDE7F}"/>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740631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DF314347-41EA-4E11-B6DA-1241B57C9DF7}"/>
                  </a:ext>
                </a:extLst>
              </p:cNvPr>
              <p:cNvSpPr txBox="1"/>
              <p:nvPr/>
            </p:nvSpPr>
            <p:spPr>
              <a:xfrm>
                <a:off x="238940" y="243534"/>
                <a:ext cx="11726376" cy="4424032"/>
              </a:xfrm>
              <a:prstGeom prst="rect">
                <a:avLst/>
              </a:prstGeom>
              <a:noFill/>
            </p:spPr>
            <p:txBody>
              <a:bodyPr wrap="square" rtlCol="0">
                <a:spAutoFit/>
              </a:bodyPr>
              <a:lstStyle/>
              <a:p>
                <a:pPr>
                  <a:spcBef>
                    <a:spcPts val="600"/>
                  </a:spcBef>
                  <a:spcAft>
                    <a:spcPts val="600"/>
                  </a:spcAft>
                </a:pPr>
                <a:r>
                  <a:rPr lang="en-US" altLang="zh-CN" b="1" dirty="0">
                    <a:latin typeface="Times New Roman" panose="02020603050405020304" pitchFamily="18" charset="0"/>
                    <a:cs typeface="Times New Roman" panose="02020603050405020304" pitchFamily="18" charset="0"/>
                  </a:rPr>
                  <a:t>2D/3D autocorrelations</a:t>
                </a:r>
              </a:p>
              <a:p>
                <a:pPr>
                  <a:spcBef>
                    <a:spcPts val="600"/>
                  </a:spcBef>
                  <a:spcAft>
                    <a:spcPts val="600"/>
                  </a:spcAft>
                </a:pPr>
                <a:r>
                  <a:rPr lang="zh-CN" altLang="en-US" dirty="0">
                    <a:latin typeface="Times New Roman" panose="02020603050405020304" pitchFamily="18" charset="0"/>
                    <a:cs typeface="Times New Roman" panose="02020603050405020304" pitchFamily="18" charset="0"/>
                  </a:rPr>
                  <a:t>二维</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三维自相关描述符，描述的是原子某个性质（如质量、体积）在分子中的分布，主要为</a:t>
                </a:r>
                <a:r>
                  <a:rPr lang="en-US" altLang="zh-CN" dirty="0" err="1">
                    <a:latin typeface="Times New Roman" panose="02020603050405020304" pitchFamily="18" charset="0"/>
                    <a:cs typeface="Times New Roman" panose="02020603050405020304" pitchFamily="18" charset="0"/>
                  </a:rPr>
                  <a:t>Broto</a:t>
                </a:r>
                <a:r>
                  <a:rPr lang="en-US" altLang="zh-CN" dirty="0">
                    <a:latin typeface="Times New Roman" panose="02020603050405020304" pitchFamily="18" charset="0"/>
                    <a:cs typeface="Times New Roman" panose="02020603050405020304" pitchFamily="18" charset="0"/>
                  </a:rPr>
                  <a:t>-Moreau autocorrelations</a:t>
                </a:r>
                <a:r>
                  <a:rPr lang="zh-CN" altLang="en-US" dirty="0">
                    <a:latin typeface="Times New Roman" panose="02020603050405020304" pitchFamily="18" charset="0"/>
                    <a:cs typeface="Times New Roman" panose="02020603050405020304" pitchFamily="18" charset="0"/>
                  </a:rPr>
                  <a:t>描述符，二维自相关描述符公式为：</a:t>
                </a:r>
                <a:endParaRPr lang="en-US" altLang="zh-CN" dirty="0">
                  <a:latin typeface="Times New Roman" panose="02020603050405020304" pitchFamily="18" charset="0"/>
                  <a:cs typeface="Times New Roman" panose="02020603050405020304" pitchFamily="18" charset="0"/>
                </a:endParaRPr>
              </a:p>
              <a:p>
                <a:pPr>
                  <a:spcBef>
                    <a:spcPts val="600"/>
                  </a:spcBef>
                  <a:spcAft>
                    <a:spcPts val="600"/>
                  </a:spcAft>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𝐴𝑇</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𝑆</m:t>
                          </m:r>
                        </m:e>
                        <m:sub>
                          <m:r>
                            <a:rPr lang="en-US" altLang="zh-CN" b="0" i="1" smtClean="0">
                              <a:latin typeface="Cambria Math" panose="02040503050406030204" pitchFamily="18" charset="0"/>
                              <a:cs typeface="Times New Roman" panose="02020603050405020304" pitchFamily="18" charset="0"/>
                            </a:rPr>
                            <m:t>𝑘𝑤</m:t>
                          </m:r>
                        </m:sub>
                      </m:sSub>
                      <m:r>
                        <a:rPr lang="en-US" altLang="zh-CN" b="0" i="1" smtClean="0">
                          <a:latin typeface="Cambria Math" panose="02040503050406030204" pitchFamily="18" charset="0"/>
                          <a:cs typeface="Times New Roman" panose="02020603050405020304" pitchFamily="18" charset="0"/>
                        </a:rPr>
                        <m:t>=</m:t>
                      </m:r>
                      <m:nary>
                        <m:naryPr>
                          <m:chr m:val="∑"/>
                          <m:ctrlPr>
                            <a:rPr lang="en-US" altLang="zh-CN" b="0" i="1" smtClean="0">
                              <a:latin typeface="Cambria Math" panose="02040503050406030204" pitchFamily="18" charset="0"/>
                              <a:cs typeface="Times New Roman" panose="02020603050405020304" pitchFamily="18" charset="0"/>
                            </a:rPr>
                          </m:ctrlPr>
                        </m:naryPr>
                        <m:sub>
                          <m: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𝑛𝐴𝑇</m:t>
                          </m:r>
                          <m:r>
                            <a:rPr lang="en-US" altLang="zh-CN" b="0" i="1" smtClean="0">
                              <a:latin typeface="Cambria Math" panose="02040503050406030204" pitchFamily="18" charset="0"/>
                              <a:cs typeface="Times New Roman" panose="02020603050405020304" pitchFamily="18" charset="0"/>
                            </a:rPr>
                            <m:t>−1</m:t>
                          </m:r>
                        </m:sup>
                        <m:e>
                          <m:nary>
                            <m:naryPr>
                              <m:chr m:val="∑"/>
                              <m:ctrlPr>
                                <a:rPr lang="en-US" altLang="zh-CN" b="0" i="1" smtClean="0">
                                  <a:latin typeface="Cambria Math" panose="02040503050406030204" pitchFamily="18" charset="0"/>
                                  <a:cs typeface="Times New Roman" panose="02020603050405020304" pitchFamily="18" charset="0"/>
                                </a:rPr>
                              </m:ctrlPr>
                            </m:naryPr>
                            <m:sub>
                              <m:r>
                                <a:rPr lang="en-US" altLang="zh-CN" b="0" i="1" smtClean="0">
                                  <a:latin typeface="Cambria Math" panose="02040503050406030204" pitchFamily="18" charset="0"/>
                                  <a:cs typeface="Times New Roman" panose="02020603050405020304" pitchFamily="18" charset="0"/>
                                </a:rPr>
                                <m:t>𝑗</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𝑛𝐴𝑇</m:t>
                              </m:r>
                            </m:sup>
                            <m:e>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𝜔</m:t>
                                  </m:r>
                                </m:e>
                                <m:sub>
                                  <m:r>
                                    <a:rPr lang="en-US" altLang="zh-CN" b="0" i="1" smtClean="0">
                                      <a:latin typeface="Cambria Math" panose="02040503050406030204" pitchFamily="18" charset="0"/>
                                      <a:cs typeface="Times New Roman" panose="02020603050405020304" pitchFamily="18" charset="0"/>
                                    </a:rPr>
                                    <m:t>𝑖</m:t>
                                  </m:r>
                                </m:sub>
                              </m:sSub>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𝜔</m:t>
                                  </m:r>
                                </m:e>
                                <m:sub>
                                  <m:r>
                                    <a:rPr lang="en-US" altLang="zh-CN" b="0" i="1" smtClean="0">
                                      <a:latin typeface="Cambria Math" panose="02040503050406030204" pitchFamily="18" charset="0"/>
                                      <a:cs typeface="Times New Roman" panose="02020603050405020304" pitchFamily="18" charset="0"/>
                                    </a:rPr>
                                    <m:t>𝑗</m:t>
                                  </m:r>
                                </m:sub>
                              </m:sSub>
                            </m:e>
                          </m:nary>
                        </m:e>
                      </m:nary>
                    </m:oMath>
                  </m:oMathPara>
                </a14:m>
                <a:endParaRPr lang="en-US" altLang="zh-CN" dirty="0">
                  <a:latin typeface="Times New Roman" panose="02020603050405020304" pitchFamily="18" charset="0"/>
                  <a:cs typeface="Times New Roman" panose="02020603050405020304" pitchFamily="18" charset="0"/>
                </a:endParaRPr>
              </a:p>
              <a:p>
                <a:pPr>
                  <a:spcBef>
                    <a:spcPts val="600"/>
                  </a:spcBef>
                  <a:spcAft>
                    <a:spcPts val="600"/>
                  </a:spcAft>
                </a:pPr>
                <a14:m>
                  <m:oMath xmlns:m="http://schemas.openxmlformats.org/officeDocument/2006/math">
                    <m:r>
                      <a:rPr lang="en-US" altLang="zh-CN" i="1">
                        <a:latin typeface="Cambria Math" panose="02040503050406030204" pitchFamily="18" charset="0"/>
                        <a:cs typeface="Times New Roman" panose="02020603050405020304" pitchFamily="18" charset="0"/>
                      </a:rPr>
                      <m:t>𝜔</m:t>
                    </m:r>
                  </m:oMath>
                </a14:m>
                <a:r>
                  <a:rPr lang="zh-CN" altLang="en-US" dirty="0">
                    <a:latin typeface="Times New Roman" panose="02020603050405020304" pitchFamily="18" charset="0"/>
                    <a:cs typeface="Times New Roman" panose="02020603050405020304" pitchFamily="18" charset="0"/>
                  </a:rPr>
                  <a:t>是原子性质（质量、体积等），</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𝑘</m:t>
                    </m:r>
                  </m:oMath>
                </a14:m>
                <a:r>
                  <a:rPr lang="zh-CN" altLang="en-US" dirty="0">
                    <a:latin typeface="Times New Roman" panose="02020603050405020304" pitchFamily="18" charset="0"/>
                    <a:cs typeface="Times New Roman" panose="02020603050405020304" pitchFamily="18" charset="0"/>
                  </a:rPr>
                  <a:t>表示</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𝑘</m:t>
                    </m:r>
                  </m:oMath>
                </a14:m>
                <a:r>
                  <a:rPr lang="zh-CN" altLang="en-US" dirty="0">
                    <a:latin typeface="Times New Roman" panose="02020603050405020304" pitchFamily="18" charset="0"/>
                    <a:cs typeface="Times New Roman" panose="02020603050405020304" pitchFamily="18" charset="0"/>
                  </a:rPr>
                  <a:t>个拓扑距离。如</a:t>
                </a:r>
                <a14:m>
                  <m:oMath xmlns:m="http://schemas.openxmlformats.org/officeDocument/2006/math">
                    <m:r>
                      <a:rPr lang="en-US" altLang="zh-CN" i="1">
                        <a:latin typeface="Cambria Math" panose="02040503050406030204" pitchFamily="18" charset="0"/>
                        <a:cs typeface="Times New Roman" panose="02020603050405020304" pitchFamily="18" charset="0"/>
                      </a:rPr>
                      <m:t>𝐴𝑇</m:t>
                    </m:r>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𝑆</m:t>
                        </m:r>
                      </m:e>
                      <m:sub>
                        <m:r>
                          <a:rPr lang="en-US" altLang="zh-CN" i="1" smtClean="0">
                            <a:latin typeface="Cambria Math" panose="02040503050406030204" pitchFamily="18" charset="0"/>
                            <a:cs typeface="Times New Roman" panose="02020603050405020304" pitchFamily="18" charset="0"/>
                          </a:rPr>
                          <m:t>3</m:t>
                        </m:r>
                        <m:r>
                          <m:rPr>
                            <m:sty m:val="p"/>
                          </m:rPr>
                          <a:rPr lang="en-US" altLang="zh-CN" i="1">
                            <a:latin typeface="Cambria Math" panose="02040503050406030204" pitchFamily="18" charset="0"/>
                            <a:cs typeface="Times New Roman" panose="02020603050405020304" pitchFamily="18" charset="0"/>
                          </a:rPr>
                          <m:t>m</m:t>
                        </m:r>
                      </m:sub>
                    </m:sSub>
                  </m:oMath>
                </a14:m>
                <a:r>
                  <a:rPr lang="zh-CN" altLang="en-US" dirty="0">
                    <a:latin typeface="Times New Roman" panose="02020603050405020304" pitchFamily="18" charset="0"/>
                    <a:cs typeface="Times New Roman" panose="02020603050405020304" pitchFamily="18" charset="0"/>
                  </a:rPr>
                  <a:t>表示拓扑距离为</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的原子对的质量乘积总和，计算出不同的拓扑距离的原子质量乘积和可以考察该分子中某原子性质的分布。</a:t>
                </a:r>
                <a:endParaRPr lang="en-US" altLang="zh-CN" dirty="0">
                  <a:latin typeface="Times New Roman" panose="02020603050405020304" pitchFamily="18" charset="0"/>
                  <a:cs typeface="Times New Roman" panose="02020603050405020304" pitchFamily="18" charset="0"/>
                </a:endParaRPr>
              </a:p>
              <a:p>
                <a:pPr>
                  <a:spcBef>
                    <a:spcPts val="600"/>
                  </a:spcBef>
                  <a:spcAft>
                    <a:spcPts val="600"/>
                  </a:spcAft>
                </a:pPr>
                <a:r>
                  <a:rPr lang="zh-CN" altLang="en-US" dirty="0">
                    <a:latin typeface="Times New Roman" panose="02020603050405020304" pitchFamily="18" charset="0"/>
                    <a:cs typeface="Times New Roman" panose="02020603050405020304" pitchFamily="18" charset="0"/>
                  </a:rPr>
                  <a:t>三维自相关描述符公式为：</a:t>
                </a:r>
                <a:endParaRPr lang="en-US" altLang="zh-CN" dirty="0">
                  <a:latin typeface="Times New Roman" panose="02020603050405020304" pitchFamily="18" charset="0"/>
                  <a:cs typeface="Times New Roman" panose="02020603050405020304" pitchFamily="18" charset="0"/>
                </a:endParaRPr>
              </a:p>
              <a:p>
                <a:pPr>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𝑇𝐷𝐵</m:t>
                          </m:r>
                        </m:e>
                        <m:sub>
                          <m:r>
                            <a:rPr lang="en-US" altLang="zh-CN" i="1">
                              <a:latin typeface="Cambria Math" panose="02040503050406030204" pitchFamily="18" charset="0"/>
                              <a:cs typeface="Times New Roman" panose="02020603050405020304" pitchFamily="18" charset="0"/>
                            </a:rPr>
                            <m:t>𝑘𝑤</m:t>
                          </m:r>
                        </m:sub>
                      </m:sSub>
                      <m:r>
                        <a:rPr lang="en-US" altLang="zh-CN" i="1">
                          <a:latin typeface="Cambria Math" panose="02040503050406030204" pitchFamily="18" charset="0"/>
                          <a:cs typeface="Times New Roman" panose="02020603050405020304" pitchFamily="18" charset="0"/>
                        </a:rPr>
                        <m:t>=</m:t>
                      </m:r>
                      <m:f>
                        <m:fPr>
                          <m:ctrlPr>
                            <a:rPr lang="en-US" altLang="zh-CN" b="0" i="1" smtClean="0">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1</m:t>
                          </m:r>
                        </m:num>
                        <m:den>
                          <m:sSub>
                            <m:sSubPr>
                              <m:ctrlPr>
                                <a:rPr lang="en-US" altLang="zh-CN" b="0" i="1" smtClean="0">
                                  <a:latin typeface="Cambria Math" panose="02040503050406030204" pitchFamily="18" charset="0"/>
                                  <a:cs typeface="Times New Roman" panose="02020603050405020304" pitchFamily="18" charset="0"/>
                                </a:rPr>
                              </m:ctrlPr>
                            </m:sSubPr>
                            <m:e>
                              <m:r>
                                <m:rPr>
                                  <m:sty m:val="p"/>
                                </m:rPr>
                                <a:rPr lang="en-US" altLang="zh-CN" b="0" i="0" smtClean="0">
                                  <a:latin typeface="Cambria Math" panose="02040503050406030204" pitchFamily="18" charset="0"/>
                                  <a:cs typeface="Times New Roman" panose="02020603050405020304" pitchFamily="18" charset="0"/>
                                </a:rPr>
                                <m:t>Δ</m:t>
                              </m:r>
                            </m:e>
                            <m:sub>
                              <m:r>
                                <a:rPr lang="en-US" altLang="zh-CN" b="0" i="1" smtClean="0">
                                  <a:latin typeface="Cambria Math" panose="02040503050406030204" pitchFamily="18" charset="0"/>
                                  <a:cs typeface="Times New Roman" panose="02020603050405020304" pitchFamily="18" charset="0"/>
                                </a:rPr>
                                <m:t>𝑘</m:t>
                              </m:r>
                            </m:sub>
                          </m:sSub>
                        </m:den>
                      </m:f>
                      <m:nary>
                        <m:naryPr>
                          <m:chr m:val="∑"/>
                          <m:ctrlPr>
                            <a:rPr lang="en-US" altLang="zh-CN" i="1">
                              <a:latin typeface="Cambria Math" panose="02040503050406030204" pitchFamily="18" charset="0"/>
                              <a:cs typeface="Times New Roman" panose="02020603050405020304" pitchFamily="18" charset="0"/>
                            </a:rPr>
                          </m:ctrlPr>
                        </m:naryPr>
                        <m:sub>
                          <m:r>
                            <a:rPr lang="en-US" altLang="zh-CN" i="1">
                              <a:latin typeface="Cambria Math" panose="02040503050406030204" pitchFamily="18" charset="0"/>
                              <a:cs typeface="Times New Roman" panose="02020603050405020304" pitchFamily="18" charset="0"/>
                            </a:rPr>
                            <m:t>𝑖</m:t>
                          </m:r>
                          <m:r>
                            <a:rPr lang="en-US" altLang="zh-CN" i="1">
                              <a:latin typeface="Cambria Math" panose="02040503050406030204" pitchFamily="18" charset="0"/>
                              <a:cs typeface="Times New Roman" panose="02020603050405020304" pitchFamily="18" charset="0"/>
                            </a:rPr>
                            <m:t>=1</m:t>
                          </m:r>
                        </m:sub>
                        <m:sup>
                          <m:r>
                            <a:rPr lang="en-US" altLang="zh-CN" i="1">
                              <a:latin typeface="Cambria Math" panose="02040503050406030204" pitchFamily="18" charset="0"/>
                              <a:cs typeface="Times New Roman" panose="02020603050405020304" pitchFamily="18" charset="0"/>
                            </a:rPr>
                            <m:t>𝑛𝐴𝑇</m:t>
                          </m:r>
                          <m:r>
                            <a:rPr lang="en-US" altLang="zh-CN" i="1">
                              <a:latin typeface="Cambria Math" panose="02040503050406030204" pitchFamily="18" charset="0"/>
                              <a:cs typeface="Times New Roman" panose="02020603050405020304" pitchFamily="18" charset="0"/>
                            </a:rPr>
                            <m:t>−1</m:t>
                          </m:r>
                        </m:sup>
                        <m:e>
                          <m:nary>
                            <m:naryPr>
                              <m:chr m:val="∑"/>
                              <m:ctrlPr>
                                <a:rPr lang="en-US" altLang="zh-CN" i="1">
                                  <a:latin typeface="Cambria Math" panose="02040503050406030204" pitchFamily="18" charset="0"/>
                                  <a:cs typeface="Times New Roman" panose="02020603050405020304" pitchFamily="18" charset="0"/>
                                </a:rPr>
                              </m:ctrlPr>
                            </m:naryPr>
                            <m:sub>
                              <m:r>
                                <a:rPr lang="en-US" altLang="zh-CN" i="1">
                                  <a:latin typeface="Cambria Math" panose="02040503050406030204" pitchFamily="18" charset="0"/>
                                  <a:cs typeface="Times New Roman" panose="02020603050405020304" pitchFamily="18" charset="0"/>
                                </a:rPr>
                                <m:t>𝑗</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𝑖</m:t>
                              </m:r>
                              <m:r>
                                <a:rPr lang="en-US" altLang="zh-CN" i="1">
                                  <a:latin typeface="Cambria Math" panose="02040503050406030204" pitchFamily="18" charset="0"/>
                                  <a:cs typeface="Times New Roman" panose="02020603050405020304" pitchFamily="18" charset="0"/>
                                </a:rPr>
                                <m:t>+1</m:t>
                              </m:r>
                            </m:sub>
                            <m:sup>
                              <m:r>
                                <a:rPr lang="en-US" altLang="zh-CN" i="1">
                                  <a:latin typeface="Cambria Math" panose="02040503050406030204" pitchFamily="18" charset="0"/>
                                  <a:cs typeface="Times New Roman" panose="02020603050405020304" pitchFamily="18" charset="0"/>
                                </a:rPr>
                                <m:t>𝑛𝐴𝑇</m:t>
                              </m:r>
                            </m:sup>
                            <m:e>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𝜔</m:t>
                                  </m:r>
                                </m:e>
                                <m:sub>
                                  <m:r>
                                    <a:rPr lang="en-US" altLang="zh-CN" i="1">
                                      <a:latin typeface="Cambria Math" panose="02040503050406030204" pitchFamily="18" charset="0"/>
                                      <a:cs typeface="Times New Roman" panose="02020603050405020304" pitchFamily="18" charset="0"/>
                                    </a:rPr>
                                    <m:t>𝑖</m:t>
                                  </m:r>
                                </m:sub>
                              </m:sSub>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𝜔</m:t>
                                  </m:r>
                                </m:e>
                                <m:sub>
                                  <m:r>
                                    <a:rPr lang="en-US" altLang="zh-CN" i="1">
                                      <a:latin typeface="Cambria Math" panose="02040503050406030204" pitchFamily="18" charset="0"/>
                                      <a:cs typeface="Times New Roman" panose="02020603050405020304" pitchFamily="18" charset="0"/>
                                    </a:rPr>
                                    <m:t>𝑗</m:t>
                                  </m:r>
                                </m:sub>
                              </m:sSub>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𝑟</m:t>
                                  </m:r>
                                </m:e>
                                <m:sub>
                                  <m:r>
                                    <a:rPr lang="en-US" altLang="zh-CN" b="0" i="1" smtClean="0">
                                      <a:latin typeface="Cambria Math" panose="02040503050406030204" pitchFamily="18" charset="0"/>
                                      <a:cs typeface="Times New Roman" panose="02020603050405020304" pitchFamily="18" charset="0"/>
                                    </a:rPr>
                                    <m:t>𝑖𝑗</m:t>
                                  </m:r>
                                </m:sub>
                              </m:sSub>
                            </m:e>
                          </m:nary>
                        </m:e>
                      </m:nary>
                    </m:oMath>
                  </m:oMathPara>
                </a14:m>
                <a:endParaRPr lang="en-US" altLang="zh-CN" dirty="0">
                  <a:latin typeface="Times New Roman" panose="02020603050405020304" pitchFamily="18" charset="0"/>
                  <a:cs typeface="Times New Roman" panose="02020603050405020304" pitchFamily="18" charset="0"/>
                </a:endParaRPr>
              </a:p>
              <a:p>
                <a:pPr>
                  <a:spcBef>
                    <a:spcPts val="600"/>
                  </a:spcBef>
                  <a:spcAft>
                    <a:spcPts val="600"/>
                  </a:spcAft>
                </a:pP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m:rPr>
                            <m:sty m:val="p"/>
                          </m:rPr>
                          <a:rPr lang="en-US" altLang="zh-CN">
                            <a:latin typeface="Cambria Math" panose="02040503050406030204" pitchFamily="18" charset="0"/>
                            <a:cs typeface="Times New Roman" panose="02020603050405020304" pitchFamily="18" charset="0"/>
                          </a:rPr>
                          <m:t>Δ</m:t>
                        </m:r>
                      </m:e>
                      <m:sub>
                        <m:r>
                          <a:rPr lang="en-US" altLang="zh-CN" i="1">
                            <a:latin typeface="Cambria Math" panose="02040503050406030204" pitchFamily="18" charset="0"/>
                            <a:cs typeface="Times New Roman" panose="02020603050405020304" pitchFamily="18" charset="0"/>
                          </a:rPr>
                          <m:t>𝑘</m:t>
                        </m:r>
                      </m:sub>
                    </m:sSub>
                  </m:oMath>
                </a14:m>
                <a:r>
                  <a:rPr lang="zh-CN" altLang="en-US" dirty="0">
                    <a:latin typeface="Times New Roman" panose="02020603050405020304" pitchFamily="18" charset="0"/>
                    <a:cs typeface="Times New Roman" panose="02020603050405020304" pitchFamily="18" charset="0"/>
                  </a:rPr>
                  <a:t>为拓扑距离为</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𝑘</m:t>
                    </m:r>
                  </m:oMath>
                </a14:m>
                <a:r>
                  <a:rPr lang="zh-CN" altLang="en-US" dirty="0">
                    <a:latin typeface="Times New Roman" panose="02020603050405020304" pitchFamily="18" charset="0"/>
                    <a:cs typeface="Times New Roman" panose="02020603050405020304" pitchFamily="18" charset="0"/>
                  </a:rPr>
                  <a:t>的原子对数，</a:t>
                </a:r>
                <a:r>
                  <a:rPr lang="en-US" altLang="zh-CN" dirty="0">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𝑟</m:t>
                        </m:r>
                      </m:e>
                      <m:sub>
                        <m:r>
                          <a:rPr lang="en-US" altLang="zh-CN" i="1">
                            <a:latin typeface="Cambria Math" panose="02040503050406030204" pitchFamily="18" charset="0"/>
                            <a:cs typeface="Times New Roman" panose="02020603050405020304" pitchFamily="18" charset="0"/>
                          </a:rPr>
                          <m:t>𝑖𝑗</m:t>
                        </m:r>
                      </m:sub>
                    </m:sSub>
                  </m:oMath>
                </a14:m>
                <a:r>
                  <a:rPr lang="zh-CN" altLang="en-US" dirty="0">
                    <a:latin typeface="Times New Roman" panose="02020603050405020304" pitchFamily="18" charset="0"/>
                    <a:cs typeface="Times New Roman" panose="02020603050405020304" pitchFamily="18" charset="0"/>
                  </a:rPr>
                  <a:t>为原子对三维空间距离。</a:t>
                </a:r>
                <a:endParaRPr lang="en-US" altLang="zh-CN" dirty="0">
                  <a:latin typeface="Times New Roman" panose="02020603050405020304" pitchFamily="18" charset="0"/>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DF314347-41EA-4E11-B6DA-1241B57C9DF7}"/>
                  </a:ext>
                </a:extLst>
              </p:cNvPr>
              <p:cNvSpPr txBox="1">
                <a:spLocks noRot="1" noChangeAspect="1" noMove="1" noResize="1" noEditPoints="1" noAdjustHandles="1" noChangeArrowheads="1" noChangeShapeType="1" noTextEdit="1"/>
              </p:cNvSpPr>
              <p:nvPr/>
            </p:nvSpPr>
            <p:spPr>
              <a:xfrm>
                <a:off x="238940" y="243534"/>
                <a:ext cx="11726376" cy="4424032"/>
              </a:xfrm>
              <a:prstGeom prst="rect">
                <a:avLst/>
              </a:prstGeom>
              <a:blipFill>
                <a:blip r:embed="rId2"/>
                <a:stretch>
                  <a:fillRect l="-416" t="-826" r="-208" b="-8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40822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4727664-B025-41E9-A6E4-CD452E2A5681}"/>
                  </a:ext>
                </a:extLst>
              </p:cNvPr>
              <p:cNvSpPr txBox="1"/>
              <p:nvPr/>
            </p:nvSpPr>
            <p:spPr>
              <a:xfrm>
                <a:off x="238938" y="243534"/>
                <a:ext cx="11641911" cy="2119683"/>
              </a:xfrm>
              <a:prstGeom prst="rect">
                <a:avLst/>
              </a:prstGeom>
              <a:noFill/>
            </p:spPr>
            <p:txBody>
              <a:bodyPr wrap="square" rtlCol="0">
                <a:spAutoFit/>
              </a:bodyPr>
              <a:lstStyle/>
              <a:p>
                <a:pPr>
                  <a:spcBef>
                    <a:spcPts val="600"/>
                  </a:spcBef>
                  <a:spcAft>
                    <a:spcPts val="600"/>
                  </a:spcAft>
                </a:pPr>
                <a:r>
                  <a:rPr lang="en-US" altLang="zh-CN" b="1" dirty="0"/>
                  <a:t>RDF descriptors</a:t>
                </a:r>
              </a:p>
              <a:p>
                <a:pPr>
                  <a:spcBef>
                    <a:spcPts val="600"/>
                  </a:spcBef>
                  <a:spcAft>
                    <a:spcPts val="600"/>
                  </a:spcAft>
                </a:pPr>
                <a:r>
                  <a:rPr lang="zh-CN" altLang="en-US" dirty="0"/>
                  <a:t>径向分布函数，考察的是特定半径的体积圆内某原子出现的概率，公式与自相关描述符较为类似：</a:t>
                </a:r>
                <a:endParaRPr lang="en-US" altLang="zh-CN" dirty="0"/>
              </a:p>
              <a:p>
                <a:pPr>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𝑅𝐷𝐹</m:t>
                          </m:r>
                        </m:e>
                        <m:sub>
                          <m:r>
                            <a:rPr lang="en-US" altLang="zh-CN" b="0" i="1" smtClean="0">
                              <a:latin typeface="Cambria Math" panose="02040503050406030204" pitchFamily="18" charset="0"/>
                              <a:cs typeface="Times New Roman" panose="02020603050405020304" pitchFamily="18" charset="0"/>
                            </a:rPr>
                            <m:t>𝑅</m:t>
                          </m:r>
                          <m:r>
                            <a:rPr lang="en-US" altLang="zh-CN" i="1">
                              <a:latin typeface="Cambria Math" panose="02040503050406030204" pitchFamily="18" charset="0"/>
                              <a:cs typeface="Times New Roman" panose="02020603050405020304" pitchFamily="18" charset="0"/>
                            </a:rPr>
                            <m:t>𝑤</m:t>
                          </m:r>
                        </m:sub>
                      </m:sSub>
                      <m:r>
                        <a:rPr lang="en-US" altLang="zh-CN" i="1">
                          <a:latin typeface="Cambria Math" panose="02040503050406030204" pitchFamily="18" charset="0"/>
                          <a:cs typeface="Times New Roman" panose="02020603050405020304" pitchFamily="18" charset="0"/>
                        </a:rPr>
                        <m:t>=</m:t>
                      </m:r>
                      <m:nary>
                        <m:naryPr>
                          <m:chr m:val="∑"/>
                          <m:ctrlPr>
                            <a:rPr lang="en-US" altLang="zh-CN" i="1">
                              <a:latin typeface="Cambria Math" panose="02040503050406030204" pitchFamily="18" charset="0"/>
                              <a:cs typeface="Times New Roman" panose="02020603050405020304" pitchFamily="18" charset="0"/>
                            </a:rPr>
                          </m:ctrlPr>
                        </m:naryPr>
                        <m:sub>
                          <m:r>
                            <a:rPr lang="en-US" altLang="zh-CN" i="1">
                              <a:latin typeface="Cambria Math" panose="02040503050406030204" pitchFamily="18" charset="0"/>
                              <a:cs typeface="Times New Roman" panose="02020603050405020304" pitchFamily="18" charset="0"/>
                            </a:rPr>
                            <m:t>𝑖</m:t>
                          </m:r>
                          <m:r>
                            <a:rPr lang="en-US" altLang="zh-CN" i="1">
                              <a:latin typeface="Cambria Math" panose="02040503050406030204" pitchFamily="18" charset="0"/>
                              <a:cs typeface="Times New Roman" panose="02020603050405020304" pitchFamily="18" charset="0"/>
                            </a:rPr>
                            <m:t>=1</m:t>
                          </m:r>
                        </m:sub>
                        <m:sup>
                          <m:r>
                            <a:rPr lang="en-US" altLang="zh-CN" i="1">
                              <a:latin typeface="Cambria Math" panose="02040503050406030204" pitchFamily="18" charset="0"/>
                              <a:cs typeface="Times New Roman" panose="02020603050405020304" pitchFamily="18" charset="0"/>
                            </a:rPr>
                            <m:t>𝑛𝐴𝑇</m:t>
                          </m:r>
                          <m:r>
                            <a:rPr lang="en-US" altLang="zh-CN" i="1">
                              <a:latin typeface="Cambria Math" panose="02040503050406030204" pitchFamily="18" charset="0"/>
                              <a:cs typeface="Times New Roman" panose="02020603050405020304" pitchFamily="18" charset="0"/>
                            </a:rPr>
                            <m:t>−1</m:t>
                          </m:r>
                        </m:sup>
                        <m:e>
                          <m:nary>
                            <m:naryPr>
                              <m:chr m:val="∑"/>
                              <m:ctrlPr>
                                <a:rPr lang="en-US" altLang="zh-CN" i="1">
                                  <a:latin typeface="Cambria Math" panose="02040503050406030204" pitchFamily="18" charset="0"/>
                                  <a:cs typeface="Times New Roman" panose="02020603050405020304" pitchFamily="18" charset="0"/>
                                </a:rPr>
                              </m:ctrlPr>
                            </m:naryPr>
                            <m:sub>
                              <m:r>
                                <a:rPr lang="en-US" altLang="zh-CN" i="1">
                                  <a:latin typeface="Cambria Math" panose="02040503050406030204" pitchFamily="18" charset="0"/>
                                  <a:cs typeface="Times New Roman" panose="02020603050405020304" pitchFamily="18" charset="0"/>
                                </a:rPr>
                                <m:t>𝑗</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𝑖</m:t>
                              </m:r>
                              <m:r>
                                <a:rPr lang="en-US" altLang="zh-CN" i="1">
                                  <a:latin typeface="Cambria Math" panose="02040503050406030204" pitchFamily="18" charset="0"/>
                                  <a:cs typeface="Times New Roman" panose="02020603050405020304" pitchFamily="18" charset="0"/>
                                </a:rPr>
                                <m:t>+1</m:t>
                              </m:r>
                            </m:sub>
                            <m:sup>
                              <m:r>
                                <a:rPr lang="en-US" altLang="zh-CN" i="1">
                                  <a:latin typeface="Cambria Math" panose="02040503050406030204" pitchFamily="18" charset="0"/>
                                  <a:cs typeface="Times New Roman" panose="02020603050405020304" pitchFamily="18" charset="0"/>
                                </a:rPr>
                                <m:t>𝑛𝐴𝑇</m:t>
                              </m:r>
                            </m:sup>
                            <m:e>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𝜔</m:t>
                                  </m:r>
                                </m:e>
                                <m:sub>
                                  <m:r>
                                    <a:rPr lang="en-US" altLang="zh-CN" i="1">
                                      <a:latin typeface="Cambria Math" panose="02040503050406030204" pitchFamily="18" charset="0"/>
                                      <a:cs typeface="Times New Roman" panose="02020603050405020304" pitchFamily="18" charset="0"/>
                                    </a:rPr>
                                    <m:t>𝑖</m:t>
                                  </m:r>
                                </m:sub>
                              </m:sSub>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𝜔</m:t>
                                  </m:r>
                                </m:e>
                                <m:sub>
                                  <m:r>
                                    <a:rPr lang="en-US" altLang="zh-CN" i="1">
                                      <a:latin typeface="Cambria Math" panose="02040503050406030204" pitchFamily="18" charset="0"/>
                                      <a:cs typeface="Times New Roman" panose="02020603050405020304" pitchFamily="18" charset="0"/>
                                    </a:rPr>
                                    <m:t>𝑗</m:t>
                                  </m:r>
                                </m:sub>
                              </m:sSub>
                            </m:e>
                          </m:nary>
                        </m:e>
                      </m:nary>
                      <m:sSup>
                        <m:sSupPr>
                          <m:ctrlPr>
                            <a:rPr lang="en-US" altLang="zh-CN" b="0" i="1" smtClean="0">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𝑒</m:t>
                          </m:r>
                        </m:e>
                        <m:sup>
                          <m:r>
                            <a:rPr lang="en-US" altLang="zh-CN" b="0" i="1" smtClean="0">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1</m:t>
                          </m:r>
                          <m:r>
                            <a:rPr lang="en-US" altLang="zh-CN" i="1" smtClean="0">
                              <a:latin typeface="Cambria Math" panose="02040503050406030204" pitchFamily="18" charset="0"/>
                              <a:cs typeface="Times New Roman" panose="02020603050405020304" pitchFamily="18" charset="0"/>
                            </a:rPr>
                            <m:t>0</m:t>
                          </m:r>
                          <m:r>
                            <a:rPr lang="en-US" altLang="zh-CN" i="1">
                              <a:latin typeface="Cambria Math" panose="02040503050406030204" pitchFamily="18" charset="0"/>
                              <a:cs typeface="Times New Roman" panose="02020603050405020304" pitchFamily="18" charset="0"/>
                            </a:rPr>
                            <m:t>0</m:t>
                          </m:r>
                          <m:sSup>
                            <m:sSupPr>
                              <m:ctrlPr>
                                <a:rPr lang="en-US" altLang="zh-CN" b="0" i="1" smtClean="0">
                                  <a:latin typeface="Cambria Math" panose="02040503050406030204" pitchFamily="18" charset="0"/>
                                  <a:cs typeface="Times New Roman" panose="02020603050405020304" pitchFamily="18" charset="0"/>
                                </a:rPr>
                              </m:ctrlPr>
                            </m:sSupPr>
                            <m:e>
                              <m:d>
                                <m:dPr>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𝑅</m:t>
                                  </m:r>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𝑟</m:t>
                                      </m:r>
                                    </m:e>
                                    <m:sub>
                                      <m:r>
                                        <a:rPr lang="en-US" altLang="zh-CN" b="0" i="1" smtClean="0">
                                          <a:latin typeface="Cambria Math" panose="02040503050406030204" pitchFamily="18" charset="0"/>
                                          <a:cs typeface="Times New Roman" panose="02020603050405020304" pitchFamily="18" charset="0"/>
                                        </a:rPr>
                                        <m:t>𝑖𝑗</m:t>
                                      </m:r>
                                    </m:sub>
                                  </m:sSub>
                                </m:e>
                              </m:d>
                            </m:e>
                            <m:sup>
                              <m:r>
                                <a:rPr lang="en-US" altLang="zh-CN" b="0" i="1" smtClean="0">
                                  <a:latin typeface="Cambria Math" panose="02040503050406030204" pitchFamily="18" charset="0"/>
                                  <a:cs typeface="Times New Roman" panose="02020603050405020304" pitchFamily="18" charset="0"/>
                                </a:rPr>
                                <m:t>2</m:t>
                              </m:r>
                            </m:sup>
                          </m:sSup>
                        </m:sup>
                      </m:sSup>
                    </m:oMath>
                  </m:oMathPara>
                </a14:m>
                <a:endParaRPr lang="en-US" altLang="zh-CN" dirty="0"/>
              </a:p>
              <a:p>
                <a:pPr>
                  <a:spcBef>
                    <a:spcPts val="600"/>
                  </a:spcBef>
                  <a:spcAft>
                    <a:spcPts val="600"/>
                  </a:spcAft>
                </a:pPr>
                <a14:m>
                  <m:oMath xmlns:m="http://schemas.openxmlformats.org/officeDocument/2006/math">
                    <m:r>
                      <a:rPr lang="en-US" altLang="zh-CN" i="1">
                        <a:latin typeface="Cambria Math" panose="02040503050406030204" pitchFamily="18" charset="0"/>
                        <a:cs typeface="Times New Roman" panose="02020603050405020304" pitchFamily="18" charset="0"/>
                      </a:rPr>
                      <m:t>𝑒</m:t>
                    </m:r>
                  </m:oMath>
                </a14:m>
                <a:r>
                  <a:rPr lang="zh-CN" altLang="en-US" dirty="0"/>
                  <a:t>为常数，</a:t>
                </a:r>
                <a:r>
                  <a:rPr lang="en-US" altLang="zh-CN" dirty="0">
                    <a:cs typeface="Times New Roman" panose="02020603050405020304" pitchFamily="18" charset="0"/>
                  </a:rPr>
                  <a:t>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𝑅</m:t>
                    </m:r>
                  </m:oMath>
                </a14:m>
                <a:r>
                  <a:rPr lang="zh-CN" altLang="en-US" dirty="0"/>
                  <a:t>取值从</a:t>
                </a:r>
                <a:r>
                  <a:rPr lang="en-US" altLang="zh-CN" dirty="0"/>
                  <a:t>10</a:t>
                </a:r>
                <a:r>
                  <a:rPr lang="zh-CN" altLang="en-US" dirty="0"/>
                  <a:t>到</a:t>
                </a:r>
                <a:r>
                  <a:rPr lang="en-US" altLang="zh-CN" dirty="0"/>
                  <a:t>150</a:t>
                </a:r>
                <a:r>
                  <a:rPr lang="zh-CN" altLang="en-US" dirty="0"/>
                  <a:t>。</a:t>
                </a:r>
                <a:endParaRPr lang="en-US" altLang="zh-CN" dirty="0"/>
              </a:p>
            </p:txBody>
          </p:sp>
        </mc:Choice>
        <mc:Fallback xmlns="">
          <p:sp>
            <p:nvSpPr>
              <p:cNvPr id="2" name="文本框 1">
                <a:extLst>
                  <a:ext uri="{FF2B5EF4-FFF2-40B4-BE49-F238E27FC236}">
                    <a16:creationId xmlns:a16="http://schemas.microsoft.com/office/drawing/2014/main" id="{94727664-B025-41E9-A6E4-CD452E2A5681}"/>
                  </a:ext>
                </a:extLst>
              </p:cNvPr>
              <p:cNvSpPr txBox="1">
                <a:spLocks noRot="1" noChangeAspect="1" noMove="1" noResize="1" noEditPoints="1" noAdjustHandles="1" noChangeArrowheads="1" noChangeShapeType="1" noTextEdit="1"/>
              </p:cNvSpPr>
              <p:nvPr/>
            </p:nvSpPr>
            <p:spPr>
              <a:xfrm>
                <a:off x="238938" y="243534"/>
                <a:ext cx="11641911" cy="2119683"/>
              </a:xfrm>
              <a:prstGeom prst="rect">
                <a:avLst/>
              </a:prstGeom>
              <a:blipFill>
                <a:blip r:embed="rId3"/>
                <a:stretch>
                  <a:fillRect l="-419" t="-1724" b="-37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3916C5F-8602-4053-B0F8-459257507D1C}"/>
                  </a:ext>
                </a:extLst>
              </p:cNvPr>
              <p:cNvSpPr txBox="1"/>
              <p:nvPr/>
            </p:nvSpPr>
            <p:spPr>
              <a:xfrm>
                <a:off x="238939" y="2577781"/>
                <a:ext cx="11641911" cy="2396682"/>
              </a:xfrm>
              <a:prstGeom prst="rect">
                <a:avLst/>
              </a:prstGeom>
              <a:noFill/>
            </p:spPr>
            <p:txBody>
              <a:bodyPr wrap="square" rtlCol="0">
                <a:spAutoFit/>
              </a:bodyPr>
              <a:lstStyle/>
              <a:p>
                <a:pPr>
                  <a:spcBef>
                    <a:spcPts val="600"/>
                  </a:spcBef>
                  <a:spcAft>
                    <a:spcPts val="600"/>
                  </a:spcAft>
                </a:pPr>
                <a:r>
                  <a:rPr lang="en-US" altLang="zh-CN" b="1" dirty="0"/>
                  <a:t>3D-MoRSE descriptors</a:t>
                </a:r>
              </a:p>
              <a:p>
                <a:pPr>
                  <a:spcBef>
                    <a:spcPts val="600"/>
                  </a:spcBef>
                  <a:spcAft>
                    <a:spcPts val="600"/>
                  </a:spcAft>
                </a:pPr>
                <a:r>
                  <a:rPr lang="zh-CN" altLang="en-US" dirty="0"/>
                  <a:t>三维摩斯函数描述符，利用正弦函数考察特定半径处原子的分布情况。由于该描述符启发自电子衍射学，因而也可以被称为衍生强度，公式与自相关描述符类似：</a:t>
                </a:r>
                <a:endParaRPr lang="en-US" altLang="zh-CN" dirty="0"/>
              </a:p>
              <a:p>
                <a:pPr>
                  <a:spcBef>
                    <a:spcPts val="600"/>
                  </a:spcBef>
                  <a:spcAft>
                    <a:spcPts val="600"/>
                  </a:spcAft>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𝑀</m:t>
                      </m:r>
                      <m:r>
                        <m:rPr>
                          <m:sty m:val="p"/>
                        </m:rPr>
                        <a:rPr lang="en-US" altLang="zh-CN" i="1">
                          <a:latin typeface="Cambria Math" panose="02040503050406030204" pitchFamily="18" charset="0"/>
                          <a:cs typeface="Times New Roman" panose="02020603050405020304" pitchFamily="18" charset="0"/>
                        </a:rPr>
                        <m:t>or</m:t>
                      </m:r>
                      <m:r>
                        <a:rPr lang="en-US" altLang="zh-CN" b="0" i="1" smtClean="0">
                          <a:latin typeface="Cambria Math" panose="02040503050406030204" pitchFamily="18" charset="0"/>
                          <a:cs typeface="Times New Roman" panose="02020603050405020304" pitchFamily="18" charset="0"/>
                        </a:rPr>
                        <m:t>𝑠</m:t>
                      </m:r>
                      <m:r>
                        <a:rPr lang="en-US" altLang="zh-CN" b="0" i="1" smtClean="0">
                          <a:latin typeface="Cambria Math" panose="02040503050406030204" pitchFamily="18" charset="0"/>
                          <a:cs typeface="Times New Roman" panose="02020603050405020304" pitchFamily="18" charset="0"/>
                        </a:rPr>
                        <m:t>𝜔</m:t>
                      </m:r>
                      <m:r>
                        <a:rPr lang="en-US" altLang="zh-CN" i="1">
                          <a:latin typeface="Cambria Math" panose="02040503050406030204" pitchFamily="18" charset="0"/>
                          <a:cs typeface="Times New Roman" panose="02020603050405020304" pitchFamily="18" charset="0"/>
                        </a:rPr>
                        <m:t>=</m:t>
                      </m:r>
                      <m:nary>
                        <m:naryPr>
                          <m:chr m:val="∑"/>
                          <m:ctrlPr>
                            <a:rPr lang="en-US" altLang="zh-CN" i="1">
                              <a:latin typeface="Cambria Math" panose="02040503050406030204" pitchFamily="18" charset="0"/>
                              <a:cs typeface="Times New Roman" panose="02020603050405020304" pitchFamily="18" charset="0"/>
                            </a:rPr>
                          </m:ctrlPr>
                        </m:naryPr>
                        <m:sub>
                          <m:r>
                            <a:rPr lang="en-US" altLang="zh-CN" i="1">
                              <a:latin typeface="Cambria Math" panose="02040503050406030204" pitchFamily="18" charset="0"/>
                              <a:cs typeface="Times New Roman" panose="02020603050405020304" pitchFamily="18" charset="0"/>
                            </a:rPr>
                            <m:t>𝑖</m:t>
                          </m:r>
                          <m:r>
                            <a:rPr lang="en-US" altLang="zh-CN" i="1">
                              <a:latin typeface="Cambria Math" panose="02040503050406030204" pitchFamily="18" charset="0"/>
                              <a:cs typeface="Times New Roman" panose="02020603050405020304" pitchFamily="18" charset="0"/>
                            </a:rPr>
                            <m:t>=1</m:t>
                          </m:r>
                        </m:sub>
                        <m:sup>
                          <m:r>
                            <a:rPr lang="en-US" altLang="zh-CN" i="1">
                              <a:latin typeface="Cambria Math" panose="02040503050406030204" pitchFamily="18" charset="0"/>
                              <a:cs typeface="Times New Roman" panose="02020603050405020304" pitchFamily="18" charset="0"/>
                            </a:rPr>
                            <m:t>𝑛𝐴𝑇</m:t>
                          </m:r>
                          <m:r>
                            <a:rPr lang="en-US" altLang="zh-CN" i="1">
                              <a:latin typeface="Cambria Math" panose="02040503050406030204" pitchFamily="18" charset="0"/>
                              <a:cs typeface="Times New Roman" panose="02020603050405020304" pitchFamily="18" charset="0"/>
                            </a:rPr>
                            <m:t>−1</m:t>
                          </m:r>
                        </m:sup>
                        <m:e>
                          <m:nary>
                            <m:naryPr>
                              <m:chr m:val="∑"/>
                              <m:ctrlPr>
                                <a:rPr lang="en-US" altLang="zh-CN" i="1">
                                  <a:latin typeface="Cambria Math" panose="02040503050406030204" pitchFamily="18" charset="0"/>
                                  <a:cs typeface="Times New Roman" panose="02020603050405020304" pitchFamily="18" charset="0"/>
                                </a:rPr>
                              </m:ctrlPr>
                            </m:naryPr>
                            <m:sub>
                              <m:r>
                                <a:rPr lang="en-US" altLang="zh-CN" i="1">
                                  <a:latin typeface="Cambria Math" panose="02040503050406030204" pitchFamily="18" charset="0"/>
                                  <a:cs typeface="Times New Roman" panose="02020603050405020304" pitchFamily="18" charset="0"/>
                                </a:rPr>
                                <m:t>𝑗</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𝑖</m:t>
                              </m:r>
                              <m:r>
                                <a:rPr lang="en-US" altLang="zh-CN" i="1">
                                  <a:latin typeface="Cambria Math" panose="02040503050406030204" pitchFamily="18" charset="0"/>
                                  <a:cs typeface="Times New Roman" panose="02020603050405020304" pitchFamily="18" charset="0"/>
                                </a:rPr>
                                <m:t>+1</m:t>
                              </m:r>
                            </m:sub>
                            <m:sup>
                              <m:r>
                                <a:rPr lang="en-US" altLang="zh-CN" i="1">
                                  <a:latin typeface="Cambria Math" panose="02040503050406030204" pitchFamily="18" charset="0"/>
                                  <a:cs typeface="Times New Roman" panose="02020603050405020304" pitchFamily="18" charset="0"/>
                                </a:rPr>
                                <m:t>𝑛𝐴𝑇</m:t>
                              </m:r>
                            </m:sup>
                            <m:e>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𝜔</m:t>
                                  </m:r>
                                </m:e>
                                <m:sub>
                                  <m:r>
                                    <a:rPr lang="en-US" altLang="zh-CN" i="1">
                                      <a:latin typeface="Cambria Math" panose="02040503050406030204" pitchFamily="18" charset="0"/>
                                      <a:cs typeface="Times New Roman" panose="02020603050405020304" pitchFamily="18" charset="0"/>
                                    </a:rPr>
                                    <m:t>𝑖</m:t>
                                  </m:r>
                                </m:sub>
                              </m:sSub>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𝜔</m:t>
                                  </m:r>
                                </m:e>
                                <m:sub>
                                  <m:r>
                                    <a:rPr lang="en-US" altLang="zh-CN" i="1">
                                      <a:latin typeface="Cambria Math" panose="02040503050406030204" pitchFamily="18" charset="0"/>
                                      <a:cs typeface="Times New Roman" panose="02020603050405020304" pitchFamily="18" charset="0"/>
                                    </a:rPr>
                                    <m:t>𝑗</m:t>
                                  </m:r>
                                </m:sub>
                              </m:sSub>
                            </m:e>
                          </m:nary>
                        </m:e>
                      </m:nary>
                      <m:f>
                        <m:fPr>
                          <m:ctrlPr>
                            <a:rPr lang="en-US" altLang="zh-CN" b="0" i="1" smtClean="0">
                              <a:latin typeface="Cambria Math" panose="02040503050406030204" pitchFamily="18" charset="0"/>
                              <a:cs typeface="Times New Roman" panose="02020603050405020304" pitchFamily="18" charset="0"/>
                            </a:rPr>
                          </m:ctrlPr>
                        </m:fPr>
                        <m:num>
                          <m:r>
                            <m:rPr>
                              <m:sty m:val="p"/>
                            </m:rPr>
                            <a:rPr lang="en-US" altLang="zh-CN" b="0" i="0" smtClean="0">
                              <a:latin typeface="Cambria Math" panose="02040503050406030204" pitchFamily="18" charset="0"/>
                              <a:cs typeface="Times New Roman" panose="02020603050405020304" pitchFamily="18" charset="0"/>
                            </a:rPr>
                            <m:t>sin</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𝑠</m:t>
                          </m:r>
                          <m:r>
                            <a:rPr lang="en-US" altLang="zh-CN" b="0" i="1" smtClean="0">
                              <a:latin typeface="Cambria Math" panose="02040503050406030204" pitchFamily="18" charset="0"/>
                              <a:cs typeface="Times New Roman" panose="02020603050405020304" pitchFamily="18" charset="0"/>
                            </a:rPr>
                            <m:t> </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𝑟</m:t>
                              </m:r>
                            </m:e>
                            <m:sub>
                              <m:r>
                                <a:rPr lang="en-US" altLang="zh-CN" b="0" i="1" smtClean="0">
                                  <a:latin typeface="Cambria Math" panose="02040503050406030204" pitchFamily="18" charset="0"/>
                                  <a:cs typeface="Times New Roman" panose="02020603050405020304" pitchFamily="18" charset="0"/>
                                </a:rPr>
                                <m:t>𝑖𝑗</m:t>
                              </m:r>
                            </m:sub>
                          </m:sSub>
                          <m:r>
                            <a:rPr lang="en-US" altLang="zh-CN" b="0" i="1" smtClean="0">
                              <a:latin typeface="Cambria Math" panose="02040503050406030204" pitchFamily="18" charset="0"/>
                              <a:cs typeface="Times New Roman" panose="02020603050405020304" pitchFamily="18" charset="0"/>
                            </a:rPr>
                            <m:t>)</m:t>
                          </m:r>
                        </m:num>
                        <m:den>
                          <m:r>
                            <a:rPr lang="en-US" altLang="zh-CN" b="0" i="1" smtClean="0">
                              <a:latin typeface="Cambria Math" panose="02040503050406030204" pitchFamily="18" charset="0"/>
                              <a:cs typeface="Times New Roman" panose="02020603050405020304" pitchFamily="18" charset="0"/>
                            </a:rPr>
                            <m:t>𝑠</m:t>
                          </m:r>
                          <m:r>
                            <a:rPr lang="en-US" altLang="zh-CN" b="0" i="1" smtClean="0">
                              <a:latin typeface="Cambria Math" panose="02040503050406030204" pitchFamily="18" charset="0"/>
                              <a:cs typeface="Times New Roman" panose="02020603050405020304" pitchFamily="18" charset="0"/>
                            </a:rPr>
                            <m:t> </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𝑟</m:t>
                              </m:r>
                            </m:e>
                            <m:sub>
                              <m:r>
                                <a:rPr lang="en-US" altLang="zh-CN" b="0" i="1" smtClean="0">
                                  <a:latin typeface="Cambria Math" panose="02040503050406030204" pitchFamily="18" charset="0"/>
                                  <a:cs typeface="Times New Roman" panose="02020603050405020304" pitchFamily="18" charset="0"/>
                                </a:rPr>
                                <m:t>𝑖𝑗</m:t>
                              </m:r>
                            </m:sub>
                          </m:sSub>
                        </m:den>
                      </m:f>
                    </m:oMath>
                  </m:oMathPara>
                </a14:m>
                <a:endParaRPr lang="en-US" altLang="zh-CN" dirty="0"/>
              </a:p>
              <a:p>
                <a:pPr>
                  <a:spcBef>
                    <a:spcPts val="600"/>
                  </a:spcBef>
                  <a:spcAft>
                    <a:spcPts val="600"/>
                  </a:spcAft>
                </a:pPr>
                <a14:m>
                  <m:oMath xmlns:m="http://schemas.openxmlformats.org/officeDocument/2006/math">
                    <m:r>
                      <a:rPr lang="en-US" altLang="zh-CN" b="0" i="1" smtClean="0">
                        <a:latin typeface="Cambria Math" panose="02040503050406030204" pitchFamily="18" charset="0"/>
                      </a:rPr>
                      <m:t>𝑠</m:t>
                    </m:r>
                  </m:oMath>
                </a14:m>
                <a:r>
                  <a:rPr lang="zh-CN" altLang="en-US" dirty="0"/>
                  <a:t>为</a:t>
                </a:r>
                <a:r>
                  <a:rPr lang="en-US" altLang="zh-CN" dirty="0"/>
                  <a:t>0~31</a:t>
                </a:r>
                <a:r>
                  <a:rPr lang="zh-CN" altLang="en-US" dirty="0"/>
                  <a:t>的常数，可以被称为衍射角。</a:t>
                </a:r>
                <a:endParaRPr lang="en-US" altLang="zh-CN" dirty="0"/>
              </a:p>
            </p:txBody>
          </p:sp>
        </mc:Choice>
        <mc:Fallback xmlns="">
          <p:sp>
            <p:nvSpPr>
              <p:cNvPr id="3" name="文本框 2">
                <a:extLst>
                  <a:ext uri="{FF2B5EF4-FFF2-40B4-BE49-F238E27FC236}">
                    <a16:creationId xmlns:a16="http://schemas.microsoft.com/office/drawing/2014/main" id="{C3916C5F-8602-4053-B0F8-459257507D1C}"/>
                  </a:ext>
                </a:extLst>
              </p:cNvPr>
              <p:cNvSpPr txBox="1">
                <a:spLocks noRot="1" noChangeAspect="1" noMove="1" noResize="1" noEditPoints="1" noAdjustHandles="1" noChangeArrowheads="1" noChangeShapeType="1" noTextEdit="1"/>
              </p:cNvSpPr>
              <p:nvPr/>
            </p:nvSpPr>
            <p:spPr>
              <a:xfrm>
                <a:off x="238939" y="2577781"/>
                <a:ext cx="11641911" cy="2396682"/>
              </a:xfrm>
              <a:prstGeom prst="rect">
                <a:avLst/>
              </a:prstGeom>
              <a:blipFill>
                <a:blip r:embed="rId4"/>
                <a:stretch>
                  <a:fillRect l="-419" t="-1527" r="-366" b="-33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79632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4E501C7-1A8E-4313-BC23-0D66904818BD}"/>
              </a:ext>
            </a:extLst>
          </p:cNvPr>
          <p:cNvSpPr txBox="1"/>
          <p:nvPr/>
        </p:nvSpPr>
        <p:spPr>
          <a:xfrm>
            <a:off x="238939" y="243534"/>
            <a:ext cx="8610049" cy="800219"/>
          </a:xfrm>
          <a:prstGeom prst="rect">
            <a:avLst/>
          </a:prstGeom>
          <a:noFill/>
        </p:spPr>
        <p:txBody>
          <a:bodyPr wrap="none" rtlCol="0">
            <a:spAutoFit/>
          </a:bodyPr>
          <a:lstStyle/>
          <a:p>
            <a:pPr>
              <a:spcBef>
                <a:spcPts val="600"/>
              </a:spcBef>
              <a:spcAft>
                <a:spcPts val="600"/>
              </a:spcAft>
            </a:pPr>
            <a:r>
              <a:rPr lang="en-US" altLang="zh-CN" b="1" dirty="0">
                <a:latin typeface="Times New Roman" panose="02020603050405020304" pitchFamily="18" charset="0"/>
                <a:cs typeface="Times New Roman" panose="02020603050405020304" pitchFamily="18" charset="0"/>
              </a:rPr>
              <a:t>Burden eigenvalues</a:t>
            </a:r>
          </a:p>
          <a:p>
            <a:pPr>
              <a:spcBef>
                <a:spcPts val="600"/>
              </a:spcBef>
              <a:spcAft>
                <a:spcPts val="600"/>
              </a:spcAft>
            </a:pPr>
            <a:r>
              <a:rPr lang="zh-CN" altLang="en-US" dirty="0">
                <a:latin typeface="Times New Roman" panose="02020603050405020304" pitchFamily="18" charset="0"/>
                <a:cs typeface="Times New Roman" panose="02020603050405020304" pitchFamily="18" charset="0"/>
              </a:rPr>
              <a:t>冗余矩阵的前</a:t>
            </a:r>
            <a:r>
              <a:rPr lang="en-US" altLang="zh-CN" dirty="0">
                <a:latin typeface="Times New Roman" panose="02020603050405020304" pitchFamily="18" charset="0"/>
                <a:cs typeface="Times New Roman" panose="02020603050405020304" pitchFamily="18" charset="0"/>
              </a:rPr>
              <a:t>6</a:t>
            </a:r>
            <a:r>
              <a:rPr lang="zh-CN" altLang="en-US" dirty="0">
                <a:latin typeface="Times New Roman" panose="02020603050405020304" pitchFamily="18" charset="0"/>
                <a:cs typeface="Times New Roman" panose="02020603050405020304" pitchFamily="18" charset="0"/>
              </a:rPr>
              <a:t>个最大的秩，可以用来在较大的数据库中衡量分子结构的相似程度。</a:t>
            </a:r>
            <a:endParaRPr lang="en-US" altLang="zh-C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409AEA7-8457-48D7-A88C-D295B28303EB}"/>
                  </a:ext>
                </a:extLst>
              </p:cNvPr>
              <p:cNvSpPr txBox="1"/>
              <p:nvPr/>
            </p:nvSpPr>
            <p:spPr>
              <a:xfrm>
                <a:off x="238939" y="1323353"/>
                <a:ext cx="11730971" cy="4880952"/>
              </a:xfrm>
              <a:prstGeom prst="rect">
                <a:avLst/>
              </a:prstGeom>
              <a:noFill/>
            </p:spPr>
            <p:txBody>
              <a:bodyPr wrap="square" rtlCol="0">
                <a:spAutoFit/>
              </a:bodyPr>
              <a:lstStyle/>
              <a:p>
                <a:pPr>
                  <a:spcBef>
                    <a:spcPts val="600"/>
                  </a:spcBef>
                  <a:spcAft>
                    <a:spcPts val="600"/>
                  </a:spcAft>
                </a:pPr>
                <a:r>
                  <a:rPr lang="en-US" altLang="zh-CN" b="1" dirty="0">
                    <a:latin typeface="Times New Roman" panose="02020603050405020304" pitchFamily="18" charset="0"/>
                    <a:cs typeface="Times New Roman" panose="02020603050405020304" pitchFamily="18" charset="0"/>
                  </a:rPr>
                  <a:t>P_VSA-like descriptors</a:t>
                </a:r>
              </a:p>
              <a:p>
                <a:pPr>
                  <a:spcBef>
                    <a:spcPts val="600"/>
                  </a:spcBef>
                  <a:spcAft>
                    <a:spcPts val="600"/>
                  </a:spcAft>
                </a:pPr>
                <a:r>
                  <a:rPr lang="zh-CN" altLang="en-US" dirty="0">
                    <a:latin typeface="Times New Roman" panose="02020603050405020304" pitchFamily="18" charset="0"/>
                    <a:cs typeface="Times New Roman" panose="02020603050405020304" pitchFamily="18" charset="0"/>
                  </a:rPr>
                  <a:t>用于描述分子范德华表面积量的描述符，公式为：</a:t>
                </a:r>
                <a:endParaRPr lang="en-US" altLang="zh-CN" dirty="0">
                  <a:latin typeface="Times New Roman" panose="02020603050405020304" pitchFamily="18" charset="0"/>
                  <a:cs typeface="Times New Roman" panose="02020603050405020304" pitchFamily="18" charset="0"/>
                </a:endParaRPr>
              </a:p>
              <a:p>
                <a:pPr>
                  <a:spcBef>
                    <a:spcPts val="600"/>
                  </a:spcBef>
                  <a:spcAft>
                    <a:spcPts val="600"/>
                  </a:spcAft>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𝑃𝑉𝑆</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𝐴</m:t>
                          </m:r>
                        </m:e>
                        <m:sub>
                          <m:r>
                            <a:rPr lang="en-US" altLang="zh-CN" b="0" i="1" smtClean="0">
                              <a:latin typeface="Cambria Math" panose="02040503050406030204" pitchFamily="18" charset="0"/>
                              <a:cs typeface="Times New Roman" panose="02020603050405020304" pitchFamily="18" charset="0"/>
                            </a:rPr>
                            <m:t>𝜔</m:t>
                          </m:r>
                          <m:r>
                            <a:rPr lang="en-US" altLang="zh-CN" b="0" i="1" smtClean="0">
                              <a:latin typeface="Cambria Math" panose="02040503050406030204" pitchFamily="18" charset="0"/>
                              <a:cs typeface="Times New Roman" panose="02020603050405020304" pitchFamily="18" charset="0"/>
                            </a:rPr>
                            <m:t>𝑘</m:t>
                          </m:r>
                        </m:sub>
                      </m:sSub>
                      <m:r>
                        <a:rPr lang="en-US" altLang="zh-CN" b="0" i="1" smtClean="0">
                          <a:latin typeface="Cambria Math" panose="02040503050406030204" pitchFamily="18" charset="0"/>
                          <a:cs typeface="Times New Roman" panose="02020603050405020304" pitchFamily="18" charset="0"/>
                        </a:rPr>
                        <m:t>=</m:t>
                      </m:r>
                      <m:nary>
                        <m:naryPr>
                          <m:chr m:val="∑"/>
                          <m:ctrlPr>
                            <a:rPr lang="en-US" altLang="zh-CN" b="0" i="1" smtClean="0">
                              <a:latin typeface="Cambria Math" panose="02040503050406030204" pitchFamily="18" charset="0"/>
                              <a:cs typeface="Times New Roman" panose="02020603050405020304" pitchFamily="18" charset="0"/>
                            </a:rPr>
                          </m:ctrlPr>
                        </m:naryPr>
                        <m:sub>
                          <m: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𝑛𝐴𝑇</m:t>
                          </m:r>
                        </m:sup>
                        <m:e>
                          <m:r>
                            <a:rPr lang="en-US" altLang="zh-CN" b="0" i="1" smtClean="0">
                              <a:latin typeface="Cambria Math" panose="02040503050406030204" pitchFamily="18" charset="0"/>
                              <a:cs typeface="Times New Roman" panose="02020603050405020304" pitchFamily="18" charset="0"/>
                            </a:rPr>
                            <m:t>𝑉𝑆</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𝐴</m:t>
                              </m:r>
                            </m:e>
                            <m:sub>
                              <m:r>
                                <a:rPr lang="en-US" altLang="zh-CN" b="0" i="1" smtClean="0">
                                  <a:latin typeface="Cambria Math" panose="02040503050406030204" pitchFamily="18" charset="0"/>
                                  <a:cs typeface="Times New Roman" panose="02020603050405020304" pitchFamily="18" charset="0"/>
                                </a:rPr>
                                <m:t>𝑖</m:t>
                              </m:r>
                            </m:sub>
                          </m:sSub>
                        </m:e>
                      </m:nary>
                    </m:oMath>
                  </m:oMathPara>
                </a14:m>
                <a:endParaRPr lang="en-US" altLang="zh-CN" dirty="0">
                  <a:latin typeface="Times New Roman" panose="02020603050405020304" pitchFamily="18" charset="0"/>
                  <a:cs typeface="Times New Roman" panose="02020603050405020304" pitchFamily="18" charset="0"/>
                </a:endParaRPr>
              </a:p>
              <a:p>
                <a:pPr>
                  <a:spcBef>
                    <a:spcPts val="600"/>
                  </a:spcBef>
                  <a:spcAft>
                    <a:spcPts val="600"/>
                  </a:spcAft>
                </a:pPr>
                <a14:m>
                  <m:oMath xmlns:m="http://schemas.openxmlformats.org/officeDocument/2006/math">
                    <m:r>
                      <a:rPr lang="en-US" altLang="zh-CN" i="1">
                        <a:latin typeface="Cambria Math" panose="02040503050406030204" pitchFamily="18" charset="0"/>
                        <a:cs typeface="Times New Roman" panose="02020603050405020304" pitchFamily="18" charset="0"/>
                      </a:rPr>
                      <m:t>𝑉𝑆</m:t>
                    </m:r>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𝐴</m:t>
                        </m:r>
                      </m:e>
                      <m:sub>
                        <m:r>
                          <a:rPr lang="en-US" altLang="zh-CN" i="1">
                            <a:latin typeface="Cambria Math" panose="02040503050406030204" pitchFamily="18" charset="0"/>
                            <a:cs typeface="Times New Roman" panose="02020603050405020304" pitchFamily="18" charset="0"/>
                          </a:rPr>
                          <m:t>𝑖</m:t>
                        </m:r>
                      </m:sub>
                    </m:sSub>
                  </m:oMath>
                </a14:m>
                <a:r>
                  <a:rPr lang="zh-CN" altLang="en-US" dirty="0">
                    <a:latin typeface="Times New Roman" panose="02020603050405020304" pitchFamily="18" charset="0"/>
                    <a:cs typeface="Times New Roman" panose="02020603050405020304" pitchFamily="18" charset="0"/>
                  </a:rPr>
                  <a:t>是每个原子的范德华表面积，</a:t>
                </a:r>
                <a14:m>
                  <m:oMath xmlns:m="http://schemas.openxmlformats.org/officeDocument/2006/math">
                    <m:r>
                      <a:rPr lang="en-US" altLang="zh-CN" i="1">
                        <a:latin typeface="Cambria Math" panose="02040503050406030204" pitchFamily="18" charset="0"/>
                        <a:cs typeface="Times New Roman" panose="02020603050405020304" pitchFamily="18" charset="0"/>
                      </a:rPr>
                      <m:t>𝜔</m:t>
                    </m:r>
                  </m:oMath>
                </a14:m>
                <a:r>
                  <a:rPr lang="zh-CN" altLang="en-US" dirty="0">
                    <a:latin typeface="Times New Roman" panose="02020603050405020304" pitchFamily="18" charset="0"/>
                    <a:cs typeface="Times New Roman" panose="02020603050405020304" pitchFamily="18" charset="0"/>
                  </a:rPr>
                  <a:t>是原子不同的性质（如质量、体积），</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𝑘</m:t>
                    </m:r>
                  </m:oMath>
                </a14:m>
                <a:r>
                  <a:rPr lang="zh-CN" altLang="en-US" dirty="0">
                    <a:latin typeface="Times New Roman" panose="02020603050405020304" pitchFamily="18" charset="0"/>
                    <a:cs typeface="Times New Roman" panose="02020603050405020304" pitchFamily="18" charset="0"/>
                  </a:rPr>
                  <a:t>是</a:t>
                </a:r>
                <a:r>
                  <a:rPr lang="en-US" altLang="zh-CN" dirty="0">
                    <a:latin typeface="Times New Roman" panose="02020603050405020304" pitchFamily="18" charset="0"/>
                    <a:cs typeface="Times New Roman" panose="02020603050405020304" pitchFamily="18" charset="0"/>
                  </a:rPr>
                  <a:t>Dragon</a:t>
                </a:r>
                <a:r>
                  <a:rPr lang="zh-CN" altLang="en-US" dirty="0">
                    <a:latin typeface="Times New Roman" panose="02020603050405020304" pitchFamily="18" charset="0"/>
                    <a:cs typeface="Times New Roman" panose="02020603050405020304" pitchFamily="18" charset="0"/>
                  </a:rPr>
                  <a:t>软件事先定义的数值区间数，不同原子性质对应不同的分区情况。</a:t>
                </a:r>
                <a:endParaRPr lang="en-US" altLang="zh-CN" dirty="0">
                  <a:latin typeface="Times New Roman" panose="02020603050405020304" pitchFamily="18" charset="0"/>
                  <a:cs typeface="Times New Roman" panose="02020603050405020304" pitchFamily="18" charset="0"/>
                </a:endParaRPr>
              </a:p>
              <a:p>
                <a:pPr>
                  <a:spcBef>
                    <a:spcPts val="600"/>
                  </a:spcBef>
                  <a:spcAft>
                    <a:spcPts val="600"/>
                  </a:spcAft>
                </a:pPr>
                <a:r>
                  <a:rPr lang="zh-CN" altLang="en-US" dirty="0">
                    <a:latin typeface="Times New Roman" panose="02020603050405020304" pitchFamily="18" charset="0"/>
                    <a:cs typeface="Times New Roman" panose="02020603050405020304" pitchFamily="18" charset="0"/>
                  </a:rPr>
                  <a:t>每个原子的范德华表面积</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𝑉𝑆𝐴</m:t>
                    </m:r>
                  </m:oMath>
                </a14:m>
                <a:r>
                  <a:rPr lang="zh-CN" altLang="en-US" dirty="0">
                    <a:latin typeface="Times New Roman" panose="02020603050405020304" pitchFamily="18" charset="0"/>
                    <a:cs typeface="Times New Roman" panose="02020603050405020304" pitchFamily="18" charset="0"/>
                  </a:rPr>
                  <a:t>的计算公式如下：</a:t>
                </a:r>
                <a:endParaRPr lang="en-US" altLang="zh-CN" dirty="0">
                  <a:latin typeface="Times New Roman" panose="02020603050405020304" pitchFamily="18" charset="0"/>
                  <a:cs typeface="Times New Roman" panose="02020603050405020304" pitchFamily="18" charset="0"/>
                </a:endParaRPr>
              </a:p>
              <a:p>
                <a:pPr>
                  <a:spcBef>
                    <a:spcPts val="600"/>
                  </a:spcBef>
                  <a:spcAft>
                    <a:spcPts val="600"/>
                  </a:spcAft>
                </a:pPr>
                <a:endParaRPr lang="en-US" altLang="zh-CN" dirty="0">
                  <a:latin typeface="Times New Roman" panose="02020603050405020304" pitchFamily="18" charset="0"/>
                  <a:cs typeface="Times New Roman" panose="02020603050405020304" pitchFamily="18" charset="0"/>
                </a:endParaRPr>
              </a:p>
              <a:p>
                <a:pPr>
                  <a:spcBef>
                    <a:spcPts val="600"/>
                  </a:spcBef>
                  <a:spcAft>
                    <a:spcPts val="600"/>
                  </a:spcAft>
                </a:pPr>
                <a:endParaRPr lang="en-US" altLang="zh-CN" dirty="0">
                  <a:latin typeface="Times New Roman" panose="02020603050405020304" pitchFamily="18" charset="0"/>
                  <a:cs typeface="Times New Roman" panose="02020603050405020304" pitchFamily="18" charset="0"/>
                </a:endParaRPr>
              </a:p>
              <a:p>
                <a:pPr>
                  <a:spcBef>
                    <a:spcPts val="600"/>
                  </a:spcBef>
                  <a:spcAft>
                    <a:spcPts val="600"/>
                  </a:spcAft>
                </a:pPr>
                <a:endParaRPr lang="en-US" altLang="zh-CN" dirty="0">
                  <a:latin typeface="Times New Roman" panose="02020603050405020304" pitchFamily="18" charset="0"/>
                  <a:cs typeface="Times New Roman" panose="02020603050405020304" pitchFamily="18" charset="0"/>
                </a:endParaRPr>
              </a:p>
              <a:p>
                <a:pPr>
                  <a:spcBef>
                    <a:spcPts val="600"/>
                  </a:spcBef>
                  <a:spcAft>
                    <a:spcPts val="600"/>
                  </a:spcAft>
                </a:pP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𝑅</m:t>
                    </m:r>
                  </m:oMath>
                </a14:m>
                <a:r>
                  <a:rPr lang="zh-CN" altLang="en-US" dirty="0">
                    <a:latin typeface="Times New Roman" panose="02020603050405020304" pitchFamily="18" charset="0"/>
                    <a:cs typeface="Times New Roman" panose="02020603050405020304" pitchFamily="18" charset="0"/>
                  </a:rPr>
                  <a:t>是原子范德华半径，</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𝑛𝐴𝑇</m:t>
                    </m:r>
                  </m:oMath>
                </a14:m>
                <a:r>
                  <a:rPr lang="zh-CN" altLang="en-US" dirty="0">
                    <a:latin typeface="Times New Roman" panose="02020603050405020304" pitchFamily="18" charset="0"/>
                    <a:cs typeface="Times New Roman" panose="02020603050405020304" pitchFamily="18" charset="0"/>
                  </a:rPr>
                  <a:t>是总原子，</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𝑖𝑗</m:t>
                        </m:r>
                      </m:sub>
                    </m:sSub>
                  </m:oMath>
                </a14:m>
                <a:r>
                  <a:rPr lang="zh-CN" altLang="en-US" dirty="0">
                    <a:latin typeface="Times New Roman" panose="02020603050405020304" pitchFamily="18" charset="0"/>
                    <a:cs typeface="Times New Roman" panose="02020603050405020304" pitchFamily="18" charset="0"/>
                  </a:rPr>
                  <a:t>是邻接矩阵的元素，</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𝑖𝑗</m:t>
                        </m:r>
                      </m:sub>
                    </m:sSub>
                  </m:oMath>
                </a14:m>
                <a:r>
                  <a:rPr lang="zh-CN" altLang="en-US" dirty="0">
                    <a:latin typeface="Times New Roman" panose="02020603050405020304" pitchFamily="18" charset="0"/>
                    <a:cs typeface="Times New Roman" panose="02020603050405020304" pitchFamily="18" charset="0"/>
                  </a:rPr>
                  <a:t>可以经由</a:t>
                </a:r>
                <a14:m>
                  <m:oMath xmlns:m="http://schemas.openxmlformats.org/officeDocument/2006/math">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𝑔</m:t>
                        </m:r>
                      </m:e>
                      <m:sub>
                        <m:r>
                          <a:rPr lang="en-US" altLang="zh-CN" b="0" i="1" smtClean="0">
                            <a:latin typeface="Cambria Math" panose="02040503050406030204" pitchFamily="18" charset="0"/>
                            <a:cs typeface="Times New Roman" panose="02020603050405020304" pitchFamily="18" charset="0"/>
                          </a:rPr>
                          <m:t>𝑖𝑗</m:t>
                        </m:r>
                      </m:sub>
                    </m:sSub>
                    <m:r>
                      <a:rPr lang="en-US" altLang="zh-CN" b="0" i="1" smtClean="0">
                        <a:latin typeface="Cambria Math" panose="02040503050406030204" pitchFamily="18" charset="0"/>
                        <a:cs typeface="Times New Roman" panose="02020603050405020304" pitchFamily="18" charset="0"/>
                      </a:rPr>
                      <m:t>=</m:t>
                    </m:r>
                    <m:func>
                      <m:funcPr>
                        <m:ctrlPr>
                          <a:rPr lang="en-US" altLang="zh-CN" b="0" i="1" smtClean="0">
                            <a:latin typeface="Cambria Math" panose="02040503050406030204" pitchFamily="18" charset="0"/>
                            <a:cs typeface="Times New Roman" panose="02020603050405020304" pitchFamily="18" charset="0"/>
                          </a:rPr>
                        </m:ctrlPr>
                      </m:funcPr>
                      <m:fName>
                        <m:r>
                          <m:rPr>
                            <m:sty m:val="p"/>
                          </m:rPr>
                          <a:rPr lang="en-US" altLang="zh-CN" b="0" i="0" smtClean="0">
                            <a:latin typeface="Cambria Math" panose="02040503050406030204" pitchFamily="18" charset="0"/>
                            <a:cs typeface="Times New Roman" panose="02020603050405020304" pitchFamily="18" charset="0"/>
                          </a:rPr>
                          <m:t>min</m:t>
                        </m:r>
                      </m:fName>
                      <m:e>
                        <m:d>
                          <m:dPr>
                            <m:begChr m:val="{"/>
                            <m:endChr m:val="}"/>
                            <m:ctrlPr>
                              <a:rPr lang="en-US" altLang="zh-CN" b="0" i="1" smtClean="0">
                                <a:latin typeface="Cambria Math" panose="02040503050406030204" pitchFamily="18" charset="0"/>
                                <a:cs typeface="Times New Roman" panose="02020603050405020304" pitchFamily="18" charset="0"/>
                              </a:rPr>
                            </m:ctrlPr>
                          </m:dPr>
                          <m:e>
                            <m:func>
                              <m:funcPr>
                                <m:ctrlPr>
                                  <a:rPr lang="en-US" altLang="zh-CN" b="0" i="1" smtClean="0">
                                    <a:latin typeface="Cambria Math" panose="02040503050406030204" pitchFamily="18" charset="0"/>
                                    <a:cs typeface="Times New Roman" panose="02020603050405020304" pitchFamily="18" charset="0"/>
                                  </a:rPr>
                                </m:ctrlPr>
                              </m:funcPr>
                              <m:fName>
                                <m:r>
                                  <m:rPr>
                                    <m:sty m:val="p"/>
                                  </m:rPr>
                                  <a:rPr lang="en-US" altLang="zh-CN" b="0" i="0" smtClean="0">
                                    <a:latin typeface="Cambria Math" panose="02040503050406030204" pitchFamily="18" charset="0"/>
                                    <a:cs typeface="Times New Roman" panose="02020603050405020304" pitchFamily="18" charset="0"/>
                                  </a:rPr>
                                  <m:t>max</m:t>
                                </m:r>
                              </m:fName>
                              <m:e>
                                <m:d>
                                  <m:dPr>
                                    <m:begChr m:val="{"/>
                                    <m:endChr m:val="}"/>
                                    <m:ctrlPr>
                                      <a:rPr lang="en-US" altLang="zh-CN" b="0" i="1" smtClean="0">
                                        <a:latin typeface="Cambria Math" panose="02040503050406030204" pitchFamily="18" charset="0"/>
                                        <a:cs typeface="Times New Roman" panose="02020603050405020304" pitchFamily="18" charset="0"/>
                                      </a:rPr>
                                    </m:ctrlPr>
                                  </m:dPr>
                                  <m:e>
                                    <m:d>
                                      <m:dPr>
                                        <m:begChr m:val="|"/>
                                        <m:endChr m:val="|"/>
                                        <m:ctrlPr>
                                          <a:rPr lang="en-US" altLang="zh-CN" b="0" i="1" smtClean="0">
                                            <a:latin typeface="Cambria Math" panose="02040503050406030204" pitchFamily="18" charset="0"/>
                                            <a:cs typeface="Times New Roman" panose="02020603050405020304" pitchFamily="18" charset="0"/>
                                          </a:rPr>
                                        </m:ctrlPr>
                                      </m:dPr>
                                      <m:e>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𝑅</m:t>
                                            </m:r>
                                          </m:e>
                                          <m:sub>
                                            <m:r>
                                              <a:rPr lang="en-US" altLang="zh-CN" b="0" i="1" smtClean="0">
                                                <a:latin typeface="Cambria Math" panose="02040503050406030204" pitchFamily="18" charset="0"/>
                                                <a:cs typeface="Times New Roman" panose="02020603050405020304" pitchFamily="18" charset="0"/>
                                              </a:rPr>
                                              <m:t>𝑖</m:t>
                                            </m:r>
                                          </m:sub>
                                        </m:sSub>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𝑅</m:t>
                                            </m:r>
                                          </m:e>
                                          <m:sub>
                                            <m:r>
                                              <a:rPr lang="en-US" altLang="zh-CN" b="0" i="1" smtClean="0">
                                                <a:latin typeface="Cambria Math" panose="02040503050406030204" pitchFamily="18" charset="0"/>
                                                <a:cs typeface="Times New Roman" panose="02020603050405020304" pitchFamily="18" charset="0"/>
                                              </a:rPr>
                                              <m:t>𝑗</m:t>
                                            </m:r>
                                          </m:sub>
                                        </m:sSub>
                                      </m:e>
                                    </m:d>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𝑏</m:t>
                                        </m:r>
                                      </m:e>
                                      <m:sub>
                                        <m:r>
                                          <a:rPr lang="en-US" altLang="zh-CN" b="0" i="1" smtClean="0">
                                            <a:latin typeface="Cambria Math" panose="02040503050406030204" pitchFamily="18" charset="0"/>
                                            <a:cs typeface="Times New Roman" panose="02020603050405020304" pitchFamily="18" charset="0"/>
                                          </a:rPr>
                                          <m:t>𝑖𝑗</m:t>
                                        </m:r>
                                      </m:sub>
                                    </m:sSub>
                                  </m:e>
                                </m:d>
                              </m:e>
                            </m:func>
                            <m:r>
                              <a:rPr lang="en-US" altLang="zh-CN" b="0" i="1" smtClean="0">
                                <a:latin typeface="Cambria Math" panose="02040503050406030204" pitchFamily="18" charset="0"/>
                                <a:cs typeface="Times New Roman" panose="02020603050405020304" pitchFamily="18" charset="0"/>
                              </a:rPr>
                              <m:t>,</m:t>
                            </m:r>
                            <m:d>
                              <m:dPr>
                                <m:ctrlPr>
                                  <a:rPr lang="en-US" altLang="zh-CN" b="0" i="1" smtClean="0">
                                    <a:latin typeface="Cambria Math" panose="02040503050406030204" pitchFamily="18" charset="0"/>
                                    <a:cs typeface="Times New Roman" panose="02020603050405020304" pitchFamily="18" charset="0"/>
                                  </a:rPr>
                                </m:ctrlPr>
                              </m:dPr>
                              <m:e>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𝑅</m:t>
                                    </m:r>
                                  </m:e>
                                  <m:sub>
                                    <m:r>
                                      <a:rPr lang="en-US" altLang="zh-CN" b="0" i="1" smtClean="0">
                                        <a:latin typeface="Cambria Math" panose="02040503050406030204" pitchFamily="18" charset="0"/>
                                        <a:cs typeface="Times New Roman" panose="02020603050405020304" pitchFamily="18" charset="0"/>
                                      </a:rPr>
                                      <m:t>𝑖</m:t>
                                    </m:r>
                                  </m:sub>
                                </m:sSub>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𝑅</m:t>
                                    </m:r>
                                  </m:e>
                                  <m:sub>
                                    <m:r>
                                      <a:rPr lang="en-US" altLang="zh-CN" b="0" i="1" smtClean="0">
                                        <a:latin typeface="Cambria Math" panose="02040503050406030204" pitchFamily="18" charset="0"/>
                                        <a:cs typeface="Times New Roman" panose="02020603050405020304" pitchFamily="18" charset="0"/>
                                      </a:rPr>
                                      <m:t>𝑗</m:t>
                                    </m:r>
                                  </m:sub>
                                </m:sSub>
                              </m:e>
                            </m:d>
                          </m:e>
                        </m:d>
                      </m:e>
                    </m:func>
                  </m:oMath>
                </a14:m>
                <a:r>
                  <a:rPr lang="zh-CN" altLang="en-US" dirty="0">
                    <a:latin typeface="Times New Roman" panose="02020603050405020304" pitchFamily="18" charset="0"/>
                    <a:cs typeface="Times New Roman" panose="02020603050405020304" pitchFamily="18" charset="0"/>
                  </a:rPr>
                  <a:t>计算得到，其中</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𝑏</m:t>
                        </m:r>
                      </m:e>
                      <m:sub>
                        <m:r>
                          <a:rPr lang="en-US" altLang="zh-CN" i="1">
                            <a:latin typeface="Cambria Math" panose="02040503050406030204" pitchFamily="18" charset="0"/>
                            <a:cs typeface="Times New Roman" panose="02020603050405020304" pitchFamily="18" charset="0"/>
                          </a:rPr>
                          <m:t>𝑖𝑗</m:t>
                        </m:r>
                      </m:sub>
                    </m:sSub>
                  </m:oMath>
                </a14:m>
                <a:r>
                  <a:rPr lang="zh-CN" altLang="en-US" dirty="0">
                    <a:latin typeface="Times New Roman" panose="02020603050405020304" pitchFamily="18" charset="0"/>
                    <a:cs typeface="Times New Roman" panose="02020603050405020304" pitchFamily="18" charset="0"/>
                  </a:rPr>
                  <a:t>是原子之间理想键长差。</a:t>
                </a:r>
                <a:endParaRPr lang="en-US" altLang="zh-CN" dirty="0">
                  <a:latin typeface="Times New Roman" panose="02020603050405020304" pitchFamily="18" charset="0"/>
                  <a:cs typeface="Times New Roman" panose="02020603050405020304" pitchFamily="18" charset="0"/>
                </a:endParaRPr>
              </a:p>
            </p:txBody>
          </p:sp>
        </mc:Choice>
        <mc:Fallback xmlns="">
          <p:sp>
            <p:nvSpPr>
              <p:cNvPr id="3" name="文本框 2">
                <a:extLst>
                  <a:ext uri="{FF2B5EF4-FFF2-40B4-BE49-F238E27FC236}">
                    <a16:creationId xmlns:a16="http://schemas.microsoft.com/office/drawing/2014/main" id="{D409AEA7-8457-48D7-A88C-D295B28303EB}"/>
                  </a:ext>
                </a:extLst>
              </p:cNvPr>
              <p:cNvSpPr txBox="1">
                <a:spLocks noRot="1" noChangeAspect="1" noMove="1" noResize="1" noEditPoints="1" noAdjustHandles="1" noChangeArrowheads="1" noChangeShapeType="1" noTextEdit="1"/>
              </p:cNvSpPr>
              <p:nvPr/>
            </p:nvSpPr>
            <p:spPr>
              <a:xfrm>
                <a:off x="238939" y="1323353"/>
                <a:ext cx="11730971" cy="4880952"/>
              </a:xfrm>
              <a:prstGeom prst="rect">
                <a:avLst/>
              </a:prstGeom>
              <a:blipFill>
                <a:blip r:embed="rId2"/>
                <a:stretch>
                  <a:fillRect l="-416" t="-624" r="-4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4" name="表格 3">
                <a:extLst>
                  <a:ext uri="{FF2B5EF4-FFF2-40B4-BE49-F238E27FC236}">
                    <a16:creationId xmlns:a16="http://schemas.microsoft.com/office/drawing/2014/main" id="{9BC5F282-88DB-4CA3-90F0-21FA018675B0}"/>
                  </a:ext>
                </a:extLst>
              </p:cNvPr>
              <p:cNvGraphicFramePr>
                <a:graphicFrameLocks noGrp="1"/>
              </p:cNvGraphicFramePr>
              <p:nvPr>
                <p:extLst>
                  <p:ext uri="{D42A27DB-BD31-4B8C-83A1-F6EECF244321}">
                    <p14:modId xmlns:p14="http://schemas.microsoft.com/office/powerpoint/2010/main" val="1611855865"/>
                  </p:ext>
                </p:extLst>
              </p:nvPr>
            </p:nvGraphicFramePr>
            <p:xfrm>
              <a:off x="5939773" y="3705238"/>
              <a:ext cx="6030137" cy="1483360"/>
            </p:xfrm>
            <a:graphic>
              <a:graphicData uri="http://schemas.openxmlformats.org/drawingml/2006/table">
                <a:tbl>
                  <a:tblPr firstRow="1" bandRow="1">
                    <a:tableStyleId>{3B4B98B0-60AC-42C2-AFA5-B58CD77FA1E5}</a:tableStyleId>
                  </a:tblPr>
                  <a:tblGrid>
                    <a:gridCol w="1687833">
                      <a:extLst>
                        <a:ext uri="{9D8B030D-6E8A-4147-A177-3AD203B41FA5}">
                          <a16:colId xmlns:a16="http://schemas.microsoft.com/office/drawing/2014/main" val="2952721577"/>
                        </a:ext>
                      </a:extLst>
                    </a:gridCol>
                    <a:gridCol w="4342304">
                      <a:extLst>
                        <a:ext uri="{9D8B030D-6E8A-4147-A177-3AD203B41FA5}">
                          <a16:colId xmlns:a16="http://schemas.microsoft.com/office/drawing/2014/main" val="3630074911"/>
                        </a:ext>
                      </a:extLst>
                    </a:gridCol>
                  </a:tblGrid>
                  <a:tr h="370840">
                    <a:tc>
                      <a:txBody>
                        <a:bodyPr/>
                        <a:lstStyle/>
                        <a:p>
                          <a:r>
                            <a:rPr lang="zh-CN" altLang="en-US" dirty="0"/>
                            <a:t>原子性质</a:t>
                          </a:r>
                        </a:p>
                      </a:txBody>
                      <a:tcPr/>
                    </a:tc>
                    <a:tc>
                      <a:txBody>
                        <a:bodyPr/>
                        <a:lstStyle/>
                        <a:p>
                          <a:pPr algn="l"/>
                          <a:r>
                            <a:rPr lang="zh-CN" altLang="en-US" dirty="0"/>
                            <a:t>区间划分</a:t>
                          </a:r>
                        </a:p>
                      </a:txBody>
                      <a:tcPr/>
                    </a:tc>
                    <a:extLst>
                      <a:ext uri="{0D108BD9-81ED-4DB2-BD59-A6C34878D82A}">
                        <a16:rowId xmlns:a16="http://schemas.microsoft.com/office/drawing/2014/main" val="1889796307"/>
                      </a:ext>
                    </a:extLst>
                  </a:tr>
                  <a:tr h="370840">
                    <a:tc>
                      <a:txBody>
                        <a:bodyPr/>
                        <a:lstStyle/>
                        <a:p>
                          <a:r>
                            <a:rPr lang="zh-CN" altLang="en-US" dirty="0"/>
                            <a:t>油水分配系数</a:t>
                          </a:r>
                        </a:p>
                      </a:txBody>
                      <a:tcPr/>
                    </a:tc>
                    <a:tc>
                      <a:txBody>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 −1.5,−0.5, −0.25, 0.25, 0.52, 0.75, +∞</m:t>
                                </m:r>
                              </m:oMath>
                            </m:oMathPara>
                          </a14:m>
                          <a:endParaRPr lang="zh-CN" altLang="en-US" dirty="0"/>
                        </a:p>
                      </a:txBody>
                      <a:tcPr/>
                    </a:tc>
                    <a:extLst>
                      <a:ext uri="{0D108BD9-81ED-4DB2-BD59-A6C34878D82A}">
                        <a16:rowId xmlns:a16="http://schemas.microsoft.com/office/drawing/2014/main" val="1355854945"/>
                      </a:ext>
                    </a:extLst>
                  </a:tr>
                  <a:tr h="370840">
                    <a:tc>
                      <a:txBody>
                        <a:bodyPr/>
                        <a:lstStyle/>
                        <a:p>
                          <a:r>
                            <a:rPr lang="zh-CN" altLang="en-US" dirty="0"/>
                            <a:t>摩尔折射度</a:t>
                          </a:r>
                        </a:p>
                      </a:txBody>
                      <a:tcPr/>
                    </a:tc>
                    <a:tc>
                      <a:txBody>
                        <a:bodyPr/>
                        <a:lstStyle/>
                        <a:p>
                          <a:pPr/>
                          <a14:m>
                            <m:oMathPara xmlns:m="http://schemas.openxmlformats.org/officeDocument/2006/math">
                              <m:oMathParaPr>
                                <m:jc m:val="centerGroup"/>
                              </m:oMathParaPr>
                              <m:oMath xmlns:m="http://schemas.openxmlformats.org/officeDocument/2006/math">
                                <m:r>
                                  <m:rPr>
                                    <m:lit/>
                                  </m:rPr>
                                  <a:rPr lang="en-US" altLang="zh-CN" b="0" i="1" smtClean="0">
                                    <a:latin typeface="Cambria Math" panose="02040503050406030204" pitchFamily="18" charset="0"/>
                                  </a:rPr>
                                  <m:t>−</m:t>
                                </m:r>
                                <m:r>
                                  <a:rPr lang="en-US" altLang="zh-CN" b="0" i="1" smtClean="0">
                                    <a:latin typeface="Cambria Math" panose="02040503050406030204" pitchFamily="18" charset="0"/>
                                  </a:rPr>
                                  <m:t>∞, 0.9, 1.5, 2.0, 2.5, 3.0, 4.0, 6.0, +∞</m:t>
                                </m:r>
                              </m:oMath>
                            </m:oMathPara>
                          </a14:m>
                          <a:endParaRPr lang="zh-CN" altLang="en-US" dirty="0"/>
                        </a:p>
                      </a:txBody>
                      <a:tcPr/>
                    </a:tc>
                    <a:extLst>
                      <a:ext uri="{0D108BD9-81ED-4DB2-BD59-A6C34878D82A}">
                        <a16:rowId xmlns:a16="http://schemas.microsoft.com/office/drawing/2014/main" val="769487886"/>
                      </a:ext>
                    </a:extLst>
                  </a:tr>
                  <a:tr h="370840">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3875594005"/>
                      </a:ext>
                    </a:extLst>
                  </a:tr>
                </a:tbl>
              </a:graphicData>
            </a:graphic>
          </p:graphicFrame>
        </mc:Choice>
        <mc:Fallback xmlns="">
          <p:graphicFrame>
            <p:nvGraphicFramePr>
              <p:cNvPr id="4" name="表格 3">
                <a:extLst>
                  <a:ext uri="{FF2B5EF4-FFF2-40B4-BE49-F238E27FC236}">
                    <a16:creationId xmlns:a16="http://schemas.microsoft.com/office/drawing/2014/main" id="{9BC5F282-88DB-4CA3-90F0-21FA018675B0}"/>
                  </a:ext>
                </a:extLst>
              </p:cNvPr>
              <p:cNvGraphicFramePr>
                <a:graphicFrameLocks noGrp="1"/>
              </p:cNvGraphicFramePr>
              <p:nvPr>
                <p:extLst>
                  <p:ext uri="{D42A27DB-BD31-4B8C-83A1-F6EECF244321}">
                    <p14:modId xmlns:p14="http://schemas.microsoft.com/office/powerpoint/2010/main" val="1611855865"/>
                  </p:ext>
                </p:extLst>
              </p:nvPr>
            </p:nvGraphicFramePr>
            <p:xfrm>
              <a:off x="5939773" y="3705238"/>
              <a:ext cx="6030137" cy="1483360"/>
            </p:xfrm>
            <a:graphic>
              <a:graphicData uri="http://schemas.openxmlformats.org/drawingml/2006/table">
                <a:tbl>
                  <a:tblPr firstRow="1" bandRow="1">
                    <a:tableStyleId>{3B4B98B0-60AC-42C2-AFA5-B58CD77FA1E5}</a:tableStyleId>
                  </a:tblPr>
                  <a:tblGrid>
                    <a:gridCol w="1687833">
                      <a:extLst>
                        <a:ext uri="{9D8B030D-6E8A-4147-A177-3AD203B41FA5}">
                          <a16:colId xmlns:a16="http://schemas.microsoft.com/office/drawing/2014/main" val="2952721577"/>
                        </a:ext>
                      </a:extLst>
                    </a:gridCol>
                    <a:gridCol w="4342304">
                      <a:extLst>
                        <a:ext uri="{9D8B030D-6E8A-4147-A177-3AD203B41FA5}">
                          <a16:colId xmlns:a16="http://schemas.microsoft.com/office/drawing/2014/main" val="3630074911"/>
                        </a:ext>
                      </a:extLst>
                    </a:gridCol>
                  </a:tblGrid>
                  <a:tr h="370840">
                    <a:tc>
                      <a:txBody>
                        <a:bodyPr/>
                        <a:lstStyle/>
                        <a:p>
                          <a:r>
                            <a:rPr lang="zh-CN" altLang="en-US" dirty="0"/>
                            <a:t>原子性质</a:t>
                          </a:r>
                        </a:p>
                      </a:txBody>
                      <a:tcPr/>
                    </a:tc>
                    <a:tc>
                      <a:txBody>
                        <a:bodyPr/>
                        <a:lstStyle/>
                        <a:p>
                          <a:pPr algn="l"/>
                          <a:r>
                            <a:rPr lang="zh-CN" altLang="en-US" dirty="0"/>
                            <a:t>区间划分</a:t>
                          </a:r>
                        </a:p>
                      </a:txBody>
                      <a:tcPr/>
                    </a:tc>
                    <a:extLst>
                      <a:ext uri="{0D108BD9-81ED-4DB2-BD59-A6C34878D82A}">
                        <a16:rowId xmlns:a16="http://schemas.microsoft.com/office/drawing/2014/main" val="1889796307"/>
                      </a:ext>
                    </a:extLst>
                  </a:tr>
                  <a:tr h="370840">
                    <a:tc>
                      <a:txBody>
                        <a:bodyPr/>
                        <a:lstStyle/>
                        <a:p>
                          <a:r>
                            <a:rPr lang="zh-CN" altLang="en-US" dirty="0"/>
                            <a:t>油水分配系数</a:t>
                          </a:r>
                        </a:p>
                      </a:txBody>
                      <a:tcPr/>
                    </a:tc>
                    <a:tc>
                      <a:txBody>
                        <a:bodyPr/>
                        <a:lstStyle/>
                        <a:p>
                          <a:endParaRPr lang="zh-CN"/>
                        </a:p>
                      </a:txBody>
                      <a:tcPr>
                        <a:blipFill>
                          <a:blip r:embed="rId3"/>
                          <a:stretch>
                            <a:fillRect l="-38850" t="-111290" r="-140" b="-219355"/>
                          </a:stretch>
                        </a:blipFill>
                      </a:tcPr>
                    </a:tc>
                    <a:extLst>
                      <a:ext uri="{0D108BD9-81ED-4DB2-BD59-A6C34878D82A}">
                        <a16:rowId xmlns:a16="http://schemas.microsoft.com/office/drawing/2014/main" val="1355854945"/>
                      </a:ext>
                    </a:extLst>
                  </a:tr>
                  <a:tr h="370840">
                    <a:tc>
                      <a:txBody>
                        <a:bodyPr/>
                        <a:lstStyle/>
                        <a:p>
                          <a:r>
                            <a:rPr lang="zh-CN" altLang="en-US" dirty="0"/>
                            <a:t>摩尔折射度</a:t>
                          </a:r>
                        </a:p>
                      </a:txBody>
                      <a:tcPr/>
                    </a:tc>
                    <a:tc>
                      <a:txBody>
                        <a:bodyPr/>
                        <a:lstStyle/>
                        <a:p>
                          <a:endParaRPr lang="zh-CN"/>
                        </a:p>
                      </a:txBody>
                      <a:tcPr>
                        <a:blipFill>
                          <a:blip r:embed="rId3"/>
                          <a:stretch>
                            <a:fillRect l="-38850" t="-214754" r="-140" b="-122951"/>
                          </a:stretch>
                        </a:blipFill>
                      </a:tcPr>
                    </a:tc>
                    <a:extLst>
                      <a:ext uri="{0D108BD9-81ED-4DB2-BD59-A6C34878D82A}">
                        <a16:rowId xmlns:a16="http://schemas.microsoft.com/office/drawing/2014/main" val="769487886"/>
                      </a:ext>
                    </a:extLst>
                  </a:tr>
                  <a:tr h="370840">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3875594005"/>
                      </a:ext>
                    </a:extLst>
                  </a:tr>
                </a:tbl>
              </a:graphicData>
            </a:graphic>
          </p:graphicFrame>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1946373B-4A87-4C43-A7D4-FD6FD24D7B8D}"/>
                  </a:ext>
                </a:extLst>
              </p:cNvPr>
              <p:cNvSpPr/>
              <p:nvPr/>
            </p:nvSpPr>
            <p:spPr>
              <a:xfrm>
                <a:off x="642816" y="4204546"/>
                <a:ext cx="5075428" cy="9840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𝑉𝑆</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=4 </m:t>
                      </m:r>
                      <m:r>
                        <a:rPr lang="en-US" altLang="zh-CN" b="0" i="1" smtClean="0">
                          <a:latin typeface="Cambria Math" panose="02040503050406030204" pitchFamily="18" charset="0"/>
                        </a:rPr>
                        <m:t>𝜋</m:t>
                      </m:r>
                      <m:r>
                        <a:rPr lang="en-US" altLang="zh-CN" b="0" i="1" smtClean="0">
                          <a:latin typeface="Cambria Math" panose="02040503050406030204" pitchFamily="18" charset="0"/>
                        </a:rPr>
                        <m:t> </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𝜋</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𝑛𝐴𝑇</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𝑖𝑗</m:t>
                              </m:r>
                            </m:sub>
                          </m:sSub>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𝑖𝑗</m:t>
                                              </m:r>
                                            </m:sub>
                                          </m:sSub>
                                        </m:e>
                                      </m:d>
                                    </m:e>
                                    <m:sup>
                                      <m:r>
                                        <a:rPr lang="en-US" altLang="zh-CN" b="0" i="1" smtClean="0">
                                          <a:latin typeface="Cambria Math" panose="02040503050406030204" pitchFamily="18" charset="0"/>
                                        </a:rPr>
                                        <m:t>2</m:t>
                                      </m:r>
                                    </m:sup>
                                  </m:sSup>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𝑖𝑗</m:t>
                                      </m:r>
                                    </m:sub>
                                  </m:sSub>
                                </m:den>
                              </m:f>
                            </m:e>
                          </m:d>
                        </m:e>
                      </m:nary>
                    </m:oMath>
                  </m:oMathPara>
                </a14:m>
                <a:endParaRPr lang="zh-CN" altLang="en-US" dirty="0"/>
              </a:p>
            </p:txBody>
          </p:sp>
        </mc:Choice>
        <mc:Fallback xmlns="">
          <p:sp>
            <p:nvSpPr>
              <p:cNvPr id="7" name="矩形 6">
                <a:extLst>
                  <a:ext uri="{FF2B5EF4-FFF2-40B4-BE49-F238E27FC236}">
                    <a16:creationId xmlns:a16="http://schemas.microsoft.com/office/drawing/2014/main" id="{1946373B-4A87-4C43-A7D4-FD6FD24D7B8D}"/>
                  </a:ext>
                </a:extLst>
              </p:cNvPr>
              <p:cNvSpPr>
                <a:spLocks noRot="1" noChangeAspect="1" noMove="1" noResize="1" noEditPoints="1" noAdjustHandles="1" noChangeArrowheads="1" noChangeShapeType="1" noTextEdit="1"/>
              </p:cNvSpPr>
              <p:nvPr/>
            </p:nvSpPr>
            <p:spPr>
              <a:xfrm>
                <a:off x="642816" y="4204546"/>
                <a:ext cx="5075428" cy="984052"/>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74447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608FD29-D29E-47A6-86AE-6C61174BC393}"/>
                  </a:ext>
                </a:extLst>
              </p:cNvPr>
              <p:cNvSpPr txBox="1"/>
              <p:nvPr/>
            </p:nvSpPr>
            <p:spPr>
              <a:xfrm>
                <a:off x="238939" y="243534"/>
                <a:ext cx="11680426" cy="1354217"/>
              </a:xfrm>
              <a:prstGeom prst="rect">
                <a:avLst/>
              </a:prstGeom>
              <a:noFill/>
            </p:spPr>
            <p:txBody>
              <a:bodyPr wrap="square" rtlCol="0">
                <a:spAutoFit/>
              </a:bodyPr>
              <a:lstStyle/>
              <a:p>
                <a:pPr>
                  <a:spcBef>
                    <a:spcPts val="600"/>
                  </a:spcBef>
                  <a:spcAft>
                    <a:spcPts val="600"/>
                  </a:spcAft>
                </a:pPr>
                <a:r>
                  <a:rPr lang="en-US" altLang="zh-CN" b="1" dirty="0">
                    <a:latin typeface="Times New Roman" panose="02020603050405020304" pitchFamily="18" charset="0"/>
                    <a:cs typeface="Times New Roman" panose="02020603050405020304" pitchFamily="18" charset="0"/>
                  </a:rPr>
                  <a:t>ETA indices</a:t>
                </a:r>
              </a:p>
              <a:p>
                <a:pPr>
                  <a:spcBef>
                    <a:spcPts val="600"/>
                  </a:spcBef>
                  <a:spcAft>
                    <a:spcPts val="600"/>
                  </a:spcAft>
                </a:pPr>
                <a:r>
                  <a:rPr lang="zh-CN" altLang="en-US" dirty="0">
                    <a:latin typeface="Times New Roman" panose="02020603050405020304" pitchFamily="18" charset="0"/>
                    <a:ea typeface="宋体" panose="02010600030101010101" pitchFamily="2" charset="-122"/>
                  </a:rPr>
                  <a:t>全称为</a:t>
                </a:r>
                <a:r>
                  <a:rPr lang="en-US" altLang="zh-CN" dirty="0">
                    <a:latin typeface="Times New Roman" panose="02020603050405020304" pitchFamily="18" charset="0"/>
                    <a:ea typeface="宋体" panose="02010600030101010101" pitchFamily="2" charset="-122"/>
                  </a:rPr>
                  <a:t>Extended Topochemical Atom indices</a:t>
                </a:r>
                <a:r>
                  <a:rPr lang="zh-CN" altLang="en-US" dirty="0">
                    <a:latin typeface="Times New Roman" panose="02020603050405020304" pitchFamily="18" charset="0"/>
                    <a:ea typeface="宋体" panose="02010600030101010101" pitchFamily="2" charset="-122"/>
                  </a:rPr>
                  <a:t>，是在之前的拓扑指数的基础上加入了电子影响的部分，主要用来考量分子电子密度、电子分布、电负性等。如</a:t>
                </a:r>
                <a:r>
                  <a:rPr lang="en-US" altLang="zh-CN" dirty="0">
                    <a:latin typeface="Times New Roman" panose="02020603050405020304" pitchFamily="18" charset="0"/>
                  </a:rPr>
                  <a:t>pi and lone pair VEM count (</a:t>
                </a:r>
                <a:r>
                  <a:rPr lang="en-US" altLang="zh-CN" dirty="0" err="1">
                    <a:latin typeface="Times New Roman" panose="02020603050405020304" pitchFamily="18" charset="0"/>
                  </a:rPr>
                  <a:t>Eta_betaP</a:t>
                </a:r>
                <a:r>
                  <a:rPr lang="en-US" altLang="zh-CN" dirty="0">
                    <a:latin typeface="Times New Roman" panose="02020603050405020304" pitchFamily="18" charset="0"/>
                  </a:rPr>
                  <a:t>)</a:t>
                </a:r>
                <a:r>
                  <a:rPr lang="zh-CN" altLang="en-US" dirty="0">
                    <a:latin typeface="Times New Roman" panose="02020603050405020304" pitchFamily="18" charset="0"/>
                  </a:rPr>
                  <a:t>是所有非氢原子</a:t>
                </a:r>
                <a14:m>
                  <m:oMath xmlns:m="http://schemas.openxmlformats.org/officeDocument/2006/math">
                    <m:r>
                      <a:rPr lang="en-US" altLang="zh-CN" b="0" i="1" smtClean="0">
                        <a:latin typeface="Cambria Math" panose="02040503050406030204" pitchFamily="18" charset="0"/>
                      </a:rPr>
                      <m:t>𝜋</m:t>
                    </m:r>
                  </m:oMath>
                </a14:m>
                <a:r>
                  <a:rPr lang="zh-CN" altLang="en-US" dirty="0">
                    <a:latin typeface="Times New Roman" panose="02020603050405020304" pitchFamily="18" charset="0"/>
                    <a:ea typeface="宋体" panose="02010600030101010101" pitchFamily="2" charset="-122"/>
                  </a:rPr>
                  <a:t>键的总和，</a:t>
                </a:r>
                <a:r>
                  <a:rPr lang="sv-SE" altLang="zh-CN" dirty="0">
                    <a:latin typeface="Times New Roman" panose="02020603050405020304" pitchFamily="18" charset="0"/>
                  </a:rPr>
                  <a:t>sigma VEM count (Eta_betaS)</a:t>
                </a:r>
                <a:r>
                  <a:rPr lang="zh-CN" altLang="en-US" dirty="0">
                    <a:latin typeface="Times New Roman" panose="02020603050405020304" pitchFamily="18" charset="0"/>
                  </a:rPr>
                  <a:t>是所有</a:t>
                </a:r>
                <a:r>
                  <a:rPr lang="en-US" altLang="zh-CN" dirty="0">
                    <a:latin typeface="Times New Roman" panose="02020603050405020304" pitchFamily="18" charset="0"/>
                  </a:rPr>
                  <a:t>sigma</a:t>
                </a:r>
                <a:r>
                  <a:rPr lang="zh-CN" altLang="en-US" dirty="0">
                    <a:latin typeface="Times New Roman" panose="02020603050405020304" pitchFamily="18" charset="0"/>
                  </a:rPr>
                  <a:t>电子的总和。</a:t>
                </a:r>
                <a:endParaRPr lang="en-US" altLang="zh-CN" dirty="0">
                  <a:latin typeface="Times New Roman" panose="02020603050405020304" pitchFamily="18" charset="0"/>
                  <a:ea typeface="宋体" panose="02010600030101010101" pitchFamily="2" charset="-122"/>
                </a:endParaRPr>
              </a:p>
            </p:txBody>
          </p:sp>
        </mc:Choice>
        <mc:Fallback xmlns="">
          <p:sp>
            <p:nvSpPr>
              <p:cNvPr id="2" name="文本框 1">
                <a:extLst>
                  <a:ext uri="{FF2B5EF4-FFF2-40B4-BE49-F238E27FC236}">
                    <a16:creationId xmlns:a16="http://schemas.microsoft.com/office/drawing/2014/main" id="{4608FD29-D29E-47A6-86AE-6C61174BC393}"/>
                  </a:ext>
                </a:extLst>
              </p:cNvPr>
              <p:cNvSpPr txBox="1">
                <a:spLocks noRot="1" noChangeAspect="1" noMove="1" noResize="1" noEditPoints="1" noAdjustHandles="1" noChangeArrowheads="1" noChangeShapeType="1" noTextEdit="1"/>
              </p:cNvSpPr>
              <p:nvPr/>
            </p:nvSpPr>
            <p:spPr>
              <a:xfrm>
                <a:off x="238939" y="243534"/>
                <a:ext cx="11680426" cy="1354217"/>
              </a:xfrm>
              <a:prstGeom prst="rect">
                <a:avLst/>
              </a:prstGeom>
              <a:blipFill>
                <a:blip r:embed="rId2"/>
                <a:stretch>
                  <a:fillRect l="-418" t="-2703" r="-470" b="-6757"/>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F0D39A3A-9E24-4EB8-A73F-96F6D950CCA2}"/>
              </a:ext>
            </a:extLst>
          </p:cNvPr>
          <p:cNvSpPr txBox="1"/>
          <p:nvPr/>
        </p:nvSpPr>
        <p:spPr>
          <a:xfrm>
            <a:off x="238939" y="1879345"/>
            <a:ext cx="11680426" cy="800219"/>
          </a:xfrm>
          <a:prstGeom prst="rect">
            <a:avLst/>
          </a:prstGeom>
          <a:noFill/>
        </p:spPr>
        <p:txBody>
          <a:bodyPr wrap="square" rtlCol="0">
            <a:spAutoFit/>
          </a:bodyPr>
          <a:lstStyle/>
          <a:p>
            <a:pPr>
              <a:spcBef>
                <a:spcPts val="600"/>
              </a:spcBef>
              <a:spcAft>
                <a:spcPts val="600"/>
              </a:spcAft>
            </a:pPr>
            <a:r>
              <a:rPr lang="en-US" altLang="zh-CN" b="1" dirty="0">
                <a:latin typeface="Times New Roman" panose="02020603050405020304" pitchFamily="18" charset="0"/>
                <a:cs typeface="Times New Roman" panose="02020603050405020304" pitchFamily="18" charset="0"/>
              </a:rPr>
              <a:t>Edge adjacency indices</a:t>
            </a:r>
          </a:p>
          <a:p>
            <a:pPr>
              <a:spcBef>
                <a:spcPts val="600"/>
              </a:spcBef>
              <a:spcAft>
                <a:spcPts val="600"/>
              </a:spcAft>
            </a:pPr>
            <a:r>
              <a:rPr lang="zh-CN" altLang="en-US" dirty="0">
                <a:latin typeface="Times New Roman" panose="02020603050405020304" pitchFamily="18" charset="0"/>
                <a:ea typeface="宋体" panose="02010600030101010101" pitchFamily="2" charset="-122"/>
              </a:rPr>
              <a:t>边邻接矩阵描述符，是以</a:t>
            </a:r>
            <a:r>
              <a:rPr lang="zh-CN" altLang="en-US" dirty="0">
                <a:latin typeface="Times New Roman" panose="02020603050405020304" pitchFamily="18" charset="0"/>
                <a:ea typeface="宋体" panose="02010600030101010101" pitchFamily="2" charset="-122"/>
                <a:hlinkClick r:id="rId3" action="ppaction://hlinksldjump"/>
              </a:rPr>
              <a:t>边邻接矩阵</a:t>
            </a:r>
            <a:r>
              <a:rPr lang="zh-CN" altLang="en-US" dirty="0">
                <a:latin typeface="Times New Roman" panose="02020603050405020304" pitchFamily="18" charset="0"/>
                <a:ea typeface="宋体" panose="02010600030101010101" pitchFamily="2" charset="-122"/>
              </a:rPr>
              <a:t>为基础计算得到的参数，计算的描述符与邻接矩阵的描述符基本类似。</a:t>
            </a:r>
            <a:endParaRPr lang="en-US" altLang="zh-CN" dirty="0">
              <a:latin typeface="Times New Roman" panose="02020603050405020304" pitchFamily="18" charset="0"/>
              <a:ea typeface="宋体" panose="02010600030101010101" pitchFamily="2" charset="-122"/>
            </a:endParaRPr>
          </a:p>
        </p:txBody>
      </p:sp>
      <p:sp>
        <p:nvSpPr>
          <p:cNvPr id="4" name="文本框 3">
            <a:extLst>
              <a:ext uri="{FF2B5EF4-FFF2-40B4-BE49-F238E27FC236}">
                <a16:creationId xmlns:a16="http://schemas.microsoft.com/office/drawing/2014/main" id="{A4407E0C-2FCB-4485-9F57-9D8946291C63}"/>
              </a:ext>
            </a:extLst>
          </p:cNvPr>
          <p:cNvSpPr txBox="1"/>
          <p:nvPr/>
        </p:nvSpPr>
        <p:spPr>
          <a:xfrm>
            <a:off x="238939" y="2961158"/>
            <a:ext cx="11680426" cy="800219"/>
          </a:xfrm>
          <a:prstGeom prst="rect">
            <a:avLst/>
          </a:prstGeom>
          <a:noFill/>
        </p:spPr>
        <p:txBody>
          <a:bodyPr wrap="square" rtlCol="0">
            <a:spAutoFit/>
          </a:bodyPr>
          <a:lstStyle/>
          <a:p>
            <a:pPr>
              <a:spcBef>
                <a:spcPts val="600"/>
              </a:spcBef>
              <a:spcAft>
                <a:spcPts val="600"/>
              </a:spcAft>
            </a:pPr>
            <a:r>
              <a:rPr lang="en-US" altLang="zh-CN" b="1" dirty="0">
                <a:latin typeface="Times New Roman" panose="02020603050405020304" pitchFamily="18" charset="0"/>
                <a:cs typeface="Times New Roman" panose="02020603050405020304" pitchFamily="18" charset="0"/>
              </a:rPr>
              <a:t>Geometrical descriptors</a:t>
            </a:r>
          </a:p>
          <a:p>
            <a:pPr>
              <a:spcBef>
                <a:spcPts val="600"/>
              </a:spcBef>
              <a:spcAft>
                <a:spcPts val="600"/>
              </a:spcAft>
            </a:pPr>
            <a:r>
              <a:rPr lang="zh-CN" altLang="en-US" dirty="0">
                <a:latin typeface="Times New Roman" panose="02020603050405020304" pitchFamily="18" charset="0"/>
                <a:ea typeface="宋体" panose="02010600030101010101" pitchFamily="2" charset="-122"/>
              </a:rPr>
              <a:t>衡量分子空间结构的描述符，主要用于描述分子的大小、形状、局域度。</a:t>
            </a:r>
            <a:endParaRPr lang="en-US" altLang="zh-CN" dirty="0">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735971BF-1585-484C-9D37-35E5444E45E5}"/>
                  </a:ext>
                </a:extLst>
              </p:cNvPr>
              <p:cNvSpPr txBox="1"/>
              <p:nvPr/>
            </p:nvSpPr>
            <p:spPr>
              <a:xfrm>
                <a:off x="238939" y="3914311"/>
                <a:ext cx="11680426" cy="2650790"/>
              </a:xfrm>
              <a:prstGeom prst="rect">
                <a:avLst/>
              </a:prstGeom>
              <a:noFill/>
            </p:spPr>
            <p:txBody>
              <a:bodyPr wrap="square" rtlCol="0">
                <a:spAutoFit/>
              </a:bodyPr>
              <a:lstStyle/>
              <a:p>
                <a:pPr>
                  <a:spcBef>
                    <a:spcPts val="600"/>
                  </a:spcBef>
                  <a:spcAft>
                    <a:spcPts val="600"/>
                  </a:spcAft>
                </a:pPr>
                <a:r>
                  <a:rPr lang="en-US" altLang="zh-CN" b="1" dirty="0">
                    <a:latin typeface="Times New Roman" panose="02020603050405020304" pitchFamily="18" charset="0"/>
                    <a:cs typeface="Times New Roman" panose="02020603050405020304" pitchFamily="18" charset="0"/>
                  </a:rPr>
                  <a:t>WHIM descriptors</a:t>
                </a:r>
              </a:p>
              <a:p>
                <a:pPr>
                  <a:spcBef>
                    <a:spcPts val="600"/>
                  </a:spcBef>
                  <a:spcAft>
                    <a:spcPts val="600"/>
                  </a:spcAft>
                </a:pPr>
                <a:r>
                  <a:rPr lang="zh-CN" altLang="en-US" dirty="0">
                    <a:latin typeface="Times New Roman" panose="02020603050405020304" pitchFamily="18" charset="0"/>
                    <a:ea typeface="宋体" panose="02010600030101010101" pitchFamily="2" charset="-122"/>
                  </a:rPr>
                  <a:t>全称为</a:t>
                </a:r>
                <a:r>
                  <a:rPr lang="en-US" altLang="zh-CN" dirty="0">
                    <a:latin typeface="Times New Roman" panose="02020603050405020304" pitchFamily="18" charset="0"/>
                  </a:rPr>
                  <a:t>Weighted Holistic Invariant Molecular descriptors</a:t>
                </a:r>
                <a:r>
                  <a:rPr lang="zh-CN" altLang="en-US" dirty="0">
                    <a:latin typeface="Times New Roman" panose="02020603050405020304" pitchFamily="18" charset="0"/>
                  </a:rPr>
                  <a:t>，是一类几何描述符，计算自分子的</a:t>
                </a:r>
                <a:r>
                  <a:rPr lang="zh-CN" altLang="en-US" dirty="0">
                    <a:latin typeface="Times New Roman" panose="02020603050405020304" pitchFamily="18" charset="0"/>
                    <a:hlinkClick r:id="rId4" action="ppaction://hlinksldjump"/>
                  </a:rPr>
                  <a:t>坐标矩阵的加权协方差矩阵</a:t>
                </a:r>
                <a:r>
                  <a:rPr lang="zh-CN" altLang="en-US" dirty="0">
                    <a:latin typeface="Times New Roman" panose="02020603050405020304" pitchFamily="18" charset="0"/>
                  </a:rPr>
                  <a:t>，可以反应三维空间内分子形状以及在不同轴上的形状。如</a:t>
                </a:r>
                <a14:m>
                  <m:oMath xmlns:m="http://schemas.openxmlformats.org/officeDocument/2006/math">
                    <m:r>
                      <a:rPr lang="en-US" altLang="zh-CN" b="0" i="1" smtClean="0">
                        <a:latin typeface="Cambria Math" panose="02040503050406030204" pitchFamily="18" charset="0"/>
                      </a:rPr>
                      <m:t>𝐾</m:t>
                    </m:r>
                    <m:r>
                      <a:rPr lang="en-US" altLang="zh-CN" b="0" i="1" smtClean="0">
                        <a:latin typeface="Cambria Math" panose="02040503050406030204" pitchFamily="18" charset="0"/>
                      </a:rPr>
                      <m:t>=0.75 </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3</m:t>
                        </m:r>
                      </m:sup>
                      <m:e>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𝜆</m:t>
                            </m:r>
                          </m:num>
                          <m:den>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𝑘</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𝜆</m:t>
                                    </m:r>
                                  </m:e>
                                  <m:sub>
                                    <m:r>
                                      <a:rPr lang="en-US" altLang="zh-CN" b="0" i="1" smtClean="0">
                                        <a:latin typeface="Cambria Math" panose="02040503050406030204" pitchFamily="18" charset="0"/>
                                      </a:rPr>
                                      <m:t>𝑘</m:t>
                                    </m:r>
                                  </m:sub>
                                </m:sSub>
                              </m:e>
                            </m:nary>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m:t>
                            </m:r>
                          </m:den>
                        </m:f>
                        <m:r>
                          <a:rPr lang="en-US" altLang="zh-CN" b="0" i="1" smtClean="0">
                            <a:latin typeface="Cambria Math" panose="02040503050406030204" pitchFamily="18" charset="0"/>
                          </a:rPr>
                          <m:t>|</m:t>
                        </m:r>
                      </m:e>
                    </m:nary>
                  </m:oMath>
                </a14:m>
                <a:r>
                  <a:rPr lang="zh-CN" altLang="en-US" dirty="0">
                    <a:latin typeface="Times New Roman" panose="02020603050405020304" pitchFamily="18" charset="0"/>
                    <a:ea typeface="宋体" panose="02010600030101010101" pitchFamily="2" charset="-122"/>
                  </a:rPr>
                  <a:t>反应的是三维空间的形状，其中</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𝜆</m:t>
                        </m:r>
                      </m:e>
                      <m:sub>
                        <m:r>
                          <a:rPr lang="en-US" altLang="zh-CN" i="1">
                            <a:latin typeface="Cambria Math" panose="02040503050406030204" pitchFamily="18" charset="0"/>
                          </a:rPr>
                          <m:t>𝑘</m:t>
                        </m:r>
                      </m:sub>
                    </m:sSub>
                  </m:oMath>
                </a14:m>
                <a:r>
                  <a:rPr lang="zh-CN" altLang="en-US" dirty="0">
                    <a:latin typeface="Times New Roman" panose="02020603050405020304" pitchFamily="18" charset="0"/>
                    <a:ea typeface="宋体" panose="02010600030101010101" pitchFamily="2" charset="-122"/>
                  </a:rPr>
                  <a:t>是三个协方差矩阵的秩；又如</a:t>
                </a:r>
                <a14:m>
                  <m:oMath xmlns:m="http://schemas.openxmlformats.org/officeDocument/2006/math">
                    <m:r>
                      <a:rPr lang="en-US" altLang="zh-CN" b="0" i="1" smtClean="0">
                        <a:latin typeface="Cambria Math" panose="02040503050406030204" pitchFamily="18" charset="0"/>
                        <a:ea typeface="宋体" panose="02010600030101010101" pitchFamily="2" charset="-122"/>
                      </a:rPr>
                      <m:t>𝐺</m:t>
                    </m:r>
                    <m:r>
                      <a:rPr lang="en-US" altLang="zh-CN" b="0" i="1" smtClean="0">
                        <a:latin typeface="Cambria Math" panose="02040503050406030204" pitchFamily="18" charset="0"/>
                        <a:ea typeface="宋体" panose="02010600030101010101" pitchFamily="2" charset="-122"/>
                      </a:rPr>
                      <m:t>=</m:t>
                    </m:r>
                    <m:sSup>
                      <m:sSupPr>
                        <m:ctrlPr>
                          <a:rPr lang="en-US" altLang="zh-CN" b="0" i="1" smtClean="0">
                            <a:latin typeface="Cambria Math" panose="02040503050406030204" pitchFamily="18" charset="0"/>
                            <a:ea typeface="宋体" panose="02010600030101010101" pitchFamily="2" charset="-122"/>
                          </a:rPr>
                        </m:ctrlPr>
                      </m:sSupPr>
                      <m:e>
                        <m:d>
                          <m:dPr>
                            <m:ctrlPr>
                              <a:rPr lang="en-US" altLang="zh-CN" b="0" i="1" smtClean="0">
                                <a:latin typeface="Cambria Math" panose="02040503050406030204" pitchFamily="18" charset="0"/>
                                <a:ea typeface="宋体" panose="02010600030101010101" pitchFamily="2" charset="-122"/>
                              </a:rPr>
                            </m:ctrlPr>
                          </m:dPr>
                          <m:e>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𝛾</m:t>
                                </m:r>
                              </m:e>
                              <m:sub>
                                <m:r>
                                  <a:rPr lang="en-US" altLang="zh-CN" b="0" i="1" smtClean="0">
                                    <a:latin typeface="Cambria Math" panose="02040503050406030204" pitchFamily="18" charset="0"/>
                                    <a:ea typeface="宋体" panose="02010600030101010101" pitchFamily="2" charset="-122"/>
                                  </a:rPr>
                                  <m:t>1</m:t>
                                </m:r>
                              </m:sub>
                            </m:sSub>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𝛾</m:t>
                                </m:r>
                              </m:e>
                              <m:sub>
                                <m:r>
                                  <a:rPr lang="en-US" altLang="zh-CN" b="0" i="1" smtClean="0">
                                    <a:latin typeface="Cambria Math" panose="02040503050406030204" pitchFamily="18" charset="0"/>
                                    <a:ea typeface="宋体" panose="02010600030101010101" pitchFamily="2" charset="-122"/>
                                  </a:rPr>
                                  <m:t>2</m:t>
                                </m:r>
                              </m:sub>
                            </m:sSub>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𝛾</m:t>
                                </m:r>
                              </m:e>
                              <m:sub>
                                <m:r>
                                  <a:rPr lang="en-US" altLang="zh-CN" b="0" i="1" smtClean="0">
                                    <a:latin typeface="Cambria Math" panose="02040503050406030204" pitchFamily="18" charset="0"/>
                                    <a:ea typeface="宋体" panose="02010600030101010101" pitchFamily="2" charset="-122"/>
                                  </a:rPr>
                                  <m:t>3</m:t>
                                </m:r>
                              </m:sub>
                            </m:sSub>
                          </m:e>
                        </m:d>
                      </m:e>
                      <m:sup>
                        <m:r>
                          <a:rPr lang="en-US" altLang="zh-CN" b="0" i="1" smtClean="0">
                            <a:latin typeface="Cambria Math" panose="02040503050406030204" pitchFamily="18" charset="0"/>
                            <a:ea typeface="宋体" panose="02010600030101010101" pitchFamily="2" charset="-122"/>
                          </a:rPr>
                          <m:t>1/3</m:t>
                        </m:r>
                      </m:sup>
                    </m:sSup>
                  </m:oMath>
                </a14:m>
                <a:r>
                  <a:rPr lang="zh-CN" altLang="en-US" dirty="0">
                    <a:latin typeface="Times New Roman" panose="02020603050405020304" pitchFamily="18" charset="0"/>
                    <a:ea typeface="宋体" panose="02010600030101010101" pitchFamily="2" charset="-122"/>
                  </a:rPr>
                  <a:t>是三维空间的对称性，其中</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𝛾</m:t>
                        </m:r>
                      </m:e>
                      <m:sub>
                        <m:r>
                          <a:rPr lang="en-US" altLang="zh-CN" b="0" i="1" smtClean="0">
                            <a:latin typeface="Cambria Math" panose="02040503050406030204" pitchFamily="18" charset="0"/>
                          </a:rPr>
                          <m:t>𝑘</m:t>
                        </m:r>
                      </m:sub>
                    </m:sSub>
                  </m:oMath>
                </a14:m>
                <a:r>
                  <a:rPr lang="zh-CN" altLang="en-US" dirty="0">
                    <a:latin typeface="Times New Roman" panose="02020603050405020304" pitchFamily="18" charset="0"/>
                    <a:ea typeface="宋体" panose="02010600030101010101" pitchFamily="2" charset="-122"/>
                  </a:rPr>
                  <a:t>分别代表三个轴方向的对称性，计算自如下公式，其中</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𝑛𝐴𝑇</m:t>
                    </m:r>
                  </m:oMath>
                </a14:m>
                <a:r>
                  <a:rPr lang="zh-CN" altLang="en-US" dirty="0">
                    <a:latin typeface="Times New Roman" panose="02020603050405020304" pitchFamily="18" charset="0"/>
                    <a:ea typeface="宋体" panose="02010600030101010101" pitchFamily="2" charset="-122"/>
                  </a:rPr>
                  <a:t>为总原子数，</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𝑠</m:t>
                        </m:r>
                      </m:sub>
                    </m:sSub>
                  </m:oMath>
                </a14:m>
                <a:r>
                  <a:rPr lang="zh-CN" altLang="en-US" dirty="0">
                    <a:latin typeface="Times New Roman" panose="02020603050405020304" pitchFamily="18" charset="0"/>
                    <a:ea typeface="宋体" panose="02010600030101010101" pitchFamily="2" charset="-122"/>
                  </a:rPr>
                  <a:t>是方向轴上对称的原子数。</a:t>
                </a:r>
                <a:endParaRPr lang="en-US" altLang="zh-CN" dirty="0">
                  <a:latin typeface="Times New Roman" panose="02020603050405020304" pitchFamily="18" charset="0"/>
                  <a:ea typeface="宋体" panose="02010600030101010101" pitchFamily="2" charset="-122"/>
                </a:endParaRPr>
              </a:p>
              <a:p>
                <a:pPr>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𝛾</m:t>
                          </m:r>
                        </m:e>
                        <m:sub>
                          <m:r>
                            <a:rPr lang="en-US" altLang="zh-CN" b="0" i="1" smtClean="0">
                              <a:latin typeface="Cambria Math" panose="02040503050406030204" pitchFamily="18" charset="0"/>
                              <a:ea typeface="宋体" panose="02010600030101010101" pitchFamily="2" charset="-122"/>
                            </a:rPr>
                            <m:t>𝑘</m:t>
                          </m:r>
                        </m:sub>
                      </m:sSub>
                      <m:r>
                        <a:rPr lang="en-US" altLang="zh-CN" b="0" i="1" smtClean="0">
                          <a:latin typeface="Cambria Math" panose="02040503050406030204" pitchFamily="18" charset="0"/>
                          <a:ea typeface="宋体" panose="02010600030101010101" pitchFamily="2" charset="-122"/>
                        </a:rPr>
                        <m:t>=</m:t>
                      </m:r>
                      <m:sSup>
                        <m:sSupPr>
                          <m:ctrlPr>
                            <a:rPr lang="en-US" altLang="zh-CN" b="0" i="1" smtClean="0">
                              <a:latin typeface="Cambria Math" panose="02040503050406030204" pitchFamily="18" charset="0"/>
                              <a:ea typeface="宋体" panose="02010600030101010101" pitchFamily="2" charset="-122"/>
                            </a:rPr>
                          </m:ctrlPr>
                        </m:sSupPr>
                        <m:e>
                          <m:d>
                            <m:dPr>
                              <m:begChr m:val="{"/>
                              <m:endChr m:val="}"/>
                              <m:ctrlPr>
                                <a:rPr lang="en-US" altLang="zh-CN" b="0" i="1" smtClean="0">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宋体" panose="02010600030101010101" pitchFamily="2" charset="-122"/>
                                </a:rPr>
                                <m:t>1−</m:t>
                              </m:r>
                              <m:d>
                                <m:dPr>
                                  <m:begChr m:val="["/>
                                  <m:endChr m:val="]"/>
                                  <m:ctrlPr>
                                    <a:rPr lang="en-US" altLang="zh-CN" b="0" i="1" smtClean="0">
                                      <a:latin typeface="Cambria Math" panose="02040503050406030204" pitchFamily="18" charset="0"/>
                                      <a:ea typeface="宋体" panose="02010600030101010101" pitchFamily="2" charset="-122"/>
                                    </a:rPr>
                                  </m:ctrlPr>
                                </m:dPr>
                                <m:e>
                                  <m:f>
                                    <m:fPr>
                                      <m:ctrlPr>
                                        <a:rPr lang="en-US" altLang="zh-CN" b="0" i="1" smtClean="0">
                                          <a:latin typeface="Cambria Math" panose="02040503050406030204" pitchFamily="18" charset="0"/>
                                          <a:ea typeface="宋体" panose="02010600030101010101" pitchFamily="2" charset="-122"/>
                                        </a:rPr>
                                      </m:ctrlPr>
                                    </m:fPr>
                                    <m:num>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𝑛</m:t>
                                          </m:r>
                                        </m:e>
                                        <m:sub>
                                          <m:r>
                                            <a:rPr lang="en-US" altLang="zh-CN" b="0" i="1" smtClean="0">
                                              <a:latin typeface="Cambria Math" panose="02040503050406030204" pitchFamily="18" charset="0"/>
                                              <a:ea typeface="宋体" panose="02010600030101010101" pitchFamily="2" charset="-122"/>
                                            </a:rPr>
                                            <m:t>𝑠</m:t>
                                          </m:r>
                                        </m:sub>
                                      </m:sSub>
                                    </m:num>
                                    <m:den>
                                      <m:r>
                                        <a:rPr lang="en-US" altLang="zh-CN" b="0" i="1" smtClean="0">
                                          <a:latin typeface="Cambria Math" panose="02040503050406030204" pitchFamily="18" charset="0"/>
                                          <a:ea typeface="宋体" panose="02010600030101010101" pitchFamily="2" charset="-122"/>
                                        </a:rPr>
                                        <m:t>𝑛𝐴𝑇</m:t>
                                      </m:r>
                                    </m:den>
                                  </m:f>
                                  <m:func>
                                    <m:funcPr>
                                      <m:ctrlPr>
                                        <a:rPr lang="en-US" altLang="zh-CN" b="0" i="1" smtClean="0">
                                          <a:latin typeface="Cambria Math" panose="02040503050406030204" pitchFamily="18" charset="0"/>
                                          <a:ea typeface="宋体" panose="02010600030101010101" pitchFamily="2" charset="-122"/>
                                        </a:rPr>
                                      </m:ctrlPr>
                                    </m:funcPr>
                                    <m:fName>
                                      <m:sSub>
                                        <m:sSubPr>
                                          <m:ctrlPr>
                                            <a:rPr lang="en-US" altLang="zh-CN" b="0" i="1" smtClean="0">
                                              <a:latin typeface="Cambria Math" panose="02040503050406030204" pitchFamily="18" charset="0"/>
                                              <a:ea typeface="宋体" panose="02010600030101010101" pitchFamily="2" charset="-122"/>
                                            </a:rPr>
                                          </m:ctrlPr>
                                        </m:sSubPr>
                                        <m:e>
                                          <m:r>
                                            <m:rPr>
                                              <m:sty m:val="p"/>
                                            </m:rPr>
                                            <a:rPr lang="en-US" altLang="zh-CN" b="0" i="0" smtClean="0">
                                              <a:latin typeface="Cambria Math" panose="02040503050406030204" pitchFamily="18" charset="0"/>
                                              <a:ea typeface="宋体" panose="02010600030101010101" pitchFamily="2" charset="-122"/>
                                            </a:rPr>
                                            <m:t>log</m:t>
                                          </m:r>
                                        </m:e>
                                        <m:sub>
                                          <m:r>
                                            <a:rPr lang="en-US" altLang="zh-CN" b="0" i="1" smtClean="0">
                                              <a:latin typeface="Cambria Math" panose="02040503050406030204" pitchFamily="18" charset="0"/>
                                              <a:ea typeface="宋体" panose="02010600030101010101" pitchFamily="2" charset="-122"/>
                                            </a:rPr>
                                            <m:t>2</m:t>
                                          </m:r>
                                        </m:sub>
                                      </m:sSub>
                                    </m:fName>
                                    <m:e>
                                      <m:f>
                                        <m:fPr>
                                          <m:ctrlPr>
                                            <a:rPr lang="en-US" altLang="zh-CN" b="0" i="1" smtClean="0">
                                              <a:latin typeface="Cambria Math" panose="02040503050406030204" pitchFamily="18" charset="0"/>
                                              <a:ea typeface="宋体" panose="02010600030101010101" pitchFamily="2" charset="-122"/>
                                            </a:rPr>
                                          </m:ctrlPr>
                                        </m:fPr>
                                        <m:num>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𝑛</m:t>
                                              </m:r>
                                            </m:e>
                                            <m:sub>
                                              <m:r>
                                                <a:rPr lang="en-US" altLang="zh-CN" b="0" i="1" smtClean="0">
                                                  <a:latin typeface="Cambria Math" panose="02040503050406030204" pitchFamily="18" charset="0"/>
                                                  <a:ea typeface="宋体" panose="02010600030101010101" pitchFamily="2" charset="-122"/>
                                                </a:rPr>
                                                <m:t>𝑠</m:t>
                                              </m:r>
                                            </m:sub>
                                          </m:sSub>
                                        </m:num>
                                        <m:den>
                                          <m:r>
                                            <a:rPr lang="en-US" altLang="zh-CN" b="0" i="1" smtClean="0">
                                              <a:latin typeface="Cambria Math" panose="02040503050406030204" pitchFamily="18" charset="0"/>
                                              <a:ea typeface="宋体" panose="02010600030101010101" pitchFamily="2" charset="-122"/>
                                            </a:rPr>
                                            <m:t>𝑛𝐴𝑇</m:t>
                                          </m:r>
                                        </m:den>
                                      </m:f>
                                      <m:r>
                                        <a:rPr lang="en-US" altLang="zh-CN" b="0" i="1" smtClean="0">
                                          <a:latin typeface="Cambria Math" panose="02040503050406030204" pitchFamily="18" charset="0"/>
                                          <a:ea typeface="宋体" panose="02010600030101010101" pitchFamily="2" charset="-122"/>
                                        </a:rPr>
                                        <m:t>+</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𝑛</m:t>
                                          </m:r>
                                        </m:e>
                                        <m:sub>
                                          <m:r>
                                            <a:rPr lang="en-US" altLang="zh-CN" b="0" i="1" smtClean="0">
                                              <a:latin typeface="Cambria Math" panose="02040503050406030204" pitchFamily="18" charset="0"/>
                                              <a:ea typeface="宋体" panose="02010600030101010101" pitchFamily="2" charset="-122"/>
                                            </a:rPr>
                                            <m:t>𝑠</m:t>
                                          </m:r>
                                        </m:sub>
                                      </m:sSub>
                                      <m:r>
                                        <a:rPr lang="en-US" altLang="zh-CN" b="0" i="1" smtClean="0">
                                          <a:latin typeface="Cambria Math" panose="02040503050406030204" pitchFamily="18" charset="0"/>
                                          <a:ea typeface="宋体" panose="02010600030101010101" pitchFamily="2" charset="-122"/>
                                        </a:rPr>
                                        <m:t> (</m:t>
                                      </m:r>
                                      <m:f>
                                        <m:fPr>
                                          <m:ctrlPr>
                                            <a:rPr lang="en-US" altLang="zh-CN" b="0" i="1" smtClean="0">
                                              <a:latin typeface="Cambria Math" panose="02040503050406030204" pitchFamily="18" charset="0"/>
                                              <a:ea typeface="宋体" panose="02010600030101010101" pitchFamily="2" charset="-122"/>
                                            </a:rPr>
                                          </m:ctrlPr>
                                        </m:fPr>
                                        <m:num>
                                          <m:r>
                                            <a:rPr lang="en-US" altLang="zh-CN" b="0" i="1" smtClean="0">
                                              <a:latin typeface="Cambria Math" panose="02040503050406030204" pitchFamily="18" charset="0"/>
                                              <a:ea typeface="宋体" panose="02010600030101010101" pitchFamily="2" charset="-122"/>
                                            </a:rPr>
                                            <m:t>1</m:t>
                                          </m:r>
                                        </m:num>
                                        <m:den>
                                          <m:r>
                                            <a:rPr lang="en-US" altLang="zh-CN" b="0" i="1" smtClean="0">
                                              <a:latin typeface="Cambria Math" panose="02040503050406030204" pitchFamily="18" charset="0"/>
                                              <a:ea typeface="宋体" panose="02010600030101010101" pitchFamily="2" charset="-122"/>
                                            </a:rPr>
                                            <m:t>𝑛𝐴𝑇</m:t>
                                          </m:r>
                                        </m:den>
                                      </m:f>
                                      <m:func>
                                        <m:funcPr>
                                          <m:ctrlPr>
                                            <a:rPr lang="en-US" altLang="zh-CN" b="0" i="1" smtClean="0">
                                              <a:latin typeface="Cambria Math" panose="02040503050406030204" pitchFamily="18" charset="0"/>
                                              <a:ea typeface="宋体" panose="02010600030101010101" pitchFamily="2" charset="-122"/>
                                            </a:rPr>
                                          </m:ctrlPr>
                                        </m:funcPr>
                                        <m:fName>
                                          <m:sSub>
                                            <m:sSubPr>
                                              <m:ctrlPr>
                                                <a:rPr lang="en-US" altLang="zh-CN" b="0" i="1" smtClean="0">
                                                  <a:latin typeface="Cambria Math" panose="02040503050406030204" pitchFamily="18" charset="0"/>
                                                  <a:ea typeface="宋体" panose="02010600030101010101" pitchFamily="2" charset="-122"/>
                                                </a:rPr>
                                              </m:ctrlPr>
                                            </m:sSubPr>
                                            <m:e>
                                              <m:r>
                                                <m:rPr>
                                                  <m:sty m:val="p"/>
                                                </m:rPr>
                                                <a:rPr lang="en-US" altLang="zh-CN" b="0" i="0" smtClean="0">
                                                  <a:latin typeface="Cambria Math" panose="02040503050406030204" pitchFamily="18" charset="0"/>
                                                  <a:ea typeface="宋体" panose="02010600030101010101" pitchFamily="2" charset="-122"/>
                                                </a:rPr>
                                                <m:t>log</m:t>
                                              </m:r>
                                            </m:e>
                                            <m:sub>
                                              <m:r>
                                                <a:rPr lang="en-US" altLang="zh-CN" b="0" i="1" smtClean="0">
                                                  <a:latin typeface="Cambria Math" panose="02040503050406030204" pitchFamily="18" charset="0"/>
                                                  <a:ea typeface="宋体" panose="02010600030101010101" pitchFamily="2" charset="-122"/>
                                                </a:rPr>
                                                <m:t>2</m:t>
                                              </m:r>
                                            </m:sub>
                                          </m:sSub>
                                        </m:fName>
                                        <m:e>
                                          <m:f>
                                            <m:fPr>
                                              <m:ctrlPr>
                                                <a:rPr lang="en-US" altLang="zh-CN" b="0" i="1" smtClean="0">
                                                  <a:latin typeface="Cambria Math" panose="02040503050406030204" pitchFamily="18" charset="0"/>
                                                  <a:ea typeface="宋体" panose="02010600030101010101" pitchFamily="2" charset="-122"/>
                                                </a:rPr>
                                              </m:ctrlPr>
                                            </m:fPr>
                                            <m:num>
                                              <m:r>
                                                <a:rPr lang="en-US" altLang="zh-CN" b="0" i="1" smtClean="0">
                                                  <a:latin typeface="Cambria Math" panose="02040503050406030204" pitchFamily="18" charset="0"/>
                                                  <a:ea typeface="宋体" panose="02010600030101010101" pitchFamily="2" charset="-122"/>
                                                </a:rPr>
                                                <m:t>1</m:t>
                                              </m:r>
                                            </m:num>
                                            <m:den>
                                              <m:r>
                                                <a:rPr lang="en-US" altLang="zh-CN" b="0" i="1" smtClean="0">
                                                  <a:latin typeface="Cambria Math" panose="02040503050406030204" pitchFamily="18" charset="0"/>
                                                  <a:ea typeface="宋体" panose="02010600030101010101" pitchFamily="2" charset="-122"/>
                                                </a:rPr>
                                                <m:t>𝑛𝐴𝑇</m:t>
                                              </m:r>
                                            </m:den>
                                          </m:f>
                                          <m:r>
                                            <a:rPr lang="en-US" altLang="zh-CN" b="0" i="1" smtClean="0">
                                              <a:latin typeface="Cambria Math" panose="02040503050406030204" pitchFamily="18" charset="0"/>
                                              <a:ea typeface="宋体" panose="02010600030101010101" pitchFamily="2" charset="-122"/>
                                            </a:rPr>
                                            <m:t>)</m:t>
                                          </m:r>
                                        </m:e>
                                      </m:func>
                                    </m:e>
                                  </m:func>
                                </m:e>
                              </m:d>
                            </m:e>
                          </m:d>
                        </m:e>
                        <m:sup>
                          <m:r>
                            <a:rPr lang="en-US" altLang="zh-CN" b="0" i="1" smtClean="0">
                              <a:latin typeface="Cambria Math" panose="02040503050406030204" pitchFamily="18" charset="0"/>
                              <a:ea typeface="宋体" panose="02010600030101010101" pitchFamily="2" charset="-122"/>
                            </a:rPr>
                            <m:t>−1</m:t>
                          </m:r>
                        </m:sup>
                      </m:sSup>
                    </m:oMath>
                  </m:oMathPara>
                </a14:m>
                <a:endParaRPr lang="en-US" altLang="zh-CN" dirty="0">
                  <a:latin typeface="Times New Roman" panose="02020603050405020304" pitchFamily="18" charset="0"/>
                  <a:ea typeface="宋体" panose="02010600030101010101" pitchFamily="2" charset="-122"/>
                </a:endParaRPr>
              </a:p>
            </p:txBody>
          </p:sp>
        </mc:Choice>
        <mc:Fallback xmlns="">
          <p:sp>
            <p:nvSpPr>
              <p:cNvPr id="5" name="文本框 4">
                <a:extLst>
                  <a:ext uri="{FF2B5EF4-FFF2-40B4-BE49-F238E27FC236}">
                    <a16:creationId xmlns:a16="http://schemas.microsoft.com/office/drawing/2014/main" id="{735971BF-1585-484C-9D37-35E5444E45E5}"/>
                  </a:ext>
                </a:extLst>
              </p:cNvPr>
              <p:cNvSpPr txBox="1">
                <a:spLocks noRot="1" noChangeAspect="1" noMove="1" noResize="1" noEditPoints="1" noAdjustHandles="1" noChangeArrowheads="1" noChangeShapeType="1" noTextEdit="1"/>
              </p:cNvSpPr>
              <p:nvPr/>
            </p:nvSpPr>
            <p:spPr>
              <a:xfrm>
                <a:off x="238939" y="3914311"/>
                <a:ext cx="11680426" cy="2650790"/>
              </a:xfrm>
              <a:prstGeom prst="rect">
                <a:avLst/>
              </a:prstGeom>
              <a:blipFill>
                <a:blip r:embed="rId5"/>
                <a:stretch>
                  <a:fillRect l="-418" t="-1149" r="-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66993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D30DD2FC-DADD-45BB-82AC-EEFAA8627084}"/>
                  </a:ext>
                </a:extLst>
              </p:cNvPr>
              <p:cNvSpPr txBox="1"/>
              <p:nvPr/>
            </p:nvSpPr>
            <p:spPr>
              <a:xfrm>
                <a:off x="238938" y="243534"/>
                <a:ext cx="11730971" cy="5148782"/>
              </a:xfrm>
              <a:prstGeom prst="rect">
                <a:avLst/>
              </a:prstGeom>
              <a:noFill/>
            </p:spPr>
            <p:txBody>
              <a:bodyPr wrap="square" rtlCol="0">
                <a:spAutoFit/>
              </a:bodyPr>
              <a:lstStyle/>
              <a:p>
                <a:pPr>
                  <a:spcBef>
                    <a:spcPts val="600"/>
                  </a:spcBef>
                  <a:spcAft>
                    <a:spcPts val="600"/>
                  </a:spcAft>
                </a:pPr>
                <a:r>
                  <a:rPr lang="en-US" altLang="zh-CN" b="1" dirty="0">
                    <a:latin typeface="Times New Roman" panose="02020603050405020304" pitchFamily="18" charset="0"/>
                    <a:cs typeface="Times New Roman" panose="02020603050405020304" pitchFamily="18" charset="0"/>
                  </a:rPr>
                  <a:t>GETAWAY</a:t>
                </a:r>
              </a:p>
              <a:p>
                <a:pPr>
                  <a:spcBef>
                    <a:spcPts val="600"/>
                  </a:spcBef>
                  <a:spcAft>
                    <a:spcPts val="600"/>
                  </a:spcAft>
                </a:pPr>
                <a:r>
                  <a:rPr lang="zh-CN" altLang="en-US" dirty="0">
                    <a:latin typeface="Times New Roman" panose="02020603050405020304" pitchFamily="18" charset="0"/>
                    <a:ea typeface="宋体" panose="02010600030101010101" pitchFamily="2" charset="-122"/>
                  </a:rPr>
                  <a:t>全称为</a:t>
                </a:r>
                <a:r>
                  <a:rPr lang="en-US" altLang="zh-CN" dirty="0" err="1">
                    <a:latin typeface="Times New Roman" panose="02020603050405020304" pitchFamily="18" charset="0"/>
                  </a:rPr>
                  <a:t>GEometry</a:t>
                </a:r>
                <a:r>
                  <a:rPr lang="en-US" altLang="zh-CN" dirty="0">
                    <a:latin typeface="Times New Roman" panose="02020603050405020304" pitchFamily="18" charset="0"/>
                  </a:rPr>
                  <a:t>, Topology, and Atom-Weights </a:t>
                </a:r>
                <a:r>
                  <a:rPr lang="en-US" altLang="zh-CN" dirty="0" err="1">
                    <a:latin typeface="Times New Roman" panose="02020603050405020304" pitchFamily="18" charset="0"/>
                  </a:rPr>
                  <a:t>AssemblY</a:t>
                </a:r>
                <a:r>
                  <a:rPr lang="zh-CN" altLang="en-US" dirty="0">
                    <a:latin typeface="Times New Roman" panose="02020603050405020304" pitchFamily="18" charset="0"/>
                  </a:rPr>
                  <a:t>，是一类衡量分子几何、拓扑、原子权重的综合型描述符。</a:t>
                </a:r>
                <a:endParaRPr lang="en-US" altLang="zh-CN" dirty="0">
                  <a:latin typeface="Times New Roman" panose="02020603050405020304" pitchFamily="18" charset="0"/>
                </a:endParaRPr>
              </a:p>
              <a:p>
                <a:pPr>
                  <a:spcBef>
                    <a:spcPts val="600"/>
                  </a:spcBef>
                  <a:spcAft>
                    <a:spcPts val="600"/>
                  </a:spcAft>
                </a:pPr>
                <a:r>
                  <a:rPr lang="zh-CN" altLang="en-US" dirty="0">
                    <a:latin typeface="Times New Roman" panose="02020603050405020304" pitchFamily="18" charset="0"/>
                    <a:ea typeface="宋体" panose="02010600030101010101" pitchFamily="2" charset="-122"/>
                  </a:rPr>
                  <a:t>首先需要定义分子影响矩阵</a:t>
                </a:r>
                <a14:m>
                  <m:oMath xmlns:m="http://schemas.openxmlformats.org/officeDocument/2006/math">
                    <m:r>
                      <a:rPr lang="en-US" altLang="zh-CN" b="1" i="1" smtClean="0">
                        <a:latin typeface="Cambria Math" panose="02040503050406030204" pitchFamily="18" charset="0"/>
                        <a:ea typeface="宋体" panose="02010600030101010101" pitchFamily="2" charset="-122"/>
                      </a:rPr>
                      <m:t>𝑯</m:t>
                    </m:r>
                  </m:oMath>
                </a14:m>
                <a:r>
                  <a:rPr lang="zh-CN" altLang="en-US" dirty="0">
                    <a:latin typeface="Times New Roman" panose="02020603050405020304" pitchFamily="18" charset="0"/>
                    <a:ea typeface="宋体" panose="02010600030101010101" pitchFamily="2" charset="-122"/>
                  </a:rPr>
                  <a:t>，计算自</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𝑛</m:t>
                    </m:r>
                  </m:oMath>
                </a14:m>
                <a:r>
                  <a:rPr lang="zh-CN" altLang="en-US" dirty="0">
                    <a:latin typeface="Times New Roman" panose="02020603050405020304" pitchFamily="18" charset="0"/>
                    <a:ea typeface="宋体" panose="02010600030101010101" pitchFamily="2" charset="-122"/>
                  </a:rPr>
                  <a:t>原子分子的三维坐标矩阵</a:t>
                </a:r>
                <a14:m>
                  <m:oMath xmlns:m="http://schemas.openxmlformats.org/officeDocument/2006/math">
                    <m:r>
                      <a:rPr lang="en-US" altLang="zh-CN" b="1" i="1" smtClean="0">
                        <a:latin typeface="Cambria Math" panose="02040503050406030204" pitchFamily="18" charset="0"/>
                        <a:ea typeface="宋体" panose="02010600030101010101" pitchFamily="2" charset="-122"/>
                      </a:rPr>
                      <m:t>𝑴</m:t>
                    </m:r>
                  </m:oMath>
                </a14:m>
                <a:r>
                  <a:rPr lang="zh-CN" altLang="en-US" dirty="0">
                    <a:latin typeface="+mj-ea"/>
                    <a:ea typeface="+mj-ea"/>
                  </a:rPr>
                  <a:t>：</a:t>
                </a:r>
                <a:endParaRPr lang="en-US" altLang="zh-CN" dirty="0">
                  <a:latin typeface="+mj-ea"/>
                  <a:ea typeface="+mj-ea"/>
                </a:endParaRPr>
              </a:p>
              <a:p>
                <a:pPr>
                  <a:spcBef>
                    <a:spcPts val="600"/>
                  </a:spcBef>
                  <a:spcAft>
                    <a:spcPts val="600"/>
                  </a:spcAft>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ea typeface="宋体" panose="02010600030101010101" pitchFamily="2" charset="-122"/>
                        </a:rPr>
                        <m:t>𝑯</m:t>
                      </m:r>
                      <m:r>
                        <a:rPr lang="en-US" altLang="zh-CN" b="1" i="1">
                          <a:latin typeface="Cambria Math" panose="02040503050406030204" pitchFamily="18" charset="0"/>
                          <a:ea typeface="宋体" panose="02010600030101010101" pitchFamily="2" charset="-122"/>
                        </a:rPr>
                        <m:t>=</m:t>
                      </m:r>
                      <m:r>
                        <a:rPr lang="en-US" altLang="zh-CN" b="1" i="1" smtClean="0">
                          <a:latin typeface="Cambria Math" panose="02040503050406030204" pitchFamily="18" charset="0"/>
                          <a:ea typeface="宋体" panose="02010600030101010101" pitchFamily="2" charset="-122"/>
                        </a:rPr>
                        <m:t>𝑴</m:t>
                      </m:r>
                      <m:r>
                        <a:rPr lang="en-US" altLang="zh-CN" b="1" i="1" smtClean="0">
                          <a:latin typeface="Cambria Math" panose="02040503050406030204" pitchFamily="18" charset="0"/>
                          <a:ea typeface="宋体" panose="02010600030101010101" pitchFamily="2" charset="-122"/>
                        </a:rPr>
                        <m:t>⋅</m:t>
                      </m:r>
                      <m:sSup>
                        <m:sSupPr>
                          <m:ctrlPr>
                            <a:rPr lang="en-US" altLang="zh-CN" b="1" i="1" smtClean="0">
                              <a:latin typeface="Cambria Math" panose="02040503050406030204" pitchFamily="18" charset="0"/>
                              <a:ea typeface="宋体" panose="02010600030101010101" pitchFamily="2" charset="-122"/>
                            </a:rPr>
                          </m:ctrlPr>
                        </m:sSupPr>
                        <m:e>
                          <m:d>
                            <m:dPr>
                              <m:ctrlPr>
                                <a:rPr lang="en-US" altLang="zh-CN" b="1" i="1" smtClean="0">
                                  <a:latin typeface="Cambria Math" panose="02040503050406030204" pitchFamily="18" charset="0"/>
                                  <a:ea typeface="宋体" panose="02010600030101010101" pitchFamily="2" charset="-122"/>
                                </a:rPr>
                              </m:ctrlPr>
                            </m:dPr>
                            <m:e>
                              <m:sSup>
                                <m:sSupPr>
                                  <m:ctrlPr>
                                    <a:rPr lang="en-US" altLang="zh-CN" b="1" i="1" smtClean="0">
                                      <a:latin typeface="Cambria Math" panose="02040503050406030204" pitchFamily="18" charset="0"/>
                                      <a:ea typeface="宋体" panose="02010600030101010101" pitchFamily="2" charset="-122"/>
                                    </a:rPr>
                                  </m:ctrlPr>
                                </m:sSupPr>
                                <m:e>
                                  <m:r>
                                    <a:rPr lang="en-US" altLang="zh-CN" b="1" i="1" smtClean="0">
                                      <a:latin typeface="Cambria Math" panose="02040503050406030204" pitchFamily="18" charset="0"/>
                                      <a:ea typeface="宋体" panose="02010600030101010101" pitchFamily="2" charset="-122"/>
                                    </a:rPr>
                                    <m:t>𝑴</m:t>
                                  </m:r>
                                </m:e>
                                <m:sup>
                                  <m:r>
                                    <a:rPr lang="en-US" altLang="zh-CN" b="1" i="1" smtClean="0">
                                      <a:latin typeface="Cambria Math" panose="02040503050406030204" pitchFamily="18" charset="0"/>
                                      <a:ea typeface="宋体" panose="02010600030101010101" pitchFamily="2" charset="-122"/>
                                    </a:rPr>
                                    <m:t>𝑻</m:t>
                                  </m:r>
                                </m:sup>
                              </m:sSup>
                              <m:r>
                                <a:rPr lang="en-US" altLang="zh-CN" b="1" i="1" smtClean="0">
                                  <a:latin typeface="Cambria Math" panose="02040503050406030204" pitchFamily="18" charset="0"/>
                                  <a:ea typeface="宋体" panose="02010600030101010101" pitchFamily="2" charset="-122"/>
                                </a:rPr>
                                <m:t>⋅</m:t>
                              </m:r>
                              <m:r>
                                <a:rPr lang="en-US" altLang="zh-CN" b="1" i="1" smtClean="0">
                                  <a:latin typeface="Cambria Math" panose="02040503050406030204" pitchFamily="18" charset="0"/>
                                  <a:ea typeface="宋体" panose="02010600030101010101" pitchFamily="2" charset="-122"/>
                                </a:rPr>
                                <m:t>𝑴</m:t>
                              </m:r>
                            </m:e>
                          </m:d>
                        </m:e>
                        <m:sup>
                          <m:r>
                            <a:rPr lang="en-US" altLang="zh-CN" b="1" i="1" smtClean="0">
                              <a:latin typeface="Cambria Math" panose="02040503050406030204" pitchFamily="18" charset="0"/>
                              <a:ea typeface="宋体" panose="02010600030101010101" pitchFamily="2" charset="-122"/>
                            </a:rPr>
                            <m:t>−</m:t>
                          </m:r>
                          <m:r>
                            <a:rPr lang="en-US" altLang="zh-CN" b="1" i="1" smtClean="0">
                              <a:latin typeface="Cambria Math" panose="02040503050406030204" pitchFamily="18" charset="0"/>
                              <a:ea typeface="宋体" panose="02010600030101010101" pitchFamily="2" charset="-122"/>
                            </a:rPr>
                            <m:t>𝟏</m:t>
                          </m:r>
                        </m:sup>
                      </m:sSup>
                      <m:r>
                        <a:rPr lang="en-US" altLang="zh-CN" b="1" i="1" smtClean="0">
                          <a:latin typeface="Cambria Math" panose="02040503050406030204" pitchFamily="18" charset="0"/>
                          <a:ea typeface="宋体" panose="02010600030101010101" pitchFamily="2" charset="-122"/>
                        </a:rPr>
                        <m:t>⋅</m:t>
                      </m:r>
                      <m:sSup>
                        <m:sSupPr>
                          <m:ctrlPr>
                            <a:rPr lang="en-US" altLang="zh-CN" b="1" i="1" smtClean="0">
                              <a:latin typeface="Cambria Math" panose="02040503050406030204" pitchFamily="18" charset="0"/>
                              <a:ea typeface="宋体" panose="02010600030101010101" pitchFamily="2" charset="-122"/>
                            </a:rPr>
                          </m:ctrlPr>
                        </m:sSupPr>
                        <m:e>
                          <m:r>
                            <a:rPr lang="en-US" altLang="zh-CN" b="1" i="1" smtClean="0">
                              <a:latin typeface="Cambria Math" panose="02040503050406030204" pitchFamily="18" charset="0"/>
                              <a:ea typeface="宋体" panose="02010600030101010101" pitchFamily="2" charset="-122"/>
                            </a:rPr>
                            <m:t>𝑴</m:t>
                          </m:r>
                        </m:e>
                        <m:sup>
                          <m:r>
                            <a:rPr lang="en-US" altLang="zh-CN" b="1" i="1" smtClean="0">
                              <a:latin typeface="Cambria Math" panose="02040503050406030204" pitchFamily="18" charset="0"/>
                              <a:ea typeface="宋体" panose="02010600030101010101" pitchFamily="2" charset="-122"/>
                            </a:rPr>
                            <m:t>𝑻</m:t>
                          </m:r>
                        </m:sup>
                      </m:sSup>
                    </m:oMath>
                  </m:oMathPara>
                </a14:m>
                <a:endParaRPr lang="en-US" altLang="zh-CN" b="1" dirty="0">
                  <a:latin typeface="Times New Roman" panose="02020603050405020304" pitchFamily="18" charset="0"/>
                  <a:ea typeface="宋体" panose="02010600030101010101" pitchFamily="2" charset="-122"/>
                </a:endParaRPr>
              </a:p>
              <a:p>
                <a:pPr>
                  <a:spcBef>
                    <a:spcPts val="600"/>
                  </a:spcBef>
                  <a:spcAft>
                    <a:spcPts val="600"/>
                  </a:spcAft>
                </a:pPr>
                <a:r>
                  <a:rPr lang="zh-CN" altLang="en-US" dirty="0">
                    <a:latin typeface="Times New Roman" panose="02020603050405020304" pitchFamily="18" charset="0"/>
                    <a:ea typeface="宋体" panose="02010600030101010101" pitchFamily="2" charset="-122"/>
                  </a:rPr>
                  <a:t>矩阵</a:t>
                </a:r>
                <a14:m>
                  <m:oMath xmlns:m="http://schemas.openxmlformats.org/officeDocument/2006/math">
                    <m:r>
                      <a:rPr lang="en-US" altLang="zh-CN" b="1" i="1">
                        <a:latin typeface="Cambria Math" panose="02040503050406030204" pitchFamily="18" charset="0"/>
                      </a:rPr>
                      <m:t>𝑯</m:t>
                    </m:r>
                  </m:oMath>
                </a14:m>
                <a:r>
                  <a:rPr lang="zh-CN" altLang="en-US" dirty="0">
                    <a:latin typeface="Times New Roman" panose="02020603050405020304" pitchFamily="18" charset="0"/>
                    <a:ea typeface="宋体" panose="02010600030101010101" pitchFamily="2" charset="-122"/>
                  </a:rPr>
                  <a:t>是</a:t>
                </a:r>
                <a14:m>
                  <m:oMath xmlns:m="http://schemas.openxmlformats.org/officeDocument/2006/math">
                    <m:r>
                      <a:rPr lang="en-US" altLang="zh-CN" b="0" i="1" dirty="0" smtClean="0">
                        <a:latin typeface="Cambria Math" panose="02040503050406030204" pitchFamily="18" charset="0"/>
                        <a:ea typeface="宋体" panose="02010600030101010101" pitchFamily="2" charset="-122"/>
                      </a:rPr>
                      <m:t>𝑛</m:t>
                    </m:r>
                    <m:r>
                      <a:rPr lang="en-US" altLang="zh-CN" b="0" i="1" dirty="0" smtClean="0">
                        <a:latin typeface="Cambria Math" panose="02040503050406030204" pitchFamily="18" charset="0"/>
                        <a:ea typeface="宋体" panose="02010600030101010101" pitchFamily="2" charset="-122"/>
                      </a:rPr>
                      <m:t>×</m:t>
                    </m:r>
                    <m:r>
                      <a:rPr lang="en-US" altLang="zh-CN" b="0" i="1" dirty="0" smtClean="0">
                        <a:latin typeface="Cambria Math" panose="02040503050406030204" pitchFamily="18" charset="0"/>
                        <a:ea typeface="宋体" panose="02010600030101010101" pitchFamily="2" charset="-122"/>
                      </a:rPr>
                      <m:t>𝑛</m:t>
                    </m:r>
                  </m:oMath>
                </a14:m>
                <a:r>
                  <a:rPr lang="zh-CN" altLang="en-US" dirty="0">
                    <a:latin typeface="Times New Roman" panose="02020603050405020304" pitchFamily="18" charset="0"/>
                    <a:ea typeface="宋体" panose="02010600030101010101" pitchFamily="2" charset="-122"/>
                  </a:rPr>
                  <a:t>的矩阵，矩阵对角元素的大小分别代表着分子空间中原子坐标的位置，离分子中心越远的原子的矩阵元素</a:t>
                </a:r>
                <a14:m>
                  <m:oMath xmlns:m="http://schemas.openxmlformats.org/officeDocument/2006/math">
                    <m:sSub>
                      <m:sSubPr>
                        <m:ctrlPr>
                          <a:rPr lang="en-US" altLang="zh-CN" b="0" i="1" dirty="0" smtClean="0">
                            <a:latin typeface="Cambria Math" panose="02040503050406030204" pitchFamily="18" charset="0"/>
                            <a:ea typeface="宋体" panose="02010600030101010101" pitchFamily="2" charset="-122"/>
                          </a:rPr>
                        </m:ctrlPr>
                      </m:sSubPr>
                      <m:e>
                        <m:r>
                          <a:rPr lang="en-US" altLang="zh-CN" i="1" dirty="0" smtClean="0">
                            <a:latin typeface="Cambria Math" panose="02040503050406030204" pitchFamily="18" charset="0"/>
                            <a:ea typeface="宋体" panose="02010600030101010101" pitchFamily="2" charset="-122"/>
                          </a:rPr>
                          <m:t>h</m:t>
                        </m:r>
                      </m:e>
                      <m:sub>
                        <m:r>
                          <a:rPr lang="en-US" altLang="zh-CN" b="0" i="1" dirty="0" smtClean="0">
                            <a:latin typeface="Cambria Math" panose="02040503050406030204" pitchFamily="18" charset="0"/>
                            <a:ea typeface="宋体" panose="02010600030101010101" pitchFamily="2" charset="-122"/>
                          </a:rPr>
                          <m:t>𝑖𝑖</m:t>
                        </m:r>
                      </m:sub>
                    </m:sSub>
                  </m:oMath>
                </a14:m>
                <a:r>
                  <a:rPr lang="zh-CN" altLang="en-US" dirty="0">
                    <a:latin typeface="Times New Roman" panose="02020603050405020304" pitchFamily="18" charset="0"/>
                    <a:ea typeface="宋体" panose="02010600030101010101" pitchFamily="2" charset="-122"/>
                  </a:rPr>
                  <a:t>越大，里中心越近的原子的矩阵元素</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h</m:t>
                        </m:r>
                      </m:e>
                      <m:sub>
                        <m:r>
                          <a:rPr lang="en-US" altLang="zh-CN" i="1" dirty="0">
                            <a:latin typeface="Cambria Math" panose="02040503050406030204" pitchFamily="18" charset="0"/>
                          </a:rPr>
                          <m:t>𝑖𝑖</m:t>
                        </m:r>
                      </m:sub>
                    </m:sSub>
                  </m:oMath>
                </a14:m>
                <a:r>
                  <a:rPr lang="zh-CN" altLang="en-US" dirty="0">
                    <a:latin typeface="Times New Roman" panose="02020603050405020304" pitchFamily="18" charset="0"/>
                    <a:ea typeface="宋体" panose="02010600030101010101" pitchFamily="2" charset="-122"/>
                  </a:rPr>
                  <a:t>越小。</a:t>
                </a:r>
                <a:endParaRPr lang="en-US" altLang="zh-CN" dirty="0">
                  <a:latin typeface="Times New Roman" panose="02020603050405020304" pitchFamily="18" charset="0"/>
                  <a:ea typeface="宋体" panose="02010600030101010101" pitchFamily="2" charset="-122"/>
                </a:endParaRPr>
              </a:p>
              <a:p>
                <a:pPr>
                  <a:spcBef>
                    <a:spcPts val="600"/>
                  </a:spcBef>
                  <a:spcAft>
                    <a:spcPts val="600"/>
                  </a:spcAft>
                </a:pPr>
                <a:r>
                  <a:rPr lang="zh-CN" altLang="en-US" dirty="0">
                    <a:latin typeface="Times New Roman" panose="02020603050405020304" pitchFamily="18" charset="0"/>
                    <a:ea typeface="宋体" panose="02010600030101010101" pitchFamily="2" charset="-122"/>
                  </a:rPr>
                  <a:t>在分子影响矩阵</a:t>
                </a:r>
                <a14:m>
                  <m:oMath xmlns:m="http://schemas.openxmlformats.org/officeDocument/2006/math">
                    <m:r>
                      <a:rPr lang="en-US" altLang="zh-CN" b="1" i="1">
                        <a:latin typeface="Cambria Math" panose="02040503050406030204" pitchFamily="18" charset="0"/>
                      </a:rPr>
                      <m:t>𝑯</m:t>
                    </m:r>
                  </m:oMath>
                </a14:m>
                <a:r>
                  <a:rPr lang="zh-CN" altLang="en-US" dirty="0">
                    <a:latin typeface="Times New Roman" panose="02020603050405020304" pitchFamily="18" charset="0"/>
                    <a:ea typeface="宋体" panose="02010600030101010101" pitchFamily="2" charset="-122"/>
                  </a:rPr>
                  <a:t>的基础上，定义了影响距离比矩阵</a:t>
                </a:r>
                <a14:m>
                  <m:oMath xmlns:m="http://schemas.openxmlformats.org/officeDocument/2006/math">
                    <m:r>
                      <a:rPr lang="en-US" altLang="zh-CN" b="1" i="1" smtClean="0">
                        <a:latin typeface="Cambria Math" panose="02040503050406030204" pitchFamily="18" charset="0"/>
                        <a:ea typeface="宋体" panose="02010600030101010101" pitchFamily="2" charset="-122"/>
                      </a:rPr>
                      <m:t>𝑹</m:t>
                    </m:r>
                  </m:oMath>
                </a14:m>
                <a:r>
                  <a:rPr lang="zh-CN" altLang="en-US"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宋体" panose="02010600030101010101" pitchFamily="2" charset="-122"/>
                            </a:rPr>
                          </m:ctrlPr>
                        </m:sSubPr>
                        <m:e>
                          <m:d>
                            <m:dPr>
                              <m:begChr m:val="["/>
                              <m:endChr m:val="]"/>
                              <m:ctrlPr>
                                <a:rPr lang="en-US" altLang="zh-CN" b="0" i="1" smtClean="0">
                                  <a:latin typeface="Cambria Math" panose="02040503050406030204" pitchFamily="18" charset="0"/>
                                  <a:ea typeface="宋体" panose="02010600030101010101" pitchFamily="2" charset="-122"/>
                                </a:rPr>
                              </m:ctrlPr>
                            </m:dPr>
                            <m:e>
                              <m:r>
                                <a:rPr lang="en-US" altLang="zh-CN" b="1" i="1" smtClean="0">
                                  <a:latin typeface="Cambria Math" panose="02040503050406030204" pitchFamily="18" charset="0"/>
                                  <a:ea typeface="宋体" panose="02010600030101010101" pitchFamily="2" charset="-122"/>
                                </a:rPr>
                                <m:t>𝑹</m:t>
                              </m:r>
                            </m:e>
                          </m:d>
                        </m:e>
                        <m:sub>
                          <m:r>
                            <a:rPr lang="en-US" altLang="zh-CN" b="0" i="1" smtClean="0">
                              <a:latin typeface="Cambria Math" panose="02040503050406030204" pitchFamily="18" charset="0"/>
                              <a:ea typeface="宋体" panose="02010600030101010101" pitchFamily="2" charset="-122"/>
                            </a:rPr>
                            <m:t>𝑖𝑗</m:t>
                          </m:r>
                        </m:sub>
                      </m:sSub>
                      <m:r>
                        <a:rPr lang="en-US" altLang="zh-CN" b="0" i="1" smtClean="0">
                          <a:latin typeface="Cambria Math" panose="02040503050406030204" pitchFamily="18" charset="0"/>
                          <a:ea typeface="宋体" panose="02010600030101010101" pitchFamily="2" charset="-122"/>
                        </a:rPr>
                        <m:t>=</m:t>
                      </m:r>
                      <m:sSub>
                        <m:sSubPr>
                          <m:ctrlPr>
                            <a:rPr lang="en-US" altLang="zh-CN" b="0" i="1" smtClean="0">
                              <a:latin typeface="Cambria Math" panose="02040503050406030204" pitchFamily="18" charset="0"/>
                              <a:ea typeface="宋体" panose="02010600030101010101" pitchFamily="2" charset="-122"/>
                            </a:rPr>
                          </m:ctrlPr>
                        </m:sSubPr>
                        <m:e>
                          <m:d>
                            <m:dPr>
                              <m:begChr m:val="["/>
                              <m:endChr m:val="]"/>
                              <m:ctrlPr>
                                <a:rPr lang="en-US" altLang="zh-CN" b="0" i="1" smtClean="0">
                                  <a:latin typeface="Cambria Math" panose="02040503050406030204" pitchFamily="18" charset="0"/>
                                  <a:ea typeface="宋体" panose="02010600030101010101" pitchFamily="2" charset="-122"/>
                                </a:rPr>
                              </m:ctrlPr>
                            </m:dPr>
                            <m:e>
                              <m:f>
                                <m:fPr>
                                  <m:ctrlPr>
                                    <a:rPr lang="en-US" altLang="zh-CN" b="0" i="1" smtClean="0">
                                      <a:latin typeface="Cambria Math" panose="02040503050406030204" pitchFamily="18" charset="0"/>
                                      <a:ea typeface="宋体" panose="02010600030101010101" pitchFamily="2" charset="-122"/>
                                    </a:rPr>
                                  </m:ctrlPr>
                                </m:fPr>
                                <m:num>
                                  <m:rad>
                                    <m:radPr>
                                      <m:degHide m:val="on"/>
                                      <m:ctrlPr>
                                        <a:rPr lang="en-US" altLang="zh-CN" b="0" i="1" smtClean="0">
                                          <a:latin typeface="Cambria Math" panose="02040503050406030204" pitchFamily="18" charset="0"/>
                                          <a:ea typeface="宋体" panose="02010600030101010101" pitchFamily="2" charset="-122"/>
                                        </a:rPr>
                                      </m:ctrlPr>
                                    </m:radPr>
                                    <m:deg/>
                                    <m:e>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h</m:t>
                                          </m:r>
                                        </m:e>
                                        <m:sub>
                                          <m:r>
                                            <a:rPr lang="en-US" altLang="zh-CN" b="0" i="1" smtClean="0">
                                              <a:latin typeface="Cambria Math" panose="02040503050406030204" pitchFamily="18" charset="0"/>
                                              <a:ea typeface="宋体" panose="02010600030101010101" pitchFamily="2" charset="-122"/>
                                            </a:rPr>
                                            <m:t>𝑖𝑖</m:t>
                                          </m:r>
                                        </m:sub>
                                      </m:sSub>
                                      <m:r>
                                        <a:rPr lang="en-US" altLang="zh-CN" b="0" i="1" smtClean="0">
                                          <a:latin typeface="Cambria Math" panose="02040503050406030204" pitchFamily="18" charset="0"/>
                                          <a:ea typeface="宋体" panose="02010600030101010101" pitchFamily="2" charset="-122"/>
                                        </a:rPr>
                                        <m:t>⋅</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h</m:t>
                                          </m:r>
                                        </m:e>
                                        <m:sub>
                                          <m:r>
                                            <a:rPr lang="en-US" altLang="zh-CN" b="0" i="1" smtClean="0">
                                              <a:latin typeface="Cambria Math" panose="02040503050406030204" pitchFamily="18" charset="0"/>
                                              <a:ea typeface="宋体" panose="02010600030101010101" pitchFamily="2" charset="-122"/>
                                            </a:rPr>
                                            <m:t>𝑗𝑗</m:t>
                                          </m:r>
                                        </m:sub>
                                      </m:sSub>
                                    </m:e>
                                  </m:rad>
                                </m:num>
                                <m:den>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𝑟</m:t>
                                      </m:r>
                                    </m:e>
                                    <m:sub>
                                      <m:r>
                                        <a:rPr lang="en-US" altLang="zh-CN" b="0" i="1" smtClean="0">
                                          <a:latin typeface="Cambria Math" panose="02040503050406030204" pitchFamily="18" charset="0"/>
                                          <a:ea typeface="宋体" panose="02010600030101010101" pitchFamily="2" charset="-122"/>
                                        </a:rPr>
                                        <m:t>𝑖𝑗</m:t>
                                      </m:r>
                                    </m:sub>
                                  </m:sSub>
                                </m:den>
                              </m:f>
                            </m:e>
                          </m:d>
                        </m:e>
                        <m:sub>
                          <m:r>
                            <a:rPr lang="en-US" altLang="zh-CN" b="0" i="1" smtClean="0">
                              <a:latin typeface="Cambria Math" panose="02040503050406030204" pitchFamily="18" charset="0"/>
                              <a:ea typeface="宋体" panose="02010600030101010101" pitchFamily="2" charset="-122"/>
                            </a:rPr>
                            <m:t>𝑖𝑗</m:t>
                          </m:r>
                        </m:sub>
                      </m:sSub>
                      <m:r>
                        <a:rPr lang="en-US" altLang="zh-CN" b="0" i="1" smtClean="0">
                          <a:latin typeface="Cambria Math" panose="02040503050406030204" pitchFamily="18" charset="0"/>
                          <a:ea typeface="宋体" panose="02010600030101010101" pitchFamily="2" charset="-122"/>
                        </a:rPr>
                        <m:t>, </m:t>
                      </m:r>
                      <m:r>
                        <a:rPr lang="en-US" altLang="zh-CN" b="0" i="1" smtClean="0">
                          <a:latin typeface="Cambria Math" panose="02040503050406030204" pitchFamily="18" charset="0"/>
                          <a:ea typeface="宋体" panose="02010600030101010101" pitchFamily="2" charset="-122"/>
                        </a:rPr>
                        <m:t>𝑖</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𝑗</m:t>
                      </m:r>
                    </m:oMath>
                  </m:oMathPara>
                </a14:m>
                <a:endParaRPr lang="en-US" altLang="zh-CN" dirty="0">
                  <a:latin typeface="Times New Roman" panose="02020603050405020304" pitchFamily="18" charset="0"/>
                  <a:ea typeface="宋体" panose="02010600030101010101" pitchFamily="2" charset="-122"/>
                </a:endParaRPr>
              </a:p>
              <a:p>
                <a:pPr>
                  <a:spcBef>
                    <a:spcPts val="600"/>
                  </a:spcBef>
                  <a:spcAft>
                    <a:spcPts val="600"/>
                  </a:spcAft>
                </a:pPr>
                <a:r>
                  <a:rPr lang="zh-CN" altLang="en-US" dirty="0">
                    <a:latin typeface="Times New Roman" panose="02020603050405020304" pitchFamily="18" charset="0"/>
                  </a:rPr>
                  <a:t>影响距离比矩阵</a:t>
                </a:r>
                <a14:m>
                  <m:oMath xmlns:m="http://schemas.openxmlformats.org/officeDocument/2006/math">
                    <m:r>
                      <a:rPr lang="en-US" altLang="zh-CN" b="1" i="1">
                        <a:latin typeface="Cambria Math" panose="02040503050406030204" pitchFamily="18" charset="0"/>
                      </a:rPr>
                      <m:t>𝑹</m:t>
                    </m:r>
                  </m:oMath>
                </a14:m>
                <a:r>
                  <a:rPr lang="zh-CN" altLang="en-US" dirty="0">
                    <a:latin typeface="Times New Roman" panose="02020603050405020304" pitchFamily="18" charset="0"/>
                    <a:ea typeface="宋体" panose="02010600030101010101" pitchFamily="2" charset="-122"/>
                  </a:rPr>
                  <a:t>的元素</a:t>
                </a:r>
                <a14:m>
                  <m:oMath xmlns:m="http://schemas.openxmlformats.org/officeDocument/2006/math">
                    <m:sSub>
                      <m:sSubPr>
                        <m:ctrlPr>
                          <a:rPr lang="en-US" altLang="zh-CN" i="1">
                            <a:latin typeface="Cambria Math" panose="02040503050406030204" pitchFamily="18" charset="0"/>
                          </a:rPr>
                        </m:ctrlPr>
                      </m:sSubPr>
                      <m:e>
                        <m:d>
                          <m:dPr>
                            <m:begChr m:val="["/>
                            <m:endChr m:val="]"/>
                            <m:ctrlPr>
                              <a:rPr lang="en-US" altLang="zh-CN" i="1">
                                <a:latin typeface="Cambria Math" panose="02040503050406030204" pitchFamily="18" charset="0"/>
                              </a:rPr>
                            </m:ctrlPr>
                          </m:dPr>
                          <m:e>
                            <m:r>
                              <a:rPr lang="en-US" altLang="zh-CN" b="1" i="1">
                                <a:latin typeface="Cambria Math" panose="02040503050406030204" pitchFamily="18" charset="0"/>
                              </a:rPr>
                              <m:t>𝑹</m:t>
                            </m:r>
                          </m:e>
                        </m:d>
                      </m:e>
                      <m:sub>
                        <m:r>
                          <a:rPr lang="en-US" altLang="zh-CN" i="1">
                            <a:latin typeface="Cambria Math" panose="02040503050406030204" pitchFamily="18" charset="0"/>
                          </a:rPr>
                          <m:t>𝑖𝑗</m:t>
                        </m:r>
                      </m:sub>
                    </m:sSub>
                    <m:r>
                      <a:rPr lang="zh-CN" altLang="en-US" i="1" smtClean="0">
                        <a:latin typeface="Cambria Math" panose="02040503050406030204" pitchFamily="18" charset="0"/>
                      </a:rPr>
                      <m:t>衡量</m:t>
                    </m:r>
                  </m:oMath>
                </a14:m>
                <a:r>
                  <a:rPr lang="zh-CN" altLang="en-US" dirty="0">
                    <a:latin typeface="Times New Roman" panose="02020603050405020304" pitchFamily="18" charset="0"/>
                    <a:ea typeface="宋体" panose="02010600030101010101" pitchFamily="2" charset="-122"/>
                  </a:rPr>
                  <a:t>了两个原子间的三维坐标关系。若两个原子分别在分子中心的两端，则</a:t>
                </a:r>
                <a14:m>
                  <m:oMath xmlns:m="http://schemas.openxmlformats.org/officeDocument/2006/math">
                    <m:sSub>
                      <m:sSubPr>
                        <m:ctrlPr>
                          <a:rPr lang="en-US" altLang="zh-CN" i="1">
                            <a:latin typeface="Cambria Math" panose="02040503050406030204" pitchFamily="18" charset="0"/>
                          </a:rPr>
                        </m:ctrlPr>
                      </m:sSubPr>
                      <m:e>
                        <m:d>
                          <m:dPr>
                            <m:begChr m:val="["/>
                            <m:endChr m:val="]"/>
                            <m:ctrlPr>
                              <a:rPr lang="en-US" altLang="zh-CN" i="1">
                                <a:latin typeface="Cambria Math" panose="02040503050406030204" pitchFamily="18" charset="0"/>
                              </a:rPr>
                            </m:ctrlPr>
                          </m:dPr>
                          <m:e>
                            <m:r>
                              <a:rPr lang="en-US" altLang="zh-CN" b="1" i="1">
                                <a:latin typeface="Cambria Math" panose="02040503050406030204" pitchFamily="18" charset="0"/>
                              </a:rPr>
                              <m:t>𝑹</m:t>
                            </m:r>
                          </m:e>
                        </m:d>
                      </m:e>
                      <m:sub>
                        <m:r>
                          <a:rPr lang="en-US" altLang="zh-CN" i="1">
                            <a:latin typeface="Cambria Math" panose="02040503050406030204" pitchFamily="18" charset="0"/>
                          </a:rPr>
                          <m:t>𝑖𝑗</m:t>
                        </m:r>
                      </m:sub>
                    </m:sSub>
                  </m:oMath>
                </a14:m>
                <a:r>
                  <a:rPr lang="zh-CN" altLang="en-US" dirty="0">
                    <a:latin typeface="Times New Roman" panose="02020603050405020304" pitchFamily="18" charset="0"/>
                    <a:ea typeface="宋体" panose="02010600030101010101" pitchFamily="2" charset="-122"/>
                  </a:rPr>
                  <a:t>的值会较小</a:t>
                </a:r>
                <a:r>
                  <a:rPr lang="zh-CN" altLang="en-US" dirty="0">
                    <a:latin typeface="Times New Roman" panose="02020603050405020304" pitchFamily="18" charset="0"/>
                  </a:rPr>
                  <a:t>；若两个原子均在分子中心的一端，且距离分子中心都较远，则</a:t>
                </a:r>
                <a14:m>
                  <m:oMath xmlns:m="http://schemas.openxmlformats.org/officeDocument/2006/math">
                    <m:sSub>
                      <m:sSubPr>
                        <m:ctrlPr>
                          <a:rPr lang="en-US" altLang="zh-CN" i="1">
                            <a:latin typeface="Cambria Math" panose="02040503050406030204" pitchFamily="18" charset="0"/>
                          </a:rPr>
                        </m:ctrlPr>
                      </m:sSubPr>
                      <m:e>
                        <m:d>
                          <m:dPr>
                            <m:begChr m:val="["/>
                            <m:endChr m:val="]"/>
                            <m:ctrlPr>
                              <a:rPr lang="en-US" altLang="zh-CN" i="1">
                                <a:latin typeface="Cambria Math" panose="02040503050406030204" pitchFamily="18" charset="0"/>
                              </a:rPr>
                            </m:ctrlPr>
                          </m:dPr>
                          <m:e>
                            <m:r>
                              <a:rPr lang="en-US" altLang="zh-CN" b="1" i="1">
                                <a:latin typeface="Cambria Math" panose="02040503050406030204" pitchFamily="18" charset="0"/>
                              </a:rPr>
                              <m:t>𝑹</m:t>
                            </m:r>
                          </m:e>
                        </m:d>
                      </m:e>
                      <m:sub>
                        <m:r>
                          <a:rPr lang="en-US" altLang="zh-CN" i="1">
                            <a:latin typeface="Cambria Math" panose="02040503050406030204" pitchFamily="18" charset="0"/>
                          </a:rPr>
                          <m:t>𝑖𝑗</m:t>
                        </m:r>
                      </m:sub>
                    </m:sSub>
                  </m:oMath>
                </a14:m>
                <a:r>
                  <a:rPr lang="zh-CN" altLang="en-US" dirty="0">
                    <a:latin typeface="Times New Roman" panose="02020603050405020304" pitchFamily="18" charset="0"/>
                    <a:ea typeface="宋体" panose="02010600030101010101" pitchFamily="2" charset="-122"/>
                  </a:rPr>
                  <a:t>的值会很大。</a:t>
                </a:r>
                <a:endParaRPr lang="en-US" altLang="zh-CN" dirty="0">
                  <a:latin typeface="Times New Roman" panose="02020603050405020304" pitchFamily="18" charset="0"/>
                  <a:ea typeface="宋体" panose="02010600030101010101" pitchFamily="2" charset="-122"/>
                </a:endParaRPr>
              </a:p>
              <a:p>
                <a:pPr>
                  <a:spcBef>
                    <a:spcPts val="600"/>
                  </a:spcBef>
                  <a:spcAft>
                    <a:spcPts val="600"/>
                  </a:spcAft>
                </a:pPr>
                <a:r>
                  <a:rPr lang="zh-CN" altLang="en-US" dirty="0">
                    <a:latin typeface="Times New Roman" panose="02020603050405020304" pitchFamily="18" charset="0"/>
                    <a:ea typeface="宋体" panose="02010600030101010101" pitchFamily="2" charset="-122"/>
                  </a:rPr>
                  <a:t>除此之外还有更多的衍生参数，即对两个矩阵做数学运算，如</a:t>
                </a:r>
                <a14:m>
                  <m:oMath xmlns:m="http://schemas.openxmlformats.org/officeDocument/2006/math">
                    <m:r>
                      <a:rPr lang="en-US" altLang="zh-CN" b="0" i="1" smtClean="0">
                        <a:latin typeface="Cambria Math" panose="02040503050406030204" pitchFamily="18" charset="0"/>
                        <a:ea typeface="宋体" panose="02010600030101010101" pitchFamily="2" charset="-122"/>
                      </a:rPr>
                      <m:t>𝐻𝑇𝑤</m:t>
                    </m:r>
                  </m:oMath>
                </a14:m>
                <a:r>
                  <a:rPr lang="zh-CN" altLang="en-US" dirty="0">
                    <a:latin typeface="Times New Roman" panose="02020603050405020304" pitchFamily="18" charset="0"/>
                    <a:ea typeface="宋体" panose="02010600030101010101" pitchFamily="2" charset="-122"/>
                  </a:rPr>
                  <a:t>是矩阵</a:t>
                </a:r>
                <a14:m>
                  <m:oMath xmlns:m="http://schemas.openxmlformats.org/officeDocument/2006/math">
                    <m:r>
                      <a:rPr lang="en-US" altLang="zh-CN" b="1" i="1" smtClean="0">
                        <a:latin typeface="Cambria Math" panose="02040503050406030204" pitchFamily="18" charset="0"/>
                        <a:ea typeface="宋体" panose="02010600030101010101" pitchFamily="2" charset="-122"/>
                      </a:rPr>
                      <m:t>𝑯</m:t>
                    </m:r>
                  </m:oMath>
                </a14:m>
                <a:r>
                  <a:rPr lang="zh-CN" altLang="en-US" dirty="0">
                    <a:latin typeface="Times New Roman" panose="02020603050405020304" pitchFamily="18" charset="0"/>
                    <a:ea typeface="宋体" panose="02010600030101010101" pitchFamily="2" charset="-122"/>
                  </a:rPr>
                  <a:t>元素的总和，</a:t>
                </a:r>
                <a14:m>
                  <m:oMath xmlns:m="http://schemas.openxmlformats.org/officeDocument/2006/math">
                    <m:r>
                      <a:rPr lang="en-US" altLang="zh-CN" b="0" i="1" smtClean="0">
                        <a:latin typeface="Cambria Math" panose="02040503050406030204" pitchFamily="18" charset="0"/>
                        <a:ea typeface="宋体" panose="02010600030101010101" pitchFamily="2" charset="-122"/>
                      </a:rPr>
                      <m:t>𝑅𝑇𝑤</m:t>
                    </m:r>
                  </m:oMath>
                </a14:m>
                <a:r>
                  <a:rPr lang="zh-CN" altLang="en-US" dirty="0">
                    <a:latin typeface="Times New Roman" panose="02020603050405020304" pitchFamily="18" charset="0"/>
                    <a:ea typeface="宋体" panose="02010600030101010101" pitchFamily="2" charset="-122"/>
                  </a:rPr>
                  <a:t>是矩阵</a:t>
                </a:r>
                <a14:m>
                  <m:oMath xmlns:m="http://schemas.openxmlformats.org/officeDocument/2006/math">
                    <m:r>
                      <a:rPr lang="en-US" altLang="zh-CN" b="1" i="1">
                        <a:latin typeface="Cambria Math" panose="02040503050406030204" pitchFamily="18" charset="0"/>
                      </a:rPr>
                      <m:t>𝑹</m:t>
                    </m:r>
                  </m:oMath>
                </a14:m>
                <a:r>
                  <a:rPr lang="zh-CN" altLang="en-US">
                    <a:latin typeface="Times New Roman" panose="02020603050405020304" pitchFamily="18" charset="0"/>
                    <a:ea typeface="宋体" panose="02010600030101010101" pitchFamily="2" charset="-122"/>
                  </a:rPr>
                  <a:t>元素的总和等。</a:t>
                </a:r>
                <a:endParaRPr lang="en-US" altLang="zh-CN" dirty="0">
                  <a:latin typeface="Times New Roman" panose="02020603050405020304" pitchFamily="18" charset="0"/>
                  <a:ea typeface="宋体" panose="02010600030101010101" pitchFamily="2" charset="-122"/>
                </a:endParaRPr>
              </a:p>
            </p:txBody>
          </p:sp>
        </mc:Choice>
        <mc:Fallback xmlns="">
          <p:sp>
            <p:nvSpPr>
              <p:cNvPr id="2" name="文本框 1">
                <a:extLst>
                  <a:ext uri="{FF2B5EF4-FFF2-40B4-BE49-F238E27FC236}">
                    <a16:creationId xmlns:a16="http://schemas.microsoft.com/office/drawing/2014/main" id="{D30DD2FC-DADD-45BB-82AC-EEFAA8627084}"/>
                  </a:ext>
                </a:extLst>
              </p:cNvPr>
              <p:cNvSpPr txBox="1">
                <a:spLocks noRot="1" noChangeAspect="1" noMove="1" noResize="1" noEditPoints="1" noAdjustHandles="1" noChangeArrowheads="1" noChangeShapeType="1" noTextEdit="1"/>
              </p:cNvSpPr>
              <p:nvPr/>
            </p:nvSpPr>
            <p:spPr>
              <a:xfrm>
                <a:off x="238938" y="243534"/>
                <a:ext cx="11730971" cy="5148782"/>
              </a:xfrm>
              <a:prstGeom prst="rect">
                <a:avLst/>
              </a:prstGeom>
              <a:blipFill>
                <a:blip r:embed="rId2"/>
                <a:stretch>
                  <a:fillRect l="-416" t="-710" b="-5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66714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89BF2EA-AD2F-45AC-9E56-DC64E6C916E6}"/>
                  </a:ext>
                </a:extLst>
              </p:cNvPr>
              <p:cNvSpPr txBox="1"/>
              <p:nvPr/>
            </p:nvSpPr>
            <p:spPr>
              <a:xfrm>
                <a:off x="238939" y="243534"/>
                <a:ext cx="11680426" cy="1951047"/>
              </a:xfrm>
              <a:prstGeom prst="rect">
                <a:avLst/>
              </a:prstGeom>
              <a:noFill/>
            </p:spPr>
            <p:txBody>
              <a:bodyPr wrap="square" rtlCol="0">
                <a:spAutoFit/>
              </a:bodyPr>
              <a:lstStyle/>
              <a:p>
                <a:pPr>
                  <a:spcBef>
                    <a:spcPts val="600"/>
                  </a:spcBef>
                  <a:spcAft>
                    <a:spcPts val="600"/>
                  </a:spcAft>
                </a:pPr>
                <a:r>
                  <a:rPr lang="en-US" altLang="zh-CN" b="1" dirty="0">
                    <a:latin typeface="Times New Roman" panose="02020603050405020304" pitchFamily="18" charset="0"/>
                    <a:cs typeface="Times New Roman" panose="02020603050405020304" pitchFamily="18" charset="0"/>
                  </a:rPr>
                  <a:t>Randic molecular profiles</a:t>
                </a:r>
              </a:p>
              <a:p>
                <a:pPr>
                  <a:spcBef>
                    <a:spcPts val="600"/>
                  </a:spcBef>
                  <a:spcAft>
                    <a:spcPts val="600"/>
                  </a:spcAft>
                </a:pPr>
                <a:r>
                  <a:rPr lang="zh-CN" altLang="en-US" dirty="0">
                    <a:latin typeface="Times New Roman" panose="02020603050405020304" pitchFamily="18" charset="0"/>
                    <a:ea typeface="宋体" panose="02010600030101010101" pitchFamily="2" charset="-122"/>
                  </a:rPr>
                  <a:t>主要反应分子的三维几何形状，比较适合用于分子之间空间结构相似性分析，计算公式如下：</a:t>
                </a:r>
                <a:endParaRPr lang="en-US" altLang="zh-CN" dirty="0">
                  <a:latin typeface="Times New Roman" panose="02020603050405020304" pitchFamily="18" charset="0"/>
                  <a:ea typeface="宋体" panose="02010600030101010101" pitchFamily="2" charset="-122"/>
                </a:endParaRPr>
              </a:p>
              <a:p>
                <a:pPr>
                  <a:spcBef>
                    <a:spcPts val="600"/>
                  </a:spcBef>
                  <a:spcAft>
                    <a:spcPts val="600"/>
                  </a:spcAft>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宋体" panose="02010600030101010101" pitchFamily="2" charset="-122"/>
                        </a:rPr>
                        <m:t>𝐷</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𝑃</m:t>
                          </m:r>
                        </m:e>
                        <m:sub>
                          <m:r>
                            <a:rPr lang="en-US" altLang="zh-CN" b="0" i="1" smtClean="0">
                              <a:latin typeface="Cambria Math" panose="02040503050406030204" pitchFamily="18" charset="0"/>
                              <a:ea typeface="宋体" panose="02010600030101010101" pitchFamily="2" charset="-122"/>
                            </a:rPr>
                            <m:t>𝑘</m:t>
                          </m:r>
                        </m:sub>
                      </m:sSub>
                      <m:r>
                        <a:rPr lang="en-US" altLang="zh-CN" b="0" i="1" smtClean="0">
                          <a:latin typeface="Cambria Math" panose="02040503050406030204" pitchFamily="18" charset="0"/>
                          <a:ea typeface="宋体" panose="02010600030101010101" pitchFamily="2" charset="-122"/>
                        </a:rPr>
                        <m:t>=</m:t>
                      </m:r>
                      <m:f>
                        <m:fPr>
                          <m:ctrlPr>
                            <a:rPr lang="en-US" altLang="zh-CN" b="0" i="1" smtClean="0">
                              <a:latin typeface="Cambria Math" panose="02040503050406030204" pitchFamily="18" charset="0"/>
                              <a:ea typeface="宋体" panose="02010600030101010101" pitchFamily="2" charset="-122"/>
                            </a:rPr>
                          </m:ctrlPr>
                        </m:fPr>
                        <m:num>
                          <m:r>
                            <a:rPr lang="en-US" altLang="zh-CN" b="0" i="1" smtClean="0">
                              <a:latin typeface="Cambria Math" panose="02040503050406030204" pitchFamily="18" charset="0"/>
                              <a:ea typeface="宋体" panose="02010600030101010101" pitchFamily="2" charset="-122"/>
                            </a:rPr>
                            <m:t>1</m:t>
                          </m:r>
                        </m:num>
                        <m:den>
                          <m:r>
                            <a:rPr lang="en-US" altLang="zh-CN" b="0" i="1" smtClean="0">
                              <a:latin typeface="Cambria Math" panose="02040503050406030204" pitchFamily="18" charset="0"/>
                              <a:ea typeface="宋体" panose="02010600030101010101" pitchFamily="2" charset="-122"/>
                            </a:rPr>
                            <m:t>𝑘</m:t>
                          </m:r>
                          <m:r>
                            <a:rPr lang="en-US" altLang="zh-CN" b="0" i="1" smtClean="0">
                              <a:latin typeface="Cambria Math" panose="02040503050406030204" pitchFamily="18" charset="0"/>
                              <a:ea typeface="宋体" panose="02010600030101010101" pitchFamily="2" charset="-122"/>
                            </a:rPr>
                            <m:t>!</m:t>
                          </m:r>
                        </m:den>
                      </m:f>
                      <m:f>
                        <m:fPr>
                          <m:ctrlPr>
                            <a:rPr lang="en-US" altLang="zh-CN" b="0" i="1" smtClean="0">
                              <a:latin typeface="Cambria Math" panose="02040503050406030204" pitchFamily="18" charset="0"/>
                              <a:ea typeface="宋体" panose="02010600030101010101" pitchFamily="2" charset="-122"/>
                            </a:rPr>
                          </m:ctrlPr>
                        </m:fPr>
                        <m:num>
                          <m:nary>
                            <m:naryPr>
                              <m:chr m:val="∑"/>
                              <m:ctrlPr>
                                <a:rPr lang="en-US" altLang="zh-CN" b="0" i="1" smtClean="0">
                                  <a:latin typeface="Cambria Math" panose="02040503050406030204" pitchFamily="18" charset="0"/>
                                  <a:ea typeface="宋体" panose="02010600030101010101" pitchFamily="2" charset="-122"/>
                                </a:rPr>
                              </m:ctrlPr>
                            </m:naryPr>
                            <m:sub>
                              <m:r>
                                <a:rPr lang="en-US" altLang="zh-CN" b="0" i="1" smtClean="0">
                                  <a:latin typeface="Cambria Math" panose="02040503050406030204" pitchFamily="18" charset="0"/>
                                  <a:ea typeface="宋体" panose="02010600030101010101" pitchFamily="2" charset="-122"/>
                                </a:rPr>
                                <m:t>𝑖</m:t>
                              </m:r>
                              <m:r>
                                <a:rPr lang="en-US" altLang="zh-CN" b="0" i="1" smtClean="0">
                                  <a:latin typeface="Cambria Math" panose="02040503050406030204" pitchFamily="18" charset="0"/>
                                  <a:ea typeface="宋体" panose="02010600030101010101" pitchFamily="2" charset="-122"/>
                                </a:rPr>
                                <m:t>=1</m:t>
                              </m:r>
                            </m:sub>
                            <m:sup>
                              <m:r>
                                <a:rPr lang="en-US" altLang="zh-CN" b="0" i="1" smtClean="0">
                                  <a:latin typeface="Cambria Math" panose="02040503050406030204" pitchFamily="18" charset="0"/>
                                  <a:ea typeface="宋体" panose="02010600030101010101" pitchFamily="2" charset="-122"/>
                                </a:rPr>
                                <m:t>𝑛𝐴𝑇</m:t>
                              </m:r>
                            </m:sup>
                            <m:e>
                              <m:nary>
                                <m:naryPr>
                                  <m:chr m:val="∑"/>
                                  <m:ctrlPr>
                                    <a:rPr lang="en-US" altLang="zh-CN" b="0" i="1" smtClean="0">
                                      <a:latin typeface="Cambria Math" panose="02040503050406030204" pitchFamily="18" charset="0"/>
                                      <a:ea typeface="宋体" panose="02010600030101010101" pitchFamily="2" charset="-122"/>
                                    </a:rPr>
                                  </m:ctrlPr>
                                </m:naryPr>
                                <m:sub>
                                  <m:r>
                                    <a:rPr lang="en-US" altLang="zh-CN" b="0" i="1" smtClean="0">
                                      <a:latin typeface="Cambria Math" panose="02040503050406030204" pitchFamily="18" charset="0"/>
                                      <a:ea typeface="宋体" panose="02010600030101010101" pitchFamily="2" charset="-122"/>
                                    </a:rPr>
                                    <m:t>𝑗</m:t>
                                  </m:r>
                                  <m:r>
                                    <a:rPr lang="en-US" altLang="zh-CN" b="0" i="1" smtClean="0">
                                      <a:latin typeface="Cambria Math" panose="02040503050406030204" pitchFamily="18" charset="0"/>
                                      <a:ea typeface="宋体" panose="02010600030101010101" pitchFamily="2" charset="-122"/>
                                    </a:rPr>
                                    <m:t>=1</m:t>
                                  </m:r>
                                </m:sub>
                                <m:sup>
                                  <m:r>
                                    <a:rPr lang="en-US" altLang="zh-CN" b="0" i="1" smtClean="0">
                                      <a:latin typeface="Cambria Math" panose="02040503050406030204" pitchFamily="18" charset="0"/>
                                      <a:ea typeface="宋体" panose="02010600030101010101" pitchFamily="2" charset="-122"/>
                                    </a:rPr>
                                    <m:t>𝑛𝐴𝑇</m:t>
                                  </m:r>
                                </m:sup>
                                <m:e>
                                  <m:sSubSup>
                                    <m:sSubSupPr>
                                      <m:ctrlPr>
                                        <a:rPr lang="en-US" altLang="zh-CN" b="0" i="1" smtClean="0">
                                          <a:latin typeface="Cambria Math" panose="02040503050406030204" pitchFamily="18" charset="0"/>
                                          <a:ea typeface="宋体" panose="02010600030101010101" pitchFamily="2" charset="-122"/>
                                        </a:rPr>
                                      </m:ctrlPr>
                                    </m:sSubSupPr>
                                    <m:e>
                                      <m:r>
                                        <a:rPr lang="en-US" altLang="zh-CN" b="0" i="1" smtClean="0">
                                          <a:latin typeface="Cambria Math" panose="02040503050406030204" pitchFamily="18" charset="0"/>
                                          <a:ea typeface="宋体" panose="02010600030101010101" pitchFamily="2" charset="-122"/>
                                        </a:rPr>
                                        <m:t>𝑟</m:t>
                                      </m:r>
                                    </m:e>
                                    <m:sub>
                                      <m:r>
                                        <a:rPr lang="en-US" altLang="zh-CN" b="0" i="1" smtClean="0">
                                          <a:latin typeface="Cambria Math" panose="02040503050406030204" pitchFamily="18" charset="0"/>
                                          <a:ea typeface="宋体" panose="02010600030101010101" pitchFamily="2" charset="-122"/>
                                        </a:rPr>
                                        <m:t>𝑖𝑗</m:t>
                                      </m:r>
                                    </m:sub>
                                    <m:sup>
                                      <m:r>
                                        <a:rPr lang="en-US" altLang="zh-CN" b="0" i="1" smtClean="0">
                                          <a:latin typeface="Cambria Math" panose="02040503050406030204" pitchFamily="18" charset="0"/>
                                          <a:ea typeface="宋体" panose="02010600030101010101" pitchFamily="2" charset="-122"/>
                                        </a:rPr>
                                        <m:t>𝑘</m:t>
                                      </m:r>
                                    </m:sup>
                                  </m:sSubSup>
                                </m:e>
                              </m:nary>
                            </m:e>
                          </m:nary>
                        </m:num>
                        <m:den>
                          <m:r>
                            <a:rPr lang="en-US" altLang="zh-CN" b="0" i="1" smtClean="0">
                              <a:latin typeface="Cambria Math" panose="02040503050406030204" pitchFamily="18" charset="0"/>
                              <a:ea typeface="宋体" panose="02010600030101010101" pitchFamily="2" charset="-122"/>
                            </a:rPr>
                            <m:t>𝑛𝐴𝑇</m:t>
                          </m:r>
                        </m:den>
                      </m:f>
                    </m:oMath>
                  </m:oMathPara>
                </a14:m>
                <a:endParaRPr lang="en-US" altLang="zh-CN" dirty="0">
                  <a:latin typeface="Times New Roman" panose="02020603050405020304" pitchFamily="18" charset="0"/>
                  <a:ea typeface="宋体" panose="02010600030101010101" pitchFamily="2" charset="-122"/>
                </a:endParaRPr>
              </a:p>
              <a:p>
                <a:pPr>
                  <a:spcBef>
                    <a:spcPts val="600"/>
                  </a:spcBef>
                  <a:spcAft>
                    <a:spcPts val="600"/>
                  </a:spcAft>
                </a:pPr>
                <a14:m>
                  <m:oMath xmlns:m="http://schemas.openxmlformats.org/officeDocument/2006/math">
                    <m:r>
                      <a:rPr lang="en-US" altLang="zh-CN" i="1">
                        <a:latin typeface="Cambria Math" panose="02040503050406030204" pitchFamily="18" charset="0"/>
                      </a:rPr>
                      <m:t>𝑘</m:t>
                    </m:r>
                  </m:oMath>
                </a14:m>
                <a:r>
                  <a:rPr lang="zh-CN" altLang="en-US" dirty="0">
                    <a:latin typeface="Times New Roman" panose="02020603050405020304" pitchFamily="18" charset="0"/>
                    <a:ea typeface="宋体" panose="02010600030101010101" pitchFamily="2" charset="-122"/>
                  </a:rPr>
                  <a:t>为整数</a:t>
                </a:r>
                <a:r>
                  <a:rPr lang="en-US" altLang="zh-CN" dirty="0">
                    <a:latin typeface="Times New Roman" panose="02020603050405020304" pitchFamily="18" charset="0"/>
                    <a:ea typeface="宋体" panose="02010600030101010101" pitchFamily="2" charset="-122"/>
                  </a:rPr>
                  <a:t>1~20</a:t>
                </a:r>
                <a:r>
                  <a:rPr lang="zh-CN" altLang="en-US" dirty="0">
                    <a:latin typeface="Times New Roman" panose="02020603050405020304" pitchFamily="18" charset="0"/>
                    <a:ea typeface="宋体" panose="02010600030101010101" pitchFamily="2" charset="-122"/>
                  </a:rPr>
                  <a:t>，</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𝑛𝐴𝑇</m:t>
                    </m:r>
                  </m:oMath>
                </a14:m>
                <a:r>
                  <a:rPr lang="zh-CN" altLang="en-US" dirty="0">
                    <a:latin typeface="Times New Roman" panose="02020603050405020304" pitchFamily="18" charset="0"/>
                    <a:ea typeface="宋体" panose="02010600030101010101" pitchFamily="2" charset="-122"/>
                  </a:rPr>
                  <a:t>为总原子数，</a:t>
                </a: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𝑖𝑗</m:t>
                        </m:r>
                      </m:sub>
                    </m:sSub>
                  </m:oMath>
                </a14:m>
                <a:r>
                  <a:rPr lang="zh-CN" altLang="en-US" dirty="0">
                    <a:latin typeface="Times New Roman" panose="02020603050405020304" pitchFamily="18" charset="0"/>
                    <a:ea typeface="宋体" panose="02010600030101010101" pitchFamily="2" charset="-122"/>
                  </a:rPr>
                  <a:t>为</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𝑖</m:t>
                    </m:r>
                  </m:oMath>
                </a14:m>
                <a:r>
                  <a:rPr lang="zh-CN" altLang="en-US" dirty="0">
                    <a:latin typeface="Times New Roman" panose="02020603050405020304" pitchFamily="18" charset="0"/>
                    <a:ea typeface="宋体" panose="02010600030101010101" pitchFamily="2" charset="-122"/>
                  </a:rPr>
                  <a:t>原子与</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𝑗</m:t>
                    </m:r>
                  </m:oMath>
                </a14:m>
                <a:r>
                  <a:rPr lang="zh-CN" altLang="en-US" dirty="0">
                    <a:latin typeface="Times New Roman" panose="02020603050405020304" pitchFamily="18" charset="0"/>
                    <a:ea typeface="宋体" panose="02010600030101010101" pitchFamily="2" charset="-122"/>
                  </a:rPr>
                  <a:t>原子之间的距离。</a:t>
                </a:r>
                <a:endParaRPr lang="en-US" altLang="zh-CN" dirty="0">
                  <a:latin typeface="Times New Roman" panose="02020603050405020304" pitchFamily="18" charset="0"/>
                  <a:ea typeface="宋体" panose="02010600030101010101" pitchFamily="2" charset="-122"/>
                </a:endParaRPr>
              </a:p>
            </p:txBody>
          </p:sp>
        </mc:Choice>
        <mc:Fallback xmlns="">
          <p:sp>
            <p:nvSpPr>
              <p:cNvPr id="2" name="文本框 1">
                <a:extLst>
                  <a:ext uri="{FF2B5EF4-FFF2-40B4-BE49-F238E27FC236}">
                    <a16:creationId xmlns:a16="http://schemas.microsoft.com/office/drawing/2014/main" id="{389BF2EA-AD2F-45AC-9E56-DC64E6C916E6}"/>
                  </a:ext>
                </a:extLst>
              </p:cNvPr>
              <p:cNvSpPr txBox="1">
                <a:spLocks noRot="1" noChangeAspect="1" noMove="1" noResize="1" noEditPoints="1" noAdjustHandles="1" noChangeArrowheads="1" noChangeShapeType="1" noTextEdit="1"/>
              </p:cNvSpPr>
              <p:nvPr/>
            </p:nvSpPr>
            <p:spPr>
              <a:xfrm>
                <a:off x="238939" y="243534"/>
                <a:ext cx="11680426" cy="1951047"/>
              </a:xfrm>
              <a:prstGeom prst="rect">
                <a:avLst/>
              </a:prstGeom>
              <a:blipFill>
                <a:blip r:embed="rId2"/>
                <a:stretch>
                  <a:fillRect l="-418" t="-1875" b="-1563"/>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45CC39D4-3E14-4EBE-986C-C3F9DD891910}"/>
              </a:ext>
            </a:extLst>
          </p:cNvPr>
          <p:cNvSpPr txBox="1"/>
          <p:nvPr/>
        </p:nvSpPr>
        <p:spPr>
          <a:xfrm>
            <a:off x="238939" y="2398577"/>
            <a:ext cx="11680426" cy="1077218"/>
          </a:xfrm>
          <a:prstGeom prst="rect">
            <a:avLst/>
          </a:prstGeom>
          <a:noFill/>
        </p:spPr>
        <p:txBody>
          <a:bodyPr wrap="square" rtlCol="0">
            <a:spAutoFit/>
          </a:bodyPr>
          <a:lstStyle/>
          <a:p>
            <a:pPr>
              <a:spcBef>
                <a:spcPts val="600"/>
              </a:spcBef>
              <a:spcAft>
                <a:spcPts val="600"/>
              </a:spcAft>
            </a:pPr>
            <a:r>
              <a:rPr lang="en-US" altLang="zh-CN" b="1" dirty="0">
                <a:latin typeface="Times New Roman" panose="02020603050405020304" pitchFamily="18" charset="0"/>
                <a:cs typeface="Times New Roman" panose="02020603050405020304" pitchFamily="18" charset="0"/>
              </a:rPr>
              <a:t>Functional group counts</a:t>
            </a:r>
          </a:p>
          <a:p>
            <a:pPr>
              <a:spcBef>
                <a:spcPts val="600"/>
              </a:spcBef>
              <a:spcAft>
                <a:spcPts val="600"/>
              </a:spcAft>
            </a:pPr>
            <a:r>
              <a:rPr lang="zh-CN" altLang="en-US" dirty="0">
                <a:latin typeface="Times New Roman" panose="02020603050405020304" pitchFamily="18" charset="0"/>
                <a:ea typeface="宋体" panose="02010600030101010101" pitchFamily="2" charset="-122"/>
              </a:rPr>
              <a:t>特定官能团的计数，如</a:t>
            </a:r>
            <a:r>
              <a:rPr lang="en-US" altLang="zh-CN" dirty="0" err="1">
                <a:latin typeface="Times New Roman" panose="02020603050405020304" pitchFamily="18" charset="0"/>
                <a:ea typeface="宋体" panose="02010600030101010101" pitchFamily="2" charset="-122"/>
              </a:rPr>
              <a:t>nCbH</a:t>
            </a:r>
            <a:r>
              <a:rPr lang="zh-CN" altLang="en-US" dirty="0">
                <a:latin typeface="Times New Roman" panose="02020603050405020304" pitchFamily="18" charset="0"/>
                <a:ea typeface="宋体" panose="02010600030101010101" pitchFamily="2" charset="-122"/>
              </a:rPr>
              <a:t>指的是苯环无取代碳，</a:t>
            </a:r>
            <a:r>
              <a:rPr lang="en-US" altLang="zh-CN" dirty="0" err="1">
                <a:latin typeface="Times New Roman" panose="02020603050405020304" pitchFamily="18" charset="0"/>
                <a:ea typeface="宋体" panose="02010600030101010101" pitchFamily="2" charset="-122"/>
              </a:rPr>
              <a:t>nR</a:t>
            </a:r>
            <a:r>
              <a:rPr lang="en-US" altLang="zh-CN" dirty="0">
                <a:latin typeface="Times New Roman" panose="02020603050405020304" pitchFamily="18" charset="0"/>
                <a:ea typeface="宋体" panose="02010600030101010101" pitchFamily="2" charset="-122"/>
              </a:rPr>
              <a:t>=Ct</a:t>
            </a:r>
            <a:r>
              <a:rPr lang="zh-CN" altLang="en-US" dirty="0">
                <a:latin typeface="Times New Roman" panose="02020603050405020304" pitchFamily="18" charset="0"/>
                <a:ea typeface="宋体" panose="02010600030101010101" pitchFamily="2" charset="-122"/>
              </a:rPr>
              <a:t>指的是二取代烯烃碳，</a:t>
            </a:r>
            <a:r>
              <a:rPr lang="en-US" altLang="zh-CN" dirty="0" err="1">
                <a:latin typeface="Times New Roman" panose="02020603050405020304" pitchFamily="18" charset="0"/>
              </a:rPr>
              <a:t>nRCOOH</a:t>
            </a:r>
            <a:r>
              <a:rPr lang="zh-CN" altLang="en-US" dirty="0">
                <a:latin typeface="Times New Roman" panose="02020603050405020304" pitchFamily="18" charset="0"/>
              </a:rPr>
              <a:t>指代脂肪羧酸碳，</a:t>
            </a:r>
            <a:r>
              <a:rPr lang="en-US" altLang="zh-CN" dirty="0" err="1">
                <a:latin typeface="Times New Roman" panose="02020603050405020304" pitchFamily="18" charset="0"/>
              </a:rPr>
              <a:t>nNq</a:t>
            </a:r>
            <a:r>
              <a:rPr lang="zh-CN" altLang="en-US" dirty="0">
                <a:latin typeface="Times New Roman" panose="02020603050405020304" pitchFamily="18" charset="0"/>
              </a:rPr>
              <a:t>指代</a:t>
            </a:r>
            <a:r>
              <a:rPr lang="en-US" altLang="zh-CN" dirty="0">
                <a:latin typeface="Times New Roman" panose="02020603050405020304" pitchFamily="18" charset="0"/>
              </a:rPr>
              <a:t>4</a:t>
            </a:r>
            <a:r>
              <a:rPr lang="zh-CN" altLang="en-US" dirty="0">
                <a:latin typeface="Times New Roman" panose="02020603050405020304" pitchFamily="18" charset="0"/>
              </a:rPr>
              <a:t>键氮等。</a:t>
            </a:r>
            <a:endParaRPr lang="en-US" altLang="zh-CN" dirty="0">
              <a:latin typeface="Times New Roman" panose="02020603050405020304" pitchFamily="18" charset="0"/>
              <a:ea typeface="宋体" panose="02010600030101010101" pitchFamily="2" charset="-122"/>
            </a:endParaRPr>
          </a:p>
        </p:txBody>
      </p:sp>
      <p:sp>
        <p:nvSpPr>
          <p:cNvPr id="4" name="文本框 3">
            <a:extLst>
              <a:ext uri="{FF2B5EF4-FFF2-40B4-BE49-F238E27FC236}">
                <a16:creationId xmlns:a16="http://schemas.microsoft.com/office/drawing/2014/main" id="{35226E69-7ACD-4983-B8D2-9B5700A9D504}"/>
              </a:ext>
            </a:extLst>
          </p:cNvPr>
          <p:cNvSpPr txBox="1"/>
          <p:nvPr/>
        </p:nvSpPr>
        <p:spPr>
          <a:xfrm>
            <a:off x="238939" y="3679791"/>
            <a:ext cx="11680426" cy="1077218"/>
          </a:xfrm>
          <a:prstGeom prst="rect">
            <a:avLst/>
          </a:prstGeom>
          <a:noFill/>
        </p:spPr>
        <p:txBody>
          <a:bodyPr wrap="square" rtlCol="0">
            <a:spAutoFit/>
          </a:bodyPr>
          <a:lstStyle/>
          <a:p>
            <a:pPr>
              <a:spcBef>
                <a:spcPts val="600"/>
              </a:spcBef>
              <a:spcAft>
                <a:spcPts val="600"/>
              </a:spcAft>
            </a:pPr>
            <a:r>
              <a:rPr lang="en-US" altLang="zh-CN" b="1" dirty="0">
                <a:latin typeface="Times New Roman" panose="02020603050405020304" pitchFamily="18" charset="0"/>
                <a:cs typeface="Times New Roman" panose="02020603050405020304" pitchFamily="18" charset="0"/>
              </a:rPr>
              <a:t>Atom-</a:t>
            </a:r>
            <a:r>
              <a:rPr lang="en-US" altLang="zh-CN" b="1" dirty="0" err="1">
                <a:latin typeface="Times New Roman" panose="02020603050405020304" pitchFamily="18" charset="0"/>
                <a:cs typeface="Times New Roman" panose="02020603050405020304" pitchFamily="18" charset="0"/>
              </a:rPr>
              <a:t>centred</a:t>
            </a:r>
            <a:r>
              <a:rPr lang="en-US" altLang="zh-CN" b="1" dirty="0">
                <a:latin typeface="Times New Roman" panose="02020603050405020304" pitchFamily="18" charset="0"/>
                <a:cs typeface="Times New Roman" panose="02020603050405020304" pitchFamily="18" charset="0"/>
              </a:rPr>
              <a:t> fragments</a:t>
            </a:r>
          </a:p>
          <a:p>
            <a:pPr>
              <a:spcBef>
                <a:spcPts val="600"/>
              </a:spcBef>
              <a:spcAft>
                <a:spcPts val="600"/>
              </a:spcAft>
            </a:pPr>
            <a:r>
              <a:rPr lang="zh-CN" altLang="en-US" dirty="0">
                <a:latin typeface="Times New Roman" panose="02020603050405020304" pitchFamily="18" charset="0"/>
                <a:ea typeface="宋体" panose="02010600030101010101" pitchFamily="2" charset="-122"/>
              </a:rPr>
              <a:t>特定原子片段计数，与特定官能团计数有些类似，但是会计数非官能团的结构片段。如</a:t>
            </a:r>
            <a:r>
              <a:rPr lang="en-US" altLang="zh-CN" dirty="0">
                <a:latin typeface="Times New Roman" panose="02020603050405020304" pitchFamily="18" charset="0"/>
                <a:ea typeface="宋体" panose="02010600030101010101" pitchFamily="2" charset="-122"/>
              </a:rPr>
              <a:t>C-001</a:t>
            </a:r>
            <a:r>
              <a:rPr lang="zh-CN" altLang="en-US" dirty="0">
                <a:latin typeface="Times New Roman" panose="02020603050405020304" pitchFamily="18" charset="0"/>
                <a:ea typeface="宋体" panose="02010600030101010101" pitchFamily="2" charset="-122"/>
              </a:rPr>
              <a:t>设定为</a:t>
            </a:r>
            <a:r>
              <a:rPr lang="en-US" altLang="zh-CN" dirty="0">
                <a:latin typeface="Times New Roman" panose="02020603050405020304" pitchFamily="18" charset="0"/>
                <a:ea typeface="宋体" panose="02010600030101010101" pitchFamily="2" charset="-122"/>
              </a:rPr>
              <a:t>CH3R</a:t>
            </a:r>
            <a:r>
              <a:rPr lang="zh-CN" altLang="en-US" dirty="0">
                <a:latin typeface="Times New Roman" panose="02020603050405020304" pitchFamily="18" charset="0"/>
                <a:ea typeface="宋体" panose="02010600030101010101" pitchFamily="2" charset="-122"/>
              </a:rPr>
              <a:t>片段，</a:t>
            </a:r>
            <a:r>
              <a:rPr lang="en-US" altLang="zh-CN" dirty="0">
                <a:latin typeface="Times New Roman" panose="02020603050405020304" pitchFamily="18" charset="0"/>
                <a:ea typeface="宋体" panose="02010600030101010101" pitchFamily="2" charset="-122"/>
              </a:rPr>
              <a:t>O-058</a:t>
            </a:r>
            <a:r>
              <a:rPr lang="zh-CN" altLang="en-US" dirty="0">
                <a:latin typeface="Times New Roman" panose="02020603050405020304" pitchFamily="18" charset="0"/>
                <a:ea typeface="宋体" panose="02010600030101010101" pitchFamily="2" charset="-122"/>
              </a:rPr>
              <a:t>设定为双键氧，</a:t>
            </a:r>
            <a:r>
              <a:rPr lang="en-US" altLang="zh-CN" dirty="0">
                <a:latin typeface="Times New Roman" panose="02020603050405020304" pitchFamily="18" charset="0"/>
                <a:ea typeface="宋体" panose="02010600030101010101" pitchFamily="2" charset="-122"/>
              </a:rPr>
              <a:t>S-108</a:t>
            </a:r>
            <a:r>
              <a:rPr lang="zh-CN" altLang="en-US" dirty="0">
                <a:latin typeface="Times New Roman" panose="02020603050405020304" pitchFamily="18" charset="0"/>
                <a:ea typeface="宋体" panose="02010600030101010101" pitchFamily="2" charset="-122"/>
              </a:rPr>
              <a:t>设定为双键硫等。</a:t>
            </a:r>
            <a:endParaRPr lang="en-US" altLang="zh-CN" dirty="0">
              <a:latin typeface="Times New Roman" panose="02020603050405020304" pitchFamily="18" charset="0"/>
              <a:ea typeface="宋体" panose="02010600030101010101" pitchFamily="2" charset="-122"/>
            </a:endParaRPr>
          </a:p>
        </p:txBody>
      </p:sp>
      <p:sp>
        <p:nvSpPr>
          <p:cNvPr id="5" name="文本框 4">
            <a:extLst>
              <a:ext uri="{FF2B5EF4-FFF2-40B4-BE49-F238E27FC236}">
                <a16:creationId xmlns:a16="http://schemas.microsoft.com/office/drawing/2014/main" id="{375D6A69-07B5-4ACA-9A1F-E2769C01386E}"/>
              </a:ext>
            </a:extLst>
          </p:cNvPr>
          <p:cNvSpPr txBox="1"/>
          <p:nvPr/>
        </p:nvSpPr>
        <p:spPr>
          <a:xfrm>
            <a:off x="238939" y="4961005"/>
            <a:ext cx="11680426" cy="1077218"/>
          </a:xfrm>
          <a:prstGeom prst="rect">
            <a:avLst/>
          </a:prstGeom>
          <a:noFill/>
        </p:spPr>
        <p:txBody>
          <a:bodyPr wrap="square" rtlCol="0">
            <a:spAutoFit/>
          </a:bodyPr>
          <a:lstStyle/>
          <a:p>
            <a:pPr>
              <a:spcBef>
                <a:spcPts val="600"/>
              </a:spcBef>
              <a:spcAft>
                <a:spcPts val="600"/>
              </a:spcAft>
            </a:pPr>
            <a:r>
              <a:rPr lang="en-US" altLang="zh-CN" b="1" dirty="0">
                <a:latin typeface="Times New Roman" panose="02020603050405020304" pitchFamily="18" charset="0"/>
                <a:cs typeface="Times New Roman" panose="02020603050405020304" pitchFamily="18" charset="0"/>
              </a:rPr>
              <a:t>Atom-type E-state indices</a:t>
            </a:r>
          </a:p>
          <a:p>
            <a:pPr>
              <a:spcBef>
                <a:spcPts val="600"/>
              </a:spcBef>
              <a:spcAft>
                <a:spcPts val="600"/>
              </a:spcAft>
            </a:pPr>
            <a:r>
              <a:rPr lang="zh-CN" altLang="en-US" dirty="0">
                <a:latin typeface="Times New Roman" panose="02020603050405020304" pitchFamily="18" charset="0"/>
                <a:ea typeface="宋体" panose="02010600030101010101" pitchFamily="2" charset="-122"/>
              </a:rPr>
              <a:t>与前两者类似，部分与上边重复，但是更强调原子的成键类型。如</a:t>
            </a:r>
            <a:r>
              <a:rPr lang="en-US" altLang="zh-CN" dirty="0">
                <a:latin typeface="Times New Roman" panose="02020603050405020304" pitchFamily="18" charset="0"/>
                <a:ea typeface="宋体" panose="02010600030101010101" pitchFamily="2" charset="-122"/>
              </a:rPr>
              <a:t>sCH3</a:t>
            </a:r>
            <a:r>
              <a:rPr lang="zh-CN" altLang="en-US" dirty="0">
                <a:latin typeface="Times New Roman" panose="02020603050405020304" pitchFamily="18" charset="0"/>
                <a:ea typeface="宋体" panose="02010600030101010101" pitchFamily="2" charset="-122"/>
              </a:rPr>
              <a:t>为</a:t>
            </a:r>
            <a:r>
              <a:rPr lang="en-US" altLang="zh-CN" dirty="0">
                <a:latin typeface="Times New Roman" panose="02020603050405020304" pitchFamily="18" charset="0"/>
                <a:ea typeface="宋体" panose="02010600030101010101" pitchFamily="2" charset="-122"/>
              </a:rPr>
              <a:t>-CH3</a:t>
            </a:r>
            <a:r>
              <a:rPr lang="zh-CN" altLang="en-US" dirty="0">
                <a:latin typeface="Times New Roman" panose="02020603050405020304" pitchFamily="18" charset="0"/>
                <a:ea typeface="宋体" panose="02010600030101010101" pitchFamily="2" charset="-122"/>
              </a:rPr>
              <a:t>，</a:t>
            </a:r>
            <a:r>
              <a:rPr lang="en-US" altLang="zh-CN" dirty="0" err="1">
                <a:latin typeface="Times New Roman" panose="02020603050405020304" pitchFamily="18" charset="0"/>
                <a:ea typeface="宋体" panose="02010600030101010101" pitchFamily="2" charset="-122"/>
              </a:rPr>
              <a:t>ssssC</a:t>
            </a:r>
            <a:r>
              <a:rPr lang="zh-CN" altLang="en-US" dirty="0">
                <a:latin typeface="Times New Roman" panose="02020603050405020304" pitchFamily="18" charset="0"/>
                <a:ea typeface="宋体" panose="02010600030101010101" pitchFamily="2" charset="-122"/>
              </a:rPr>
              <a:t>为四键碳，</a:t>
            </a:r>
            <a:r>
              <a:rPr lang="en-US" altLang="zh-CN" dirty="0" err="1">
                <a:latin typeface="Times New Roman" panose="02020603050405020304" pitchFamily="18" charset="0"/>
                <a:ea typeface="宋体" panose="02010600030101010101" pitchFamily="2" charset="-122"/>
              </a:rPr>
              <a:t>dO</a:t>
            </a:r>
            <a:r>
              <a:rPr lang="zh-CN" altLang="en-US" dirty="0">
                <a:latin typeface="Times New Roman" panose="02020603050405020304" pitchFamily="18" charset="0"/>
                <a:ea typeface="宋体" panose="02010600030101010101" pitchFamily="2" charset="-122"/>
              </a:rPr>
              <a:t>为双键氧，</a:t>
            </a:r>
            <a:r>
              <a:rPr lang="en-US" altLang="zh-CN" dirty="0" err="1">
                <a:latin typeface="Times New Roman" panose="02020603050405020304" pitchFamily="18" charset="0"/>
                <a:ea typeface="宋体" panose="02010600030101010101" pitchFamily="2" charset="-122"/>
              </a:rPr>
              <a:t>sOH</a:t>
            </a:r>
            <a:r>
              <a:rPr lang="zh-CN" altLang="en-US" dirty="0">
                <a:latin typeface="Times New Roman" panose="02020603050405020304" pitchFamily="18" charset="0"/>
                <a:ea typeface="宋体" panose="02010600030101010101" pitchFamily="2" charset="-122"/>
              </a:rPr>
              <a:t>为单键氢氧根等。</a:t>
            </a:r>
            <a:endParaRPr lang="en-US" altLang="zh-CN"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190009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7918BA8-7012-43D4-9184-7C977683C52F}"/>
              </a:ext>
            </a:extLst>
          </p:cNvPr>
          <p:cNvSpPr txBox="1"/>
          <p:nvPr/>
        </p:nvSpPr>
        <p:spPr>
          <a:xfrm>
            <a:off x="238939" y="243534"/>
            <a:ext cx="11680426" cy="1354217"/>
          </a:xfrm>
          <a:prstGeom prst="rect">
            <a:avLst/>
          </a:prstGeom>
          <a:noFill/>
        </p:spPr>
        <p:txBody>
          <a:bodyPr wrap="square" rtlCol="0">
            <a:spAutoFit/>
          </a:bodyPr>
          <a:lstStyle/>
          <a:p>
            <a:pPr>
              <a:spcBef>
                <a:spcPts val="600"/>
              </a:spcBef>
              <a:spcAft>
                <a:spcPts val="600"/>
              </a:spcAft>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CATS 2D/3D</a:t>
            </a:r>
          </a:p>
          <a:p>
            <a:pPr>
              <a:spcBef>
                <a:spcPts val="600"/>
              </a:spcBef>
              <a:spcAft>
                <a:spcPts val="600"/>
              </a:spcAft>
            </a:pPr>
            <a:r>
              <a:rPr lang="zh-CN" altLang="en-US" dirty="0">
                <a:latin typeface="Times New Roman" panose="02020603050405020304" pitchFamily="18" charset="0"/>
                <a:ea typeface="宋体" panose="02010600030101010101" pitchFamily="2" charset="-122"/>
              </a:rPr>
              <a:t>全称为</a:t>
            </a:r>
            <a:r>
              <a:rPr lang="en-US" altLang="zh-CN" dirty="0">
                <a:latin typeface="Times New Roman" panose="02020603050405020304" pitchFamily="18" charset="0"/>
                <a:ea typeface="宋体" panose="02010600030101010101" pitchFamily="2" charset="-122"/>
              </a:rPr>
              <a:t>Chemically Advanced Template Search</a:t>
            </a:r>
            <a:r>
              <a:rPr lang="zh-CN" altLang="en-US" dirty="0">
                <a:latin typeface="Times New Roman" panose="02020603050405020304" pitchFamily="18" charset="0"/>
                <a:ea typeface="宋体" panose="02010600030101010101" pitchFamily="2" charset="-122"/>
              </a:rPr>
              <a:t>，指的是预先定义好的</a:t>
            </a:r>
            <a:r>
              <a:rPr lang="en-US" altLang="zh-CN" dirty="0">
                <a:latin typeface="Times New Roman" panose="02020603050405020304" pitchFamily="18" charset="0"/>
                <a:ea typeface="宋体" panose="02010600030101010101" pitchFamily="2" charset="-122"/>
              </a:rPr>
              <a:t>5</a:t>
            </a:r>
            <a:r>
              <a:rPr lang="zh-CN" altLang="en-US" dirty="0">
                <a:latin typeface="Times New Roman" panose="02020603050405020304" pitchFamily="18" charset="0"/>
                <a:ea typeface="宋体" panose="02010600030101010101" pitchFamily="2" charset="-122"/>
              </a:rPr>
              <a:t>类原子对（</a:t>
            </a:r>
            <a:r>
              <a:rPr lang="en-US" altLang="zh-CN" dirty="0">
                <a:latin typeface="Times New Roman" panose="02020603050405020304" pitchFamily="18" charset="0"/>
                <a:ea typeface="宋体" panose="02010600030101010101" pitchFamily="2" charset="-122"/>
              </a:rPr>
              <a:t>D</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A</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P</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N</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L</a:t>
            </a:r>
            <a:r>
              <a:rPr lang="zh-CN" altLang="en-US" dirty="0">
                <a:latin typeface="Times New Roman" panose="02020603050405020304" pitchFamily="18" charset="0"/>
                <a:ea typeface="宋体" panose="02010600030101010101" pitchFamily="2" charset="-122"/>
              </a:rPr>
              <a:t>）出现的频率。如</a:t>
            </a:r>
            <a:r>
              <a:rPr lang="en-US" altLang="zh-CN" dirty="0">
                <a:latin typeface="Times New Roman" panose="02020603050405020304" pitchFamily="18" charset="0"/>
                <a:ea typeface="宋体" panose="02010600030101010101" pitchFamily="2" charset="-122"/>
              </a:rPr>
              <a:t>CATS2D_02_AD</a:t>
            </a:r>
            <a:r>
              <a:rPr lang="zh-CN" altLang="en-US" dirty="0">
                <a:latin typeface="Times New Roman" panose="02020603050405020304" pitchFamily="18" charset="0"/>
                <a:ea typeface="宋体" panose="02010600030101010101" pitchFamily="2" charset="-122"/>
              </a:rPr>
              <a:t>指的是拓扑距离为</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的</a:t>
            </a:r>
            <a:r>
              <a:rPr lang="en-US" altLang="zh-CN" dirty="0">
                <a:latin typeface="Times New Roman" panose="02020603050405020304" pitchFamily="18" charset="0"/>
                <a:ea typeface="宋体" panose="02010600030101010101" pitchFamily="2" charset="-122"/>
              </a:rPr>
              <a:t>AD</a:t>
            </a:r>
            <a:r>
              <a:rPr lang="zh-CN" altLang="en-US" dirty="0">
                <a:latin typeface="Times New Roman" panose="02020603050405020304" pitchFamily="18" charset="0"/>
                <a:ea typeface="宋体" panose="02010600030101010101" pitchFamily="2" charset="-122"/>
              </a:rPr>
              <a:t>两类原子对出现的次数；如</a:t>
            </a:r>
            <a:r>
              <a:rPr lang="en-US" altLang="zh-CN" dirty="0">
                <a:latin typeface="Times New Roman" panose="02020603050405020304" pitchFamily="18" charset="0"/>
                <a:ea typeface="宋体" panose="02010600030101010101" pitchFamily="2" charset="-122"/>
              </a:rPr>
              <a:t>CATS3D_18_NL</a:t>
            </a:r>
            <a:r>
              <a:rPr lang="zh-CN" altLang="en-US" dirty="0">
                <a:latin typeface="Times New Roman" panose="02020603050405020304" pitchFamily="18" charset="0"/>
                <a:ea typeface="宋体" panose="02010600030101010101" pitchFamily="2" charset="-122"/>
              </a:rPr>
              <a:t>是空间相距</a:t>
            </a:r>
            <a:r>
              <a:rPr lang="en-US" altLang="zh-CN" dirty="0">
                <a:latin typeface="Times New Roman" panose="02020603050405020304" pitchFamily="18" charset="0"/>
                <a:ea typeface="宋体" panose="02010600030101010101" pitchFamily="2" charset="-122"/>
              </a:rPr>
              <a:t>18~19</a:t>
            </a:r>
            <a:r>
              <a:rPr lang="zh-CN" altLang="en-US" dirty="0">
                <a:latin typeface="Times New Roman" panose="02020603050405020304" pitchFamily="18" charset="0"/>
                <a:ea typeface="宋体" panose="02010600030101010101" pitchFamily="2" charset="-122"/>
              </a:rPr>
              <a:t>埃之间的</a:t>
            </a:r>
            <a:r>
              <a:rPr lang="en-US" altLang="zh-CN" dirty="0">
                <a:latin typeface="Times New Roman" panose="02020603050405020304" pitchFamily="18" charset="0"/>
                <a:ea typeface="宋体" panose="02010600030101010101" pitchFamily="2" charset="-122"/>
              </a:rPr>
              <a:t>NL</a:t>
            </a:r>
            <a:r>
              <a:rPr lang="zh-CN" altLang="en-US" dirty="0">
                <a:latin typeface="Times New Roman" panose="02020603050405020304" pitchFamily="18" charset="0"/>
                <a:ea typeface="宋体" panose="02010600030101010101" pitchFamily="2" charset="-122"/>
              </a:rPr>
              <a:t>原子对出现的次数。</a:t>
            </a:r>
            <a:endParaRPr lang="en-US" altLang="zh-CN" dirty="0">
              <a:latin typeface="Times New Roman" panose="02020603050405020304" pitchFamily="18" charset="0"/>
              <a:ea typeface="宋体" panose="02010600030101010101" pitchFamily="2" charset="-122"/>
            </a:endParaRPr>
          </a:p>
        </p:txBody>
      </p:sp>
      <p:sp>
        <p:nvSpPr>
          <p:cNvPr id="3" name="矩形 2">
            <a:extLst>
              <a:ext uri="{FF2B5EF4-FFF2-40B4-BE49-F238E27FC236}">
                <a16:creationId xmlns:a16="http://schemas.microsoft.com/office/drawing/2014/main" id="{6283D730-97B0-4E56-A80C-146A5DF9F219}"/>
              </a:ext>
            </a:extLst>
          </p:cNvPr>
          <p:cNvSpPr/>
          <p:nvPr/>
        </p:nvSpPr>
        <p:spPr>
          <a:xfrm>
            <a:off x="6390078" y="1493086"/>
            <a:ext cx="6096000" cy="4801314"/>
          </a:xfrm>
          <a:prstGeom prst="rect">
            <a:avLst/>
          </a:prstGeom>
        </p:spPr>
        <p:txBody>
          <a:bodyPr>
            <a:spAutoFit/>
          </a:bodyPr>
          <a:lstStyle/>
          <a:p>
            <a:r>
              <a:rPr lang="en-US" altLang="zh-CN" dirty="0">
                <a:latin typeface="Times New Roman" panose="02020603050405020304" pitchFamily="18" charset="0"/>
              </a:rPr>
              <a:t>5</a:t>
            </a:r>
            <a:r>
              <a:rPr lang="zh-CN" altLang="en-US" dirty="0">
                <a:latin typeface="Times New Roman" panose="02020603050405020304" pitchFamily="18" charset="0"/>
              </a:rPr>
              <a:t>类原子分别被定义为：</a:t>
            </a:r>
            <a:endParaRPr lang="en-US" altLang="zh-CN" dirty="0">
              <a:latin typeface="Times New Roman" panose="02020603050405020304" pitchFamily="18" charset="0"/>
            </a:endParaRPr>
          </a:p>
          <a:p>
            <a:pPr marL="285750" indent="-285750">
              <a:buFont typeface="Arial" panose="020B0604020202020204" pitchFamily="34" charset="0"/>
              <a:buChar char="•"/>
            </a:pPr>
            <a:r>
              <a:rPr lang="en-US" altLang="zh-CN" dirty="0">
                <a:latin typeface="Times New Roman" panose="02020603050405020304" pitchFamily="18" charset="0"/>
              </a:rPr>
              <a:t>hydrogen-bond donor (D)</a:t>
            </a:r>
          </a:p>
          <a:p>
            <a:pPr marL="742950" lvl="1" indent="-285750">
              <a:buFont typeface="Arial" panose="020B0604020202020204" pitchFamily="34" charset="0"/>
              <a:buChar char="•"/>
            </a:pPr>
            <a:r>
              <a:rPr lang="en-US" altLang="zh-CN" dirty="0">
                <a:latin typeface="Times New Roman" panose="02020603050405020304" pitchFamily="18" charset="0"/>
              </a:rPr>
              <a:t>OH</a:t>
            </a:r>
            <a:r>
              <a:rPr lang="zh-CN" altLang="en-US" dirty="0">
                <a:latin typeface="Times New Roman" panose="02020603050405020304" pitchFamily="18" charset="0"/>
              </a:rPr>
              <a:t>里的</a:t>
            </a:r>
            <a:r>
              <a:rPr lang="en-US" altLang="zh-CN" dirty="0">
                <a:latin typeface="Times New Roman" panose="02020603050405020304" pitchFamily="18" charset="0"/>
              </a:rPr>
              <a:t>O</a:t>
            </a:r>
            <a:r>
              <a:rPr lang="zh-CN" altLang="en-US" dirty="0">
                <a:latin typeface="Times New Roman" panose="02020603050405020304" pitchFamily="18" charset="0"/>
              </a:rPr>
              <a:t>原子</a:t>
            </a:r>
            <a:endParaRPr lang="en-US" altLang="zh-CN" dirty="0">
              <a:latin typeface="Times New Roman" panose="02020603050405020304" pitchFamily="18" charset="0"/>
            </a:endParaRPr>
          </a:p>
          <a:p>
            <a:pPr marL="742950" lvl="1" indent="-285750">
              <a:buFont typeface="Arial" panose="020B0604020202020204" pitchFamily="34" charset="0"/>
              <a:buChar char="•"/>
            </a:pPr>
            <a:r>
              <a:rPr lang="en-US" altLang="zh-CN" dirty="0">
                <a:latin typeface="Times New Roman" panose="02020603050405020304" pitchFamily="18" charset="0"/>
              </a:rPr>
              <a:t>NH</a:t>
            </a:r>
            <a:r>
              <a:rPr lang="zh-CN" altLang="en-US" dirty="0">
                <a:latin typeface="Times New Roman" panose="02020603050405020304" pitchFamily="18" charset="0"/>
              </a:rPr>
              <a:t>、</a:t>
            </a:r>
            <a:r>
              <a:rPr lang="en-US" altLang="zh-CN" dirty="0">
                <a:latin typeface="Times New Roman" panose="02020603050405020304" pitchFamily="18" charset="0"/>
              </a:rPr>
              <a:t>NH2</a:t>
            </a:r>
            <a:r>
              <a:rPr lang="zh-CN" altLang="en-US" dirty="0">
                <a:latin typeface="Times New Roman" panose="02020603050405020304" pitchFamily="18" charset="0"/>
              </a:rPr>
              <a:t>里的</a:t>
            </a:r>
            <a:r>
              <a:rPr lang="en-US" altLang="zh-CN" dirty="0">
                <a:latin typeface="Times New Roman" panose="02020603050405020304" pitchFamily="18" charset="0"/>
              </a:rPr>
              <a:t>N</a:t>
            </a:r>
            <a:r>
              <a:rPr lang="zh-CN" altLang="en-US" dirty="0">
                <a:latin typeface="Times New Roman" panose="02020603050405020304" pitchFamily="18" charset="0"/>
              </a:rPr>
              <a:t>原子</a:t>
            </a:r>
            <a:endParaRPr lang="en-US" altLang="zh-CN" dirty="0">
              <a:latin typeface="Times New Roman" panose="02020603050405020304" pitchFamily="18" charset="0"/>
            </a:endParaRPr>
          </a:p>
          <a:p>
            <a:pPr marL="285750" indent="-285750">
              <a:buFont typeface="Arial" panose="020B0604020202020204" pitchFamily="34" charset="0"/>
              <a:buChar char="•"/>
            </a:pPr>
            <a:r>
              <a:rPr lang="en-US" altLang="zh-CN" dirty="0">
                <a:latin typeface="Times New Roman" panose="02020603050405020304" pitchFamily="18" charset="0"/>
              </a:rPr>
              <a:t>hydrogen-bond acceptor (A)</a:t>
            </a:r>
          </a:p>
          <a:p>
            <a:pPr marL="742950" lvl="1" indent="-285750">
              <a:buFont typeface="Arial" panose="020B0604020202020204" pitchFamily="34" charset="0"/>
              <a:buChar char="•"/>
            </a:pPr>
            <a:r>
              <a:rPr lang="en-US" altLang="zh-CN" dirty="0">
                <a:latin typeface="Times New Roman" panose="02020603050405020304" pitchFamily="18" charset="0"/>
              </a:rPr>
              <a:t>O</a:t>
            </a:r>
            <a:r>
              <a:rPr lang="zh-CN" altLang="en-US" dirty="0">
                <a:latin typeface="Times New Roman" panose="02020603050405020304" pitchFamily="18" charset="0"/>
              </a:rPr>
              <a:t>原子</a:t>
            </a:r>
            <a:endParaRPr lang="en-US" altLang="zh-CN" dirty="0">
              <a:latin typeface="Times New Roman" panose="02020603050405020304" pitchFamily="18" charset="0"/>
            </a:endParaRPr>
          </a:p>
          <a:p>
            <a:pPr marL="742950" lvl="1" indent="-285750">
              <a:buFont typeface="Arial" panose="020B0604020202020204" pitchFamily="34" charset="0"/>
              <a:buChar char="•"/>
            </a:pPr>
            <a:r>
              <a:rPr lang="zh-CN" altLang="en-US" dirty="0">
                <a:latin typeface="Times New Roman" panose="02020603050405020304" pitchFamily="18" charset="0"/>
              </a:rPr>
              <a:t>不与</a:t>
            </a:r>
            <a:r>
              <a:rPr lang="en-US" altLang="zh-CN" dirty="0">
                <a:latin typeface="Times New Roman" panose="02020603050405020304" pitchFamily="18" charset="0"/>
              </a:rPr>
              <a:t>H</a:t>
            </a:r>
            <a:r>
              <a:rPr lang="zh-CN" altLang="en-US" dirty="0">
                <a:latin typeface="Times New Roman" panose="02020603050405020304" pitchFamily="18" charset="0"/>
              </a:rPr>
              <a:t>相邻的</a:t>
            </a:r>
            <a:r>
              <a:rPr lang="en-US" altLang="zh-CN" dirty="0">
                <a:latin typeface="Times New Roman" panose="02020603050405020304" pitchFamily="18" charset="0"/>
              </a:rPr>
              <a:t>N</a:t>
            </a:r>
            <a:r>
              <a:rPr lang="zh-CN" altLang="en-US" dirty="0">
                <a:latin typeface="Times New Roman" panose="02020603050405020304" pitchFamily="18" charset="0"/>
              </a:rPr>
              <a:t>原子</a:t>
            </a:r>
            <a:endParaRPr lang="en-US" altLang="zh-CN" dirty="0">
              <a:latin typeface="Times New Roman" panose="02020603050405020304" pitchFamily="18" charset="0"/>
            </a:endParaRPr>
          </a:p>
          <a:p>
            <a:pPr marL="285750" indent="-285750">
              <a:buFont typeface="Arial" panose="020B0604020202020204" pitchFamily="34" charset="0"/>
              <a:buChar char="•"/>
            </a:pPr>
            <a:r>
              <a:rPr lang="en-US" altLang="zh-CN" dirty="0">
                <a:latin typeface="Times New Roman" panose="02020603050405020304" pitchFamily="18" charset="0"/>
              </a:rPr>
              <a:t>positive (P)</a:t>
            </a:r>
          </a:p>
          <a:p>
            <a:pPr marL="742950" lvl="1" indent="-285750">
              <a:buFont typeface="Arial" panose="020B0604020202020204" pitchFamily="34" charset="0"/>
              <a:buChar char="•"/>
            </a:pPr>
            <a:r>
              <a:rPr lang="zh-CN" altLang="en-US" dirty="0">
                <a:latin typeface="Times New Roman" panose="02020603050405020304" pitchFamily="18" charset="0"/>
              </a:rPr>
              <a:t>正电荷原子</a:t>
            </a:r>
            <a:endParaRPr lang="en-US" altLang="zh-CN" dirty="0">
              <a:latin typeface="Times New Roman" panose="02020603050405020304" pitchFamily="18" charset="0"/>
            </a:endParaRPr>
          </a:p>
          <a:p>
            <a:pPr marL="742950" lvl="1" indent="-285750">
              <a:buFont typeface="Arial" panose="020B0604020202020204" pitchFamily="34" charset="0"/>
              <a:buChar char="•"/>
            </a:pPr>
            <a:r>
              <a:rPr lang="en-US" altLang="zh-CN" dirty="0">
                <a:latin typeface="Times New Roman" panose="02020603050405020304" pitchFamily="18" charset="0"/>
              </a:rPr>
              <a:t>NH2</a:t>
            </a:r>
            <a:r>
              <a:rPr lang="zh-CN" altLang="en-US" dirty="0">
                <a:latin typeface="Times New Roman" panose="02020603050405020304" pitchFamily="18" charset="0"/>
              </a:rPr>
              <a:t>的</a:t>
            </a:r>
            <a:r>
              <a:rPr lang="en-US" altLang="zh-CN" dirty="0">
                <a:latin typeface="Times New Roman" panose="02020603050405020304" pitchFamily="18" charset="0"/>
              </a:rPr>
              <a:t>N</a:t>
            </a:r>
            <a:r>
              <a:rPr lang="zh-CN" altLang="en-US" dirty="0">
                <a:latin typeface="Times New Roman" panose="02020603050405020304" pitchFamily="18" charset="0"/>
              </a:rPr>
              <a:t>原子</a:t>
            </a:r>
            <a:endParaRPr lang="en-US" altLang="zh-CN" dirty="0">
              <a:latin typeface="Times New Roman" panose="02020603050405020304" pitchFamily="18" charset="0"/>
            </a:endParaRPr>
          </a:p>
          <a:p>
            <a:pPr marL="285750" indent="-285750">
              <a:buFont typeface="Arial" panose="020B0604020202020204" pitchFamily="34" charset="0"/>
              <a:buChar char="•"/>
            </a:pPr>
            <a:r>
              <a:rPr lang="en-US" altLang="zh-CN" dirty="0">
                <a:latin typeface="Times New Roman" panose="02020603050405020304" pitchFamily="18" charset="0"/>
              </a:rPr>
              <a:t>negative (N)</a:t>
            </a:r>
          </a:p>
          <a:p>
            <a:pPr marL="742950" lvl="1" indent="-285750">
              <a:buFont typeface="Arial" panose="020B0604020202020204" pitchFamily="34" charset="0"/>
              <a:buChar char="•"/>
            </a:pPr>
            <a:r>
              <a:rPr lang="zh-CN" altLang="en-US" dirty="0">
                <a:latin typeface="Times New Roman" panose="02020603050405020304" pitchFamily="18" charset="0"/>
              </a:rPr>
              <a:t>负电荷原子</a:t>
            </a:r>
            <a:endParaRPr lang="en-US" altLang="zh-CN" dirty="0">
              <a:latin typeface="Times New Roman" panose="02020603050405020304" pitchFamily="18" charset="0"/>
            </a:endParaRPr>
          </a:p>
          <a:p>
            <a:pPr marL="742950" lvl="1" indent="-285750">
              <a:buFont typeface="Arial" panose="020B0604020202020204" pitchFamily="34" charset="0"/>
              <a:buChar char="•"/>
            </a:pPr>
            <a:r>
              <a:rPr lang="en-US" altLang="zh-CN" dirty="0">
                <a:latin typeface="Times New Roman" panose="02020603050405020304" pitchFamily="18" charset="0"/>
              </a:rPr>
              <a:t>COOH</a:t>
            </a:r>
            <a:r>
              <a:rPr lang="zh-CN" altLang="en-US" dirty="0">
                <a:latin typeface="Times New Roman" panose="02020603050405020304" pitchFamily="18" charset="0"/>
              </a:rPr>
              <a:t>的</a:t>
            </a:r>
            <a:r>
              <a:rPr lang="en-US" altLang="zh-CN" dirty="0">
                <a:latin typeface="Times New Roman" panose="02020603050405020304" pitchFamily="18" charset="0"/>
              </a:rPr>
              <a:t>C</a:t>
            </a:r>
            <a:r>
              <a:rPr lang="zh-CN" altLang="en-US" dirty="0">
                <a:latin typeface="Times New Roman" panose="02020603050405020304" pitchFamily="18" charset="0"/>
              </a:rPr>
              <a:t>原子、</a:t>
            </a:r>
            <a:r>
              <a:rPr lang="en-US" altLang="zh-CN" dirty="0">
                <a:latin typeface="Times New Roman" panose="02020603050405020304" pitchFamily="18" charset="0"/>
              </a:rPr>
              <a:t>SOOH</a:t>
            </a:r>
            <a:r>
              <a:rPr lang="zh-CN" altLang="en-US" dirty="0">
                <a:latin typeface="Times New Roman" panose="02020603050405020304" pitchFamily="18" charset="0"/>
              </a:rPr>
              <a:t>的</a:t>
            </a:r>
            <a:r>
              <a:rPr lang="en-US" altLang="zh-CN" dirty="0">
                <a:latin typeface="Times New Roman" panose="02020603050405020304" pitchFamily="18" charset="0"/>
              </a:rPr>
              <a:t>S</a:t>
            </a:r>
            <a:r>
              <a:rPr lang="zh-CN" altLang="en-US" dirty="0">
                <a:latin typeface="Times New Roman" panose="02020603050405020304" pitchFamily="18" charset="0"/>
              </a:rPr>
              <a:t>原子、</a:t>
            </a:r>
            <a:r>
              <a:rPr lang="en-US" altLang="zh-CN" dirty="0">
                <a:latin typeface="Times New Roman" panose="02020603050405020304" pitchFamily="18" charset="0"/>
              </a:rPr>
              <a:t>POOH</a:t>
            </a:r>
            <a:r>
              <a:rPr lang="zh-CN" altLang="en-US" dirty="0">
                <a:latin typeface="Times New Roman" panose="02020603050405020304" pitchFamily="18" charset="0"/>
              </a:rPr>
              <a:t>的</a:t>
            </a:r>
            <a:r>
              <a:rPr lang="en-US" altLang="zh-CN" dirty="0">
                <a:latin typeface="Times New Roman" panose="02020603050405020304" pitchFamily="18" charset="0"/>
              </a:rPr>
              <a:t>P</a:t>
            </a:r>
            <a:r>
              <a:rPr lang="zh-CN" altLang="en-US" dirty="0">
                <a:latin typeface="Times New Roman" panose="02020603050405020304" pitchFamily="18" charset="0"/>
              </a:rPr>
              <a:t>原子</a:t>
            </a:r>
            <a:endParaRPr lang="en-US" altLang="zh-CN" dirty="0">
              <a:latin typeface="Times New Roman" panose="02020603050405020304" pitchFamily="18" charset="0"/>
            </a:endParaRPr>
          </a:p>
          <a:p>
            <a:pPr marL="285750" indent="-285750">
              <a:buFont typeface="Arial" panose="020B0604020202020204" pitchFamily="34" charset="0"/>
              <a:buChar char="•"/>
            </a:pPr>
            <a:r>
              <a:rPr lang="en-US" altLang="zh-CN" dirty="0">
                <a:latin typeface="Times New Roman" panose="02020603050405020304" pitchFamily="18" charset="0"/>
              </a:rPr>
              <a:t>lipophilic (L)</a:t>
            </a:r>
          </a:p>
          <a:p>
            <a:pPr marL="742950" lvl="1" indent="-285750">
              <a:buFont typeface="Arial" panose="020B0604020202020204" pitchFamily="34" charset="0"/>
              <a:buChar char="•"/>
            </a:pPr>
            <a:r>
              <a:rPr lang="en-US" altLang="zh-CN" dirty="0">
                <a:latin typeface="Times New Roman" panose="02020603050405020304" pitchFamily="18" charset="0"/>
              </a:rPr>
              <a:t>Cl, Br, I</a:t>
            </a:r>
          </a:p>
          <a:p>
            <a:pPr marL="742950" lvl="1" indent="-285750">
              <a:buFont typeface="Arial" panose="020B0604020202020204" pitchFamily="34" charset="0"/>
              <a:buChar char="•"/>
            </a:pPr>
            <a:r>
              <a:rPr lang="en-US" altLang="zh-CN" dirty="0">
                <a:latin typeface="Times New Roman" panose="02020603050405020304" pitchFamily="18" charset="0"/>
              </a:rPr>
              <a:t>C-S-C</a:t>
            </a:r>
            <a:r>
              <a:rPr lang="zh-CN" altLang="en-US" dirty="0">
                <a:latin typeface="Times New Roman" panose="02020603050405020304" pitchFamily="18" charset="0"/>
              </a:rPr>
              <a:t>的</a:t>
            </a:r>
            <a:r>
              <a:rPr lang="en-US" altLang="zh-CN" dirty="0">
                <a:latin typeface="Times New Roman" panose="02020603050405020304" pitchFamily="18" charset="0"/>
              </a:rPr>
              <a:t>S</a:t>
            </a:r>
            <a:r>
              <a:rPr lang="zh-CN" altLang="en-US" dirty="0">
                <a:latin typeface="Times New Roman" panose="02020603050405020304" pitchFamily="18" charset="0"/>
              </a:rPr>
              <a:t>原子</a:t>
            </a:r>
            <a:endParaRPr lang="en-US" altLang="zh-CN" dirty="0">
              <a:latin typeface="Times New Roman" panose="02020603050405020304" pitchFamily="18" charset="0"/>
            </a:endParaRPr>
          </a:p>
          <a:p>
            <a:pPr marL="742950" lvl="1" indent="-285750">
              <a:buFont typeface="Arial" panose="020B0604020202020204" pitchFamily="34" charset="0"/>
              <a:buChar char="•"/>
            </a:pPr>
            <a:r>
              <a:rPr lang="zh-CN" altLang="en-US" dirty="0">
                <a:latin typeface="Times New Roman" panose="02020603050405020304" pitchFamily="18" charset="0"/>
              </a:rPr>
              <a:t>只与</a:t>
            </a:r>
            <a:r>
              <a:rPr lang="en-US" altLang="zh-CN" dirty="0">
                <a:latin typeface="Times New Roman" panose="02020603050405020304" pitchFamily="18" charset="0"/>
              </a:rPr>
              <a:t>C</a:t>
            </a:r>
            <a:r>
              <a:rPr lang="zh-CN" altLang="en-US" dirty="0">
                <a:latin typeface="Times New Roman" panose="02020603050405020304" pitchFamily="18" charset="0"/>
              </a:rPr>
              <a:t>、</a:t>
            </a:r>
            <a:r>
              <a:rPr lang="en-US" altLang="zh-CN" dirty="0">
                <a:latin typeface="Times New Roman" panose="02020603050405020304" pitchFamily="18" charset="0"/>
              </a:rPr>
              <a:t>H</a:t>
            </a:r>
            <a:r>
              <a:rPr lang="zh-CN" altLang="en-US" dirty="0">
                <a:latin typeface="Times New Roman" panose="02020603050405020304" pitchFamily="18" charset="0"/>
              </a:rPr>
              <a:t>相连的</a:t>
            </a:r>
            <a:r>
              <a:rPr lang="en-US" altLang="zh-CN" dirty="0">
                <a:latin typeface="Times New Roman" panose="02020603050405020304" pitchFamily="18" charset="0"/>
              </a:rPr>
              <a:t>C</a:t>
            </a:r>
            <a:r>
              <a:rPr lang="zh-CN" altLang="en-US" dirty="0">
                <a:latin typeface="Times New Roman" panose="02020603050405020304" pitchFamily="18" charset="0"/>
              </a:rPr>
              <a:t>原子</a:t>
            </a:r>
            <a:endParaRPr lang="en-US" altLang="zh-CN" dirty="0">
              <a:latin typeface="Times New Roman" panose="02020603050405020304" pitchFamily="18" charset="0"/>
            </a:endParaRPr>
          </a:p>
        </p:txBody>
      </p:sp>
      <p:pic>
        <p:nvPicPr>
          <p:cNvPr id="5" name="图片 4">
            <a:extLst>
              <a:ext uri="{FF2B5EF4-FFF2-40B4-BE49-F238E27FC236}">
                <a16:creationId xmlns:a16="http://schemas.microsoft.com/office/drawing/2014/main" id="{A3845D68-A03C-4871-9D50-F2AFEDCF5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630" y="3808947"/>
            <a:ext cx="2963758" cy="2589086"/>
          </a:xfrm>
          <a:prstGeom prst="rect">
            <a:avLst/>
          </a:prstGeom>
        </p:spPr>
      </p:pic>
      <p:sp>
        <p:nvSpPr>
          <p:cNvPr id="6" name="文本框 5">
            <a:extLst>
              <a:ext uri="{FF2B5EF4-FFF2-40B4-BE49-F238E27FC236}">
                <a16:creationId xmlns:a16="http://schemas.microsoft.com/office/drawing/2014/main" id="{B1DA2C2D-3A28-466C-B1E0-713C3976EDC3}"/>
              </a:ext>
            </a:extLst>
          </p:cNvPr>
          <p:cNvSpPr txBox="1"/>
          <p:nvPr/>
        </p:nvSpPr>
        <p:spPr>
          <a:xfrm>
            <a:off x="238939" y="1810420"/>
            <a:ext cx="6151139" cy="1862048"/>
          </a:xfrm>
          <a:prstGeom prst="rect">
            <a:avLst/>
          </a:prstGeom>
          <a:noFill/>
        </p:spPr>
        <p:txBody>
          <a:bodyPr wrap="square" rtlCol="0">
            <a:spAutoFit/>
          </a:bodyPr>
          <a:lstStyle/>
          <a:p>
            <a:pPr algn="l">
              <a:spcBef>
                <a:spcPts val="1200"/>
              </a:spcBef>
              <a:spcAft>
                <a:spcPts val="1200"/>
              </a:spcAft>
            </a:pPr>
            <a:r>
              <a:rPr lang="zh-CN" altLang="en-US" dirty="0">
                <a:latin typeface="Times New Roman" panose="02020603050405020304" pitchFamily="18" charset="0"/>
                <a:ea typeface="宋体" panose="02010600030101010101" pitchFamily="2" charset="-122"/>
              </a:rPr>
              <a:t>例子：</a:t>
            </a:r>
            <a:endParaRPr lang="en-US" altLang="zh-CN" dirty="0">
              <a:latin typeface="Times New Roman" panose="02020603050405020304" pitchFamily="18" charset="0"/>
              <a:ea typeface="宋体" panose="02010600030101010101" pitchFamily="2" charset="-122"/>
            </a:endParaRPr>
          </a:p>
          <a:p>
            <a:pPr algn="l">
              <a:spcBef>
                <a:spcPts val="600"/>
              </a:spcBef>
              <a:spcAft>
                <a:spcPts val="600"/>
              </a:spcAft>
            </a:pPr>
            <a:r>
              <a:rPr lang="zh-CN" altLang="en-US" dirty="0">
                <a:latin typeface="Times New Roman" panose="02020603050405020304" pitchFamily="18" charset="0"/>
                <a:ea typeface="宋体" panose="02010600030101010101" pitchFamily="2" charset="-122"/>
              </a:rPr>
              <a:t>对于下面化合物中，求</a:t>
            </a:r>
            <a:r>
              <a:rPr lang="en-US" altLang="zh-CN" dirty="0">
                <a:latin typeface="Times New Roman" panose="02020603050405020304" pitchFamily="18" charset="0"/>
                <a:ea typeface="宋体" panose="02010600030101010101" pitchFamily="2" charset="-122"/>
              </a:rPr>
              <a:t>CATS2D_02_DD</a:t>
            </a:r>
            <a:r>
              <a:rPr lang="zh-CN" altLang="en-US"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algn="l">
              <a:spcBef>
                <a:spcPts val="600"/>
              </a:spcBef>
              <a:spcAft>
                <a:spcPts val="600"/>
              </a:spcAft>
            </a:pPr>
            <a:r>
              <a:rPr lang="zh-CN" altLang="en-US" dirty="0">
                <a:latin typeface="Times New Roman" panose="02020603050405020304" pitchFamily="18" charset="0"/>
                <a:ea typeface="宋体" panose="02010600030101010101" pitchFamily="2" charset="-122"/>
              </a:rPr>
              <a:t>化合物中</a:t>
            </a:r>
            <a:r>
              <a:rPr lang="en-US" altLang="zh-CN" dirty="0">
                <a:latin typeface="Times New Roman" panose="02020603050405020304" pitchFamily="18" charset="0"/>
                <a:ea typeface="宋体" panose="02010600030101010101" pitchFamily="2" charset="-122"/>
              </a:rPr>
              <a:t>D</a:t>
            </a:r>
            <a:r>
              <a:rPr lang="zh-CN" altLang="en-US" dirty="0">
                <a:latin typeface="Times New Roman" panose="02020603050405020304" pitchFamily="18" charset="0"/>
                <a:ea typeface="宋体" panose="02010600030101010101" pitchFamily="2" charset="-122"/>
              </a:rPr>
              <a:t>类原子只有</a:t>
            </a:r>
            <a:r>
              <a:rPr lang="en-US" altLang="zh-CN" dirty="0">
                <a:latin typeface="Times New Roman" panose="02020603050405020304" pitchFamily="18" charset="0"/>
                <a:ea typeface="宋体" panose="02010600030101010101" pitchFamily="2" charset="-122"/>
              </a:rPr>
              <a:t>NH</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NH2</a:t>
            </a:r>
            <a:r>
              <a:rPr lang="zh-CN" altLang="en-US" dirty="0">
                <a:latin typeface="Times New Roman" panose="02020603050405020304" pitchFamily="18" charset="0"/>
                <a:ea typeface="宋体" panose="02010600030101010101" pitchFamily="2" charset="-122"/>
              </a:rPr>
              <a:t>里的</a:t>
            </a:r>
            <a:r>
              <a:rPr lang="en-US" altLang="zh-CN" dirty="0">
                <a:latin typeface="Times New Roman" panose="02020603050405020304" pitchFamily="18" charset="0"/>
                <a:ea typeface="宋体" panose="02010600030101010101" pitchFamily="2" charset="-122"/>
              </a:rPr>
              <a:t>N</a:t>
            </a:r>
            <a:r>
              <a:rPr lang="zh-CN" altLang="en-US" dirty="0">
                <a:latin typeface="Times New Roman" panose="02020603050405020304" pitchFamily="18" charset="0"/>
                <a:ea typeface="宋体" panose="02010600030101010101" pitchFamily="2" charset="-122"/>
              </a:rPr>
              <a:t>原子，总计</a:t>
            </a:r>
            <a:r>
              <a:rPr lang="en-US" altLang="zh-CN" dirty="0">
                <a:latin typeface="Times New Roman" panose="02020603050405020304" pitchFamily="18" charset="0"/>
                <a:ea typeface="宋体" panose="02010600030101010101" pitchFamily="2" charset="-122"/>
              </a:rPr>
              <a:t>3</a:t>
            </a:r>
            <a:r>
              <a:rPr lang="zh-CN" altLang="en-US" dirty="0">
                <a:latin typeface="Times New Roman" panose="02020603050405020304" pitchFamily="18" charset="0"/>
                <a:ea typeface="宋体" panose="02010600030101010101" pitchFamily="2" charset="-122"/>
              </a:rPr>
              <a:t>个，它们彼此之间的拓扑距离均为</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，因此两两配对共有</a:t>
            </a:r>
            <a:r>
              <a:rPr lang="en-US" altLang="zh-CN" dirty="0">
                <a:latin typeface="Times New Roman" panose="02020603050405020304" pitchFamily="18" charset="0"/>
                <a:ea typeface="宋体" panose="02010600030101010101" pitchFamily="2" charset="-122"/>
              </a:rPr>
              <a:t>3</a:t>
            </a:r>
            <a:r>
              <a:rPr lang="zh-CN" altLang="en-US" dirty="0">
                <a:latin typeface="Times New Roman" panose="02020603050405020304" pitchFamily="18" charset="0"/>
                <a:ea typeface="宋体" panose="02010600030101010101" pitchFamily="2" charset="-122"/>
              </a:rPr>
              <a:t>对</a:t>
            </a:r>
            <a:r>
              <a:rPr lang="en-US" altLang="zh-CN" dirty="0">
                <a:latin typeface="Times New Roman" panose="02020603050405020304" pitchFamily="18" charset="0"/>
                <a:ea typeface="宋体" panose="02010600030101010101" pitchFamily="2" charset="-122"/>
              </a:rPr>
              <a:t>DD</a:t>
            </a:r>
            <a:r>
              <a:rPr lang="zh-CN" altLang="en-US" dirty="0">
                <a:latin typeface="Times New Roman" panose="02020603050405020304" pitchFamily="18" charset="0"/>
                <a:ea typeface="宋体" panose="02010600030101010101" pitchFamily="2" charset="-122"/>
              </a:rPr>
              <a:t>原子对。</a:t>
            </a:r>
          </a:p>
        </p:txBody>
      </p:sp>
    </p:spTree>
    <p:extLst>
      <p:ext uri="{BB962C8B-B14F-4D97-AF65-F5344CB8AC3E}">
        <p14:creationId xmlns:p14="http://schemas.microsoft.com/office/powerpoint/2010/main" val="3416056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27BF234-07E1-440C-96E8-464A372C7BE5}"/>
              </a:ext>
            </a:extLst>
          </p:cNvPr>
          <p:cNvSpPr txBox="1"/>
          <p:nvPr/>
        </p:nvSpPr>
        <p:spPr>
          <a:xfrm>
            <a:off x="238939" y="243534"/>
            <a:ext cx="11680426" cy="2416046"/>
          </a:xfrm>
          <a:prstGeom prst="rect">
            <a:avLst/>
          </a:prstGeom>
          <a:noFill/>
        </p:spPr>
        <p:txBody>
          <a:bodyPr wrap="square" rtlCol="0">
            <a:spAutoFit/>
          </a:bodyPr>
          <a:lstStyle/>
          <a:p>
            <a:pPr>
              <a:spcBef>
                <a:spcPts val="600"/>
              </a:spcBef>
              <a:spcAft>
                <a:spcPts val="600"/>
              </a:spcAft>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2D/3D Atom Pairs</a:t>
            </a:r>
          </a:p>
          <a:p>
            <a:pPr>
              <a:spcBef>
                <a:spcPts val="600"/>
              </a:spcBef>
              <a:spcAft>
                <a:spcPts val="600"/>
              </a:spcAft>
            </a:pPr>
            <a:r>
              <a:rPr lang="zh-CN" altLang="en-US" dirty="0">
                <a:latin typeface="Times New Roman" panose="02020603050405020304" pitchFamily="18" charset="0"/>
                <a:ea typeface="宋体" panose="02010600030101010101" pitchFamily="2" charset="-122"/>
              </a:rPr>
              <a:t>与</a:t>
            </a:r>
            <a:r>
              <a:rPr lang="en-US" altLang="zh-CN" dirty="0">
                <a:latin typeface="Times New Roman" panose="02020603050405020304" pitchFamily="18" charset="0"/>
                <a:ea typeface="宋体" panose="02010600030101010101" pitchFamily="2" charset="-122"/>
              </a:rPr>
              <a:t>CATS 2D/3D </a:t>
            </a:r>
            <a:r>
              <a:rPr lang="zh-CN" altLang="en-US" dirty="0">
                <a:latin typeface="Times New Roman" panose="02020603050405020304" pitchFamily="18" charset="0"/>
                <a:ea typeface="宋体" panose="02010600030101010101" pitchFamily="2" charset="-122"/>
              </a:rPr>
              <a:t>的定义类似，指的是分子中原子对之间的关系。</a:t>
            </a:r>
            <a:r>
              <a:rPr lang="en-US" altLang="zh-CN" dirty="0">
                <a:latin typeface="Times New Roman" panose="02020603050405020304" pitchFamily="18" charset="0"/>
                <a:ea typeface="宋体" panose="02010600030101010101" pitchFamily="2" charset="-122"/>
              </a:rPr>
              <a:t>2D Atom Pairs</a:t>
            </a:r>
            <a:r>
              <a:rPr lang="zh-CN" altLang="en-US" dirty="0">
                <a:latin typeface="Times New Roman" panose="02020603050405020304" pitchFamily="18" charset="0"/>
                <a:ea typeface="宋体" panose="02010600030101010101" pitchFamily="2" charset="-122"/>
              </a:rPr>
              <a:t>大致可以分为：</a:t>
            </a:r>
            <a:endParaRPr lang="en-US" altLang="zh-CN" dirty="0">
              <a:latin typeface="Times New Roman" panose="02020603050405020304" pitchFamily="18" charset="0"/>
              <a:ea typeface="宋体" panose="02010600030101010101" pitchFamily="2" charset="-122"/>
            </a:endParaRPr>
          </a:p>
          <a:p>
            <a:pPr marL="285750"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rPr>
              <a:t>拓扑距离和，如</a:t>
            </a:r>
            <a:r>
              <a:rPr lang="en-US" altLang="zh-CN" dirty="0">
                <a:latin typeface="Times New Roman" panose="02020603050405020304" pitchFamily="18" charset="0"/>
                <a:ea typeface="宋体" panose="02010600030101010101" pitchFamily="2" charset="-122"/>
              </a:rPr>
              <a:t>T(N…N)</a:t>
            </a:r>
            <a:r>
              <a:rPr lang="zh-CN" altLang="en-US" dirty="0">
                <a:latin typeface="Times New Roman" panose="02020603050405020304" pitchFamily="18" charset="0"/>
                <a:ea typeface="宋体" panose="02010600030101010101" pitchFamily="2" charset="-122"/>
              </a:rPr>
              <a:t>为分子中</a:t>
            </a:r>
            <a:r>
              <a:rPr lang="en-US" altLang="zh-CN" dirty="0">
                <a:latin typeface="Times New Roman" panose="02020603050405020304" pitchFamily="18" charset="0"/>
                <a:ea typeface="宋体" panose="02010600030101010101" pitchFamily="2" charset="-122"/>
              </a:rPr>
              <a:t>N-N</a:t>
            </a:r>
            <a:r>
              <a:rPr lang="zh-CN" altLang="en-US" dirty="0">
                <a:latin typeface="Times New Roman" panose="02020603050405020304" pitchFamily="18" charset="0"/>
                <a:ea typeface="宋体" panose="02010600030101010101" pitchFamily="2" charset="-122"/>
              </a:rPr>
              <a:t>原子对的拓扑距离之和；</a:t>
            </a:r>
            <a:endParaRPr lang="en-US" altLang="zh-CN" dirty="0">
              <a:latin typeface="Times New Roman" panose="02020603050405020304" pitchFamily="18" charset="0"/>
              <a:ea typeface="宋体" panose="02010600030101010101" pitchFamily="2" charset="-122"/>
            </a:endParaRPr>
          </a:p>
          <a:p>
            <a:pPr marL="285750"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rPr>
              <a:t>原子对存在关系，如</a:t>
            </a:r>
            <a:r>
              <a:rPr lang="en-US" altLang="zh-CN" dirty="0">
                <a:latin typeface="Times New Roman" panose="02020603050405020304" pitchFamily="18" charset="0"/>
                <a:ea typeface="宋体" panose="02010600030101010101" pitchFamily="2" charset="-122"/>
              </a:rPr>
              <a:t>B01[C-N]</a:t>
            </a:r>
            <a:r>
              <a:rPr lang="zh-CN" altLang="en-US" dirty="0">
                <a:latin typeface="Times New Roman" panose="02020603050405020304" pitchFamily="18" charset="0"/>
                <a:ea typeface="宋体" panose="02010600030101010101" pitchFamily="2" charset="-122"/>
              </a:rPr>
              <a:t>为分子中拓扑距离为</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的</a:t>
            </a:r>
            <a:r>
              <a:rPr lang="en-US" altLang="zh-CN" dirty="0">
                <a:latin typeface="Times New Roman" panose="02020603050405020304" pitchFamily="18" charset="0"/>
                <a:ea typeface="宋体" panose="02010600030101010101" pitchFamily="2" charset="-122"/>
              </a:rPr>
              <a:t>C-N</a:t>
            </a:r>
            <a:r>
              <a:rPr lang="zh-CN" altLang="en-US" dirty="0">
                <a:latin typeface="Times New Roman" panose="02020603050405020304" pitchFamily="18" charset="0"/>
                <a:ea typeface="宋体" panose="02010600030101010101" pitchFamily="2" charset="-122"/>
              </a:rPr>
              <a:t>原子对是否存在，只要存在一对记为</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，不存在记为</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marL="285750"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rPr>
              <a:t>原子对出现的次数，如</a:t>
            </a:r>
            <a:r>
              <a:rPr lang="en-US" altLang="zh-CN" dirty="0">
                <a:latin typeface="Times New Roman" panose="02020603050405020304" pitchFamily="18" charset="0"/>
                <a:ea typeface="宋体" panose="02010600030101010101" pitchFamily="2" charset="-122"/>
              </a:rPr>
              <a:t>F01[C-N]</a:t>
            </a:r>
            <a:r>
              <a:rPr lang="zh-CN" altLang="en-US" dirty="0">
                <a:latin typeface="Times New Roman" panose="02020603050405020304" pitchFamily="18" charset="0"/>
                <a:ea typeface="宋体" panose="02010600030101010101" pitchFamily="2" charset="-122"/>
              </a:rPr>
              <a:t>为分子中拓扑距离为</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的</a:t>
            </a:r>
            <a:r>
              <a:rPr lang="en-US" altLang="zh-CN" dirty="0">
                <a:latin typeface="Times New Roman" panose="02020603050405020304" pitchFamily="18" charset="0"/>
                <a:ea typeface="宋体" panose="02010600030101010101" pitchFamily="2" charset="-122"/>
              </a:rPr>
              <a:t>C-N</a:t>
            </a:r>
            <a:r>
              <a:rPr lang="zh-CN" altLang="en-US" dirty="0">
                <a:latin typeface="Times New Roman" panose="02020603050405020304" pitchFamily="18" charset="0"/>
                <a:ea typeface="宋体" panose="02010600030101010101" pitchFamily="2" charset="-122"/>
              </a:rPr>
              <a:t>原子对出现的次数；</a:t>
            </a:r>
            <a:endParaRPr lang="en-US" altLang="zh-CN" dirty="0">
              <a:latin typeface="Times New Roman" panose="02020603050405020304" pitchFamily="18" charset="0"/>
              <a:ea typeface="宋体" panose="02010600030101010101" pitchFamily="2" charset="-122"/>
            </a:endParaRPr>
          </a:p>
          <a:p>
            <a:pPr>
              <a:spcBef>
                <a:spcPts val="600"/>
              </a:spcBef>
              <a:spcAft>
                <a:spcPts val="600"/>
              </a:spcAft>
            </a:pPr>
            <a:r>
              <a:rPr lang="en-US" altLang="zh-CN" dirty="0">
                <a:latin typeface="Times New Roman" panose="02020603050405020304" pitchFamily="18" charset="0"/>
              </a:rPr>
              <a:t>3D Atom Pairs</a:t>
            </a:r>
            <a:r>
              <a:rPr lang="zh-CN" altLang="en-US" dirty="0">
                <a:latin typeface="Times New Roman" panose="02020603050405020304" pitchFamily="18" charset="0"/>
              </a:rPr>
              <a:t>只有一类：</a:t>
            </a:r>
            <a:endParaRPr lang="en-US" altLang="zh-CN" dirty="0">
              <a:latin typeface="Times New Roman" panose="02020603050405020304" pitchFamily="18" charset="0"/>
            </a:endParaRPr>
          </a:p>
          <a:p>
            <a:pPr marL="285750"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rPr>
              <a:t>几何距离和，如</a:t>
            </a:r>
            <a:r>
              <a:rPr lang="en-US" altLang="zh-CN" dirty="0">
                <a:latin typeface="Times New Roman" panose="02020603050405020304" pitchFamily="18" charset="0"/>
                <a:ea typeface="宋体" panose="02010600030101010101" pitchFamily="2" charset="-122"/>
              </a:rPr>
              <a:t>G(N…N)</a:t>
            </a:r>
            <a:r>
              <a:rPr lang="zh-CN" altLang="en-US" dirty="0">
                <a:latin typeface="Times New Roman" panose="02020603050405020304" pitchFamily="18" charset="0"/>
                <a:ea typeface="宋体" panose="02010600030101010101" pitchFamily="2" charset="-122"/>
              </a:rPr>
              <a:t>为分子中</a:t>
            </a:r>
            <a:r>
              <a:rPr lang="en-US" altLang="zh-CN" dirty="0">
                <a:latin typeface="Times New Roman" panose="02020603050405020304" pitchFamily="18" charset="0"/>
                <a:ea typeface="宋体" panose="02010600030101010101" pitchFamily="2" charset="-122"/>
              </a:rPr>
              <a:t>N-N</a:t>
            </a:r>
            <a:r>
              <a:rPr lang="zh-CN" altLang="en-US" dirty="0">
                <a:latin typeface="Times New Roman" panose="02020603050405020304" pitchFamily="18" charset="0"/>
                <a:ea typeface="宋体" panose="02010600030101010101" pitchFamily="2" charset="-122"/>
              </a:rPr>
              <a:t>原子对几何距离之和。</a:t>
            </a:r>
            <a:endParaRPr lang="en-US" altLang="zh-CN" dirty="0">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316E08A5-1E0D-4176-8EC2-4430D4BFCAA8}"/>
                  </a:ext>
                </a:extLst>
              </p:cNvPr>
              <p:cNvSpPr txBox="1"/>
              <p:nvPr/>
            </p:nvSpPr>
            <p:spPr>
              <a:xfrm>
                <a:off x="197584" y="2719293"/>
                <a:ext cx="11763135" cy="1628907"/>
              </a:xfrm>
              <a:prstGeom prst="rect">
                <a:avLst/>
              </a:prstGeom>
              <a:noFill/>
            </p:spPr>
            <p:txBody>
              <a:bodyPr wrap="square" rtlCol="0">
                <a:spAutoFit/>
              </a:bodyPr>
              <a:lstStyle/>
              <a:p>
                <a:pPr>
                  <a:spcBef>
                    <a:spcPts val="600"/>
                  </a:spcBef>
                  <a:spcAft>
                    <a:spcPts val="600"/>
                  </a:spcAft>
                </a:pPr>
                <a:r>
                  <a:rPr lang="en-US" altLang="zh-CN" b="1" dirty="0">
                    <a:latin typeface="Times New Roman" panose="02020603050405020304" pitchFamily="18" charset="0"/>
                    <a:cs typeface="Times New Roman" panose="02020603050405020304" pitchFamily="18" charset="0"/>
                  </a:rPr>
                  <a:t>Charge descriptors</a:t>
                </a:r>
              </a:p>
              <a:p>
                <a:pPr>
                  <a:spcBef>
                    <a:spcPts val="600"/>
                  </a:spcBef>
                  <a:spcAft>
                    <a:spcPts val="600"/>
                  </a:spcAft>
                </a:pPr>
                <a:r>
                  <a:rPr lang="zh-CN" altLang="en-US" dirty="0">
                    <a:latin typeface="Times New Roman" panose="02020603050405020304" pitchFamily="18" charset="0"/>
                    <a:ea typeface="宋体" panose="02010600030101010101" pitchFamily="2" charset="-122"/>
                  </a:rPr>
                  <a:t>用于衡量分子内电荷的描述符，目标对象可以从整个分子到某个键、原子。如</a:t>
                </a:r>
                <a:r>
                  <a:rPr lang="en-US" altLang="zh-CN" dirty="0">
                    <a:latin typeface="Times New Roman" panose="02020603050405020304" pitchFamily="18" charset="0"/>
                  </a:rPr>
                  <a:t>total positive charge (</a:t>
                </a:r>
                <a:r>
                  <a:rPr lang="en-US" altLang="zh-CN" dirty="0" err="1">
                    <a:latin typeface="Times New Roman" panose="02020603050405020304" pitchFamily="18" charset="0"/>
                  </a:rPr>
                  <a:t>Qpos</a:t>
                </a:r>
                <a:r>
                  <a:rPr lang="en-US" altLang="zh-CN" dirty="0">
                    <a:latin typeface="Times New Roman" panose="02020603050405020304" pitchFamily="18" charset="0"/>
                  </a:rPr>
                  <a:t>)</a:t>
                </a:r>
                <a:r>
                  <a:rPr lang="zh-CN" altLang="en-US" dirty="0">
                    <a:latin typeface="Times New Roman" panose="02020603050405020304" pitchFamily="18" charset="0"/>
                  </a:rPr>
                  <a:t>为总正电荷；</a:t>
                </a:r>
                <a:r>
                  <a:rPr lang="en-US" altLang="zh-CN" dirty="0">
                    <a:latin typeface="Times New Roman" panose="02020603050405020304" pitchFamily="18" charset="0"/>
                  </a:rPr>
                  <a:t>topographic electronic descriptor (TE1)</a:t>
                </a:r>
                <a:r>
                  <a:rPr lang="zh-CN" altLang="en-US" dirty="0">
                    <a:latin typeface="Times New Roman" panose="02020603050405020304" pitchFamily="18" charset="0"/>
                  </a:rPr>
                  <a:t>计算自原子电荷：</a:t>
                </a:r>
                <a14:m>
                  <m:oMath xmlns:m="http://schemas.openxmlformats.org/officeDocument/2006/math">
                    <m:r>
                      <a:rPr lang="en-US" altLang="zh-CN" b="0" i="1" smtClean="0">
                        <a:latin typeface="Cambria Math" panose="02040503050406030204" pitchFamily="18" charset="0"/>
                      </a:rPr>
                      <m:t>𝑇𝐸</m:t>
                    </m:r>
                    <m:r>
                      <a:rPr lang="en-US" altLang="zh-CN" b="0" i="1" smtClean="0">
                        <a:latin typeface="Cambria Math" panose="02040503050406030204" pitchFamily="18" charset="0"/>
                      </a:rPr>
                      <m:t>1=</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𝑛𝐴𝑇</m:t>
                        </m:r>
                        <m:r>
                          <a:rPr lang="en-US" altLang="zh-CN" b="0" i="1" smtClean="0">
                            <a:latin typeface="Cambria Math" panose="02040503050406030204" pitchFamily="18" charset="0"/>
                          </a:rPr>
                          <m:t>−1</m:t>
                        </m:r>
                      </m:sup>
                      <m:e>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𝑛𝐴𝑇</m:t>
                            </m:r>
                          </m:sup>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num>
                              <m:den>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𝑖𝑗</m:t>
                                    </m:r>
                                  </m:sub>
                                  <m:sup>
                                    <m:r>
                                      <a:rPr lang="en-US" altLang="zh-CN" b="0" i="1" smtClean="0">
                                        <a:latin typeface="Cambria Math" panose="02040503050406030204" pitchFamily="18" charset="0"/>
                                      </a:rPr>
                                      <m:t>2</m:t>
                                    </m:r>
                                  </m:sup>
                                </m:sSubSup>
                              </m:den>
                            </m:f>
                          </m:e>
                        </m:nary>
                      </m:e>
                    </m:nary>
                    <m:r>
                      <a:rPr lang="zh-CN" altLang="en-US" i="1">
                        <a:latin typeface="Cambria Math" panose="02040503050406030204" pitchFamily="18" charset="0"/>
                      </a:rPr>
                      <m:t>，</m:t>
                    </m:r>
                  </m:oMath>
                </a14:m>
                <a:r>
                  <a:rPr lang="zh-CN" altLang="en-US" dirty="0">
                    <a:latin typeface="Times New Roman" panose="02020603050405020304" pitchFamily="18" charset="0"/>
                    <a:ea typeface="宋体" panose="02010600030101010101" pitchFamily="2" charset="-122"/>
                  </a:rPr>
                  <a:t>其中</a:t>
                </a:r>
                <a:r>
                  <a:rPr lang="en-US" altLang="zh-CN" dirty="0" err="1">
                    <a:latin typeface="Times New Roman" panose="02020603050405020304" pitchFamily="18" charset="0"/>
                    <a:ea typeface="宋体" panose="02010600030101010101" pitchFamily="2" charset="-122"/>
                  </a:rPr>
                  <a:t>nAT</a:t>
                </a:r>
                <a:r>
                  <a:rPr lang="zh-CN" altLang="en-US" dirty="0">
                    <a:latin typeface="Times New Roman" panose="02020603050405020304" pitchFamily="18" charset="0"/>
                    <a:ea typeface="宋体" panose="02010600030101010101" pitchFamily="2" charset="-122"/>
                  </a:rPr>
                  <a:t>为总原子数，</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𝑖</m:t>
                        </m:r>
                      </m:sub>
                    </m:sSub>
                  </m:oMath>
                </a14:m>
                <a:r>
                  <a:rPr lang="zh-CN" altLang="en-US" dirty="0">
                    <a:latin typeface="Times New Roman" panose="02020603050405020304" pitchFamily="18" charset="0"/>
                    <a:ea typeface="宋体" panose="02010600030101010101" pitchFamily="2" charset="-122"/>
                  </a:rPr>
                  <a:t>为原子电荷，</a:t>
                </a:r>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𝑟</m:t>
                        </m:r>
                      </m:e>
                      <m:sub>
                        <m:r>
                          <a:rPr lang="en-US" altLang="zh-CN" i="1">
                            <a:latin typeface="Cambria Math" panose="02040503050406030204" pitchFamily="18" charset="0"/>
                          </a:rPr>
                          <m:t>𝑖𝑗</m:t>
                        </m:r>
                      </m:sub>
                      <m:sup>
                        <m:r>
                          <a:rPr lang="en-US" altLang="zh-CN" i="1">
                            <a:latin typeface="Cambria Math" panose="02040503050406030204" pitchFamily="18" charset="0"/>
                          </a:rPr>
                          <m:t>2</m:t>
                        </m:r>
                      </m:sup>
                    </m:sSubSup>
                  </m:oMath>
                </a14:m>
                <a:r>
                  <a:rPr lang="zh-CN" altLang="en-US" dirty="0">
                    <a:latin typeface="Times New Roman" panose="02020603050405020304" pitchFamily="18" charset="0"/>
                    <a:ea typeface="宋体" panose="02010600030101010101" pitchFamily="2" charset="-122"/>
                  </a:rPr>
                  <a:t>为原子距离。</a:t>
                </a:r>
                <a:endParaRPr lang="en-US" altLang="zh-CN" dirty="0">
                  <a:latin typeface="Times New Roman" panose="02020603050405020304" pitchFamily="18" charset="0"/>
                  <a:ea typeface="宋体" panose="02010600030101010101" pitchFamily="2" charset="-122"/>
                </a:endParaRPr>
              </a:p>
            </p:txBody>
          </p:sp>
        </mc:Choice>
        <mc:Fallback xmlns="">
          <p:sp>
            <p:nvSpPr>
              <p:cNvPr id="5" name="文本框 4">
                <a:extLst>
                  <a:ext uri="{FF2B5EF4-FFF2-40B4-BE49-F238E27FC236}">
                    <a16:creationId xmlns:a16="http://schemas.microsoft.com/office/drawing/2014/main" id="{316E08A5-1E0D-4176-8EC2-4430D4BFCAA8}"/>
                  </a:ext>
                </a:extLst>
              </p:cNvPr>
              <p:cNvSpPr txBox="1">
                <a:spLocks noRot="1" noChangeAspect="1" noMove="1" noResize="1" noEditPoints="1" noAdjustHandles="1" noChangeArrowheads="1" noChangeShapeType="1" noTextEdit="1"/>
              </p:cNvSpPr>
              <p:nvPr/>
            </p:nvSpPr>
            <p:spPr>
              <a:xfrm>
                <a:off x="197584" y="2719293"/>
                <a:ext cx="11763135" cy="1628907"/>
              </a:xfrm>
              <a:prstGeom prst="rect">
                <a:avLst/>
              </a:prstGeom>
              <a:blipFill>
                <a:blip r:embed="rId2"/>
                <a:stretch>
                  <a:fillRect l="-415" t="-1873" r="-1347" b="-1873"/>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DDCAAD8A-DFB6-4FB8-9AE7-8966C339B760}"/>
              </a:ext>
            </a:extLst>
          </p:cNvPr>
          <p:cNvSpPr txBox="1"/>
          <p:nvPr/>
        </p:nvSpPr>
        <p:spPr>
          <a:xfrm>
            <a:off x="214431" y="4345860"/>
            <a:ext cx="11763135" cy="1354217"/>
          </a:xfrm>
          <a:prstGeom prst="rect">
            <a:avLst/>
          </a:prstGeom>
          <a:noFill/>
        </p:spPr>
        <p:txBody>
          <a:bodyPr wrap="square" rtlCol="0">
            <a:spAutoFit/>
          </a:bodyPr>
          <a:lstStyle/>
          <a:p>
            <a:pPr>
              <a:spcBef>
                <a:spcPts val="600"/>
              </a:spcBef>
              <a:spcAft>
                <a:spcPts val="600"/>
              </a:spcAft>
            </a:pPr>
            <a:r>
              <a:rPr lang="en-US" altLang="zh-CN" b="1" dirty="0">
                <a:latin typeface="Times New Roman" panose="02020603050405020304" pitchFamily="18" charset="0"/>
                <a:cs typeface="Times New Roman" panose="02020603050405020304" pitchFamily="18" charset="0"/>
              </a:rPr>
              <a:t>Molecular properties</a:t>
            </a:r>
          </a:p>
          <a:p>
            <a:pPr>
              <a:spcBef>
                <a:spcPts val="600"/>
              </a:spcBef>
              <a:spcAft>
                <a:spcPts val="600"/>
              </a:spcAft>
            </a:pPr>
            <a:r>
              <a:rPr lang="zh-CN" altLang="en-US" dirty="0">
                <a:latin typeface="Times New Roman" panose="02020603050405020304" pitchFamily="18" charset="0"/>
                <a:ea typeface="宋体" panose="02010600030101010101" pitchFamily="2" charset="-122"/>
              </a:rPr>
              <a:t>主要用于描述含有杂原子的分子的物化性质和生物性质，描述符的含义和形式都比较杂。如</a:t>
            </a:r>
            <a:r>
              <a:rPr lang="en-US" altLang="zh-CN" dirty="0">
                <a:latin typeface="Times New Roman" panose="02020603050405020304" pitchFamily="18" charset="0"/>
              </a:rPr>
              <a:t>unsaturation count (</a:t>
            </a:r>
            <a:r>
              <a:rPr lang="en-US" altLang="zh-CN" dirty="0" err="1">
                <a:latin typeface="Times New Roman" panose="02020603050405020304" pitchFamily="18" charset="0"/>
              </a:rPr>
              <a:t>Uc</a:t>
            </a:r>
            <a:r>
              <a:rPr lang="en-US" altLang="zh-CN" dirty="0">
                <a:latin typeface="Times New Roman" panose="02020603050405020304" pitchFamily="18" charset="0"/>
              </a:rPr>
              <a:t>)</a:t>
            </a:r>
            <a:r>
              <a:rPr lang="zh-CN" altLang="en-US" dirty="0">
                <a:latin typeface="Times New Roman" panose="02020603050405020304" pitchFamily="18" charset="0"/>
              </a:rPr>
              <a:t>与</a:t>
            </a:r>
            <a:r>
              <a:rPr lang="en-US" altLang="zh-CN" dirty="0">
                <a:latin typeface="Times New Roman" panose="02020603050405020304" pitchFamily="18" charset="0"/>
              </a:rPr>
              <a:t>unsaturation index (Ui)</a:t>
            </a:r>
            <a:r>
              <a:rPr lang="zh-CN" altLang="en-US" dirty="0">
                <a:latin typeface="Times New Roman" panose="02020603050405020304" pitchFamily="18" charset="0"/>
              </a:rPr>
              <a:t>分别用于描述分子的不饱和键情况；</a:t>
            </a:r>
            <a:r>
              <a:rPr lang="en-US" altLang="zh-CN" dirty="0">
                <a:latin typeface="Times New Roman" panose="02020603050405020304" pitchFamily="18" charset="0"/>
              </a:rPr>
              <a:t>molar refractivity (AMR)</a:t>
            </a:r>
            <a:r>
              <a:rPr lang="zh-CN" altLang="en-US" dirty="0">
                <a:latin typeface="Times New Roman" panose="02020603050405020304" pitchFamily="18" charset="0"/>
              </a:rPr>
              <a:t>摩尔折射率；</a:t>
            </a:r>
            <a:r>
              <a:rPr lang="en-US" altLang="zh-CN" dirty="0">
                <a:latin typeface="Times New Roman" panose="02020603050405020304" pitchFamily="18" charset="0"/>
              </a:rPr>
              <a:t>topological polar surface area (TPSA)</a:t>
            </a:r>
            <a:r>
              <a:rPr lang="zh-CN" altLang="en-US" dirty="0">
                <a:latin typeface="Times New Roman" panose="02020603050405020304" pitchFamily="18" charset="0"/>
              </a:rPr>
              <a:t>是指拓扑极化表面积等</a:t>
            </a:r>
            <a:endParaRPr lang="en-US" altLang="zh-CN" dirty="0">
              <a:latin typeface="Times New Roman" panose="02020603050405020304" pitchFamily="18" charset="0"/>
            </a:endParaRPr>
          </a:p>
        </p:txBody>
      </p:sp>
      <p:sp>
        <p:nvSpPr>
          <p:cNvPr id="7" name="文本框 6">
            <a:extLst>
              <a:ext uri="{FF2B5EF4-FFF2-40B4-BE49-F238E27FC236}">
                <a16:creationId xmlns:a16="http://schemas.microsoft.com/office/drawing/2014/main" id="{3990E0F5-04A3-4E21-9228-48A9F805C34E}"/>
              </a:ext>
            </a:extLst>
          </p:cNvPr>
          <p:cNvSpPr txBox="1"/>
          <p:nvPr/>
        </p:nvSpPr>
        <p:spPr>
          <a:xfrm>
            <a:off x="214432" y="5700077"/>
            <a:ext cx="11763135" cy="800219"/>
          </a:xfrm>
          <a:prstGeom prst="rect">
            <a:avLst/>
          </a:prstGeom>
          <a:noFill/>
        </p:spPr>
        <p:txBody>
          <a:bodyPr wrap="square" rtlCol="0">
            <a:spAutoFit/>
          </a:bodyPr>
          <a:lstStyle/>
          <a:p>
            <a:pPr>
              <a:spcBef>
                <a:spcPts val="600"/>
              </a:spcBef>
              <a:spcAft>
                <a:spcPts val="600"/>
              </a:spcAft>
            </a:pPr>
            <a:r>
              <a:rPr lang="en-US" altLang="zh-CN" b="1" dirty="0">
                <a:latin typeface="Times New Roman" panose="02020603050405020304" pitchFamily="18" charset="0"/>
                <a:cs typeface="Times New Roman" panose="02020603050405020304" pitchFamily="18" charset="0"/>
              </a:rPr>
              <a:t>Drug-like indices</a:t>
            </a:r>
          </a:p>
          <a:p>
            <a:pPr>
              <a:spcBef>
                <a:spcPts val="600"/>
              </a:spcBef>
              <a:spcAft>
                <a:spcPts val="600"/>
              </a:spcAft>
            </a:pPr>
            <a:r>
              <a:rPr lang="zh-CN" altLang="en-US" dirty="0">
                <a:latin typeface="Times New Roman" panose="02020603050405020304" pitchFamily="18" charset="0"/>
                <a:ea typeface="宋体" panose="02010600030101010101" pitchFamily="2" charset="-122"/>
              </a:rPr>
              <a:t>是一些用于预测药物活性的药类描述符。</a:t>
            </a:r>
            <a:endParaRPr lang="en-US" altLang="zh-CN" dirty="0">
              <a:latin typeface="Times New Roman" panose="02020603050405020304" pitchFamily="18" charset="0"/>
            </a:endParaRPr>
          </a:p>
        </p:txBody>
      </p:sp>
    </p:spTree>
    <p:extLst>
      <p:ext uri="{BB962C8B-B14F-4D97-AF65-F5344CB8AC3E}">
        <p14:creationId xmlns:p14="http://schemas.microsoft.com/office/powerpoint/2010/main" val="2920207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78E4A1F-6B94-49E5-B2EA-FB594E5ACAF4}"/>
              </a:ext>
            </a:extLst>
          </p:cNvPr>
          <p:cNvSpPr>
            <a:spLocks noGrp="1"/>
          </p:cNvSpPr>
          <p:nvPr>
            <p:ph type="title"/>
          </p:nvPr>
        </p:nvSpPr>
        <p:spPr/>
        <p:txBody>
          <a:bodyPr/>
          <a:lstStyle/>
          <a:p>
            <a:r>
              <a:rPr lang="en-US" altLang="zh-CN" dirty="0"/>
              <a:t>Appendix</a:t>
            </a:r>
            <a:endParaRPr lang="zh-CN" altLang="en-US" dirty="0"/>
          </a:p>
        </p:txBody>
      </p:sp>
      <p:sp>
        <p:nvSpPr>
          <p:cNvPr id="5" name="文本占位符 4">
            <a:extLst>
              <a:ext uri="{FF2B5EF4-FFF2-40B4-BE49-F238E27FC236}">
                <a16:creationId xmlns:a16="http://schemas.microsoft.com/office/drawing/2014/main" id="{3B3D8AD0-D5E3-4E6A-9652-52EDFB9B0862}"/>
              </a:ext>
            </a:extLst>
          </p:cNvPr>
          <p:cNvSpPr>
            <a:spLocks noGrp="1"/>
          </p:cNvSpPr>
          <p:nvPr>
            <p:ph type="body" idx="1"/>
          </p:nvPr>
        </p:nvSpPr>
        <p:spPr/>
        <p:txBody>
          <a:bodyPr/>
          <a:lstStyle/>
          <a:p>
            <a:r>
              <a:rPr lang="zh-CN" altLang="en-US" dirty="0"/>
              <a:t>后面是前述</a:t>
            </a:r>
            <a:r>
              <a:rPr lang="en-US" altLang="zh-CN" dirty="0"/>
              <a:t>PPT</a:t>
            </a:r>
            <a:r>
              <a:rPr lang="zh-CN" altLang="en-US" dirty="0"/>
              <a:t>里名词补充解释</a:t>
            </a:r>
          </a:p>
        </p:txBody>
      </p:sp>
    </p:spTree>
    <p:extLst>
      <p:ext uri="{BB962C8B-B14F-4D97-AF65-F5344CB8AC3E}">
        <p14:creationId xmlns:p14="http://schemas.microsoft.com/office/powerpoint/2010/main" val="3801754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BDBDD8E-A659-4125-B2E1-9746542B67C4}"/>
              </a:ext>
            </a:extLst>
          </p:cNvPr>
          <p:cNvSpPr txBox="1"/>
          <p:nvPr/>
        </p:nvSpPr>
        <p:spPr>
          <a:xfrm>
            <a:off x="238939" y="243534"/>
            <a:ext cx="5857061" cy="2923877"/>
          </a:xfrm>
          <a:prstGeom prst="rect">
            <a:avLst/>
          </a:prstGeom>
          <a:noFill/>
        </p:spPr>
        <p:txBody>
          <a:bodyPr wrap="square" rtlCol="0">
            <a:spAutoFit/>
          </a:bodyPr>
          <a:lstStyle/>
          <a:p>
            <a:pPr>
              <a:spcBef>
                <a:spcPts val="600"/>
              </a:spcBef>
              <a:spcAft>
                <a:spcPts val="600"/>
              </a:spcAft>
            </a:pPr>
            <a:r>
              <a:rPr lang="zh-CN" altLang="en-US" dirty="0">
                <a:latin typeface="Times New Roman" panose="02020603050405020304" pitchFamily="18" charset="0"/>
                <a:cs typeface="Times New Roman" panose="02020603050405020304" pitchFamily="18" charset="0"/>
                <a:hlinkClick r:id="rId2" action="ppaction://hlinksldjump"/>
              </a:rPr>
              <a:t>邻接矩阵</a:t>
            </a:r>
            <a:endParaRPr lang="en-US" altLang="zh-CN" dirty="0">
              <a:latin typeface="Times New Roman" panose="02020603050405020304" pitchFamily="18" charset="0"/>
              <a:cs typeface="Times New Roman" panose="02020603050405020304" pitchFamily="18" charset="0"/>
            </a:endParaRPr>
          </a:p>
          <a:p>
            <a:pPr>
              <a:spcBef>
                <a:spcPts val="600"/>
              </a:spcBef>
              <a:spcAft>
                <a:spcPts val="600"/>
              </a:spcAft>
            </a:pPr>
            <a:r>
              <a:rPr lang="zh-CN" altLang="en-US" dirty="0">
                <a:latin typeface="Times New Roman" panose="02020603050405020304" pitchFamily="18" charset="0"/>
                <a:cs typeface="Times New Roman" panose="02020603050405020304" pitchFamily="18" charset="0"/>
              </a:rPr>
              <a:t>原子</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与原子</a:t>
            </a:r>
            <a:r>
              <a:rPr lang="en-US" altLang="zh-CN" dirty="0">
                <a:latin typeface="Times New Roman" panose="02020603050405020304" pitchFamily="18" charset="0"/>
                <a:cs typeface="Times New Roman" panose="02020603050405020304" pitchFamily="18" charset="0"/>
              </a:rPr>
              <a:t>B</a:t>
            </a:r>
            <a:r>
              <a:rPr lang="zh-CN" altLang="en-US" dirty="0">
                <a:latin typeface="Times New Roman" panose="02020603050405020304" pitchFamily="18" charset="0"/>
                <a:cs typeface="Times New Roman" panose="02020603050405020304" pitchFamily="18" charset="0"/>
              </a:rPr>
              <a:t>相邻则累计加</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，不相邻则累计加</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a:spcBef>
                <a:spcPts val="600"/>
              </a:spcBef>
              <a:spcAft>
                <a:spcPts val="600"/>
              </a:spcAft>
            </a:pPr>
            <a:r>
              <a:rPr lang="zh-CN" altLang="en-US" dirty="0">
                <a:latin typeface="Times New Roman" panose="02020603050405020304" pitchFamily="18" charset="0"/>
                <a:cs typeface="Times New Roman" panose="02020603050405020304" pitchFamily="18" charset="0"/>
              </a:rPr>
              <a:t>例子：</a:t>
            </a:r>
            <a:r>
              <a:rPr lang="en-US" altLang="zh-CN" dirty="0">
                <a:latin typeface="Times New Roman" panose="02020603050405020304" pitchFamily="18" charset="0"/>
                <a:cs typeface="Times New Roman" panose="02020603050405020304" pitchFamily="18" charset="0"/>
              </a:rPr>
              <a:t>CH3-O-SH</a:t>
            </a:r>
          </a:p>
          <a:p>
            <a:pPr>
              <a:spcBef>
                <a:spcPts val="600"/>
              </a:spcBef>
              <a:spcAft>
                <a:spcPts val="600"/>
              </a:spcAft>
            </a:pPr>
            <a:r>
              <a:rPr lang="zh-CN" altLang="en-US" dirty="0">
                <a:latin typeface="Times New Roman" panose="02020603050405020304" pitchFamily="18" charset="0"/>
                <a:cs typeface="Times New Roman" panose="02020603050405020304" pitchFamily="18" charset="0"/>
              </a:rPr>
              <a:t>计数时应将</a:t>
            </a:r>
            <a:r>
              <a:rPr lang="en-US" altLang="zh-CN" dirty="0">
                <a:latin typeface="Times New Roman" panose="02020603050405020304" pitchFamily="18" charset="0"/>
                <a:cs typeface="Times New Roman" panose="02020603050405020304" pitchFamily="18" charset="0"/>
              </a:rPr>
              <a:t>H</a:t>
            </a:r>
            <a:r>
              <a:rPr lang="zh-CN" altLang="en-US" dirty="0">
                <a:latin typeface="Times New Roman" panose="02020603050405020304" pitchFamily="18" charset="0"/>
                <a:cs typeface="Times New Roman" panose="02020603050405020304" pitchFamily="18" charset="0"/>
              </a:rPr>
              <a:t>全部忽略。</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与</a:t>
            </a:r>
            <a:r>
              <a:rPr lang="en-US" altLang="zh-CN" dirty="0">
                <a:latin typeface="Times New Roman" panose="02020603050405020304" pitchFamily="18" charset="0"/>
                <a:cs typeface="Times New Roman" panose="02020603050405020304" pitchFamily="18" charset="0"/>
              </a:rPr>
              <a:t>O</a:t>
            </a:r>
            <a:r>
              <a:rPr lang="zh-CN" altLang="en-US" dirty="0">
                <a:latin typeface="Times New Roman" panose="02020603050405020304" pitchFamily="18" charset="0"/>
                <a:cs typeface="Times New Roman" panose="02020603050405020304" pitchFamily="18" charset="0"/>
              </a:rPr>
              <a:t>相邻记为</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与</a:t>
            </a:r>
            <a:r>
              <a:rPr lang="en-US" altLang="zh-CN"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不相邻记为</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O</a:t>
            </a:r>
            <a:r>
              <a:rPr lang="zh-CN" altLang="en-US" dirty="0">
                <a:latin typeface="Times New Roman" panose="02020603050405020304" pitchFamily="18" charset="0"/>
                <a:cs typeface="Times New Roman" panose="02020603050405020304" pitchFamily="18" charset="0"/>
              </a:rPr>
              <a:t>与</a:t>
            </a:r>
            <a:r>
              <a:rPr lang="en-US" altLang="zh-CN"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均相邻记为</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与</a:t>
            </a:r>
            <a:r>
              <a:rPr lang="en-US" altLang="zh-CN" dirty="0">
                <a:latin typeface="Times New Roman" panose="02020603050405020304" pitchFamily="18" charset="0"/>
                <a:cs typeface="Times New Roman" panose="02020603050405020304" pitchFamily="18" charset="0"/>
              </a:rPr>
              <a:t>O</a:t>
            </a:r>
            <a:r>
              <a:rPr lang="zh-CN" altLang="en-US" dirty="0">
                <a:latin typeface="Times New Roman" panose="02020603050405020304" pitchFamily="18" charset="0"/>
                <a:cs typeface="Times New Roman" panose="02020603050405020304" pitchFamily="18" charset="0"/>
              </a:rPr>
              <a:t>相邻记为</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与</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不相邻记为</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；原子与其自身没有邻接说法，全部记为</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a:spcBef>
                <a:spcPts val="600"/>
              </a:spcBef>
              <a:spcAft>
                <a:spcPts val="600"/>
              </a:spcAft>
            </a:pPr>
            <a:r>
              <a:rPr lang="zh-CN" altLang="en-US" dirty="0">
                <a:latin typeface="Times New Roman" panose="02020603050405020304" pitchFamily="18" charset="0"/>
                <a:cs typeface="Times New Roman" panose="02020603050405020304" pitchFamily="18" charset="0"/>
              </a:rPr>
              <a:t>由于邻接的相互性，邻接矩阵必定是一个正斜对角上下对称的矩阵。</a:t>
            </a:r>
            <a:endParaRPr lang="en-US" altLang="zh-CN" dirty="0">
              <a:latin typeface="Times New Roman" panose="02020603050405020304" pitchFamily="18" charset="0"/>
              <a:cs typeface="Times New Roman" panose="02020603050405020304" pitchFamily="18" charset="0"/>
            </a:endParaRPr>
          </a:p>
        </p:txBody>
      </p:sp>
      <p:pic>
        <p:nvPicPr>
          <p:cNvPr id="8" name="图片 7" descr="图片包含 物体&#10;&#10;已生成高可信度的说明">
            <a:extLst>
              <a:ext uri="{FF2B5EF4-FFF2-40B4-BE49-F238E27FC236}">
                <a16:creationId xmlns:a16="http://schemas.microsoft.com/office/drawing/2014/main" id="{9B5CC22E-AC61-4520-BC68-3DD8017FEA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1890" y="859087"/>
            <a:ext cx="4001485" cy="2696013"/>
          </a:xfrm>
          <a:prstGeom prst="rect">
            <a:avLst/>
          </a:prstGeom>
        </p:spPr>
      </p:pic>
      <p:graphicFrame>
        <p:nvGraphicFramePr>
          <p:cNvPr id="9" name="表格 8">
            <a:extLst>
              <a:ext uri="{FF2B5EF4-FFF2-40B4-BE49-F238E27FC236}">
                <a16:creationId xmlns:a16="http://schemas.microsoft.com/office/drawing/2014/main" id="{B082BB26-42C4-46A2-ADA4-0E9136884811}"/>
              </a:ext>
            </a:extLst>
          </p:cNvPr>
          <p:cNvGraphicFramePr>
            <a:graphicFrameLocks noGrp="1"/>
          </p:cNvGraphicFramePr>
          <p:nvPr>
            <p:extLst>
              <p:ext uri="{D42A27DB-BD31-4B8C-83A1-F6EECF244321}">
                <p14:modId xmlns:p14="http://schemas.microsoft.com/office/powerpoint/2010/main" val="2427595787"/>
              </p:ext>
            </p:extLst>
          </p:nvPr>
        </p:nvGraphicFramePr>
        <p:xfrm>
          <a:off x="982559" y="3334207"/>
          <a:ext cx="4369820" cy="1483360"/>
        </p:xfrm>
        <a:graphic>
          <a:graphicData uri="http://schemas.openxmlformats.org/drawingml/2006/table">
            <a:tbl>
              <a:tblPr firstRow="1" bandRow="1">
                <a:tableStyleId>{5940675A-B579-460E-94D1-54222C63F5DA}</a:tableStyleId>
              </a:tblPr>
              <a:tblGrid>
                <a:gridCol w="1092455">
                  <a:extLst>
                    <a:ext uri="{9D8B030D-6E8A-4147-A177-3AD203B41FA5}">
                      <a16:colId xmlns:a16="http://schemas.microsoft.com/office/drawing/2014/main" val="1838782501"/>
                    </a:ext>
                  </a:extLst>
                </a:gridCol>
                <a:gridCol w="1092455">
                  <a:extLst>
                    <a:ext uri="{9D8B030D-6E8A-4147-A177-3AD203B41FA5}">
                      <a16:colId xmlns:a16="http://schemas.microsoft.com/office/drawing/2014/main" val="1459807643"/>
                    </a:ext>
                  </a:extLst>
                </a:gridCol>
                <a:gridCol w="1092455">
                  <a:extLst>
                    <a:ext uri="{9D8B030D-6E8A-4147-A177-3AD203B41FA5}">
                      <a16:colId xmlns:a16="http://schemas.microsoft.com/office/drawing/2014/main" val="3843231036"/>
                    </a:ext>
                  </a:extLst>
                </a:gridCol>
                <a:gridCol w="1092455">
                  <a:extLst>
                    <a:ext uri="{9D8B030D-6E8A-4147-A177-3AD203B41FA5}">
                      <a16:colId xmlns:a16="http://schemas.microsoft.com/office/drawing/2014/main" val="3691882744"/>
                    </a:ext>
                  </a:extLst>
                </a:gridCol>
              </a:tblGrid>
              <a:tr h="370840">
                <a:tc>
                  <a:txBody>
                    <a:bodyPr/>
                    <a:lstStyle/>
                    <a:p>
                      <a:endParaRPr lang="zh-CN" altLang="en-US" baseline="0" dirty="0">
                        <a:latin typeface="Times New Roman" panose="02020603050405020304" pitchFamily="18" charset="0"/>
                      </a:endParaRPr>
                    </a:p>
                  </a:txBody>
                  <a:tcPr/>
                </a:tc>
                <a:tc>
                  <a:txBody>
                    <a:bodyPr/>
                    <a:lstStyle/>
                    <a:p>
                      <a:r>
                        <a:rPr lang="en-US" altLang="zh-CN" baseline="0" dirty="0">
                          <a:latin typeface="Times New Roman" panose="02020603050405020304" pitchFamily="18" charset="0"/>
                        </a:rPr>
                        <a:t>C</a:t>
                      </a:r>
                      <a:endParaRPr lang="zh-CN" altLang="en-US" baseline="0" dirty="0">
                        <a:latin typeface="Times New Roman" panose="02020603050405020304" pitchFamily="18" charset="0"/>
                      </a:endParaRPr>
                    </a:p>
                  </a:txBody>
                  <a:tcPr/>
                </a:tc>
                <a:tc>
                  <a:txBody>
                    <a:bodyPr/>
                    <a:lstStyle/>
                    <a:p>
                      <a:r>
                        <a:rPr lang="en-US" altLang="zh-CN" baseline="0" dirty="0">
                          <a:latin typeface="Times New Roman" panose="02020603050405020304" pitchFamily="18" charset="0"/>
                        </a:rPr>
                        <a:t>O</a:t>
                      </a:r>
                      <a:endParaRPr lang="zh-CN" altLang="en-US" baseline="0" dirty="0">
                        <a:latin typeface="Times New Roman" panose="02020603050405020304" pitchFamily="18" charset="0"/>
                      </a:endParaRPr>
                    </a:p>
                  </a:txBody>
                  <a:tcPr/>
                </a:tc>
                <a:tc>
                  <a:txBody>
                    <a:bodyPr/>
                    <a:lstStyle/>
                    <a:p>
                      <a:r>
                        <a:rPr lang="en-US" altLang="zh-CN" baseline="0" dirty="0">
                          <a:latin typeface="Times New Roman" panose="02020603050405020304" pitchFamily="18" charset="0"/>
                        </a:rPr>
                        <a:t>S</a:t>
                      </a:r>
                      <a:endParaRPr lang="zh-CN" altLang="en-US" baseline="0" dirty="0">
                        <a:latin typeface="Times New Roman" panose="02020603050405020304" pitchFamily="18" charset="0"/>
                      </a:endParaRPr>
                    </a:p>
                  </a:txBody>
                  <a:tcPr/>
                </a:tc>
                <a:extLst>
                  <a:ext uri="{0D108BD9-81ED-4DB2-BD59-A6C34878D82A}">
                    <a16:rowId xmlns:a16="http://schemas.microsoft.com/office/drawing/2014/main" val="885183367"/>
                  </a:ext>
                </a:extLst>
              </a:tr>
              <a:tr h="370840">
                <a:tc>
                  <a:txBody>
                    <a:bodyPr/>
                    <a:lstStyle/>
                    <a:p>
                      <a:r>
                        <a:rPr lang="en-US" altLang="zh-CN" baseline="0" dirty="0">
                          <a:latin typeface="Times New Roman" panose="02020603050405020304" pitchFamily="18" charset="0"/>
                        </a:rPr>
                        <a:t>C</a:t>
                      </a:r>
                      <a:endParaRPr lang="zh-CN" altLang="en-US" baseline="0" dirty="0">
                        <a:latin typeface="Times New Roman" panose="02020603050405020304" pitchFamily="18" charset="0"/>
                      </a:endParaRPr>
                    </a:p>
                  </a:txBody>
                  <a:tcPr/>
                </a:tc>
                <a:tc>
                  <a:txBody>
                    <a:bodyPr/>
                    <a:lstStyle/>
                    <a:p>
                      <a:r>
                        <a:rPr lang="en-US" altLang="zh-CN" baseline="0" dirty="0">
                          <a:latin typeface="Times New Roman" panose="02020603050405020304" pitchFamily="18" charset="0"/>
                        </a:rPr>
                        <a:t>0</a:t>
                      </a:r>
                      <a:endParaRPr lang="zh-CN" altLang="en-US" baseline="0" dirty="0">
                        <a:latin typeface="Times New Roman" panose="02020603050405020304" pitchFamily="18" charset="0"/>
                      </a:endParaRPr>
                    </a:p>
                  </a:txBody>
                  <a:tcPr/>
                </a:tc>
                <a:tc>
                  <a:txBody>
                    <a:bodyPr/>
                    <a:lstStyle/>
                    <a:p>
                      <a:r>
                        <a:rPr lang="en-US" altLang="zh-CN" baseline="0" dirty="0">
                          <a:latin typeface="Times New Roman" panose="02020603050405020304" pitchFamily="18" charset="0"/>
                        </a:rPr>
                        <a:t>1</a:t>
                      </a:r>
                      <a:endParaRPr lang="zh-CN" altLang="en-US" baseline="0" dirty="0">
                        <a:latin typeface="Times New Roman" panose="02020603050405020304" pitchFamily="18" charset="0"/>
                      </a:endParaRPr>
                    </a:p>
                  </a:txBody>
                  <a:tcPr/>
                </a:tc>
                <a:tc>
                  <a:txBody>
                    <a:bodyPr/>
                    <a:lstStyle/>
                    <a:p>
                      <a:r>
                        <a:rPr lang="en-US" altLang="zh-CN" baseline="0" dirty="0">
                          <a:latin typeface="Times New Roman" panose="02020603050405020304" pitchFamily="18" charset="0"/>
                        </a:rPr>
                        <a:t>0</a:t>
                      </a:r>
                      <a:endParaRPr lang="zh-CN" altLang="en-US" baseline="0" dirty="0">
                        <a:latin typeface="Times New Roman" panose="02020603050405020304" pitchFamily="18" charset="0"/>
                      </a:endParaRPr>
                    </a:p>
                  </a:txBody>
                  <a:tcPr/>
                </a:tc>
                <a:extLst>
                  <a:ext uri="{0D108BD9-81ED-4DB2-BD59-A6C34878D82A}">
                    <a16:rowId xmlns:a16="http://schemas.microsoft.com/office/drawing/2014/main" val="2800406387"/>
                  </a:ext>
                </a:extLst>
              </a:tr>
              <a:tr h="370840">
                <a:tc>
                  <a:txBody>
                    <a:bodyPr/>
                    <a:lstStyle/>
                    <a:p>
                      <a:r>
                        <a:rPr lang="en-US" altLang="zh-CN" baseline="0" dirty="0">
                          <a:latin typeface="Times New Roman" panose="02020603050405020304" pitchFamily="18" charset="0"/>
                        </a:rPr>
                        <a:t>O</a:t>
                      </a:r>
                      <a:endParaRPr lang="zh-CN" altLang="en-US" baseline="0" dirty="0">
                        <a:latin typeface="Times New Roman" panose="02020603050405020304" pitchFamily="18" charset="0"/>
                      </a:endParaRPr>
                    </a:p>
                  </a:txBody>
                  <a:tcPr/>
                </a:tc>
                <a:tc>
                  <a:txBody>
                    <a:bodyPr/>
                    <a:lstStyle/>
                    <a:p>
                      <a:r>
                        <a:rPr lang="en-US" altLang="zh-CN" baseline="0" dirty="0">
                          <a:latin typeface="Times New Roman" panose="02020603050405020304" pitchFamily="18" charset="0"/>
                        </a:rPr>
                        <a:t>1</a:t>
                      </a:r>
                      <a:endParaRPr lang="zh-CN" altLang="en-US" baseline="0" dirty="0">
                        <a:latin typeface="Times New Roman" panose="02020603050405020304" pitchFamily="18" charset="0"/>
                      </a:endParaRPr>
                    </a:p>
                  </a:txBody>
                  <a:tcPr/>
                </a:tc>
                <a:tc>
                  <a:txBody>
                    <a:bodyPr/>
                    <a:lstStyle/>
                    <a:p>
                      <a:r>
                        <a:rPr lang="en-US" altLang="zh-CN" baseline="0" dirty="0">
                          <a:latin typeface="Times New Roman" panose="02020603050405020304" pitchFamily="18" charset="0"/>
                        </a:rPr>
                        <a:t>0</a:t>
                      </a:r>
                      <a:endParaRPr lang="zh-CN" altLang="en-US" baseline="0" dirty="0">
                        <a:latin typeface="Times New Roman" panose="02020603050405020304" pitchFamily="18" charset="0"/>
                      </a:endParaRPr>
                    </a:p>
                  </a:txBody>
                  <a:tcPr/>
                </a:tc>
                <a:tc>
                  <a:txBody>
                    <a:bodyPr/>
                    <a:lstStyle/>
                    <a:p>
                      <a:r>
                        <a:rPr lang="en-US" altLang="zh-CN" baseline="0" dirty="0">
                          <a:latin typeface="Times New Roman" panose="02020603050405020304" pitchFamily="18" charset="0"/>
                        </a:rPr>
                        <a:t>1</a:t>
                      </a:r>
                      <a:endParaRPr lang="zh-CN" altLang="en-US" baseline="0" dirty="0">
                        <a:latin typeface="Times New Roman" panose="02020603050405020304" pitchFamily="18" charset="0"/>
                      </a:endParaRPr>
                    </a:p>
                  </a:txBody>
                  <a:tcPr/>
                </a:tc>
                <a:extLst>
                  <a:ext uri="{0D108BD9-81ED-4DB2-BD59-A6C34878D82A}">
                    <a16:rowId xmlns:a16="http://schemas.microsoft.com/office/drawing/2014/main" val="1142053546"/>
                  </a:ext>
                </a:extLst>
              </a:tr>
              <a:tr h="370840">
                <a:tc>
                  <a:txBody>
                    <a:bodyPr/>
                    <a:lstStyle/>
                    <a:p>
                      <a:r>
                        <a:rPr lang="en-US" altLang="zh-CN" baseline="0" dirty="0">
                          <a:latin typeface="Times New Roman" panose="02020603050405020304" pitchFamily="18" charset="0"/>
                        </a:rPr>
                        <a:t>S</a:t>
                      </a:r>
                      <a:endParaRPr lang="zh-CN" altLang="en-US" baseline="0" dirty="0">
                        <a:latin typeface="Times New Roman" panose="02020603050405020304" pitchFamily="18" charset="0"/>
                      </a:endParaRPr>
                    </a:p>
                  </a:txBody>
                  <a:tcPr/>
                </a:tc>
                <a:tc>
                  <a:txBody>
                    <a:bodyPr/>
                    <a:lstStyle/>
                    <a:p>
                      <a:r>
                        <a:rPr lang="en-US" altLang="zh-CN" baseline="0" dirty="0">
                          <a:latin typeface="Times New Roman" panose="02020603050405020304" pitchFamily="18" charset="0"/>
                        </a:rPr>
                        <a:t>0</a:t>
                      </a:r>
                      <a:endParaRPr lang="zh-CN" altLang="en-US" baseline="0" dirty="0">
                        <a:latin typeface="Times New Roman" panose="02020603050405020304" pitchFamily="18" charset="0"/>
                      </a:endParaRPr>
                    </a:p>
                  </a:txBody>
                  <a:tcPr/>
                </a:tc>
                <a:tc>
                  <a:txBody>
                    <a:bodyPr/>
                    <a:lstStyle/>
                    <a:p>
                      <a:r>
                        <a:rPr lang="en-US" altLang="zh-CN" baseline="0" dirty="0">
                          <a:latin typeface="Times New Roman" panose="02020603050405020304" pitchFamily="18" charset="0"/>
                        </a:rPr>
                        <a:t>1</a:t>
                      </a:r>
                      <a:endParaRPr lang="zh-CN" altLang="en-US" baseline="0" dirty="0">
                        <a:latin typeface="Times New Roman" panose="02020603050405020304" pitchFamily="18" charset="0"/>
                      </a:endParaRPr>
                    </a:p>
                  </a:txBody>
                  <a:tcPr/>
                </a:tc>
                <a:tc>
                  <a:txBody>
                    <a:bodyPr/>
                    <a:lstStyle/>
                    <a:p>
                      <a:r>
                        <a:rPr lang="en-US" altLang="zh-CN" baseline="0" dirty="0">
                          <a:latin typeface="Times New Roman" panose="02020603050405020304" pitchFamily="18" charset="0"/>
                        </a:rPr>
                        <a:t>0</a:t>
                      </a:r>
                      <a:endParaRPr lang="zh-CN" altLang="en-US" baseline="0" dirty="0">
                        <a:latin typeface="Times New Roman" panose="02020603050405020304" pitchFamily="18" charset="0"/>
                      </a:endParaRPr>
                    </a:p>
                  </a:txBody>
                  <a:tcPr/>
                </a:tc>
                <a:extLst>
                  <a:ext uri="{0D108BD9-81ED-4DB2-BD59-A6C34878D82A}">
                    <a16:rowId xmlns:a16="http://schemas.microsoft.com/office/drawing/2014/main" val="1511526437"/>
                  </a:ext>
                </a:extLst>
              </a:tr>
            </a:tbl>
          </a:graphicData>
        </a:graphic>
      </p:graphicFrame>
    </p:spTree>
    <p:extLst>
      <p:ext uri="{BB962C8B-B14F-4D97-AF65-F5344CB8AC3E}">
        <p14:creationId xmlns:p14="http://schemas.microsoft.com/office/powerpoint/2010/main" val="260351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52AA779-EE48-445F-9116-2EE7BDAE33DB}"/>
              </a:ext>
            </a:extLst>
          </p:cNvPr>
          <p:cNvSpPr txBox="1"/>
          <p:nvPr/>
        </p:nvSpPr>
        <p:spPr>
          <a:xfrm>
            <a:off x="238939" y="243534"/>
            <a:ext cx="1548886" cy="369332"/>
          </a:xfrm>
          <a:prstGeom prst="rect">
            <a:avLst/>
          </a:prstGeom>
          <a:noFill/>
        </p:spPr>
        <p:txBody>
          <a:bodyPr wrap="none" rtlCol="0">
            <a:spAutoFit/>
          </a:bodyPr>
          <a:lstStyle/>
          <a:p>
            <a:r>
              <a:rPr lang="en-US" altLang="zh-CN" b="1" dirty="0"/>
              <a:t>Dragon 7 </a:t>
            </a:r>
            <a:r>
              <a:rPr lang="zh-CN" altLang="en-US" b="1" dirty="0"/>
              <a:t>介绍</a:t>
            </a:r>
          </a:p>
        </p:txBody>
      </p:sp>
      <p:sp>
        <p:nvSpPr>
          <p:cNvPr id="5" name="文本框 4">
            <a:extLst>
              <a:ext uri="{FF2B5EF4-FFF2-40B4-BE49-F238E27FC236}">
                <a16:creationId xmlns:a16="http://schemas.microsoft.com/office/drawing/2014/main" id="{B1A076FA-47F7-4C2D-986F-F8449D1BA2D1}"/>
              </a:ext>
            </a:extLst>
          </p:cNvPr>
          <p:cNvSpPr txBox="1"/>
          <p:nvPr/>
        </p:nvSpPr>
        <p:spPr>
          <a:xfrm>
            <a:off x="238939" y="896020"/>
            <a:ext cx="11719699" cy="4985980"/>
          </a:xfrm>
          <a:prstGeom prst="rect">
            <a:avLst/>
          </a:prstGeom>
          <a:noFill/>
        </p:spPr>
        <p:txBody>
          <a:bodyPr wrap="square" rtlCol="0">
            <a:spAutoFit/>
          </a:bodyPr>
          <a:lstStyle/>
          <a:p>
            <a:pPr>
              <a:spcBef>
                <a:spcPts val="1200"/>
              </a:spcBef>
              <a:spcAft>
                <a:spcPts val="1200"/>
              </a:spcAft>
            </a:pPr>
            <a:r>
              <a:rPr lang="en-US" altLang="zh-CN" dirty="0">
                <a:latin typeface="Times New Roman" panose="02020603050405020304" pitchFamily="18" charset="0"/>
                <a:ea typeface="宋体" panose="02010600030101010101" pitchFamily="2" charset="-122"/>
              </a:rPr>
              <a:t>Dragon</a:t>
            </a:r>
            <a:r>
              <a:rPr lang="zh-CN" altLang="en-US" dirty="0">
                <a:latin typeface="Times New Roman" panose="02020603050405020304" pitchFamily="18" charset="0"/>
                <a:ea typeface="宋体" panose="02010600030101010101" pitchFamily="2" charset="-122"/>
              </a:rPr>
              <a:t>软件是一款应用于分子描述符计算的软件，为意大利</a:t>
            </a:r>
            <a:r>
              <a:rPr lang="en-US" altLang="zh-CN" dirty="0" err="1">
                <a:latin typeface="Times New Roman" panose="02020603050405020304" pitchFamily="18" charset="0"/>
                <a:ea typeface="宋体" panose="02010600030101010101" pitchFamily="2" charset="-122"/>
              </a:rPr>
              <a:t>Kode</a:t>
            </a:r>
            <a:r>
              <a:rPr lang="zh-CN" altLang="en-US" dirty="0">
                <a:latin typeface="Times New Roman" panose="02020603050405020304" pitchFamily="18" charset="0"/>
                <a:ea typeface="宋体" panose="02010600030101010101" pitchFamily="2" charset="-122"/>
              </a:rPr>
              <a:t>小组所开发，其最新版为</a:t>
            </a:r>
            <a:r>
              <a:rPr lang="en-US" altLang="zh-CN" dirty="0">
                <a:latin typeface="Times New Roman" panose="02020603050405020304" pitchFamily="18" charset="0"/>
                <a:ea typeface="宋体" panose="02010600030101010101" pitchFamily="2" charset="-122"/>
              </a:rPr>
              <a:t>2017</a:t>
            </a:r>
            <a:r>
              <a:rPr lang="zh-CN" altLang="en-US" dirty="0">
                <a:latin typeface="Times New Roman" panose="02020603050405020304" pitchFamily="18" charset="0"/>
                <a:ea typeface="宋体" panose="02010600030101010101" pitchFamily="2" charset="-122"/>
              </a:rPr>
              <a:t>年发布</a:t>
            </a:r>
            <a:r>
              <a:rPr lang="en-US" altLang="zh-CN" dirty="0">
                <a:latin typeface="Times New Roman" panose="02020603050405020304" pitchFamily="18" charset="0"/>
                <a:ea typeface="宋体" panose="02010600030101010101" pitchFamily="2" charset="-122"/>
              </a:rPr>
              <a:t>Dragon 7</a:t>
            </a:r>
            <a:r>
              <a:rPr lang="zh-CN" altLang="en-US"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a:spcBef>
                <a:spcPts val="1200"/>
              </a:spcBef>
              <a:spcAft>
                <a:spcPts val="1200"/>
              </a:spcAft>
            </a:pPr>
            <a:r>
              <a:rPr lang="en-US" altLang="zh-CN" dirty="0">
                <a:latin typeface="Times New Roman" panose="02020603050405020304" pitchFamily="18" charset="0"/>
                <a:ea typeface="宋体" panose="02010600030101010101" pitchFamily="2" charset="-122"/>
              </a:rPr>
              <a:t>Dragon 7</a:t>
            </a:r>
            <a:r>
              <a:rPr lang="zh-CN" altLang="en-US" dirty="0">
                <a:latin typeface="Times New Roman" panose="02020603050405020304" pitchFamily="18" charset="0"/>
                <a:ea typeface="宋体" panose="02010600030101010101" pitchFamily="2" charset="-122"/>
              </a:rPr>
              <a:t>软件分别有</a:t>
            </a:r>
            <a:r>
              <a:rPr lang="en-US" altLang="zh-CN" dirty="0">
                <a:latin typeface="Times New Roman" panose="02020603050405020304" pitchFamily="18" charset="0"/>
                <a:ea typeface="宋体" panose="02010600030101010101" pitchFamily="2" charset="-122"/>
              </a:rPr>
              <a:t>Windows</a:t>
            </a:r>
            <a:r>
              <a:rPr lang="zh-CN" altLang="en-US" dirty="0">
                <a:latin typeface="Times New Roman" panose="02020603050405020304" pitchFamily="18" charset="0"/>
                <a:ea typeface="宋体" panose="02010600030101010101" pitchFamily="2" charset="-122"/>
              </a:rPr>
              <a:t>版（支持</a:t>
            </a:r>
            <a:r>
              <a:rPr lang="en-US" altLang="zh-CN" dirty="0">
                <a:latin typeface="Times New Roman" panose="02020603050405020304" pitchFamily="18" charset="0"/>
                <a:ea typeface="宋体" panose="02010600030101010101" pitchFamily="2" charset="-122"/>
              </a:rPr>
              <a:t>7</a:t>
            </a:r>
            <a:r>
              <a:rPr lang="zh-CN" altLang="en-US" dirty="0">
                <a:latin typeface="Times New Roman" panose="02020603050405020304" pitchFamily="18" charset="0"/>
                <a:ea typeface="宋体" panose="02010600030101010101" pitchFamily="2" charset="-122"/>
              </a:rPr>
              <a:t>以上的版本）和</a:t>
            </a:r>
            <a:r>
              <a:rPr lang="en-US" altLang="zh-CN" dirty="0">
                <a:latin typeface="Times New Roman" panose="02020603050405020304" pitchFamily="18" charset="0"/>
                <a:ea typeface="宋体" panose="02010600030101010101" pitchFamily="2" charset="-122"/>
              </a:rPr>
              <a:t>Linux</a:t>
            </a:r>
            <a:r>
              <a:rPr lang="zh-CN" altLang="en-US" dirty="0">
                <a:latin typeface="Times New Roman" panose="02020603050405020304" pitchFamily="18" charset="0"/>
                <a:ea typeface="宋体" panose="02010600030101010101" pitchFamily="2" charset="-122"/>
              </a:rPr>
              <a:t>版（主要支持</a:t>
            </a:r>
            <a:r>
              <a:rPr lang="en-US" altLang="zh-CN" dirty="0">
                <a:latin typeface="Times New Roman" panose="02020603050405020304" pitchFamily="18" charset="0"/>
                <a:ea typeface="宋体" panose="02010600030101010101" pitchFamily="2" charset="-122"/>
              </a:rPr>
              <a:t>Fedora Core 23</a:t>
            </a:r>
            <a:r>
              <a:rPr lang="zh-CN" altLang="en-US" dirty="0">
                <a:latin typeface="Times New Roman" panose="02020603050405020304" pitchFamily="18" charset="0"/>
                <a:ea typeface="宋体" panose="02010600030101010101" pitchFamily="2" charset="-122"/>
              </a:rPr>
              <a:t>以及相近的发行版，</a:t>
            </a:r>
            <a:r>
              <a:rPr lang="en-US" altLang="zh-CN" dirty="0">
                <a:latin typeface="Times New Roman" panose="02020603050405020304" pitchFamily="18" charset="0"/>
                <a:ea typeface="宋体" panose="02010600030101010101" pitchFamily="2" charset="-122"/>
              </a:rPr>
              <a:t>Ubuntu 14.04</a:t>
            </a:r>
            <a:r>
              <a:rPr lang="zh-CN" altLang="en-US" dirty="0">
                <a:latin typeface="Times New Roman" panose="02020603050405020304" pitchFamily="18" charset="0"/>
                <a:ea typeface="宋体" panose="02010600030101010101" pitchFamily="2" charset="-122"/>
              </a:rPr>
              <a:t>以上）。</a:t>
            </a:r>
            <a:endParaRPr lang="en-US" altLang="zh-CN" dirty="0">
              <a:latin typeface="Times New Roman" panose="02020603050405020304" pitchFamily="18" charset="0"/>
              <a:ea typeface="宋体" panose="02010600030101010101" pitchFamily="2" charset="-122"/>
            </a:endParaRPr>
          </a:p>
          <a:p>
            <a:pPr>
              <a:spcBef>
                <a:spcPts val="1200"/>
              </a:spcBef>
              <a:spcAft>
                <a:spcPts val="1200"/>
              </a:spcAft>
            </a:pPr>
            <a:r>
              <a:rPr lang="en-US" altLang="zh-CN" dirty="0">
                <a:latin typeface="Times New Roman" panose="02020603050405020304" pitchFamily="18" charset="0"/>
                <a:ea typeface="宋体" panose="02010600030101010101" pitchFamily="2" charset="-122"/>
              </a:rPr>
              <a:t>Dragon 7</a:t>
            </a:r>
            <a:r>
              <a:rPr lang="zh-CN" altLang="en-US" dirty="0">
                <a:latin typeface="Times New Roman" panose="02020603050405020304" pitchFamily="18" charset="0"/>
                <a:ea typeface="宋体" panose="02010600030101010101" pitchFamily="2" charset="-122"/>
              </a:rPr>
              <a:t>软甲的主要特点以及功能：</a:t>
            </a:r>
            <a:endParaRPr lang="en-US" altLang="zh-CN" dirty="0">
              <a:latin typeface="Times New Roman" panose="02020603050405020304" pitchFamily="18" charset="0"/>
              <a:ea typeface="宋体" panose="02010600030101010101" pitchFamily="2" charset="-122"/>
            </a:endParaRPr>
          </a:p>
          <a:p>
            <a:pPr marL="285750" indent="-285750">
              <a:spcBef>
                <a:spcPts val="1200"/>
              </a:spcBef>
              <a:spcAft>
                <a:spcPts val="1200"/>
              </a:spcAft>
              <a:buFont typeface="Arial" panose="020B0604020202020204" pitchFamily="34" charset="0"/>
              <a:buChar char="•"/>
            </a:pPr>
            <a:r>
              <a:rPr lang="zh-CN" altLang="en-US" dirty="0">
                <a:latin typeface="Times New Roman" panose="02020603050405020304" pitchFamily="18" charset="0"/>
                <a:ea typeface="宋体" panose="02010600030101010101" pitchFamily="2" charset="-122"/>
              </a:rPr>
              <a:t>类别最全的描述符软件，可以计算</a:t>
            </a:r>
            <a:r>
              <a:rPr lang="en-US" altLang="zh-CN" dirty="0">
                <a:latin typeface="Times New Roman" panose="02020603050405020304" pitchFamily="18" charset="0"/>
                <a:ea typeface="宋体" panose="02010600030101010101" pitchFamily="2" charset="-122"/>
              </a:rPr>
              <a:t>30</a:t>
            </a:r>
            <a:r>
              <a:rPr lang="zh-CN" altLang="en-US" dirty="0">
                <a:latin typeface="Times New Roman" panose="02020603050405020304" pitchFamily="18" charset="0"/>
                <a:ea typeface="宋体" panose="02010600030101010101" pitchFamily="2" charset="-122"/>
              </a:rPr>
              <a:t>类总计</a:t>
            </a:r>
            <a:r>
              <a:rPr lang="en-US" altLang="zh-CN">
                <a:latin typeface="Times New Roman" panose="02020603050405020304" pitchFamily="18" charset="0"/>
                <a:ea typeface="宋体" panose="02010600030101010101" pitchFamily="2" charset="-122"/>
              </a:rPr>
              <a:t>5270</a:t>
            </a:r>
            <a:r>
              <a:rPr lang="zh-CN" altLang="en-US" dirty="0">
                <a:latin typeface="Times New Roman" panose="02020603050405020304" pitchFamily="18" charset="0"/>
                <a:ea typeface="宋体" panose="02010600030101010101" pitchFamily="2" charset="-122"/>
              </a:rPr>
              <a:t>个分子描述符，包含了绝大部分拥有成熟理论体系基础的参数，远远超过目前现有的主流相关软件如</a:t>
            </a:r>
            <a:r>
              <a:rPr lang="en-US" altLang="zh-CN" dirty="0" err="1">
                <a:latin typeface="Times New Roman" panose="02020603050405020304" pitchFamily="18" charset="0"/>
                <a:ea typeface="宋体" panose="02010600030101010101" pitchFamily="2" charset="-122"/>
              </a:rPr>
              <a:t>ChemAxon</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QSAR4U</a:t>
            </a:r>
            <a:r>
              <a:rPr lang="zh-CN" altLang="en-US" dirty="0">
                <a:latin typeface="Times New Roman" panose="02020603050405020304" pitchFamily="18" charset="0"/>
                <a:ea typeface="宋体" panose="02010600030101010101" pitchFamily="2" charset="-122"/>
              </a:rPr>
              <a:t>等，其</a:t>
            </a:r>
            <a:r>
              <a:rPr lang="en-US" altLang="zh-CN" dirty="0">
                <a:latin typeface="Times New Roman" panose="02020603050405020304" pitchFamily="18" charset="0"/>
                <a:ea typeface="宋体" panose="02010600030101010101" pitchFamily="2" charset="-122"/>
              </a:rPr>
              <a:t>30</a:t>
            </a:r>
            <a:r>
              <a:rPr lang="zh-CN" altLang="en-US" dirty="0">
                <a:latin typeface="Times New Roman" panose="02020603050405020304" pitchFamily="18" charset="0"/>
                <a:ea typeface="宋体" panose="02010600030101010101" pitchFamily="2" charset="-122"/>
              </a:rPr>
              <a:t>类参数概览可以</a:t>
            </a:r>
            <a:r>
              <a:rPr lang="zh-CN" altLang="en-US" dirty="0">
                <a:solidFill>
                  <a:srgbClr val="FF0000"/>
                </a:solidFill>
                <a:latin typeface="Times New Roman" panose="02020603050405020304" pitchFamily="18" charset="0"/>
                <a:ea typeface="宋体" panose="02010600030101010101" pitchFamily="2" charset="-122"/>
              </a:rPr>
              <a:t>点击这里</a:t>
            </a:r>
            <a:r>
              <a:rPr lang="zh-CN" altLang="en-US" dirty="0">
                <a:latin typeface="Times New Roman" panose="02020603050405020304" pitchFamily="18" charset="0"/>
                <a:ea typeface="宋体" panose="02010600030101010101" pitchFamily="2" charset="-122"/>
              </a:rPr>
              <a:t>查看；</a:t>
            </a:r>
            <a:endParaRPr lang="en-US" altLang="zh-CN" dirty="0">
              <a:latin typeface="Times New Roman" panose="02020603050405020304" pitchFamily="18" charset="0"/>
              <a:ea typeface="宋体" panose="02010600030101010101" pitchFamily="2" charset="-122"/>
            </a:endParaRPr>
          </a:p>
          <a:p>
            <a:pPr marL="285750" indent="-285750">
              <a:spcBef>
                <a:spcPts val="1200"/>
              </a:spcBef>
              <a:spcAft>
                <a:spcPts val="1200"/>
              </a:spcAft>
              <a:buFont typeface="Arial" panose="020B0604020202020204" pitchFamily="34" charset="0"/>
              <a:buChar char="•"/>
            </a:pPr>
            <a:r>
              <a:rPr lang="zh-CN" altLang="en-US" dirty="0">
                <a:latin typeface="Times New Roman" panose="02020603050405020304" pitchFamily="18" charset="0"/>
                <a:ea typeface="宋体" panose="02010600030101010101" pitchFamily="2" charset="-122"/>
              </a:rPr>
              <a:t>提供友好的用户交互界面，用户在</a:t>
            </a:r>
            <a:r>
              <a:rPr lang="en-US" altLang="zh-CN" dirty="0">
                <a:latin typeface="Times New Roman" panose="02020603050405020304" pitchFamily="18" charset="0"/>
                <a:ea typeface="宋体" panose="02010600030101010101" pitchFamily="2" charset="-122"/>
              </a:rPr>
              <a:t>Windows</a:t>
            </a:r>
            <a:r>
              <a:rPr lang="zh-CN" altLang="en-US" dirty="0">
                <a:latin typeface="Times New Roman" panose="02020603050405020304" pitchFamily="18" charset="0"/>
                <a:ea typeface="宋体" panose="02010600030101010101" pitchFamily="2" charset="-122"/>
              </a:rPr>
              <a:t>上既可以通过</a:t>
            </a:r>
            <a:r>
              <a:rPr lang="en-US" altLang="zh-CN" dirty="0">
                <a:latin typeface="Times New Roman" panose="02020603050405020304" pitchFamily="18" charset="0"/>
                <a:ea typeface="宋体" panose="02010600030101010101" pitchFamily="2" charset="-122"/>
              </a:rPr>
              <a:t>GUI</a:t>
            </a:r>
            <a:r>
              <a:rPr lang="zh-CN" altLang="en-US" dirty="0">
                <a:latin typeface="Times New Roman" panose="02020603050405020304" pitchFamily="18" charset="0"/>
                <a:ea typeface="宋体" panose="02010600030101010101" pitchFamily="2" charset="-122"/>
              </a:rPr>
              <a:t>界面点击的形式完成计算，也可以在</a:t>
            </a:r>
            <a:r>
              <a:rPr lang="en-US" altLang="zh-CN" dirty="0">
                <a:latin typeface="Times New Roman" panose="02020603050405020304" pitchFamily="18" charset="0"/>
                <a:ea typeface="宋体" panose="02010600030101010101" pitchFamily="2" charset="-122"/>
              </a:rPr>
              <a:t>commander</a:t>
            </a:r>
            <a:r>
              <a:rPr lang="zh-CN" altLang="en-US" dirty="0">
                <a:latin typeface="Times New Roman" panose="02020603050405020304" pitchFamily="18" charset="0"/>
                <a:ea typeface="宋体" panose="02010600030101010101" pitchFamily="2" charset="-122"/>
              </a:rPr>
              <a:t>窗口内使用</a:t>
            </a:r>
            <a:r>
              <a:rPr lang="en-US" altLang="zh-CN" dirty="0">
                <a:latin typeface="Times New Roman" panose="02020603050405020304" pitchFamily="18" charset="0"/>
                <a:ea typeface="宋体" panose="02010600030101010101" pitchFamily="2" charset="-122"/>
              </a:rPr>
              <a:t>bash</a:t>
            </a:r>
            <a:r>
              <a:rPr lang="zh-CN" altLang="en-US" dirty="0">
                <a:latin typeface="Times New Roman" panose="02020603050405020304" pitchFamily="18" charset="0"/>
                <a:ea typeface="宋体" panose="02010600030101010101" pitchFamily="2" charset="-122"/>
              </a:rPr>
              <a:t>的方式完成批量操作。类似地，用户在</a:t>
            </a:r>
            <a:r>
              <a:rPr lang="en-US" altLang="zh-CN" dirty="0">
                <a:latin typeface="Times New Roman" panose="02020603050405020304" pitchFamily="18" charset="0"/>
                <a:ea typeface="宋体" panose="02010600030101010101" pitchFamily="2" charset="-122"/>
              </a:rPr>
              <a:t>Linux</a:t>
            </a:r>
            <a:r>
              <a:rPr lang="zh-CN" altLang="en-US" dirty="0">
                <a:latin typeface="Times New Roman" panose="02020603050405020304" pitchFamily="18" charset="0"/>
                <a:ea typeface="宋体" panose="02010600030101010101" pitchFamily="2" charset="-122"/>
              </a:rPr>
              <a:t>上可以通过友好的指令来完成计算；</a:t>
            </a:r>
            <a:endParaRPr lang="en-US" altLang="zh-CN" dirty="0">
              <a:latin typeface="Times New Roman" panose="02020603050405020304" pitchFamily="18" charset="0"/>
              <a:ea typeface="宋体" panose="02010600030101010101" pitchFamily="2" charset="-122"/>
            </a:endParaRPr>
          </a:p>
          <a:p>
            <a:pPr marL="285750" indent="-285750">
              <a:spcBef>
                <a:spcPts val="1200"/>
              </a:spcBef>
              <a:spcAft>
                <a:spcPts val="1200"/>
              </a:spcAft>
              <a:buFont typeface="Arial" panose="020B0604020202020204" pitchFamily="34" charset="0"/>
              <a:buChar char="•"/>
            </a:pPr>
            <a:r>
              <a:rPr lang="zh-CN" altLang="en-US" dirty="0">
                <a:latin typeface="Times New Roman" panose="02020603050405020304" pitchFamily="18" charset="0"/>
                <a:ea typeface="宋体" panose="02010600030101010101" pitchFamily="2" charset="-122"/>
              </a:rPr>
              <a:t>内置简单的预处理功能，可以对噪声数据（如相关性过强的变量对、接近常量的变量等）进行预筛选、提供相关性分析等；</a:t>
            </a:r>
            <a:endParaRPr lang="en-US" altLang="zh-CN" dirty="0">
              <a:latin typeface="Times New Roman" panose="02020603050405020304" pitchFamily="18" charset="0"/>
              <a:ea typeface="宋体" panose="02010600030101010101" pitchFamily="2" charset="-122"/>
            </a:endParaRPr>
          </a:p>
          <a:p>
            <a:pPr marL="285750" indent="-285750">
              <a:spcBef>
                <a:spcPts val="1200"/>
              </a:spcBef>
              <a:spcAft>
                <a:spcPts val="1200"/>
              </a:spcAft>
              <a:buFont typeface="Arial" panose="020B0604020202020204" pitchFamily="34" charset="0"/>
              <a:buChar char="•"/>
            </a:pPr>
            <a:r>
              <a:rPr lang="zh-CN" altLang="en-US" dirty="0">
                <a:latin typeface="Times New Roman" panose="02020603050405020304" pitchFamily="18" charset="0"/>
                <a:ea typeface="宋体" panose="02010600030101010101" pitchFamily="2" charset="-122"/>
              </a:rPr>
              <a:t>对于图形界面的</a:t>
            </a:r>
            <a:r>
              <a:rPr lang="en-US" altLang="zh-CN" dirty="0">
                <a:latin typeface="Times New Roman" panose="02020603050405020304" pitchFamily="18" charset="0"/>
                <a:ea typeface="宋体" panose="02010600030101010101" pitchFamily="2" charset="-122"/>
              </a:rPr>
              <a:t>Dragon</a:t>
            </a:r>
            <a:r>
              <a:rPr lang="zh-CN" altLang="en-US" dirty="0">
                <a:latin typeface="Times New Roman" panose="02020603050405020304" pitchFamily="18" charset="0"/>
                <a:ea typeface="宋体" panose="02010600030101010101" pitchFamily="2" charset="-122"/>
              </a:rPr>
              <a:t>软件，其还能提供主成分分析算法的功能。</a:t>
            </a:r>
          </a:p>
        </p:txBody>
      </p:sp>
    </p:spTree>
    <p:extLst>
      <p:ext uri="{BB962C8B-B14F-4D97-AF65-F5344CB8AC3E}">
        <p14:creationId xmlns:p14="http://schemas.microsoft.com/office/powerpoint/2010/main" val="1277980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0FF97DE-50F5-4110-B9EC-F310A51A87F1}"/>
              </a:ext>
            </a:extLst>
          </p:cNvPr>
          <p:cNvSpPr txBox="1"/>
          <p:nvPr/>
        </p:nvSpPr>
        <p:spPr>
          <a:xfrm>
            <a:off x="238938" y="243534"/>
            <a:ext cx="5857061" cy="2923877"/>
          </a:xfrm>
          <a:prstGeom prst="rect">
            <a:avLst/>
          </a:prstGeom>
          <a:noFill/>
        </p:spPr>
        <p:txBody>
          <a:bodyPr wrap="square" rtlCol="0">
            <a:spAutoFit/>
          </a:bodyPr>
          <a:lstStyle/>
          <a:p>
            <a:pPr>
              <a:spcBef>
                <a:spcPts val="600"/>
              </a:spcBef>
              <a:spcAft>
                <a:spcPts val="600"/>
              </a:spcAft>
            </a:pPr>
            <a:r>
              <a:rPr lang="zh-CN" altLang="en-US" dirty="0">
                <a:latin typeface="Times New Roman" panose="02020603050405020304" pitchFamily="18" charset="0"/>
                <a:ea typeface="宋体" panose="02010600030101010101" pitchFamily="2" charset="-122"/>
                <a:cs typeface="Times New Roman" panose="02020603050405020304" pitchFamily="18" charset="0"/>
                <a:hlinkClick r:id="rId2" action="ppaction://hlinksldjump"/>
              </a:rPr>
              <a:t>拓扑距离</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spcBef>
                <a:spcPts val="600"/>
              </a:spcBef>
              <a:spcAft>
                <a:spcPts val="600"/>
              </a:spcAft>
            </a:pPr>
            <a:r>
              <a:rPr lang="zh-CN" altLang="en-US" dirty="0">
                <a:latin typeface="Times New Roman" panose="02020603050405020304" pitchFamily="18" charset="0"/>
                <a:ea typeface="宋体" panose="02010600030101010101" pitchFamily="2" charset="-122"/>
                <a:cs typeface="Times New Roman" panose="02020603050405020304" pitchFamily="18" charset="0"/>
              </a:rPr>
              <a:t>原子对之间最短成键数。</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spcBef>
                <a:spcPts val="600"/>
              </a:spcBef>
              <a:spcAft>
                <a:spcPts val="600"/>
              </a:spcAft>
            </a:pPr>
            <a:r>
              <a:rPr lang="zh-CN" altLang="en-US" dirty="0">
                <a:latin typeface="Times New Roman" panose="02020603050405020304" pitchFamily="18" charset="0"/>
                <a:cs typeface="Times New Roman" panose="02020603050405020304" pitchFamily="18" charset="0"/>
              </a:rPr>
              <a:t>例子：</a:t>
            </a:r>
            <a:r>
              <a:rPr lang="en-US" altLang="zh-CN" dirty="0">
                <a:latin typeface="Times New Roman" panose="02020603050405020304" pitchFamily="18" charset="0"/>
                <a:cs typeface="Times New Roman" panose="02020603050405020304" pitchFamily="18" charset="0"/>
              </a:rPr>
              <a:t>CH3-O-SH</a:t>
            </a:r>
          </a:p>
          <a:p>
            <a:pPr>
              <a:spcBef>
                <a:spcPts val="600"/>
              </a:spcBef>
              <a:spcAft>
                <a:spcPts val="600"/>
              </a:spcAft>
            </a:pPr>
            <a:r>
              <a:rPr lang="zh-CN" altLang="en-US" dirty="0">
                <a:latin typeface="Times New Roman" panose="02020603050405020304" pitchFamily="18" charset="0"/>
                <a:cs typeface="Times New Roman" panose="02020603050405020304" pitchFamily="18" charset="0"/>
              </a:rPr>
              <a:t>计数时应将</a:t>
            </a:r>
            <a:r>
              <a:rPr lang="en-US" altLang="zh-CN" dirty="0">
                <a:latin typeface="Times New Roman" panose="02020603050405020304" pitchFamily="18" charset="0"/>
                <a:cs typeface="Times New Roman" panose="02020603050405020304" pitchFamily="18" charset="0"/>
              </a:rPr>
              <a:t>H</a:t>
            </a:r>
            <a:r>
              <a:rPr lang="zh-CN" altLang="en-US" dirty="0">
                <a:latin typeface="Times New Roman" panose="02020603050405020304" pitchFamily="18" charset="0"/>
                <a:cs typeface="Times New Roman" panose="02020603050405020304" pitchFamily="18" charset="0"/>
              </a:rPr>
              <a:t>全部忽略。</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与</a:t>
            </a:r>
            <a:r>
              <a:rPr lang="en-US" altLang="zh-CN" dirty="0">
                <a:latin typeface="Times New Roman" panose="02020603050405020304" pitchFamily="18" charset="0"/>
                <a:cs typeface="Times New Roman" panose="02020603050405020304" pitchFamily="18" charset="0"/>
              </a:rPr>
              <a:t>O</a:t>
            </a:r>
            <a:r>
              <a:rPr lang="zh-CN" altLang="en-US" dirty="0">
                <a:latin typeface="Times New Roman" panose="02020603050405020304" pitchFamily="18" charset="0"/>
                <a:cs typeface="Times New Roman" panose="02020603050405020304" pitchFamily="18" charset="0"/>
              </a:rPr>
              <a:t>距离为</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，与</a:t>
            </a:r>
            <a:r>
              <a:rPr lang="en-US" altLang="zh-CN"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距离为</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O</a:t>
            </a:r>
            <a:r>
              <a:rPr lang="zh-CN" altLang="en-US" dirty="0">
                <a:latin typeface="Times New Roman" panose="02020603050405020304" pitchFamily="18" charset="0"/>
                <a:cs typeface="Times New Roman" panose="02020603050405020304" pitchFamily="18" charset="0"/>
              </a:rPr>
              <a:t>与</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均距离为</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与</a:t>
            </a:r>
            <a:r>
              <a:rPr lang="en-US" altLang="zh-CN" dirty="0">
                <a:latin typeface="Times New Roman" panose="02020603050405020304" pitchFamily="18" charset="0"/>
                <a:cs typeface="Times New Roman" panose="02020603050405020304" pitchFamily="18" charset="0"/>
              </a:rPr>
              <a:t>O</a:t>
            </a:r>
            <a:r>
              <a:rPr lang="zh-CN" altLang="en-US" dirty="0">
                <a:latin typeface="Times New Roman" panose="02020603050405020304" pitchFamily="18" charset="0"/>
                <a:cs typeface="Times New Roman" panose="02020603050405020304" pitchFamily="18" charset="0"/>
              </a:rPr>
              <a:t>距离为</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，与</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距离为</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；原子对其自身距离为</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a:spcBef>
                <a:spcPts val="600"/>
              </a:spcBef>
              <a:spcAft>
                <a:spcPts val="600"/>
              </a:spcAft>
            </a:pPr>
            <a:r>
              <a:rPr lang="zh-CN" altLang="en-US" dirty="0">
                <a:latin typeface="Times New Roman" panose="02020603050405020304" pitchFamily="18" charset="0"/>
                <a:ea typeface="宋体" panose="02010600030101010101" pitchFamily="2" charset="-122"/>
                <a:cs typeface="Times New Roman" panose="02020603050405020304" pitchFamily="18" charset="0"/>
              </a:rPr>
              <a:t>同样地，拓扑距离</a:t>
            </a:r>
            <a:r>
              <a:rPr lang="zh-CN" altLang="en-US" dirty="0">
                <a:latin typeface="Times New Roman" panose="02020603050405020304" pitchFamily="18" charset="0"/>
                <a:cs typeface="Times New Roman" panose="02020603050405020304" pitchFamily="18" charset="0"/>
              </a:rPr>
              <a:t>矩阵必定是一个正斜对角上下对称的矩阵。</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 name="图片 2" descr="图片包含 物体&#10;&#10;已生成高可信度的说明">
            <a:extLst>
              <a:ext uri="{FF2B5EF4-FFF2-40B4-BE49-F238E27FC236}">
                <a16:creationId xmlns:a16="http://schemas.microsoft.com/office/drawing/2014/main" id="{5B03D7DF-0B87-4BA0-8A22-486862B494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1890" y="859087"/>
            <a:ext cx="4001485" cy="2696013"/>
          </a:xfrm>
          <a:prstGeom prst="rect">
            <a:avLst/>
          </a:prstGeom>
        </p:spPr>
      </p:pic>
      <p:graphicFrame>
        <p:nvGraphicFramePr>
          <p:cNvPr id="4" name="表格 3">
            <a:extLst>
              <a:ext uri="{FF2B5EF4-FFF2-40B4-BE49-F238E27FC236}">
                <a16:creationId xmlns:a16="http://schemas.microsoft.com/office/drawing/2014/main" id="{2503D2A4-EF21-4635-800B-DA5065480AFE}"/>
              </a:ext>
            </a:extLst>
          </p:cNvPr>
          <p:cNvGraphicFramePr>
            <a:graphicFrameLocks noGrp="1"/>
          </p:cNvGraphicFramePr>
          <p:nvPr>
            <p:extLst>
              <p:ext uri="{D42A27DB-BD31-4B8C-83A1-F6EECF244321}">
                <p14:modId xmlns:p14="http://schemas.microsoft.com/office/powerpoint/2010/main" val="1486287512"/>
              </p:ext>
            </p:extLst>
          </p:nvPr>
        </p:nvGraphicFramePr>
        <p:xfrm>
          <a:off x="982559" y="3334207"/>
          <a:ext cx="4369820" cy="1483360"/>
        </p:xfrm>
        <a:graphic>
          <a:graphicData uri="http://schemas.openxmlformats.org/drawingml/2006/table">
            <a:tbl>
              <a:tblPr firstRow="1" bandRow="1">
                <a:tableStyleId>{5940675A-B579-460E-94D1-54222C63F5DA}</a:tableStyleId>
              </a:tblPr>
              <a:tblGrid>
                <a:gridCol w="1092455">
                  <a:extLst>
                    <a:ext uri="{9D8B030D-6E8A-4147-A177-3AD203B41FA5}">
                      <a16:colId xmlns:a16="http://schemas.microsoft.com/office/drawing/2014/main" val="1838782501"/>
                    </a:ext>
                  </a:extLst>
                </a:gridCol>
                <a:gridCol w="1092455">
                  <a:extLst>
                    <a:ext uri="{9D8B030D-6E8A-4147-A177-3AD203B41FA5}">
                      <a16:colId xmlns:a16="http://schemas.microsoft.com/office/drawing/2014/main" val="1459807643"/>
                    </a:ext>
                  </a:extLst>
                </a:gridCol>
                <a:gridCol w="1092455">
                  <a:extLst>
                    <a:ext uri="{9D8B030D-6E8A-4147-A177-3AD203B41FA5}">
                      <a16:colId xmlns:a16="http://schemas.microsoft.com/office/drawing/2014/main" val="3843231036"/>
                    </a:ext>
                  </a:extLst>
                </a:gridCol>
                <a:gridCol w="1092455">
                  <a:extLst>
                    <a:ext uri="{9D8B030D-6E8A-4147-A177-3AD203B41FA5}">
                      <a16:colId xmlns:a16="http://schemas.microsoft.com/office/drawing/2014/main" val="3691882744"/>
                    </a:ext>
                  </a:extLst>
                </a:gridCol>
              </a:tblGrid>
              <a:tr h="370840">
                <a:tc>
                  <a:txBody>
                    <a:bodyPr/>
                    <a:lstStyle/>
                    <a:p>
                      <a:endParaRPr lang="zh-CN" altLang="en-US" baseline="0" dirty="0">
                        <a:latin typeface="Times New Roman" panose="02020603050405020304" pitchFamily="18" charset="0"/>
                      </a:endParaRPr>
                    </a:p>
                  </a:txBody>
                  <a:tcPr/>
                </a:tc>
                <a:tc>
                  <a:txBody>
                    <a:bodyPr/>
                    <a:lstStyle/>
                    <a:p>
                      <a:r>
                        <a:rPr lang="en-US" altLang="zh-CN" baseline="0" dirty="0">
                          <a:latin typeface="Times New Roman" panose="02020603050405020304" pitchFamily="18" charset="0"/>
                        </a:rPr>
                        <a:t>C</a:t>
                      </a:r>
                      <a:endParaRPr lang="zh-CN" altLang="en-US" baseline="0" dirty="0">
                        <a:latin typeface="Times New Roman" panose="02020603050405020304" pitchFamily="18" charset="0"/>
                      </a:endParaRPr>
                    </a:p>
                  </a:txBody>
                  <a:tcPr/>
                </a:tc>
                <a:tc>
                  <a:txBody>
                    <a:bodyPr/>
                    <a:lstStyle/>
                    <a:p>
                      <a:r>
                        <a:rPr lang="en-US" altLang="zh-CN" baseline="0" dirty="0">
                          <a:latin typeface="Times New Roman" panose="02020603050405020304" pitchFamily="18" charset="0"/>
                        </a:rPr>
                        <a:t>O</a:t>
                      </a:r>
                      <a:endParaRPr lang="zh-CN" altLang="en-US" baseline="0" dirty="0">
                        <a:latin typeface="Times New Roman" panose="02020603050405020304" pitchFamily="18" charset="0"/>
                      </a:endParaRPr>
                    </a:p>
                  </a:txBody>
                  <a:tcPr/>
                </a:tc>
                <a:tc>
                  <a:txBody>
                    <a:bodyPr/>
                    <a:lstStyle/>
                    <a:p>
                      <a:r>
                        <a:rPr lang="en-US" altLang="zh-CN" baseline="0" dirty="0">
                          <a:latin typeface="Times New Roman" panose="02020603050405020304" pitchFamily="18" charset="0"/>
                        </a:rPr>
                        <a:t>S</a:t>
                      </a:r>
                      <a:endParaRPr lang="zh-CN" altLang="en-US" baseline="0" dirty="0">
                        <a:latin typeface="Times New Roman" panose="02020603050405020304" pitchFamily="18" charset="0"/>
                      </a:endParaRPr>
                    </a:p>
                  </a:txBody>
                  <a:tcPr/>
                </a:tc>
                <a:extLst>
                  <a:ext uri="{0D108BD9-81ED-4DB2-BD59-A6C34878D82A}">
                    <a16:rowId xmlns:a16="http://schemas.microsoft.com/office/drawing/2014/main" val="885183367"/>
                  </a:ext>
                </a:extLst>
              </a:tr>
              <a:tr h="370840">
                <a:tc>
                  <a:txBody>
                    <a:bodyPr/>
                    <a:lstStyle/>
                    <a:p>
                      <a:r>
                        <a:rPr lang="en-US" altLang="zh-CN" baseline="0" dirty="0">
                          <a:latin typeface="Times New Roman" panose="02020603050405020304" pitchFamily="18" charset="0"/>
                        </a:rPr>
                        <a:t>C</a:t>
                      </a:r>
                      <a:endParaRPr lang="zh-CN" altLang="en-US" baseline="0" dirty="0">
                        <a:latin typeface="Times New Roman" panose="02020603050405020304" pitchFamily="18" charset="0"/>
                      </a:endParaRPr>
                    </a:p>
                  </a:txBody>
                  <a:tcPr/>
                </a:tc>
                <a:tc>
                  <a:txBody>
                    <a:bodyPr/>
                    <a:lstStyle/>
                    <a:p>
                      <a:r>
                        <a:rPr lang="en-US" altLang="zh-CN" baseline="0" dirty="0">
                          <a:latin typeface="Times New Roman" panose="02020603050405020304" pitchFamily="18" charset="0"/>
                        </a:rPr>
                        <a:t>0</a:t>
                      </a:r>
                      <a:endParaRPr lang="zh-CN" altLang="en-US" baseline="0" dirty="0">
                        <a:latin typeface="Times New Roman" panose="02020603050405020304" pitchFamily="18" charset="0"/>
                      </a:endParaRPr>
                    </a:p>
                  </a:txBody>
                  <a:tcPr/>
                </a:tc>
                <a:tc>
                  <a:txBody>
                    <a:bodyPr/>
                    <a:lstStyle/>
                    <a:p>
                      <a:r>
                        <a:rPr lang="en-US" altLang="zh-CN" baseline="0" dirty="0">
                          <a:latin typeface="Times New Roman" panose="02020603050405020304" pitchFamily="18" charset="0"/>
                        </a:rPr>
                        <a:t>1</a:t>
                      </a:r>
                      <a:endParaRPr lang="zh-CN" altLang="en-US" baseline="0" dirty="0">
                        <a:latin typeface="Times New Roman" panose="02020603050405020304" pitchFamily="18" charset="0"/>
                      </a:endParaRPr>
                    </a:p>
                  </a:txBody>
                  <a:tcPr/>
                </a:tc>
                <a:tc>
                  <a:txBody>
                    <a:bodyPr/>
                    <a:lstStyle/>
                    <a:p>
                      <a:r>
                        <a:rPr lang="en-US" altLang="zh-CN" baseline="0" dirty="0">
                          <a:latin typeface="Times New Roman" panose="02020603050405020304" pitchFamily="18" charset="0"/>
                        </a:rPr>
                        <a:t>2</a:t>
                      </a:r>
                      <a:endParaRPr lang="zh-CN" altLang="en-US" baseline="0" dirty="0">
                        <a:latin typeface="Times New Roman" panose="02020603050405020304" pitchFamily="18" charset="0"/>
                      </a:endParaRPr>
                    </a:p>
                  </a:txBody>
                  <a:tcPr/>
                </a:tc>
                <a:extLst>
                  <a:ext uri="{0D108BD9-81ED-4DB2-BD59-A6C34878D82A}">
                    <a16:rowId xmlns:a16="http://schemas.microsoft.com/office/drawing/2014/main" val="2800406387"/>
                  </a:ext>
                </a:extLst>
              </a:tr>
              <a:tr h="370840">
                <a:tc>
                  <a:txBody>
                    <a:bodyPr/>
                    <a:lstStyle/>
                    <a:p>
                      <a:r>
                        <a:rPr lang="en-US" altLang="zh-CN" baseline="0" dirty="0">
                          <a:latin typeface="Times New Roman" panose="02020603050405020304" pitchFamily="18" charset="0"/>
                        </a:rPr>
                        <a:t>O</a:t>
                      </a:r>
                      <a:endParaRPr lang="zh-CN" altLang="en-US" baseline="0" dirty="0">
                        <a:latin typeface="Times New Roman" panose="02020603050405020304" pitchFamily="18" charset="0"/>
                      </a:endParaRPr>
                    </a:p>
                  </a:txBody>
                  <a:tcPr/>
                </a:tc>
                <a:tc>
                  <a:txBody>
                    <a:bodyPr/>
                    <a:lstStyle/>
                    <a:p>
                      <a:r>
                        <a:rPr lang="en-US" altLang="zh-CN" baseline="0" dirty="0">
                          <a:latin typeface="Times New Roman" panose="02020603050405020304" pitchFamily="18" charset="0"/>
                        </a:rPr>
                        <a:t>1</a:t>
                      </a:r>
                      <a:endParaRPr lang="zh-CN" altLang="en-US" baseline="0" dirty="0">
                        <a:latin typeface="Times New Roman" panose="02020603050405020304" pitchFamily="18" charset="0"/>
                      </a:endParaRPr>
                    </a:p>
                  </a:txBody>
                  <a:tcPr/>
                </a:tc>
                <a:tc>
                  <a:txBody>
                    <a:bodyPr/>
                    <a:lstStyle/>
                    <a:p>
                      <a:r>
                        <a:rPr lang="en-US" altLang="zh-CN" baseline="0" dirty="0">
                          <a:latin typeface="Times New Roman" panose="02020603050405020304" pitchFamily="18" charset="0"/>
                        </a:rPr>
                        <a:t>0</a:t>
                      </a:r>
                      <a:endParaRPr lang="zh-CN" altLang="en-US" baseline="0" dirty="0">
                        <a:latin typeface="Times New Roman" panose="02020603050405020304" pitchFamily="18" charset="0"/>
                      </a:endParaRPr>
                    </a:p>
                  </a:txBody>
                  <a:tcPr/>
                </a:tc>
                <a:tc>
                  <a:txBody>
                    <a:bodyPr/>
                    <a:lstStyle/>
                    <a:p>
                      <a:r>
                        <a:rPr lang="en-US" altLang="zh-CN" baseline="0" dirty="0">
                          <a:latin typeface="Times New Roman" panose="02020603050405020304" pitchFamily="18" charset="0"/>
                        </a:rPr>
                        <a:t>1</a:t>
                      </a:r>
                      <a:endParaRPr lang="zh-CN" altLang="en-US" baseline="0" dirty="0">
                        <a:latin typeface="Times New Roman" panose="02020603050405020304" pitchFamily="18" charset="0"/>
                      </a:endParaRPr>
                    </a:p>
                  </a:txBody>
                  <a:tcPr/>
                </a:tc>
                <a:extLst>
                  <a:ext uri="{0D108BD9-81ED-4DB2-BD59-A6C34878D82A}">
                    <a16:rowId xmlns:a16="http://schemas.microsoft.com/office/drawing/2014/main" val="1142053546"/>
                  </a:ext>
                </a:extLst>
              </a:tr>
              <a:tr h="370840">
                <a:tc>
                  <a:txBody>
                    <a:bodyPr/>
                    <a:lstStyle/>
                    <a:p>
                      <a:r>
                        <a:rPr lang="en-US" altLang="zh-CN" baseline="0" dirty="0">
                          <a:latin typeface="Times New Roman" panose="02020603050405020304" pitchFamily="18" charset="0"/>
                        </a:rPr>
                        <a:t>S</a:t>
                      </a:r>
                      <a:endParaRPr lang="zh-CN" altLang="en-US" baseline="0" dirty="0">
                        <a:latin typeface="Times New Roman" panose="02020603050405020304" pitchFamily="18" charset="0"/>
                      </a:endParaRPr>
                    </a:p>
                  </a:txBody>
                  <a:tcPr/>
                </a:tc>
                <a:tc>
                  <a:txBody>
                    <a:bodyPr/>
                    <a:lstStyle/>
                    <a:p>
                      <a:r>
                        <a:rPr lang="en-US" altLang="zh-CN" baseline="0" dirty="0">
                          <a:latin typeface="Times New Roman" panose="02020603050405020304" pitchFamily="18" charset="0"/>
                        </a:rPr>
                        <a:t>2</a:t>
                      </a:r>
                      <a:endParaRPr lang="zh-CN" altLang="en-US" baseline="0" dirty="0">
                        <a:latin typeface="Times New Roman" panose="02020603050405020304" pitchFamily="18" charset="0"/>
                      </a:endParaRPr>
                    </a:p>
                  </a:txBody>
                  <a:tcPr/>
                </a:tc>
                <a:tc>
                  <a:txBody>
                    <a:bodyPr/>
                    <a:lstStyle/>
                    <a:p>
                      <a:r>
                        <a:rPr lang="en-US" altLang="zh-CN" baseline="0" dirty="0">
                          <a:latin typeface="Times New Roman" panose="02020603050405020304" pitchFamily="18" charset="0"/>
                        </a:rPr>
                        <a:t>1</a:t>
                      </a:r>
                      <a:endParaRPr lang="zh-CN" altLang="en-US" baseline="0" dirty="0">
                        <a:latin typeface="Times New Roman" panose="02020603050405020304" pitchFamily="18" charset="0"/>
                      </a:endParaRPr>
                    </a:p>
                  </a:txBody>
                  <a:tcPr/>
                </a:tc>
                <a:tc>
                  <a:txBody>
                    <a:bodyPr/>
                    <a:lstStyle/>
                    <a:p>
                      <a:r>
                        <a:rPr lang="en-US" altLang="zh-CN" baseline="0" dirty="0">
                          <a:latin typeface="Times New Roman" panose="02020603050405020304" pitchFamily="18" charset="0"/>
                        </a:rPr>
                        <a:t>0</a:t>
                      </a:r>
                      <a:endParaRPr lang="zh-CN" altLang="en-US" baseline="0" dirty="0">
                        <a:latin typeface="Times New Roman" panose="02020603050405020304" pitchFamily="18" charset="0"/>
                      </a:endParaRPr>
                    </a:p>
                  </a:txBody>
                  <a:tcPr/>
                </a:tc>
                <a:extLst>
                  <a:ext uri="{0D108BD9-81ED-4DB2-BD59-A6C34878D82A}">
                    <a16:rowId xmlns:a16="http://schemas.microsoft.com/office/drawing/2014/main" val="1511526437"/>
                  </a:ext>
                </a:extLst>
              </a:tr>
            </a:tbl>
          </a:graphicData>
        </a:graphic>
      </p:graphicFrame>
    </p:spTree>
    <p:extLst>
      <p:ext uri="{BB962C8B-B14F-4D97-AF65-F5344CB8AC3E}">
        <p14:creationId xmlns:p14="http://schemas.microsoft.com/office/powerpoint/2010/main" val="3511475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CE4CCDD-2EAC-4A02-A728-71478AFDC17B}"/>
                  </a:ext>
                </a:extLst>
              </p:cNvPr>
              <p:cNvSpPr txBox="1"/>
              <p:nvPr/>
            </p:nvSpPr>
            <p:spPr>
              <a:xfrm>
                <a:off x="238939" y="243534"/>
                <a:ext cx="9457846" cy="1480213"/>
              </a:xfrm>
              <a:prstGeom prst="rect">
                <a:avLst/>
              </a:prstGeom>
              <a:noFill/>
            </p:spPr>
            <p:txBody>
              <a:bodyPr wrap="none" rtlCol="0">
                <a:spAutoFit/>
              </a:bodyPr>
              <a:lstStyle/>
              <a:p>
                <a:pPr>
                  <a:spcBef>
                    <a:spcPts val="600"/>
                  </a:spcBef>
                  <a:spcAft>
                    <a:spcPts val="600"/>
                  </a:spcAft>
                </a:pPr>
                <a:r>
                  <a:rPr lang="zh-CN" altLang="en-US" dirty="0">
                    <a:latin typeface="Times New Roman" panose="02020603050405020304" pitchFamily="18" charset="0"/>
                    <a:ea typeface="宋体" panose="02010600030101010101" pitchFamily="2" charset="-122"/>
                    <a:cs typeface="Times New Roman" panose="02020603050405020304" pitchFamily="18" charset="0"/>
                    <a:hlinkClick r:id="rId2" action="ppaction://hlinksldjump"/>
                  </a:rPr>
                  <a:t>电子拓扑态</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spcBef>
                    <a:spcPts val="600"/>
                  </a:spcBef>
                  <a:spcAft>
                    <a:spcPts val="600"/>
                  </a:spcAft>
                </a:pPr>
                <a:r>
                  <a:rPr lang="zh-CN" altLang="en-US" dirty="0">
                    <a:latin typeface="Times New Roman" panose="02020603050405020304" pitchFamily="18" charset="0"/>
                    <a:ea typeface="宋体" panose="02010600030101010101" pitchFamily="2" charset="-122"/>
                    <a:cs typeface="Times New Roman" panose="02020603050405020304" pitchFamily="18" charset="0"/>
                  </a:rPr>
                  <a:t>计算公式：</a:t>
                </a:r>
                <a14:m>
                  <m:oMath xmlns:m="http://schemas.openxmlformats.org/officeDocument/2006/math">
                    <m:sSub>
                      <m:sSub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b="0" i="0" smtClean="0">
                        <a:latin typeface="Cambria Math" panose="02040503050406030204" pitchFamily="18" charset="0"/>
                        <a:ea typeface="宋体" panose="02010600030101010101" pitchFamily="2" charset="-122"/>
                        <a:cs typeface="Times New Roman" panose="02020603050405020304" pitchFamily="18" charset="0"/>
                      </a:rPr>
                      <m:t>Δ</m:t>
                    </m:r>
                    <m:sSub>
                      <m:sSub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nary>
                      <m:naryPr>
                        <m:chr m:val="∑"/>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naryPr>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𝑗</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𝑛𝑆𝐾</m:t>
                        </m:r>
                      </m:sup>
                      <m:e>
                        <m:f>
                          <m:f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fPr>
                          <m:num>
                            <m:sSub>
                              <m:sSub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𝑗</m:t>
                                </m:r>
                              </m:sub>
                            </m:sSub>
                          </m:num>
                          <m:den>
                            <m:sSup>
                              <m:sSup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pPr>
                              <m:e>
                                <m:d>
                                  <m:d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𝑑</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𝑖𝑗</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+1</m:t>
                                    </m:r>
                                  </m:e>
                                </m:d>
                              </m:e>
                              <m:sup>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𝑘</m:t>
                                </m:r>
                              </m:sup>
                            </m:sSup>
                          </m:den>
                        </m:f>
                      </m:e>
                    </m:nary>
                  </m:oMath>
                </a14:m>
                <a:endParaRPr lang="en-US" altLang="zh-CN" dirty="0">
                  <a:latin typeface="Times New Roman" panose="02020603050405020304" pitchFamily="18" charset="0"/>
                  <a:ea typeface="宋体" panose="02010600030101010101" pitchFamily="2" charset="-122"/>
                </a:endParaRPr>
              </a:p>
              <a:p>
                <a:pPr>
                  <a:spcBef>
                    <a:spcPts val="600"/>
                  </a:spcBef>
                  <a:spcAft>
                    <a:spcPts val="600"/>
                  </a:spcAft>
                </a:pPr>
                <a:r>
                  <a:rPr lang="zh-CN" altLang="en-US" dirty="0">
                    <a:latin typeface="Times New Roman" panose="02020603050405020304" pitchFamily="18" charset="0"/>
                    <a:ea typeface="宋体" panose="02010600030101010101" pitchFamily="2" charset="-122"/>
                  </a:rPr>
                  <a:t>其中</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𝑛𝑆𝐾</m:t>
                    </m:r>
                  </m:oMath>
                </a14:m>
                <a:r>
                  <a:rPr lang="zh-CN" altLang="en-US" dirty="0">
                    <a:latin typeface="Times New Roman" panose="02020603050405020304" pitchFamily="18" charset="0"/>
                    <a:ea typeface="宋体" panose="02010600030101010101" pitchFamily="2" charset="-122"/>
                  </a:rPr>
                  <a:t>为原子总数，</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𝑖</m:t>
                    </m:r>
                  </m:oMath>
                </a14:m>
                <a:r>
                  <a:rPr lang="zh-CN" altLang="en-US" dirty="0">
                    <a:latin typeface="Times New Roman" panose="02020603050405020304" pitchFamily="18" charset="0"/>
                    <a:ea typeface="宋体" panose="02010600030101010101" pitchFamily="2" charset="-122"/>
                  </a:rPr>
                  <a:t>和</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𝑗</m:t>
                    </m:r>
                  </m:oMath>
                </a14:m>
                <a:r>
                  <a:rPr lang="zh-CN" altLang="en-US" dirty="0">
                    <a:latin typeface="Times New Roman" panose="02020603050405020304" pitchFamily="18" charset="0"/>
                    <a:ea typeface="宋体" panose="02010600030101010101" pitchFamily="2" charset="-122"/>
                  </a:rPr>
                  <a:t>分别代表两个原子，</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𝑑𝑖𝑗</m:t>
                    </m:r>
                  </m:oMath>
                </a14:m>
                <a:r>
                  <a:rPr lang="zh-CN" altLang="en-US" dirty="0">
                    <a:latin typeface="Times New Roman" panose="02020603050405020304" pitchFamily="18" charset="0"/>
                    <a:ea typeface="宋体" panose="02010600030101010101" pitchFamily="2" charset="-122"/>
                  </a:rPr>
                  <a:t>为两个原子的拓扑距离，</a:t>
                </a:r>
                <a14:m>
                  <m:oMath xmlns:m="http://schemas.openxmlformats.org/officeDocument/2006/math">
                    <m:r>
                      <a:rPr lang="en-US" altLang="zh-CN" i="1" dirty="0" smtClean="0">
                        <a:latin typeface="Cambria Math" panose="02040503050406030204" pitchFamily="18" charset="0"/>
                        <a:ea typeface="宋体" panose="02010600030101010101" pitchFamily="2" charset="-122"/>
                      </a:rPr>
                      <m:t>𝐼</m:t>
                    </m:r>
                  </m:oMath>
                </a14:m>
                <a:r>
                  <a:rPr lang="zh-CN" altLang="en-US" dirty="0">
                    <a:latin typeface="Times New Roman" panose="02020603050405020304" pitchFamily="18" charset="0"/>
                    <a:ea typeface="宋体" panose="02010600030101010101" pitchFamily="2" charset="-122"/>
                  </a:rPr>
                  <a:t>为原子内蕴态。</a:t>
                </a:r>
                <a:endParaRPr lang="en-US" altLang="zh-CN" dirty="0">
                  <a:latin typeface="Times New Roman" panose="02020603050405020304" pitchFamily="18" charset="0"/>
                  <a:ea typeface="宋体" panose="02010600030101010101" pitchFamily="2" charset="-122"/>
                </a:endParaRPr>
              </a:p>
            </p:txBody>
          </p:sp>
        </mc:Choice>
        <mc:Fallback xmlns="">
          <p:sp>
            <p:nvSpPr>
              <p:cNvPr id="2" name="文本框 1">
                <a:extLst>
                  <a:ext uri="{FF2B5EF4-FFF2-40B4-BE49-F238E27FC236}">
                    <a16:creationId xmlns:a16="http://schemas.microsoft.com/office/drawing/2014/main" id="{6CE4CCDD-2EAC-4A02-A728-71478AFDC17B}"/>
                  </a:ext>
                </a:extLst>
              </p:cNvPr>
              <p:cNvSpPr txBox="1">
                <a:spLocks noRot="1" noChangeAspect="1" noMove="1" noResize="1" noEditPoints="1" noAdjustHandles="1" noChangeArrowheads="1" noChangeShapeType="1" noTextEdit="1"/>
              </p:cNvSpPr>
              <p:nvPr/>
            </p:nvSpPr>
            <p:spPr>
              <a:xfrm>
                <a:off x="238939" y="243534"/>
                <a:ext cx="9457846" cy="1480213"/>
              </a:xfrm>
              <a:prstGeom prst="rect">
                <a:avLst/>
              </a:prstGeom>
              <a:blipFill>
                <a:blip r:embed="rId3"/>
                <a:stretch>
                  <a:fillRect l="-515" t="-3292" b="-53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1AD8921-0FDF-43F8-B3C7-79E64BC78B67}"/>
                  </a:ext>
                </a:extLst>
              </p:cNvPr>
              <p:cNvSpPr txBox="1"/>
              <p:nvPr/>
            </p:nvSpPr>
            <p:spPr>
              <a:xfrm>
                <a:off x="238939" y="1948787"/>
                <a:ext cx="7507312" cy="1624676"/>
              </a:xfrm>
              <a:prstGeom prst="rect">
                <a:avLst/>
              </a:prstGeom>
              <a:noFill/>
            </p:spPr>
            <p:txBody>
              <a:bodyPr wrap="none" rtlCol="0">
                <a:spAutoFit/>
              </a:bodyPr>
              <a:lstStyle/>
              <a:p>
                <a:pPr>
                  <a:spcBef>
                    <a:spcPts val="600"/>
                  </a:spcBef>
                  <a:spcAft>
                    <a:spcPts val="600"/>
                  </a:spcAft>
                </a:pPr>
                <a:r>
                  <a:rPr lang="zh-CN" altLang="en-US" dirty="0">
                    <a:latin typeface="Times New Roman" panose="02020603050405020304" pitchFamily="18" charset="0"/>
                    <a:ea typeface="宋体" panose="02010600030101010101" pitchFamily="2" charset="-122"/>
                    <a:cs typeface="Times New Roman" panose="02020603050405020304" pitchFamily="18" charset="0"/>
                    <a:hlinkClick r:id="rId2" action="ppaction://hlinksldjump"/>
                  </a:rPr>
                  <a:t>原子内蕴态</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spcBef>
                    <a:spcPts val="600"/>
                  </a:spcBef>
                  <a:spcAft>
                    <a:spcPts val="600"/>
                  </a:spcAft>
                </a:pPr>
                <a:r>
                  <a:rPr lang="zh-CN" altLang="en-US" dirty="0">
                    <a:latin typeface="Times New Roman" panose="02020603050405020304" pitchFamily="18" charset="0"/>
                    <a:ea typeface="宋体" panose="02010600030101010101" pitchFamily="2" charset="-122"/>
                    <a:cs typeface="Times New Roman" panose="02020603050405020304" pitchFamily="18" charset="0"/>
                  </a:rPr>
                  <a:t>计算公式：</a:t>
                </a:r>
                <a14:m>
                  <m:oMath xmlns:m="http://schemas.openxmlformats.org/officeDocument/2006/math">
                    <m:sSub>
                      <m:sSub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fPr>
                      <m:num>
                        <m:sSup>
                          <m:sSup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pPr>
                          <m:e>
                            <m:d>
                              <m:d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dPr>
                              <m:e>
                                <m:f>
                                  <m:f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b="0" i="1" smtClean="0">
                                        <a:latin typeface="Cambria Math" panose="02040503050406030204" pitchFamily="18" charset="0"/>
                                        <a:ea typeface="宋体" panose="02010600030101010101" pitchFamily="2" charset="-122"/>
                                        <a:cs typeface="Times New Roman" panose="02020603050405020304" pitchFamily="18" charset="0"/>
                                      </a:rPr>
                                      <m:t>2</m:t>
                                    </m:r>
                                  </m:num>
                                  <m:den>
                                    <m:sSub>
                                      <m:sSub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𝑖</m:t>
                                        </m:r>
                                      </m:sub>
                                    </m:sSub>
                                  </m:den>
                                </m:f>
                              </m:e>
                            </m:d>
                          </m:e>
                          <m:sup>
                            <m:r>
                              <a:rPr lang="en-US" altLang="zh-CN" b="0" i="1" smtClean="0">
                                <a:latin typeface="Cambria Math" panose="02040503050406030204" pitchFamily="18" charset="0"/>
                                <a:ea typeface="宋体" panose="02010600030101010101" pitchFamily="2" charset="-122"/>
                                <a:cs typeface="Times New Roman" panose="02020603050405020304" pitchFamily="18" charset="0"/>
                              </a:rPr>
                              <m:t>2</m:t>
                            </m:r>
                          </m:sup>
                        </m:sSup>
                        <m:sSubSup>
                          <m:sSubSup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𝛿</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𝑣</m:t>
                            </m:r>
                          </m:sup>
                        </m:sSubSup>
                        <m:r>
                          <a:rPr lang="en-US" altLang="zh-CN" b="0" i="1" smtClean="0">
                            <a:latin typeface="Cambria Math" panose="02040503050406030204" pitchFamily="18" charset="0"/>
                            <a:ea typeface="宋体" panose="02010600030101010101" pitchFamily="2" charset="-122"/>
                            <a:cs typeface="Times New Roman" panose="02020603050405020304" pitchFamily="18" charset="0"/>
                          </a:rPr>
                          <m:t>+1</m:t>
                        </m:r>
                      </m:num>
                      <m:den>
                        <m:sSub>
                          <m:sSub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𝛿</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𝑖</m:t>
                            </m:r>
                          </m:sub>
                        </m:sSub>
                      </m:den>
                    </m:f>
                  </m:oMath>
                </a14:m>
                <a:endParaRPr lang="en-US" altLang="zh-CN" dirty="0">
                  <a:latin typeface="Times New Roman" panose="02020603050405020304" pitchFamily="18" charset="0"/>
                  <a:ea typeface="宋体" panose="02010600030101010101" pitchFamily="2" charset="-122"/>
                </a:endParaRPr>
              </a:p>
              <a:p>
                <a:pPr>
                  <a:spcBef>
                    <a:spcPts val="600"/>
                  </a:spcBef>
                  <a:spcAft>
                    <a:spcPts val="600"/>
                  </a:spcAft>
                </a:pPr>
                <a:r>
                  <a:rPr lang="zh-CN" altLang="en-US" dirty="0">
                    <a:latin typeface="Times New Roman" panose="02020603050405020304" pitchFamily="18" charset="0"/>
                    <a:ea typeface="宋体" panose="02010600030101010101" pitchFamily="2" charset="-122"/>
                  </a:rPr>
                  <a:t>其中</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𝛿</m:t>
                        </m:r>
                      </m:e>
                      <m:sub>
                        <m:r>
                          <a:rPr lang="en-US" altLang="zh-CN" i="1">
                            <a:latin typeface="Cambria Math" panose="02040503050406030204" pitchFamily="18" charset="0"/>
                            <a:cs typeface="Times New Roman" panose="02020603050405020304" pitchFamily="18" charset="0"/>
                          </a:rPr>
                          <m:t>𝑖</m:t>
                        </m:r>
                      </m:sub>
                    </m:sSub>
                  </m:oMath>
                </a14:m>
                <a:r>
                  <a:rPr lang="zh-CN" altLang="en-US" dirty="0">
                    <a:latin typeface="Times New Roman" panose="02020603050405020304" pitchFamily="18" charset="0"/>
                    <a:ea typeface="宋体" panose="02010600030101010101" pitchFamily="2" charset="-122"/>
                  </a:rPr>
                  <a:t>为</a:t>
                </a:r>
                <a14:m>
                  <m:oMath xmlns:m="http://schemas.openxmlformats.org/officeDocument/2006/math">
                    <m:r>
                      <a:rPr lang="en-US" altLang="zh-CN" b="0" i="1" dirty="0" smtClean="0">
                        <a:latin typeface="Cambria Math" panose="02040503050406030204" pitchFamily="18" charset="0"/>
                        <a:ea typeface="宋体" panose="02010600030101010101" pitchFamily="2" charset="-122"/>
                      </a:rPr>
                      <m:t>𝑖</m:t>
                    </m:r>
                  </m:oMath>
                </a14:m>
                <a:r>
                  <a:rPr lang="zh-CN" altLang="en-US" dirty="0">
                    <a:latin typeface="Times New Roman" panose="02020603050405020304" pitchFamily="18" charset="0"/>
                    <a:ea typeface="宋体" panose="02010600030101010101" pitchFamily="2" charset="-122"/>
                  </a:rPr>
                  <a:t>原子的</a:t>
                </a:r>
                <a14:m>
                  <m:oMath xmlns:m="http://schemas.openxmlformats.org/officeDocument/2006/math">
                    <m:r>
                      <a:rPr lang="en-US" altLang="zh-CN" b="0" i="1" smtClean="0">
                        <a:latin typeface="Cambria Math" panose="02040503050406030204" pitchFamily="18" charset="0"/>
                        <a:ea typeface="宋体" panose="02010600030101010101" pitchFamily="2" charset="-122"/>
                      </a:rPr>
                      <m:t>𝜎</m:t>
                    </m:r>
                  </m:oMath>
                </a14:m>
                <a:r>
                  <a:rPr lang="zh-CN" altLang="en-US" dirty="0">
                    <a:latin typeface="Times New Roman" panose="02020603050405020304" pitchFamily="18" charset="0"/>
                    <a:ea typeface="宋体" panose="02010600030101010101" pitchFamily="2" charset="-122"/>
                  </a:rPr>
                  <a:t>键数，</a:t>
                </a:r>
                <a:r>
                  <a:rPr lang="en-US" altLang="zh-CN" dirty="0">
                    <a:cs typeface="Times New Roman" panose="02020603050405020304" pitchFamily="18" charset="0"/>
                  </a:rPr>
                  <a:t> </a:t>
                </a:r>
                <a14:m>
                  <m:oMath xmlns:m="http://schemas.openxmlformats.org/officeDocument/2006/math">
                    <m:sSubSup>
                      <m:sSubSupPr>
                        <m:ctrlPr>
                          <a:rPr lang="en-US" altLang="zh-CN" i="1">
                            <a:latin typeface="Cambria Math" panose="02040503050406030204" pitchFamily="18" charset="0"/>
                            <a:cs typeface="Times New Roman" panose="02020603050405020304" pitchFamily="18" charset="0"/>
                          </a:rPr>
                        </m:ctrlPr>
                      </m:sSubSupPr>
                      <m:e>
                        <m:r>
                          <a:rPr lang="en-US" altLang="zh-CN" i="1">
                            <a:latin typeface="Cambria Math" panose="02040503050406030204" pitchFamily="18" charset="0"/>
                            <a:cs typeface="Times New Roman" panose="02020603050405020304" pitchFamily="18" charset="0"/>
                          </a:rPr>
                          <m:t>𝛿</m:t>
                        </m:r>
                      </m:e>
                      <m:sub>
                        <m:r>
                          <a:rPr lang="en-US" altLang="zh-CN" i="1">
                            <a:latin typeface="Cambria Math" panose="02040503050406030204" pitchFamily="18" charset="0"/>
                            <a:cs typeface="Times New Roman" panose="02020603050405020304" pitchFamily="18" charset="0"/>
                          </a:rPr>
                          <m:t>𝑖</m:t>
                        </m:r>
                      </m:sub>
                      <m:sup>
                        <m:r>
                          <a:rPr lang="en-US" altLang="zh-CN" i="1">
                            <a:latin typeface="Cambria Math" panose="02040503050406030204" pitchFamily="18" charset="0"/>
                            <a:cs typeface="Times New Roman" panose="02020603050405020304" pitchFamily="18" charset="0"/>
                          </a:rPr>
                          <m:t>𝑣</m:t>
                        </m:r>
                      </m:sup>
                    </m:sSubSup>
                  </m:oMath>
                </a14:m>
                <a:r>
                  <a:rPr lang="zh-CN" altLang="en-US" dirty="0">
                    <a:latin typeface="Times New Roman" panose="02020603050405020304" pitchFamily="18" charset="0"/>
                    <a:ea typeface="宋体" panose="02010600030101010101" pitchFamily="2" charset="-122"/>
                  </a:rPr>
                  <a:t>为</a:t>
                </a:r>
                <a14:m>
                  <m:oMath xmlns:m="http://schemas.openxmlformats.org/officeDocument/2006/math">
                    <m:r>
                      <a:rPr lang="en-US" altLang="zh-CN" i="1" dirty="0">
                        <a:latin typeface="Cambria Math" panose="02040503050406030204" pitchFamily="18" charset="0"/>
                      </a:rPr>
                      <m:t>𝑖</m:t>
                    </m:r>
                  </m:oMath>
                </a14:m>
                <a:r>
                  <a:rPr lang="zh-CN" altLang="en-US" dirty="0">
                    <a:latin typeface="Times New Roman" panose="02020603050405020304" pitchFamily="18" charset="0"/>
                    <a:ea typeface="宋体" panose="02010600030101010101" pitchFamily="2" charset="-122"/>
                  </a:rPr>
                  <a:t>原子的最外层电子数，</a:t>
                </a:r>
                <a:r>
                  <a:rPr lang="en-US" altLang="zh-CN" dirty="0">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𝐿</m:t>
                        </m:r>
                      </m:e>
                      <m:sub>
                        <m:r>
                          <a:rPr lang="en-US" altLang="zh-CN" i="1">
                            <a:latin typeface="Cambria Math" panose="02040503050406030204" pitchFamily="18" charset="0"/>
                            <a:cs typeface="Times New Roman" panose="02020603050405020304" pitchFamily="18" charset="0"/>
                          </a:rPr>
                          <m:t>𝑖</m:t>
                        </m:r>
                      </m:sub>
                    </m:sSub>
                  </m:oMath>
                </a14:m>
                <a:r>
                  <a:rPr lang="zh-CN" altLang="en-US" dirty="0">
                    <a:latin typeface="Times New Roman" panose="02020603050405020304" pitchFamily="18" charset="0"/>
                    <a:ea typeface="宋体" panose="02010600030101010101" pitchFamily="2" charset="-122"/>
                  </a:rPr>
                  <a:t>为</a:t>
                </a:r>
                <a14:m>
                  <m:oMath xmlns:m="http://schemas.openxmlformats.org/officeDocument/2006/math">
                    <m:r>
                      <a:rPr lang="en-US" altLang="zh-CN" i="1" dirty="0">
                        <a:latin typeface="Cambria Math" panose="02040503050406030204" pitchFamily="18" charset="0"/>
                      </a:rPr>
                      <m:t>𝑖</m:t>
                    </m:r>
                  </m:oMath>
                </a14:m>
                <a:r>
                  <a:rPr lang="zh-CN" altLang="en-US" dirty="0">
                    <a:latin typeface="Times New Roman" panose="02020603050405020304" pitchFamily="18" charset="0"/>
                    <a:ea typeface="宋体" panose="02010600030101010101" pitchFamily="2" charset="-122"/>
                  </a:rPr>
                  <a:t>原子周期数。</a:t>
                </a:r>
                <a:endParaRPr lang="en-US" altLang="zh-CN" dirty="0">
                  <a:latin typeface="Times New Roman" panose="02020603050405020304" pitchFamily="18" charset="0"/>
                  <a:ea typeface="宋体" panose="02010600030101010101" pitchFamily="2" charset="-122"/>
                </a:endParaRPr>
              </a:p>
            </p:txBody>
          </p:sp>
        </mc:Choice>
        <mc:Fallback xmlns="">
          <p:sp>
            <p:nvSpPr>
              <p:cNvPr id="3" name="文本框 2">
                <a:extLst>
                  <a:ext uri="{FF2B5EF4-FFF2-40B4-BE49-F238E27FC236}">
                    <a16:creationId xmlns:a16="http://schemas.microsoft.com/office/drawing/2014/main" id="{71AD8921-0FDF-43F8-B3C7-79E64BC78B67}"/>
                  </a:ext>
                </a:extLst>
              </p:cNvPr>
              <p:cNvSpPr txBox="1">
                <a:spLocks noRot="1" noChangeAspect="1" noMove="1" noResize="1" noEditPoints="1" noAdjustHandles="1" noChangeArrowheads="1" noChangeShapeType="1" noTextEdit="1"/>
              </p:cNvSpPr>
              <p:nvPr/>
            </p:nvSpPr>
            <p:spPr>
              <a:xfrm>
                <a:off x="238939" y="1948787"/>
                <a:ext cx="7507312" cy="1624676"/>
              </a:xfrm>
              <a:prstGeom prst="rect">
                <a:avLst/>
              </a:prstGeom>
              <a:blipFill>
                <a:blip r:embed="rId4"/>
                <a:stretch>
                  <a:fillRect l="-649" t="-3008" r="-406" b="-4135"/>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8E016A5A-EE42-4778-9F50-6DDD64E0C7B2}"/>
              </a:ext>
            </a:extLst>
          </p:cNvPr>
          <p:cNvSpPr txBox="1"/>
          <p:nvPr/>
        </p:nvSpPr>
        <p:spPr>
          <a:xfrm>
            <a:off x="238939" y="3798503"/>
            <a:ext cx="4980851" cy="800219"/>
          </a:xfrm>
          <a:prstGeom prst="rect">
            <a:avLst/>
          </a:prstGeom>
          <a:noFill/>
        </p:spPr>
        <p:txBody>
          <a:bodyPr wrap="none" rtlCol="0">
            <a:spAutoFit/>
          </a:bodyPr>
          <a:lstStyle/>
          <a:p>
            <a:pPr>
              <a:spcBef>
                <a:spcPts val="600"/>
              </a:spcBef>
              <a:spcAft>
                <a:spcPts val="600"/>
              </a:spcAft>
            </a:pPr>
            <a:r>
              <a:rPr lang="en-US" altLang="zh-CN" dirty="0">
                <a:latin typeface="Times New Roman" panose="02020603050405020304" pitchFamily="18" charset="0"/>
                <a:cs typeface="Times New Roman" panose="02020603050405020304" pitchFamily="18" charset="0"/>
                <a:hlinkClick r:id="rId5" action="ppaction://hlinksldjump"/>
              </a:rPr>
              <a:t>Wiener</a:t>
            </a:r>
            <a:r>
              <a:rPr lang="zh-CN" altLang="en-US" dirty="0">
                <a:latin typeface="Times New Roman" panose="02020603050405020304" pitchFamily="18" charset="0"/>
                <a:cs typeface="Times New Roman" panose="02020603050405020304" pitchFamily="18" charset="0"/>
                <a:hlinkClick r:id="rId5" action="ppaction://hlinksldjump"/>
              </a:rPr>
              <a:t>指数</a:t>
            </a:r>
            <a:endParaRPr lang="en-US" altLang="zh-CN" dirty="0">
              <a:latin typeface="Times New Roman" panose="02020603050405020304" pitchFamily="18" charset="0"/>
              <a:cs typeface="Times New Roman" panose="02020603050405020304" pitchFamily="18" charset="0"/>
            </a:endParaRPr>
          </a:p>
          <a:p>
            <a:pPr>
              <a:spcBef>
                <a:spcPts val="600"/>
              </a:spcBef>
              <a:spcAft>
                <a:spcPts val="600"/>
              </a:spcAft>
            </a:pPr>
            <a:r>
              <a:rPr lang="zh-CN" altLang="en-US" dirty="0">
                <a:latin typeface="Times New Roman" panose="02020603050405020304" pitchFamily="18" charset="0"/>
                <a:ea typeface="宋体" panose="02010600030101010101" pitchFamily="2" charset="-122"/>
              </a:rPr>
              <a:t>是距离矩阵中某原子的拓扑距离总和的一半。</a:t>
            </a:r>
            <a:endParaRPr lang="en-US" altLang="zh-CN" dirty="0">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8E988EE-6ACE-4557-984E-A19F5636D80F}"/>
                  </a:ext>
                </a:extLst>
              </p:cNvPr>
              <p:cNvSpPr txBox="1"/>
              <p:nvPr/>
            </p:nvSpPr>
            <p:spPr>
              <a:xfrm>
                <a:off x="238939" y="5134254"/>
                <a:ext cx="6239957" cy="1376531"/>
              </a:xfrm>
              <a:prstGeom prst="rect">
                <a:avLst/>
              </a:prstGeom>
              <a:noFill/>
            </p:spPr>
            <p:txBody>
              <a:bodyPr wrap="square" rtlCol="0">
                <a:spAutoFit/>
              </a:bodyPr>
              <a:lstStyle/>
              <a:p>
                <a:pPr>
                  <a:spcBef>
                    <a:spcPts val="600"/>
                  </a:spcBef>
                  <a:spcAft>
                    <a:spcPts val="600"/>
                  </a:spcAft>
                </a:pPr>
                <a:r>
                  <a:rPr lang="zh-CN" altLang="en-US" dirty="0">
                    <a:latin typeface="Times New Roman" panose="02020603050405020304" pitchFamily="18" charset="0"/>
                    <a:hlinkClick r:id="rId6" action="ppaction://hlinksldjump"/>
                  </a:rPr>
                  <a:t>巴里兹权重公式</a:t>
                </a:r>
                <a:endParaRPr lang="en-US" altLang="zh-CN" dirty="0">
                  <a:latin typeface="Times New Roman" panose="02020603050405020304" pitchFamily="18" charset="0"/>
                </a:endParaRPr>
              </a:p>
              <a:p>
                <a:pPr>
                  <a:spcBef>
                    <a:spcPts val="600"/>
                  </a:spcBef>
                  <a:spcAft>
                    <a:spcPts val="600"/>
                  </a:spcAft>
                </a:pP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𝑖</m:t>
                        </m:r>
                      </m:sub>
                    </m:sSub>
                  </m:oMath>
                </a14:m>
                <a:r>
                  <a:rPr lang="zh-CN" altLang="en-US" dirty="0">
                    <a:latin typeface="Times New Roman" panose="02020603050405020304" pitchFamily="18" charset="0"/>
                    <a:cs typeface="Times New Roman" panose="02020603050405020304" pitchFamily="18" charset="0"/>
                  </a:rPr>
                  <a:t>是</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𝑖</m:t>
                    </m:r>
                  </m:oMath>
                </a14:m>
                <a:r>
                  <a:rPr lang="zh-CN" altLang="en-US" dirty="0">
                    <a:latin typeface="Times New Roman" panose="02020603050405020304" pitchFamily="18" charset="0"/>
                    <a:cs typeface="Times New Roman" panose="02020603050405020304" pitchFamily="18" charset="0"/>
                  </a:rPr>
                  <a:t>原子的权重方案代表原子数、原子质量、原子体积等，</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𝑐</m:t>
                        </m:r>
                      </m:sub>
                    </m:sSub>
                  </m:oMath>
                </a14:m>
                <a:r>
                  <a:rPr lang="zh-CN" altLang="en-US" dirty="0"/>
                  <a:t>是碳原子的权重方案，</a:t>
                </a:r>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𝜋</m:t>
                        </m:r>
                      </m:e>
                      <m:sub>
                        <m:r>
                          <a:rPr lang="en-US" altLang="zh-CN" i="1">
                            <a:latin typeface="Cambria Math" panose="02040503050406030204" pitchFamily="18" charset="0"/>
                          </a:rPr>
                          <m:t>𝑏</m:t>
                        </m:r>
                      </m:sub>
                      <m:sup>
                        <m:r>
                          <a:rPr lang="en-US" altLang="zh-CN" i="1">
                            <a:latin typeface="Cambria Math" panose="02040503050406030204" pitchFamily="18" charset="0"/>
                          </a:rPr>
                          <m:t>∗</m:t>
                        </m:r>
                      </m:sup>
                    </m:sSubSup>
                  </m:oMath>
                </a14:m>
                <a:r>
                  <a:rPr lang="zh-CN" altLang="en-US" dirty="0">
                    <a:latin typeface="Times New Roman" panose="02020603050405020304" pitchFamily="18" charset="0"/>
                    <a:cs typeface="Times New Roman" panose="02020603050405020304" pitchFamily="18" charset="0"/>
                  </a:rPr>
                  <a:t>是传统键级（</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为单键，</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为双键），</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𝑖𝑗</m:t>
                        </m:r>
                      </m:sub>
                    </m:sSub>
                  </m:oMath>
                </a14:m>
                <a:r>
                  <a:rPr lang="zh-CN" altLang="en-US" dirty="0">
                    <a:latin typeface="Times New Roman" panose="02020603050405020304" pitchFamily="18" charset="0"/>
                    <a:cs typeface="Times New Roman" panose="02020603050405020304" pitchFamily="18" charset="0"/>
                  </a:rPr>
                  <a:t>是原子拓扑距离。</a:t>
                </a:r>
                <a:endParaRPr lang="en-US" altLang="zh-CN" dirty="0">
                  <a:latin typeface="Times New Roman" panose="02020603050405020304" pitchFamily="18" charset="0"/>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88E988EE-6ACE-4557-984E-A19F5636D80F}"/>
                  </a:ext>
                </a:extLst>
              </p:cNvPr>
              <p:cNvSpPr txBox="1">
                <a:spLocks noRot="1" noChangeAspect="1" noMove="1" noResize="1" noEditPoints="1" noAdjustHandles="1" noChangeArrowheads="1" noChangeShapeType="1" noTextEdit="1"/>
              </p:cNvSpPr>
              <p:nvPr/>
            </p:nvSpPr>
            <p:spPr>
              <a:xfrm>
                <a:off x="238939" y="5134254"/>
                <a:ext cx="6239957" cy="1376531"/>
              </a:xfrm>
              <a:prstGeom prst="rect">
                <a:avLst/>
              </a:prstGeom>
              <a:blipFill>
                <a:blip r:embed="rId7"/>
                <a:stretch>
                  <a:fillRect l="-781" t="-3097" r="-684" b="-3097"/>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7DDDAB58-1D9A-4062-9A4F-BD954C5B9DCA}"/>
              </a:ext>
            </a:extLst>
          </p:cNvPr>
          <p:cNvSpPr txBox="1"/>
          <p:nvPr/>
        </p:nvSpPr>
        <p:spPr>
          <a:xfrm>
            <a:off x="5638034" y="2972948"/>
            <a:ext cx="65" cy="276999"/>
          </a:xfrm>
          <a:prstGeom prst="rect">
            <a:avLst/>
          </a:prstGeom>
          <a:noFill/>
        </p:spPr>
        <p:txBody>
          <a:bodyPr wrap="none" lIns="0" tIns="0" rIns="0" bIns="0" rtlCol="0">
            <a:spAutoFit/>
          </a:bodyPr>
          <a:lstStyle/>
          <a:p>
            <a:pPr algn="l">
              <a:spcBef>
                <a:spcPts val="1200"/>
              </a:spcBef>
              <a:spcAft>
                <a:spcPts val="1200"/>
              </a:spcAft>
            </a:pPr>
            <a:endParaRPr lang="zh-CN" altLang="en-US" dirty="0">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9206367E-FF3C-49BC-8D5B-991D925138EB}"/>
                  </a:ext>
                </a:extLst>
              </p:cNvPr>
              <p:cNvSpPr/>
              <p:nvPr/>
            </p:nvSpPr>
            <p:spPr>
              <a:xfrm>
                <a:off x="6478896" y="4863688"/>
                <a:ext cx="4846840" cy="14620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𝐷𝑧</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𝜔</m:t>
                                  </m:r>
                                </m:e>
                              </m:d>
                            </m:e>
                          </m:d>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1"/>
                                    <m:mcJc m:val="center"/>
                                  </m:mcPr>
                                </m:mc>
                              </m:mcs>
                              <m:ctrlPr>
                                <a:rPr lang="en-US" altLang="zh-CN" b="0" i="1" smtClean="0">
                                  <a:latin typeface="Cambria Math" panose="02040503050406030204" pitchFamily="18" charset="0"/>
                                </a:rPr>
                              </m:ctrlPr>
                            </m:mPr>
                            <m:mr>
                              <m:e>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𝑏</m:t>
                                    </m:r>
                                    <m:r>
                                      <a:rPr lang="en-US" altLang="zh-CN" b="0" i="1" smtClean="0">
                                        <a:latin typeface="Cambria Math" panose="02040503050406030204" pitchFamily="18" charset="0"/>
                                      </a:rPr>
                                      <m:t>=1</m:t>
                                    </m:r>
                                  </m:sub>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𝑖𝑗</m:t>
                                        </m:r>
                                      </m:sub>
                                    </m:sSub>
                                  </m:sup>
                                  <m:e>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𝑏</m:t>
                                                </m:r>
                                              </m:sub>
                                              <m:sup>
                                                <m:r>
                                                  <a:rPr lang="en-US" altLang="zh-CN" b="0" i="1" smtClean="0">
                                                    <a:latin typeface="Cambria Math" panose="02040503050406030204" pitchFamily="18" charset="0"/>
                                                  </a:rPr>
                                                  <m:t>∗</m:t>
                                                </m:r>
                                              </m:sup>
                                            </m:sSubSup>
                                          </m:den>
                                        </m:f>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𝑐</m:t>
                                                </m:r>
                                              </m:sub>
                                              <m:sup>
                                                <m:r>
                                                  <a:rPr lang="en-US" altLang="zh-CN" b="0" i="1" smtClean="0">
                                                    <a:latin typeface="Cambria Math" panose="02040503050406030204" pitchFamily="18" charset="0"/>
                                                  </a:rPr>
                                                  <m:t>2</m:t>
                                                </m:r>
                                              </m:sup>
                                            </m:sSubSup>
                                          </m:num>
                                          <m:den>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𝑏</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𝑏</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m:t>
                                                        </m:r>
                                                      </m:e>
                                                    </m:d>
                                                  </m:sub>
                                                </m:sSub>
                                              </m:e>
                                            </m:d>
                                          </m:den>
                                        </m:f>
                                      </m:e>
                                    </m:d>
                                    <m:r>
                                      <a:rPr lang="en-US" altLang="zh-CN" b="0" i="1" smtClean="0">
                                        <a:latin typeface="Cambria Math" panose="02040503050406030204" pitchFamily="18" charset="0"/>
                                      </a:rPr>
                                      <m:t>, </m:t>
                                    </m:r>
                                    <m:r>
                                      <a:rPr lang="en-US" altLang="zh-CN" b="0" i="1" smtClean="0">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nary>
                              </m:e>
                            </m:mr>
                            <m:mr>
                              <m:e>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𝑐</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𝑖</m:t>
                                        </m:r>
                                      </m:sub>
                                    </m:sSub>
                                  </m:den>
                                </m:f>
                                <m:r>
                                  <a:rPr lang="en-US" altLang="zh-CN" b="0" i="1" smtClean="0">
                                    <a:latin typeface="Cambria Math" panose="02040503050406030204" pitchFamily="18" charset="0"/>
                                  </a:rPr>
                                  <m:t>, </m:t>
                                </m:r>
                                <m:r>
                                  <a:rPr lang="en-US" altLang="zh-CN" b="0" i="1" smtClean="0">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mr>
                          </m:m>
                        </m:e>
                      </m:d>
                    </m:oMath>
                  </m:oMathPara>
                </a14:m>
                <a:endParaRPr lang="zh-CN" altLang="en-US" dirty="0"/>
              </a:p>
            </p:txBody>
          </p:sp>
        </mc:Choice>
        <mc:Fallback xmlns="">
          <p:sp>
            <p:nvSpPr>
              <p:cNvPr id="7" name="矩形 6">
                <a:extLst>
                  <a:ext uri="{FF2B5EF4-FFF2-40B4-BE49-F238E27FC236}">
                    <a16:creationId xmlns:a16="http://schemas.microsoft.com/office/drawing/2014/main" id="{9206367E-FF3C-49BC-8D5B-991D925138EB}"/>
                  </a:ext>
                </a:extLst>
              </p:cNvPr>
              <p:cNvSpPr>
                <a:spLocks noRot="1" noChangeAspect="1" noMove="1" noResize="1" noEditPoints="1" noAdjustHandles="1" noChangeArrowheads="1" noChangeShapeType="1" noTextEdit="1"/>
              </p:cNvSpPr>
              <p:nvPr/>
            </p:nvSpPr>
            <p:spPr>
              <a:xfrm>
                <a:off x="6478896" y="4863688"/>
                <a:ext cx="4846840" cy="1462003"/>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11955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356F910-511B-49C6-BCAF-1AF3E6E4F532}"/>
              </a:ext>
            </a:extLst>
          </p:cNvPr>
          <p:cNvSpPr txBox="1"/>
          <p:nvPr/>
        </p:nvSpPr>
        <p:spPr>
          <a:xfrm>
            <a:off x="238939" y="243534"/>
            <a:ext cx="5857061" cy="3200876"/>
          </a:xfrm>
          <a:prstGeom prst="rect">
            <a:avLst/>
          </a:prstGeom>
          <a:noFill/>
        </p:spPr>
        <p:txBody>
          <a:bodyPr wrap="square" rtlCol="0">
            <a:spAutoFit/>
          </a:bodyPr>
          <a:lstStyle/>
          <a:p>
            <a:pPr>
              <a:spcBef>
                <a:spcPts val="600"/>
              </a:spcBef>
              <a:spcAft>
                <a:spcPts val="600"/>
              </a:spcAft>
            </a:pPr>
            <a:r>
              <a:rPr lang="zh-CN" altLang="en-US" dirty="0">
                <a:latin typeface="Times New Roman" panose="02020603050405020304" pitchFamily="18" charset="0"/>
                <a:cs typeface="Times New Roman" panose="02020603050405020304" pitchFamily="18" charset="0"/>
                <a:hlinkClick r:id="rId2" action="ppaction://hlinksldjump"/>
              </a:rPr>
              <a:t>边邻接矩阵</a:t>
            </a:r>
            <a:endParaRPr lang="en-US" altLang="zh-CN" dirty="0">
              <a:latin typeface="Times New Roman" panose="02020603050405020304" pitchFamily="18" charset="0"/>
              <a:cs typeface="Times New Roman" panose="02020603050405020304" pitchFamily="18" charset="0"/>
            </a:endParaRPr>
          </a:p>
          <a:p>
            <a:pPr>
              <a:spcBef>
                <a:spcPts val="600"/>
              </a:spcBef>
              <a:spcAft>
                <a:spcPts val="600"/>
              </a:spcAft>
            </a:pPr>
            <a:r>
              <a:rPr lang="zh-CN" altLang="en-US" dirty="0">
                <a:latin typeface="Times New Roman" panose="02020603050405020304" pitchFamily="18" charset="0"/>
                <a:cs typeface="Times New Roman" panose="02020603050405020304" pitchFamily="18" charset="0"/>
              </a:rPr>
              <a:t>键</a:t>
            </a:r>
            <a:r>
              <a:rPr lang="en-US" altLang="zh-CN" dirty="0">
                <a:latin typeface="Times New Roman" panose="02020603050405020304" pitchFamily="18" charset="0"/>
                <a:cs typeface="Times New Roman" panose="02020603050405020304" pitchFamily="18" charset="0"/>
              </a:rPr>
              <a:t>AB</a:t>
            </a:r>
            <a:r>
              <a:rPr lang="zh-CN" altLang="en-US" dirty="0">
                <a:latin typeface="Times New Roman" panose="02020603050405020304" pitchFamily="18" charset="0"/>
                <a:cs typeface="Times New Roman" panose="02020603050405020304" pitchFamily="18" charset="0"/>
              </a:rPr>
              <a:t>与键</a:t>
            </a:r>
            <a:r>
              <a:rPr lang="en-US" altLang="zh-CN" dirty="0">
                <a:latin typeface="Times New Roman" panose="02020603050405020304" pitchFamily="18" charset="0"/>
                <a:cs typeface="Times New Roman" panose="02020603050405020304" pitchFamily="18" charset="0"/>
              </a:rPr>
              <a:t>CD</a:t>
            </a:r>
            <a:r>
              <a:rPr lang="zh-CN" altLang="en-US" dirty="0">
                <a:latin typeface="Times New Roman" panose="02020603050405020304" pitchFamily="18" charset="0"/>
                <a:cs typeface="Times New Roman" panose="02020603050405020304" pitchFamily="18" charset="0"/>
              </a:rPr>
              <a:t>相邻则累计加</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，不相邻则累计加</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a:spcBef>
                <a:spcPts val="600"/>
              </a:spcBef>
              <a:spcAft>
                <a:spcPts val="600"/>
              </a:spcAft>
            </a:pPr>
            <a:r>
              <a:rPr lang="zh-CN" altLang="en-US" dirty="0">
                <a:latin typeface="Times New Roman" panose="02020603050405020304" pitchFamily="18" charset="0"/>
                <a:cs typeface="Times New Roman" panose="02020603050405020304" pitchFamily="18" charset="0"/>
              </a:rPr>
              <a:t>例子：</a:t>
            </a:r>
            <a:r>
              <a:rPr lang="en-US" altLang="zh-CN" dirty="0">
                <a:latin typeface="Times New Roman" panose="02020603050405020304" pitchFamily="18" charset="0"/>
                <a:cs typeface="Times New Roman" panose="02020603050405020304" pitchFamily="18" charset="0"/>
              </a:rPr>
              <a:t>CH(Cl)P-O-SH</a:t>
            </a:r>
          </a:p>
          <a:p>
            <a:pPr>
              <a:spcBef>
                <a:spcPts val="600"/>
              </a:spcBef>
              <a:spcAft>
                <a:spcPts val="600"/>
              </a:spcAft>
            </a:pPr>
            <a:r>
              <a:rPr lang="zh-CN" altLang="en-US" dirty="0">
                <a:latin typeface="Times New Roman" panose="02020603050405020304" pitchFamily="18" charset="0"/>
                <a:cs typeface="Times New Roman" panose="02020603050405020304" pitchFamily="18" charset="0"/>
              </a:rPr>
              <a:t>计数时应将</a:t>
            </a:r>
            <a:r>
              <a:rPr lang="en-US" altLang="zh-CN" dirty="0">
                <a:latin typeface="Times New Roman" panose="02020603050405020304" pitchFamily="18" charset="0"/>
                <a:cs typeface="Times New Roman" panose="02020603050405020304" pitchFamily="18" charset="0"/>
              </a:rPr>
              <a:t>H</a:t>
            </a:r>
            <a:r>
              <a:rPr lang="zh-CN" altLang="en-US" dirty="0">
                <a:latin typeface="Times New Roman" panose="02020603050405020304" pitchFamily="18" charset="0"/>
                <a:cs typeface="Times New Roman" panose="02020603050405020304" pitchFamily="18" charset="0"/>
              </a:rPr>
              <a:t>全部忽略。</a:t>
            </a:r>
            <a:r>
              <a:rPr lang="en-US" altLang="zh-CN" dirty="0">
                <a:latin typeface="Times New Roman" panose="02020603050405020304" pitchFamily="18" charset="0"/>
                <a:cs typeface="Times New Roman" panose="02020603050405020304" pitchFamily="18" charset="0"/>
              </a:rPr>
              <a:t>C-Cl</a:t>
            </a:r>
            <a:r>
              <a:rPr lang="zh-CN" altLang="en-US" dirty="0">
                <a:latin typeface="Times New Roman" panose="02020603050405020304" pitchFamily="18" charset="0"/>
                <a:cs typeface="Times New Roman" panose="02020603050405020304" pitchFamily="18" charset="0"/>
              </a:rPr>
              <a:t>与</a:t>
            </a:r>
            <a:r>
              <a:rPr lang="en-US" altLang="zh-CN" dirty="0">
                <a:latin typeface="Times New Roman" panose="02020603050405020304" pitchFamily="18" charset="0"/>
                <a:cs typeface="Times New Roman" panose="02020603050405020304" pitchFamily="18" charset="0"/>
              </a:rPr>
              <a:t>C-P</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C-O</a:t>
            </a:r>
            <a:r>
              <a:rPr lang="zh-CN" altLang="en-US" dirty="0">
                <a:latin typeface="Times New Roman" panose="02020603050405020304" pitchFamily="18" charset="0"/>
                <a:cs typeface="Times New Roman" panose="02020603050405020304" pitchFamily="18" charset="0"/>
              </a:rPr>
              <a:t>相邻记为</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，与</a:t>
            </a:r>
            <a:r>
              <a:rPr lang="en-US" altLang="zh-CN" dirty="0">
                <a:latin typeface="Times New Roman" panose="02020603050405020304" pitchFamily="18" charset="0"/>
                <a:cs typeface="Times New Roman" panose="02020603050405020304" pitchFamily="18" charset="0"/>
              </a:rPr>
              <a:t>O-S</a:t>
            </a:r>
            <a:r>
              <a:rPr lang="zh-CN" altLang="en-US" dirty="0">
                <a:latin typeface="Times New Roman" panose="02020603050405020304" pitchFamily="18" charset="0"/>
                <a:cs typeface="Times New Roman" panose="02020603050405020304" pitchFamily="18" charset="0"/>
              </a:rPr>
              <a:t>不相邻记为</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C-P</a:t>
            </a:r>
            <a:r>
              <a:rPr lang="zh-CN" altLang="en-US" dirty="0">
                <a:latin typeface="Times New Roman" panose="02020603050405020304" pitchFamily="18" charset="0"/>
                <a:cs typeface="Times New Roman" panose="02020603050405020304" pitchFamily="18" charset="0"/>
              </a:rPr>
              <a:t>与</a:t>
            </a:r>
            <a:r>
              <a:rPr lang="en-US" altLang="zh-CN" dirty="0">
                <a:latin typeface="Times New Roman" panose="02020603050405020304" pitchFamily="18" charset="0"/>
                <a:cs typeface="Times New Roman" panose="02020603050405020304" pitchFamily="18" charset="0"/>
              </a:rPr>
              <a:t>C-Cl</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C-O</a:t>
            </a:r>
            <a:r>
              <a:rPr lang="zh-CN" altLang="en-US" dirty="0">
                <a:latin typeface="Times New Roman" panose="02020603050405020304" pitchFamily="18" charset="0"/>
                <a:cs typeface="Times New Roman" panose="02020603050405020304" pitchFamily="18" charset="0"/>
              </a:rPr>
              <a:t>相邻记为</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，与</a:t>
            </a:r>
            <a:r>
              <a:rPr lang="en-US" altLang="zh-CN" dirty="0">
                <a:latin typeface="Times New Roman" panose="02020603050405020304" pitchFamily="18" charset="0"/>
                <a:cs typeface="Times New Roman" panose="02020603050405020304" pitchFamily="18" charset="0"/>
              </a:rPr>
              <a:t>O-S</a:t>
            </a:r>
            <a:r>
              <a:rPr lang="zh-CN" altLang="en-US" dirty="0">
                <a:latin typeface="Times New Roman" panose="02020603050405020304" pitchFamily="18" charset="0"/>
                <a:cs typeface="Times New Roman" panose="02020603050405020304" pitchFamily="18" charset="0"/>
              </a:rPr>
              <a:t>不相邻记为</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C-O</a:t>
            </a:r>
            <a:r>
              <a:rPr lang="zh-CN" altLang="en-US" dirty="0">
                <a:latin typeface="Times New Roman" panose="02020603050405020304" pitchFamily="18" charset="0"/>
                <a:cs typeface="Times New Roman" panose="02020603050405020304" pitchFamily="18" charset="0"/>
              </a:rPr>
              <a:t>与另外三边均相邻记为</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O-S</a:t>
            </a:r>
            <a:r>
              <a:rPr lang="zh-CN" altLang="en-US" dirty="0">
                <a:latin typeface="Times New Roman" panose="02020603050405020304" pitchFamily="18" charset="0"/>
                <a:cs typeface="Times New Roman" panose="02020603050405020304" pitchFamily="18" charset="0"/>
              </a:rPr>
              <a:t>只与</a:t>
            </a:r>
            <a:r>
              <a:rPr lang="en-US" altLang="zh-CN" dirty="0">
                <a:latin typeface="Times New Roman" panose="02020603050405020304" pitchFamily="18" charset="0"/>
                <a:cs typeface="Times New Roman" panose="02020603050405020304" pitchFamily="18" charset="0"/>
              </a:rPr>
              <a:t>C-O</a:t>
            </a:r>
            <a:r>
              <a:rPr lang="zh-CN" altLang="en-US" dirty="0">
                <a:latin typeface="Times New Roman" panose="02020603050405020304" pitchFamily="18" charset="0"/>
                <a:cs typeface="Times New Roman" panose="02020603050405020304" pitchFamily="18" charset="0"/>
              </a:rPr>
              <a:t>相邻记为</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，其余为</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；边与边自身记为</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a:spcBef>
                <a:spcPts val="600"/>
              </a:spcBef>
              <a:spcAft>
                <a:spcPts val="600"/>
              </a:spcAft>
            </a:pPr>
            <a:r>
              <a:rPr lang="zh-CN" altLang="en-US" dirty="0">
                <a:latin typeface="Times New Roman" panose="02020603050405020304" pitchFamily="18" charset="0"/>
                <a:cs typeface="Times New Roman" panose="02020603050405020304" pitchFamily="18" charset="0"/>
              </a:rPr>
              <a:t>由于邻接的相互性，边邻接矩阵必定是一个正斜对角上下对称的矩阵。</a:t>
            </a:r>
            <a:endParaRPr lang="en-US" altLang="zh-CN" dirty="0">
              <a:latin typeface="Times New Roman" panose="02020603050405020304" pitchFamily="18" charset="0"/>
              <a:cs typeface="Times New Roman" panose="02020603050405020304" pitchFamily="18" charset="0"/>
            </a:endParaRPr>
          </a:p>
        </p:txBody>
      </p:sp>
      <p:pic>
        <p:nvPicPr>
          <p:cNvPr id="7" name="图片 6" descr="图片包含 物体&#10;&#10;已生成高可信度的说明">
            <a:extLst>
              <a:ext uri="{FF2B5EF4-FFF2-40B4-BE49-F238E27FC236}">
                <a16:creationId xmlns:a16="http://schemas.microsoft.com/office/drawing/2014/main" id="{2E441FB3-7443-452D-9E02-0A147EDE01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5161" y="971212"/>
            <a:ext cx="4427242" cy="3251570"/>
          </a:xfrm>
          <a:prstGeom prst="rect">
            <a:avLst/>
          </a:prstGeom>
        </p:spPr>
      </p:pic>
      <p:graphicFrame>
        <p:nvGraphicFramePr>
          <p:cNvPr id="8" name="表格 7">
            <a:extLst>
              <a:ext uri="{FF2B5EF4-FFF2-40B4-BE49-F238E27FC236}">
                <a16:creationId xmlns:a16="http://schemas.microsoft.com/office/drawing/2014/main" id="{5E4B17CF-77F0-489F-B71F-091863E219E3}"/>
              </a:ext>
            </a:extLst>
          </p:cNvPr>
          <p:cNvGraphicFramePr>
            <a:graphicFrameLocks noGrp="1"/>
          </p:cNvGraphicFramePr>
          <p:nvPr>
            <p:extLst>
              <p:ext uri="{D42A27DB-BD31-4B8C-83A1-F6EECF244321}">
                <p14:modId xmlns:p14="http://schemas.microsoft.com/office/powerpoint/2010/main" val="42492027"/>
              </p:ext>
            </p:extLst>
          </p:nvPr>
        </p:nvGraphicFramePr>
        <p:xfrm>
          <a:off x="238940" y="3669640"/>
          <a:ext cx="5857060" cy="1854200"/>
        </p:xfrm>
        <a:graphic>
          <a:graphicData uri="http://schemas.openxmlformats.org/drawingml/2006/table">
            <a:tbl>
              <a:tblPr firstRow="1" bandRow="1">
                <a:tableStyleId>{5940675A-B579-460E-94D1-54222C63F5DA}</a:tableStyleId>
              </a:tblPr>
              <a:tblGrid>
                <a:gridCol w="1171412">
                  <a:extLst>
                    <a:ext uri="{9D8B030D-6E8A-4147-A177-3AD203B41FA5}">
                      <a16:colId xmlns:a16="http://schemas.microsoft.com/office/drawing/2014/main" val="1698352709"/>
                    </a:ext>
                  </a:extLst>
                </a:gridCol>
                <a:gridCol w="1171412">
                  <a:extLst>
                    <a:ext uri="{9D8B030D-6E8A-4147-A177-3AD203B41FA5}">
                      <a16:colId xmlns:a16="http://schemas.microsoft.com/office/drawing/2014/main" val="1488867072"/>
                    </a:ext>
                  </a:extLst>
                </a:gridCol>
                <a:gridCol w="1171412">
                  <a:extLst>
                    <a:ext uri="{9D8B030D-6E8A-4147-A177-3AD203B41FA5}">
                      <a16:colId xmlns:a16="http://schemas.microsoft.com/office/drawing/2014/main" val="464098564"/>
                    </a:ext>
                  </a:extLst>
                </a:gridCol>
                <a:gridCol w="1171412">
                  <a:extLst>
                    <a:ext uri="{9D8B030D-6E8A-4147-A177-3AD203B41FA5}">
                      <a16:colId xmlns:a16="http://schemas.microsoft.com/office/drawing/2014/main" val="3219002620"/>
                    </a:ext>
                  </a:extLst>
                </a:gridCol>
                <a:gridCol w="1171412">
                  <a:extLst>
                    <a:ext uri="{9D8B030D-6E8A-4147-A177-3AD203B41FA5}">
                      <a16:colId xmlns:a16="http://schemas.microsoft.com/office/drawing/2014/main" val="3940784545"/>
                    </a:ext>
                  </a:extLst>
                </a:gridCol>
              </a:tblGrid>
              <a:tr h="370840">
                <a:tc>
                  <a:txBody>
                    <a:bodyPr/>
                    <a:lstStyle/>
                    <a:p>
                      <a:r>
                        <a:rPr lang="zh-CN" altLang="en-US" dirty="0"/>
                        <a:t>边</a:t>
                      </a:r>
                    </a:p>
                  </a:txBody>
                  <a:tcPr/>
                </a:tc>
                <a:tc>
                  <a:txBody>
                    <a:bodyPr/>
                    <a:lstStyle/>
                    <a:p>
                      <a:r>
                        <a:rPr lang="en-US" altLang="zh-CN" dirty="0"/>
                        <a:t>C-Cl</a:t>
                      </a:r>
                      <a:endParaRPr lang="zh-CN" altLang="en-US" dirty="0"/>
                    </a:p>
                  </a:txBody>
                  <a:tcPr/>
                </a:tc>
                <a:tc>
                  <a:txBody>
                    <a:bodyPr/>
                    <a:lstStyle/>
                    <a:p>
                      <a:r>
                        <a:rPr lang="en-US" altLang="zh-CN" dirty="0"/>
                        <a:t>C-P</a:t>
                      </a:r>
                      <a:endParaRPr lang="zh-CN" altLang="en-US" dirty="0"/>
                    </a:p>
                  </a:txBody>
                  <a:tcPr/>
                </a:tc>
                <a:tc>
                  <a:txBody>
                    <a:bodyPr/>
                    <a:lstStyle/>
                    <a:p>
                      <a:r>
                        <a:rPr lang="en-US" altLang="zh-CN" dirty="0"/>
                        <a:t>C-O</a:t>
                      </a:r>
                      <a:endParaRPr lang="zh-CN" altLang="en-US" dirty="0"/>
                    </a:p>
                  </a:txBody>
                  <a:tcPr/>
                </a:tc>
                <a:tc>
                  <a:txBody>
                    <a:bodyPr/>
                    <a:lstStyle/>
                    <a:p>
                      <a:r>
                        <a:rPr lang="en-US" altLang="zh-CN" dirty="0"/>
                        <a:t>O-S</a:t>
                      </a:r>
                      <a:endParaRPr lang="zh-CN" altLang="en-US" dirty="0"/>
                    </a:p>
                  </a:txBody>
                  <a:tcPr/>
                </a:tc>
                <a:extLst>
                  <a:ext uri="{0D108BD9-81ED-4DB2-BD59-A6C34878D82A}">
                    <a16:rowId xmlns:a16="http://schemas.microsoft.com/office/drawing/2014/main" val="698153074"/>
                  </a:ext>
                </a:extLst>
              </a:tr>
              <a:tr h="370840">
                <a:tc>
                  <a:txBody>
                    <a:bodyPr/>
                    <a:lstStyle/>
                    <a:p>
                      <a:r>
                        <a:rPr lang="en-US" altLang="zh-CN" dirty="0"/>
                        <a:t>C-Cl</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3534155957"/>
                  </a:ext>
                </a:extLst>
              </a:tr>
              <a:tr h="370840">
                <a:tc>
                  <a:txBody>
                    <a:bodyPr/>
                    <a:lstStyle/>
                    <a:p>
                      <a:r>
                        <a:rPr lang="en-US" altLang="zh-CN" dirty="0"/>
                        <a:t>C-P</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413008127"/>
                  </a:ext>
                </a:extLst>
              </a:tr>
              <a:tr h="370840">
                <a:tc>
                  <a:txBody>
                    <a:bodyPr/>
                    <a:lstStyle/>
                    <a:p>
                      <a:r>
                        <a:rPr lang="en-US" altLang="zh-CN" dirty="0"/>
                        <a:t>C-O</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601778651"/>
                  </a:ext>
                </a:extLst>
              </a:tr>
              <a:tr h="370840">
                <a:tc>
                  <a:txBody>
                    <a:bodyPr/>
                    <a:lstStyle/>
                    <a:p>
                      <a:r>
                        <a:rPr lang="en-US" altLang="zh-CN" dirty="0"/>
                        <a:t>O-S</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3217922889"/>
                  </a:ext>
                </a:extLst>
              </a:tr>
            </a:tbl>
          </a:graphicData>
        </a:graphic>
      </p:graphicFrame>
    </p:spTree>
    <p:extLst>
      <p:ext uri="{BB962C8B-B14F-4D97-AF65-F5344CB8AC3E}">
        <p14:creationId xmlns:p14="http://schemas.microsoft.com/office/powerpoint/2010/main" val="2668019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A819FA7-95B1-4D3B-AFCE-938AA61C9C4C}"/>
                  </a:ext>
                </a:extLst>
              </p:cNvPr>
              <p:cNvSpPr txBox="1"/>
              <p:nvPr/>
            </p:nvSpPr>
            <p:spPr>
              <a:xfrm>
                <a:off x="238939" y="243534"/>
                <a:ext cx="11730971" cy="5728748"/>
              </a:xfrm>
              <a:prstGeom prst="rect">
                <a:avLst/>
              </a:prstGeom>
              <a:noFill/>
            </p:spPr>
            <p:txBody>
              <a:bodyPr wrap="square" rtlCol="0">
                <a:spAutoFit/>
              </a:bodyPr>
              <a:lstStyle/>
              <a:p>
                <a:pPr>
                  <a:spcBef>
                    <a:spcPts val="600"/>
                  </a:spcBef>
                  <a:spcAft>
                    <a:spcPts val="600"/>
                  </a:spcAft>
                </a:pPr>
                <a:r>
                  <a:rPr lang="zh-CN" altLang="en-US" dirty="0">
                    <a:latin typeface="Times New Roman" panose="02020603050405020304" pitchFamily="18" charset="0"/>
                    <a:cs typeface="Times New Roman" panose="02020603050405020304" pitchFamily="18" charset="0"/>
                    <a:hlinkClick r:id="rId2" action="ppaction://hlinksldjump"/>
                  </a:rPr>
                  <a:t>分子坐标的加权协方差矩阵</a:t>
                </a:r>
                <a:endParaRPr lang="en-US" altLang="zh-CN" dirty="0">
                  <a:latin typeface="Times New Roman" panose="02020603050405020304" pitchFamily="18" charset="0"/>
                  <a:cs typeface="Times New Roman" panose="02020603050405020304" pitchFamily="18" charset="0"/>
                </a:endParaRPr>
              </a:p>
              <a:p>
                <a:pPr>
                  <a:spcBef>
                    <a:spcPts val="600"/>
                  </a:spcBef>
                  <a:spcAft>
                    <a:spcPts val="600"/>
                  </a:spcAft>
                </a:pPr>
                <a:r>
                  <a:rPr lang="zh-CN" altLang="en-US" dirty="0">
                    <a:latin typeface="Times New Roman" panose="02020603050405020304" pitchFamily="18" charset="0"/>
                    <a:cs typeface="Times New Roman" panose="02020603050405020304" pitchFamily="18" charset="0"/>
                  </a:rPr>
                  <a:t>加权协方差矩阵的计算公式为：</a:t>
                </a:r>
                <a:endParaRPr lang="en-US" altLang="zh-CN" dirty="0">
                  <a:latin typeface="Times New Roman" panose="02020603050405020304" pitchFamily="18" charset="0"/>
                  <a:cs typeface="Times New Roman" panose="02020603050405020304" pitchFamily="18" charset="0"/>
                </a:endParaRPr>
              </a:p>
              <a:p>
                <a:pPr>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𝑠</m:t>
                          </m:r>
                        </m:e>
                        <m:sub>
                          <m:r>
                            <a:rPr lang="en-US" altLang="zh-CN" b="0" i="1" smtClean="0">
                              <a:latin typeface="Cambria Math" panose="02040503050406030204" pitchFamily="18" charset="0"/>
                              <a:cs typeface="Times New Roman" panose="02020603050405020304" pitchFamily="18" charset="0"/>
                            </a:rPr>
                            <m:t>𝑗𝑘</m:t>
                          </m:r>
                        </m:sub>
                      </m:sSub>
                      <m:r>
                        <a:rPr lang="en-US" altLang="zh-CN" b="0" i="1" smtClean="0">
                          <a:latin typeface="Cambria Math" panose="02040503050406030204" pitchFamily="18" charset="0"/>
                          <a:cs typeface="Times New Roman" panose="02020603050405020304" pitchFamily="18" charset="0"/>
                        </a:rPr>
                        <m:t>=</m:t>
                      </m:r>
                      <m:f>
                        <m:fPr>
                          <m:ctrlPr>
                            <a:rPr lang="en-US" altLang="zh-CN" b="0" i="1" smtClean="0">
                              <a:latin typeface="Cambria Math" panose="02040503050406030204" pitchFamily="18" charset="0"/>
                              <a:cs typeface="Times New Roman" panose="02020603050405020304" pitchFamily="18" charset="0"/>
                            </a:rPr>
                          </m:ctrlPr>
                        </m:fPr>
                        <m:num>
                          <m:nary>
                            <m:naryPr>
                              <m:chr m:val="∑"/>
                              <m:ctrlPr>
                                <a:rPr lang="en-US" altLang="zh-CN" b="0" i="1" smtClean="0">
                                  <a:latin typeface="Cambria Math" panose="02040503050406030204" pitchFamily="18" charset="0"/>
                                  <a:cs typeface="Times New Roman" panose="02020603050405020304" pitchFamily="18" charset="0"/>
                                </a:rPr>
                              </m:ctrlPr>
                            </m:naryPr>
                            <m:sub>
                              <m: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𝑛𝐴𝑇</m:t>
                              </m:r>
                            </m:sup>
                            <m:e>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𝜔</m:t>
                                  </m:r>
                                </m:e>
                                <m:sub>
                                  <m:r>
                                    <a:rPr lang="en-US" altLang="zh-CN" b="0" i="1" smtClean="0">
                                      <a:latin typeface="Cambria Math" panose="02040503050406030204" pitchFamily="18" charset="0"/>
                                      <a:cs typeface="Times New Roman" panose="02020603050405020304" pitchFamily="18" charset="0"/>
                                    </a:rPr>
                                    <m:t>𝑖</m:t>
                                  </m:r>
                                </m:sub>
                              </m:sSub>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𝑞</m:t>
                                  </m:r>
                                </m:e>
                                <m:sub>
                                  <m:r>
                                    <a:rPr lang="en-US" altLang="zh-CN" b="0" i="1" smtClean="0">
                                      <a:latin typeface="Cambria Math" panose="02040503050406030204" pitchFamily="18" charset="0"/>
                                      <a:cs typeface="Times New Roman" panose="02020603050405020304" pitchFamily="18" charset="0"/>
                                    </a:rPr>
                                    <m:t>𝑖𝑗</m:t>
                                  </m:r>
                                </m:sub>
                              </m:sSub>
                              <m:r>
                                <a:rPr lang="en-US" altLang="zh-CN" b="0" i="1" smtClean="0">
                                  <a:latin typeface="Cambria Math" panose="02040503050406030204" pitchFamily="18" charset="0"/>
                                  <a:cs typeface="Times New Roman" panose="02020603050405020304" pitchFamily="18" charset="0"/>
                                </a:rPr>
                                <m:t>−</m:t>
                              </m:r>
                              <m:acc>
                                <m:accPr>
                                  <m:chr m:val="̅"/>
                                  <m:ctrlPr>
                                    <a:rPr lang="en-US" altLang="zh-CN" b="0" i="1" smtClean="0">
                                      <a:latin typeface="Cambria Math" panose="02040503050406030204" pitchFamily="18" charset="0"/>
                                      <a:cs typeface="Times New Roman" panose="02020603050405020304" pitchFamily="18" charset="0"/>
                                    </a:rPr>
                                  </m:ctrlPr>
                                </m:accPr>
                                <m:e>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𝑞</m:t>
                                      </m:r>
                                    </m:e>
                                    <m:sub>
                                      <m:r>
                                        <a:rPr lang="en-US" altLang="zh-CN" b="0" i="1" smtClean="0">
                                          <a:latin typeface="Cambria Math" panose="02040503050406030204" pitchFamily="18" charset="0"/>
                                          <a:cs typeface="Times New Roman" panose="02020603050405020304" pitchFamily="18" charset="0"/>
                                        </a:rPr>
                                        <m:t>𝑗</m:t>
                                      </m:r>
                                    </m:sub>
                                  </m:sSub>
                                </m:e>
                              </m:acc>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𝑞</m:t>
                                  </m:r>
                                </m:e>
                                <m:sub>
                                  <m:r>
                                    <a:rPr lang="en-US" altLang="zh-CN" b="0" i="1" smtClean="0">
                                      <a:latin typeface="Cambria Math" panose="02040503050406030204" pitchFamily="18" charset="0"/>
                                      <a:cs typeface="Times New Roman" panose="02020603050405020304" pitchFamily="18" charset="0"/>
                                    </a:rPr>
                                    <m:t>𝑖𝑘</m:t>
                                  </m:r>
                                </m:sub>
                              </m:sSub>
                              <m:r>
                                <a:rPr lang="en-US" altLang="zh-CN" b="0" i="1" smtClean="0">
                                  <a:latin typeface="Cambria Math" panose="02040503050406030204" pitchFamily="18" charset="0"/>
                                  <a:cs typeface="Times New Roman" panose="02020603050405020304" pitchFamily="18" charset="0"/>
                                </a:rPr>
                                <m:t>−</m:t>
                              </m:r>
                              <m:acc>
                                <m:accPr>
                                  <m:chr m:val="̅"/>
                                  <m:ctrlPr>
                                    <a:rPr lang="en-US" altLang="zh-CN" b="0" i="1" smtClean="0">
                                      <a:latin typeface="Cambria Math" panose="02040503050406030204" pitchFamily="18" charset="0"/>
                                      <a:cs typeface="Times New Roman" panose="02020603050405020304" pitchFamily="18" charset="0"/>
                                    </a:rPr>
                                  </m:ctrlPr>
                                </m:accPr>
                                <m:e>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𝑞</m:t>
                                      </m:r>
                                    </m:e>
                                    <m:sub>
                                      <m:r>
                                        <a:rPr lang="en-US" altLang="zh-CN" b="0" i="1" smtClean="0">
                                          <a:latin typeface="Cambria Math" panose="02040503050406030204" pitchFamily="18" charset="0"/>
                                          <a:cs typeface="Times New Roman" panose="02020603050405020304" pitchFamily="18" charset="0"/>
                                        </a:rPr>
                                        <m:t>𝑘</m:t>
                                      </m:r>
                                    </m:sub>
                                  </m:sSub>
                                </m:e>
                              </m:acc>
                              <m:r>
                                <a:rPr lang="en-US" altLang="zh-CN" b="0" i="1" smtClean="0">
                                  <a:latin typeface="Cambria Math" panose="02040503050406030204" pitchFamily="18" charset="0"/>
                                  <a:cs typeface="Times New Roman" panose="02020603050405020304" pitchFamily="18" charset="0"/>
                                </a:rPr>
                                <m:t>)</m:t>
                              </m:r>
                            </m:e>
                          </m:nary>
                        </m:num>
                        <m:den>
                          <m:nary>
                            <m:naryPr>
                              <m:chr m:val="∑"/>
                              <m:ctrlPr>
                                <a:rPr lang="en-US" altLang="zh-CN" b="0" i="1" smtClean="0">
                                  <a:latin typeface="Cambria Math" panose="02040503050406030204" pitchFamily="18" charset="0"/>
                                  <a:cs typeface="Times New Roman" panose="02020603050405020304" pitchFamily="18" charset="0"/>
                                </a:rPr>
                              </m:ctrlPr>
                            </m:naryPr>
                            <m:sub>
                              <m: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𝑛𝐴𝑇</m:t>
                              </m:r>
                            </m:sup>
                            <m:e>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𝑤</m:t>
                                  </m:r>
                                </m:e>
                                <m:sub>
                                  <m:r>
                                    <a:rPr lang="en-US" altLang="zh-CN" b="0" i="1" smtClean="0">
                                      <a:latin typeface="Cambria Math" panose="02040503050406030204" pitchFamily="18" charset="0"/>
                                      <a:cs typeface="Times New Roman" panose="02020603050405020304" pitchFamily="18" charset="0"/>
                                    </a:rPr>
                                    <m:t>𝑖</m:t>
                                  </m:r>
                                </m:sub>
                              </m:sSub>
                            </m:e>
                          </m:nary>
                        </m:den>
                      </m:f>
                    </m:oMath>
                  </m:oMathPara>
                </a14:m>
                <a:endParaRPr lang="en-US" altLang="zh-CN" dirty="0">
                  <a:latin typeface="Times New Roman" panose="02020603050405020304" pitchFamily="18" charset="0"/>
                  <a:cs typeface="Times New Roman" panose="02020603050405020304" pitchFamily="18" charset="0"/>
                </a:endParaRPr>
              </a:p>
              <a:p>
                <a:pPr>
                  <a:spcBef>
                    <a:spcPts val="600"/>
                  </a:spcBef>
                  <a:spcAft>
                    <a:spcPts val="600"/>
                  </a:spcAft>
                </a:pP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𝑠</m:t>
                        </m:r>
                      </m:e>
                      <m:sub>
                        <m:r>
                          <a:rPr lang="en-US" altLang="zh-CN" i="1">
                            <a:latin typeface="Cambria Math" panose="02040503050406030204" pitchFamily="18" charset="0"/>
                            <a:cs typeface="Times New Roman" panose="02020603050405020304" pitchFamily="18" charset="0"/>
                          </a:rPr>
                          <m:t>𝑗𝑘</m:t>
                        </m:r>
                      </m:sub>
                    </m:sSub>
                  </m:oMath>
                </a14:m>
                <a:r>
                  <a:rPr lang="zh-CN" altLang="en-US" dirty="0">
                    <a:latin typeface="Times New Roman" panose="02020603050405020304" pitchFamily="18" charset="0"/>
                    <a:cs typeface="Times New Roman" panose="02020603050405020304" pitchFamily="18" charset="0"/>
                  </a:rPr>
                  <a:t>是加权协方差矩阵的元素，</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 </m:t>
                    </m:r>
                    <m:r>
                      <a:rPr lang="en-US" altLang="zh-CN" i="1" dirty="0" smtClean="0">
                        <a:latin typeface="Cambria Math" panose="02040503050406030204" pitchFamily="18" charset="0"/>
                        <a:cs typeface="Times New Roman" panose="02020603050405020304" pitchFamily="18" charset="0"/>
                      </a:rPr>
                      <m:t>𝑗</m:t>
                    </m:r>
                  </m:oMath>
                </a14:m>
                <a:r>
                  <a:rPr lang="zh-CN" altLang="en-US" dirty="0">
                    <a:cs typeface="Times New Roman" panose="02020603050405020304" pitchFamily="18" charset="0"/>
                  </a:rPr>
                  <a:t>与</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𝑘</m:t>
                    </m:r>
                  </m:oMath>
                </a14:m>
                <a:r>
                  <a:rPr lang="zh-CN" altLang="en-US" dirty="0">
                    <a:cs typeface="Times New Roman" panose="02020603050405020304" pitchFamily="18" charset="0"/>
                  </a:rPr>
                  <a:t>分别是三个维度方向</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𝑥𝑦𝑧</m:t>
                    </m:r>
                  </m:oMath>
                </a14:m>
                <a:r>
                  <a:rPr lang="zh-CN" altLang="en-US" dirty="0">
                    <a:cs typeface="Times New Roman" panose="02020603050405020304" pitchFamily="18" charset="0"/>
                  </a:rPr>
                  <a:t>，</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𝜔</m:t>
                        </m:r>
                      </m:e>
                      <m:sub>
                        <m:r>
                          <a:rPr lang="en-US" altLang="zh-CN" i="1">
                            <a:latin typeface="Cambria Math" panose="02040503050406030204" pitchFamily="18" charset="0"/>
                            <a:cs typeface="Times New Roman" panose="02020603050405020304" pitchFamily="18" charset="0"/>
                          </a:rPr>
                          <m:t>𝑖</m:t>
                        </m:r>
                      </m:sub>
                    </m:sSub>
                  </m:oMath>
                </a14:m>
                <a:r>
                  <a:rPr lang="zh-CN" altLang="en-US" dirty="0">
                    <a:latin typeface="Times New Roman" panose="02020603050405020304" pitchFamily="18" charset="0"/>
                    <a:cs typeface="Times New Roman" panose="02020603050405020304" pitchFamily="18" charset="0"/>
                  </a:rPr>
                  <a:t>是</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𝑖</m:t>
                    </m:r>
                  </m:oMath>
                </a14:m>
                <a:r>
                  <a:rPr lang="zh-CN" altLang="en-US" dirty="0">
                    <a:latin typeface="Times New Roman" panose="02020603050405020304" pitchFamily="18" charset="0"/>
                    <a:cs typeface="Times New Roman" panose="02020603050405020304" pitchFamily="18" charset="0"/>
                  </a:rPr>
                  <a:t>原子的原子性质（质量、体积等），</a:t>
                </a:r>
                <a:r>
                  <a:rPr lang="en-US" altLang="zh-CN" dirty="0">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𝑞</m:t>
                        </m:r>
                      </m:e>
                      <m:sub>
                        <m:r>
                          <a:rPr lang="en-US" altLang="zh-CN" i="1">
                            <a:latin typeface="Cambria Math" panose="02040503050406030204" pitchFamily="18" charset="0"/>
                            <a:cs typeface="Times New Roman" panose="02020603050405020304" pitchFamily="18" charset="0"/>
                          </a:rPr>
                          <m:t>𝑖𝑗</m:t>
                        </m:r>
                      </m:sub>
                    </m:sSub>
                  </m:oMath>
                </a14:m>
                <a:r>
                  <a:rPr lang="en-US" altLang="zh-CN" dirty="0">
                    <a:cs typeface="Times New Roman" panose="02020603050405020304" pitchFamily="18" charset="0"/>
                  </a:rPr>
                  <a:t> </a:t>
                </a:r>
                <a:r>
                  <a:rPr lang="zh-CN" altLang="en-US" dirty="0">
                    <a:cs typeface="Times New Roman" panose="02020603050405020304" pitchFamily="18" charset="0"/>
                  </a:rPr>
                  <a:t>、</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𝑞</m:t>
                        </m:r>
                      </m:e>
                      <m:sub>
                        <m:r>
                          <a:rPr lang="en-US" altLang="zh-CN" i="1">
                            <a:latin typeface="Cambria Math" panose="02040503050406030204" pitchFamily="18" charset="0"/>
                            <a:cs typeface="Times New Roman" panose="02020603050405020304" pitchFamily="18" charset="0"/>
                          </a:rPr>
                          <m:t>𝑖𝑘</m:t>
                        </m:r>
                      </m:sub>
                    </m:sSub>
                  </m:oMath>
                </a14:m>
                <a:r>
                  <a:rPr lang="zh-CN" altLang="en-US" dirty="0">
                    <a:latin typeface="Times New Roman" panose="02020603050405020304" pitchFamily="18" charset="0"/>
                    <a:cs typeface="Times New Roman" panose="02020603050405020304" pitchFamily="18" charset="0"/>
                  </a:rPr>
                  <a:t>是</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𝑖</m:t>
                    </m:r>
                  </m:oMath>
                </a14:m>
                <a:r>
                  <a:rPr lang="zh-CN" altLang="en-US" dirty="0">
                    <a:latin typeface="Times New Roman" panose="02020603050405020304" pitchFamily="18" charset="0"/>
                    <a:cs typeface="Times New Roman" panose="02020603050405020304" pitchFamily="18" charset="0"/>
                  </a:rPr>
                  <a:t>原子在</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𝑗</m:t>
                    </m:r>
                  </m:oMath>
                </a14:m>
                <a:r>
                  <a:rPr lang="zh-CN" altLang="en-US" dirty="0">
                    <a:latin typeface="Times New Roman" panose="02020603050405020304" pitchFamily="18" charset="0"/>
                    <a:cs typeface="Times New Roman" panose="02020603050405020304" pitchFamily="18" charset="0"/>
                  </a:rPr>
                  <a:t>、</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𝑘</m:t>
                    </m:r>
                  </m:oMath>
                </a14:m>
                <a:r>
                  <a:rPr lang="zh-CN" altLang="en-US" dirty="0">
                    <a:latin typeface="Times New Roman" panose="02020603050405020304" pitchFamily="18" charset="0"/>
                    <a:cs typeface="Times New Roman" panose="02020603050405020304" pitchFamily="18" charset="0"/>
                  </a:rPr>
                  <a:t>方向上的坐标，</a:t>
                </a:r>
                <a:r>
                  <a:rPr lang="en-US" altLang="zh-CN" dirty="0">
                    <a:cs typeface="Times New Roman" panose="02020603050405020304" pitchFamily="18" charset="0"/>
                  </a:rPr>
                  <a:t> </a:t>
                </a:r>
                <a14:m>
                  <m:oMath xmlns:m="http://schemas.openxmlformats.org/officeDocument/2006/math">
                    <m:acc>
                      <m:accPr>
                        <m:chr m:val="̅"/>
                        <m:ctrlPr>
                          <a:rPr lang="en-US" altLang="zh-CN" i="1">
                            <a:latin typeface="Cambria Math" panose="02040503050406030204" pitchFamily="18" charset="0"/>
                            <a:cs typeface="Times New Roman" panose="02020603050405020304" pitchFamily="18" charset="0"/>
                          </a:rPr>
                        </m:ctrlPr>
                      </m:accPr>
                      <m:e>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𝑞</m:t>
                            </m:r>
                          </m:e>
                          <m:sub>
                            <m:r>
                              <a:rPr lang="en-US" altLang="zh-CN" i="1">
                                <a:latin typeface="Cambria Math" panose="02040503050406030204" pitchFamily="18" charset="0"/>
                                <a:cs typeface="Times New Roman" panose="02020603050405020304" pitchFamily="18" charset="0"/>
                              </a:rPr>
                              <m:t>𝑗</m:t>
                            </m:r>
                          </m:sub>
                        </m:sSub>
                      </m:e>
                    </m:acc>
                  </m:oMath>
                </a14:m>
                <a:r>
                  <a:rPr lang="zh-CN" altLang="en-US" dirty="0">
                    <a:latin typeface="Times New Roman" panose="02020603050405020304" pitchFamily="18" charset="0"/>
                    <a:cs typeface="Times New Roman" panose="02020603050405020304" pitchFamily="18" charset="0"/>
                  </a:rPr>
                  <a:t>、</a:t>
                </a:r>
                <a:r>
                  <a:rPr lang="en-US" altLang="zh-CN" dirty="0">
                    <a:cs typeface="Times New Roman" panose="02020603050405020304" pitchFamily="18" charset="0"/>
                  </a:rPr>
                  <a:t> </a:t>
                </a:r>
                <a14:m>
                  <m:oMath xmlns:m="http://schemas.openxmlformats.org/officeDocument/2006/math">
                    <m:acc>
                      <m:accPr>
                        <m:chr m:val="̅"/>
                        <m:ctrlPr>
                          <a:rPr lang="en-US" altLang="zh-CN" i="1">
                            <a:latin typeface="Cambria Math" panose="02040503050406030204" pitchFamily="18" charset="0"/>
                            <a:cs typeface="Times New Roman" panose="02020603050405020304" pitchFamily="18" charset="0"/>
                          </a:rPr>
                        </m:ctrlPr>
                      </m:accPr>
                      <m:e>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𝑞</m:t>
                            </m:r>
                          </m:e>
                          <m:sub>
                            <m:r>
                              <a:rPr lang="en-US" altLang="zh-CN" i="1">
                                <a:latin typeface="Cambria Math" panose="02040503050406030204" pitchFamily="18" charset="0"/>
                                <a:cs typeface="Times New Roman" panose="02020603050405020304" pitchFamily="18" charset="0"/>
                              </a:rPr>
                              <m:t>𝑘</m:t>
                            </m:r>
                          </m:sub>
                        </m:sSub>
                      </m:e>
                    </m:acc>
                  </m:oMath>
                </a14:m>
                <a:r>
                  <a:rPr lang="zh-CN" altLang="en-US" dirty="0">
                    <a:latin typeface="Times New Roman" panose="02020603050405020304" pitchFamily="18" charset="0"/>
                    <a:cs typeface="Times New Roman" panose="02020603050405020304" pitchFamily="18" charset="0"/>
                  </a:rPr>
                  <a:t>是</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𝑗</m:t>
                    </m:r>
                  </m:oMath>
                </a14:m>
                <a:r>
                  <a:rPr lang="zh-CN" altLang="en-US" dirty="0">
                    <a:latin typeface="Times New Roman" panose="02020603050405020304" pitchFamily="18" charset="0"/>
                    <a:cs typeface="Times New Roman" panose="02020603050405020304" pitchFamily="18" charset="0"/>
                  </a:rPr>
                  <a:t>、</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𝑘</m:t>
                    </m:r>
                  </m:oMath>
                </a14:m>
                <a:r>
                  <a:rPr lang="zh-CN" altLang="en-US" dirty="0">
                    <a:latin typeface="Times New Roman" panose="02020603050405020304" pitchFamily="18" charset="0"/>
                    <a:cs typeface="Times New Roman" panose="02020603050405020304" pitchFamily="18" charset="0"/>
                  </a:rPr>
                  <a:t>方向上所有原子的平均坐标。</a:t>
                </a:r>
                <a:endParaRPr lang="en-US" altLang="zh-CN" dirty="0">
                  <a:latin typeface="Times New Roman" panose="02020603050405020304" pitchFamily="18" charset="0"/>
                  <a:cs typeface="Times New Roman" panose="02020603050405020304" pitchFamily="18" charset="0"/>
                </a:endParaRPr>
              </a:p>
              <a:p>
                <a:pPr>
                  <a:spcBef>
                    <a:spcPts val="600"/>
                  </a:spcBef>
                  <a:spcAft>
                    <a:spcPts val="600"/>
                  </a:spcAft>
                </a:pPr>
                <a:endParaRPr lang="en-US" altLang="zh-CN" dirty="0">
                  <a:latin typeface="Times New Roman" panose="02020603050405020304" pitchFamily="18" charset="0"/>
                  <a:cs typeface="Times New Roman" panose="02020603050405020304" pitchFamily="18" charset="0"/>
                </a:endParaRPr>
              </a:p>
              <a:p>
                <a:pPr>
                  <a:spcBef>
                    <a:spcPts val="600"/>
                  </a:spcBef>
                  <a:spcAft>
                    <a:spcPts val="600"/>
                  </a:spcAft>
                </a:pPr>
                <a:r>
                  <a:rPr lang="zh-CN" altLang="en-US" dirty="0">
                    <a:latin typeface="Times New Roman" panose="02020603050405020304" pitchFamily="18" charset="0"/>
                    <a:cs typeface="Times New Roman" panose="02020603050405020304" pitchFamily="18" charset="0"/>
                  </a:rPr>
                  <a:t>例子：</a:t>
                </a:r>
                <a:r>
                  <a:rPr lang="en-US" altLang="zh-CN" dirty="0">
                    <a:latin typeface="Times New Roman" panose="02020603050405020304" pitchFamily="18" charset="0"/>
                    <a:cs typeface="Times New Roman" panose="02020603050405020304" pitchFamily="18" charset="0"/>
                  </a:rPr>
                  <a:t>CH3-O-SH</a:t>
                </a:r>
              </a:p>
              <a:p>
                <a:pPr>
                  <a:spcBef>
                    <a:spcPts val="600"/>
                  </a:spcBef>
                  <a:spcAft>
                    <a:spcPts val="600"/>
                  </a:spcAft>
                </a:pPr>
                <a:r>
                  <a:rPr lang="zh-CN" altLang="en-US" dirty="0">
                    <a:latin typeface="Times New Roman" panose="02020603050405020304" pitchFamily="18" charset="0"/>
                    <a:cs typeface="Times New Roman" panose="02020603050405020304" pitchFamily="18" charset="0"/>
                  </a:rPr>
                  <a:t>不考虑氢原子且原子性质设为无权重（即</a:t>
                </a:r>
                <a14:m>
                  <m:oMath xmlns:m="http://schemas.openxmlformats.org/officeDocument/2006/math">
                    <m:r>
                      <a:rPr lang="en-US" altLang="zh-CN" i="1">
                        <a:latin typeface="Cambria Math" panose="02040503050406030204" pitchFamily="18" charset="0"/>
                        <a:cs typeface="Times New Roman" panose="02020603050405020304" pitchFamily="18" charset="0"/>
                      </a:rPr>
                      <m:t>𝑤</m:t>
                    </m:r>
                    <m:r>
                      <a:rPr lang="en-US" altLang="zh-CN" i="1">
                        <a:latin typeface="Cambria Math" panose="02040503050406030204" pitchFamily="18" charset="0"/>
                        <a:cs typeface="Times New Roman" panose="02020603050405020304" pitchFamily="18" charset="0"/>
                      </a:rPr>
                      <m:t> </m:t>
                    </m:r>
                  </m:oMath>
                </a14:m>
                <a:r>
                  <a:rPr lang="zh-CN" altLang="en-US" dirty="0">
                    <a:latin typeface="Times New Roman" panose="02020603050405020304" pitchFamily="18" charset="0"/>
                    <a:cs typeface="Times New Roman" panose="02020603050405020304" pitchFamily="18" charset="0"/>
                  </a:rPr>
                  <a:t>为</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），则对应的坐标矩阵为左下表，加权协方差矩阵为右下表：</a:t>
                </a:r>
                <a:endParaRPr lang="en-US" altLang="zh-CN" dirty="0">
                  <a:latin typeface="Times New Roman" panose="02020603050405020304" pitchFamily="18" charset="0"/>
                  <a:cs typeface="Times New Roman" panose="02020603050405020304" pitchFamily="18" charset="0"/>
                </a:endParaRPr>
              </a:p>
              <a:p>
                <a:pPr>
                  <a:spcBef>
                    <a:spcPts val="600"/>
                  </a:spcBef>
                  <a:spcAft>
                    <a:spcPts val="600"/>
                  </a:spcAft>
                </a:pPr>
                <a:endParaRPr lang="en-US" altLang="zh-CN" dirty="0">
                  <a:latin typeface="Times New Roman" panose="02020603050405020304" pitchFamily="18" charset="0"/>
                  <a:cs typeface="Times New Roman" panose="02020603050405020304" pitchFamily="18" charset="0"/>
                </a:endParaRPr>
              </a:p>
              <a:p>
                <a:pPr>
                  <a:spcBef>
                    <a:spcPts val="600"/>
                  </a:spcBef>
                  <a:spcAft>
                    <a:spcPts val="600"/>
                  </a:spcAft>
                </a:pPr>
                <a:endParaRPr lang="en-US" altLang="zh-CN" dirty="0">
                  <a:latin typeface="Times New Roman" panose="02020603050405020304" pitchFamily="18" charset="0"/>
                  <a:cs typeface="Times New Roman" panose="02020603050405020304" pitchFamily="18" charset="0"/>
                </a:endParaRPr>
              </a:p>
              <a:p>
                <a:pPr>
                  <a:spcBef>
                    <a:spcPts val="600"/>
                  </a:spcBef>
                  <a:spcAft>
                    <a:spcPts val="600"/>
                  </a:spcAft>
                </a:pPr>
                <a:endParaRPr lang="en-US" altLang="zh-CN" dirty="0">
                  <a:latin typeface="Times New Roman" panose="02020603050405020304" pitchFamily="18" charset="0"/>
                  <a:cs typeface="Times New Roman" panose="02020603050405020304" pitchFamily="18" charset="0"/>
                </a:endParaRPr>
              </a:p>
              <a:p>
                <a:pPr>
                  <a:spcBef>
                    <a:spcPts val="600"/>
                  </a:spcBef>
                  <a:spcAft>
                    <a:spcPts val="600"/>
                  </a:spcAft>
                </a:pPr>
                <a:endParaRPr lang="en-US" altLang="zh-CN" dirty="0">
                  <a:latin typeface="Times New Roman" panose="02020603050405020304" pitchFamily="18" charset="0"/>
                  <a:cs typeface="Times New Roman" panose="02020603050405020304" pitchFamily="18" charset="0"/>
                </a:endParaRPr>
              </a:p>
              <a:p>
                <a:pPr>
                  <a:spcBef>
                    <a:spcPts val="600"/>
                  </a:spcBef>
                  <a:spcAft>
                    <a:spcPts val="600"/>
                  </a:spcAft>
                </a:pPr>
                <a:endParaRPr lang="en-US" altLang="zh-CN" dirty="0">
                  <a:latin typeface="Times New Roman" panose="02020603050405020304" pitchFamily="18" charset="0"/>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7A819FA7-95B1-4D3B-AFCE-938AA61C9C4C}"/>
                  </a:ext>
                </a:extLst>
              </p:cNvPr>
              <p:cNvSpPr txBox="1">
                <a:spLocks noRot="1" noChangeAspect="1" noMove="1" noResize="1" noEditPoints="1" noAdjustHandles="1" noChangeArrowheads="1" noChangeShapeType="1" noTextEdit="1"/>
              </p:cNvSpPr>
              <p:nvPr/>
            </p:nvSpPr>
            <p:spPr>
              <a:xfrm>
                <a:off x="238939" y="243534"/>
                <a:ext cx="11730971" cy="5728748"/>
              </a:xfrm>
              <a:prstGeom prst="rect">
                <a:avLst/>
              </a:prstGeom>
              <a:blipFill>
                <a:blip r:embed="rId3"/>
                <a:stretch>
                  <a:fillRect l="-416" t="-851" r="-104"/>
                </a:stretch>
              </a:blipFill>
            </p:spPr>
            <p:txBody>
              <a:bodyPr/>
              <a:lstStyle/>
              <a:p>
                <a:r>
                  <a:rPr lang="zh-CN" altLang="en-US">
                    <a:noFill/>
                  </a:rPr>
                  <a:t> </a:t>
                </a:r>
              </a:p>
            </p:txBody>
          </p:sp>
        </mc:Fallback>
      </mc:AlternateContent>
      <p:pic>
        <p:nvPicPr>
          <p:cNvPr id="5" name="图片 4" descr="图片包含 物体&#10;&#10;已生成高可信度的说明">
            <a:extLst>
              <a:ext uri="{FF2B5EF4-FFF2-40B4-BE49-F238E27FC236}">
                <a16:creationId xmlns:a16="http://schemas.microsoft.com/office/drawing/2014/main" id="{A192FB47-E75F-44FC-98E2-4EE6FC43FB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8425" y="3746289"/>
            <a:ext cx="4001485" cy="2696013"/>
          </a:xfrm>
          <a:prstGeom prst="rect">
            <a:avLst/>
          </a:prstGeom>
        </p:spPr>
      </p:pic>
      <p:graphicFrame>
        <p:nvGraphicFramePr>
          <p:cNvPr id="6" name="表格 5">
            <a:extLst>
              <a:ext uri="{FF2B5EF4-FFF2-40B4-BE49-F238E27FC236}">
                <a16:creationId xmlns:a16="http://schemas.microsoft.com/office/drawing/2014/main" id="{BDCED9D4-A861-4B58-9E04-873C9B4B1214}"/>
              </a:ext>
            </a:extLst>
          </p:cNvPr>
          <p:cNvGraphicFramePr>
            <a:graphicFrameLocks noGrp="1"/>
          </p:cNvGraphicFramePr>
          <p:nvPr>
            <p:extLst>
              <p:ext uri="{D42A27DB-BD31-4B8C-83A1-F6EECF244321}">
                <p14:modId xmlns:p14="http://schemas.microsoft.com/office/powerpoint/2010/main" val="197569349"/>
              </p:ext>
            </p:extLst>
          </p:nvPr>
        </p:nvGraphicFramePr>
        <p:xfrm>
          <a:off x="569777" y="4229861"/>
          <a:ext cx="2789148" cy="1463040"/>
        </p:xfrm>
        <a:graphic>
          <a:graphicData uri="http://schemas.openxmlformats.org/drawingml/2006/table">
            <a:tbl>
              <a:tblPr firstRow="1" bandRow="1">
                <a:tableStyleId>{5940675A-B579-460E-94D1-54222C63F5DA}</a:tableStyleId>
              </a:tblPr>
              <a:tblGrid>
                <a:gridCol w="697287">
                  <a:extLst>
                    <a:ext uri="{9D8B030D-6E8A-4147-A177-3AD203B41FA5}">
                      <a16:colId xmlns:a16="http://schemas.microsoft.com/office/drawing/2014/main" val="1353161228"/>
                    </a:ext>
                  </a:extLst>
                </a:gridCol>
                <a:gridCol w="697287">
                  <a:extLst>
                    <a:ext uri="{9D8B030D-6E8A-4147-A177-3AD203B41FA5}">
                      <a16:colId xmlns:a16="http://schemas.microsoft.com/office/drawing/2014/main" val="2241436346"/>
                    </a:ext>
                  </a:extLst>
                </a:gridCol>
                <a:gridCol w="697287">
                  <a:extLst>
                    <a:ext uri="{9D8B030D-6E8A-4147-A177-3AD203B41FA5}">
                      <a16:colId xmlns:a16="http://schemas.microsoft.com/office/drawing/2014/main" val="4164996774"/>
                    </a:ext>
                  </a:extLst>
                </a:gridCol>
                <a:gridCol w="697287">
                  <a:extLst>
                    <a:ext uri="{9D8B030D-6E8A-4147-A177-3AD203B41FA5}">
                      <a16:colId xmlns:a16="http://schemas.microsoft.com/office/drawing/2014/main" val="2744362454"/>
                    </a:ext>
                  </a:extLst>
                </a:gridCol>
              </a:tblGrid>
              <a:tr h="301407">
                <a:tc>
                  <a:txBody>
                    <a:bodyPr/>
                    <a:lstStyle/>
                    <a:p>
                      <a:endParaRPr lang="zh-CN" altLang="en-US" dirty="0"/>
                    </a:p>
                  </a:txBody>
                  <a:tcPr/>
                </a:tc>
                <a:tc>
                  <a:txBody>
                    <a:bodyPr/>
                    <a:lstStyle/>
                    <a:p>
                      <a:r>
                        <a:rPr lang="en-US" altLang="zh-CN" dirty="0"/>
                        <a:t>x</a:t>
                      </a:r>
                      <a:endParaRPr lang="zh-CN" altLang="en-US" dirty="0"/>
                    </a:p>
                  </a:txBody>
                  <a:tcPr/>
                </a:tc>
                <a:tc>
                  <a:txBody>
                    <a:bodyPr/>
                    <a:lstStyle/>
                    <a:p>
                      <a:r>
                        <a:rPr lang="en-US" altLang="zh-CN" dirty="0"/>
                        <a:t>y</a:t>
                      </a:r>
                      <a:endParaRPr lang="zh-CN" altLang="en-US" dirty="0"/>
                    </a:p>
                  </a:txBody>
                  <a:tcPr/>
                </a:tc>
                <a:tc>
                  <a:txBody>
                    <a:bodyPr/>
                    <a:lstStyle/>
                    <a:p>
                      <a:r>
                        <a:rPr lang="en-US" altLang="zh-CN" dirty="0"/>
                        <a:t>z</a:t>
                      </a:r>
                      <a:endParaRPr lang="zh-CN" altLang="en-US" dirty="0"/>
                    </a:p>
                  </a:txBody>
                  <a:tcPr/>
                </a:tc>
                <a:extLst>
                  <a:ext uri="{0D108BD9-81ED-4DB2-BD59-A6C34878D82A}">
                    <a16:rowId xmlns:a16="http://schemas.microsoft.com/office/drawing/2014/main" val="4250566889"/>
                  </a:ext>
                </a:extLst>
              </a:tr>
              <a:tr h="301407">
                <a:tc>
                  <a:txBody>
                    <a:bodyPr/>
                    <a:lstStyle/>
                    <a:p>
                      <a:r>
                        <a:rPr lang="en-US" altLang="zh-CN" dirty="0"/>
                        <a:t>C</a:t>
                      </a:r>
                      <a:endParaRPr lang="zh-CN" altLang="en-US" dirty="0"/>
                    </a:p>
                  </a:txBody>
                  <a:tcPr/>
                </a:tc>
                <a:tc>
                  <a:txBody>
                    <a:bodyPr/>
                    <a:lstStyle/>
                    <a:p>
                      <a:r>
                        <a:rPr lang="en-US" altLang="zh-CN" dirty="0"/>
                        <a:t>-1.97</a:t>
                      </a:r>
                      <a:endParaRPr lang="zh-CN" altLang="en-US" dirty="0"/>
                    </a:p>
                  </a:txBody>
                  <a:tcPr/>
                </a:tc>
                <a:tc>
                  <a:txBody>
                    <a:bodyPr/>
                    <a:lstStyle/>
                    <a:p>
                      <a:r>
                        <a:rPr lang="en-US" altLang="zh-CN" dirty="0"/>
                        <a:t>-1.71</a:t>
                      </a:r>
                      <a:endParaRPr lang="zh-CN" altLang="en-US" dirty="0"/>
                    </a:p>
                  </a:txBody>
                  <a:tcPr/>
                </a:tc>
                <a:tc>
                  <a:txBody>
                    <a:bodyPr/>
                    <a:lstStyle/>
                    <a:p>
                      <a:r>
                        <a:rPr lang="en-US" altLang="zh-CN" dirty="0"/>
                        <a:t>0.00</a:t>
                      </a:r>
                      <a:endParaRPr lang="zh-CN" altLang="en-US" dirty="0"/>
                    </a:p>
                  </a:txBody>
                  <a:tcPr/>
                </a:tc>
                <a:extLst>
                  <a:ext uri="{0D108BD9-81ED-4DB2-BD59-A6C34878D82A}">
                    <a16:rowId xmlns:a16="http://schemas.microsoft.com/office/drawing/2014/main" val="1847421081"/>
                  </a:ext>
                </a:extLst>
              </a:tr>
              <a:tr h="301407">
                <a:tc>
                  <a:txBody>
                    <a:bodyPr/>
                    <a:lstStyle/>
                    <a:p>
                      <a:r>
                        <a:rPr lang="en-US" altLang="zh-CN" dirty="0"/>
                        <a:t>O</a:t>
                      </a:r>
                      <a:endParaRPr lang="zh-CN" altLang="en-US" dirty="0"/>
                    </a:p>
                  </a:txBody>
                  <a:tcPr/>
                </a:tc>
                <a:tc>
                  <a:txBody>
                    <a:bodyPr/>
                    <a:lstStyle/>
                    <a:p>
                      <a:r>
                        <a:rPr lang="en-US" altLang="zh-CN" dirty="0"/>
                        <a:t>-1.49</a:t>
                      </a:r>
                      <a:endParaRPr lang="zh-CN" altLang="en-US" dirty="0"/>
                    </a:p>
                  </a:txBody>
                  <a:tcPr/>
                </a:tc>
                <a:tc>
                  <a:txBody>
                    <a:bodyPr/>
                    <a:lstStyle/>
                    <a:p>
                      <a:r>
                        <a:rPr lang="en-US" altLang="zh-CN" dirty="0"/>
                        <a:t>-1.04</a:t>
                      </a:r>
                      <a:endParaRPr lang="zh-CN" altLang="en-US" dirty="0"/>
                    </a:p>
                  </a:txBody>
                  <a:tcPr/>
                </a:tc>
                <a:tc>
                  <a:txBody>
                    <a:bodyPr/>
                    <a:lstStyle/>
                    <a:p>
                      <a:r>
                        <a:rPr lang="en-US" altLang="zh-CN" dirty="0"/>
                        <a:t>1.17</a:t>
                      </a:r>
                      <a:endParaRPr lang="zh-CN" altLang="en-US" dirty="0"/>
                    </a:p>
                  </a:txBody>
                  <a:tcPr/>
                </a:tc>
                <a:extLst>
                  <a:ext uri="{0D108BD9-81ED-4DB2-BD59-A6C34878D82A}">
                    <a16:rowId xmlns:a16="http://schemas.microsoft.com/office/drawing/2014/main" val="4116500093"/>
                  </a:ext>
                </a:extLst>
              </a:tr>
              <a:tr h="301407">
                <a:tc>
                  <a:txBody>
                    <a:bodyPr/>
                    <a:lstStyle/>
                    <a:p>
                      <a:r>
                        <a:rPr lang="en-US" altLang="zh-CN" dirty="0"/>
                        <a:t>S</a:t>
                      </a:r>
                      <a:endParaRPr lang="zh-CN" altLang="en-US" dirty="0"/>
                    </a:p>
                  </a:txBody>
                  <a:tcPr/>
                </a:tc>
                <a:tc>
                  <a:txBody>
                    <a:bodyPr/>
                    <a:lstStyle/>
                    <a:p>
                      <a:r>
                        <a:rPr lang="en-US" altLang="zh-CN" dirty="0"/>
                        <a:t>-2.05</a:t>
                      </a:r>
                      <a:endParaRPr lang="zh-CN" altLang="en-US" dirty="0"/>
                    </a:p>
                  </a:txBody>
                  <a:tcPr/>
                </a:tc>
                <a:tc>
                  <a:txBody>
                    <a:bodyPr/>
                    <a:lstStyle/>
                    <a:p>
                      <a:r>
                        <a:rPr lang="en-US" altLang="zh-CN" dirty="0"/>
                        <a:t>0.54</a:t>
                      </a:r>
                      <a:endParaRPr lang="zh-CN" altLang="en-US" dirty="0"/>
                    </a:p>
                  </a:txBody>
                  <a:tcPr/>
                </a:tc>
                <a:tc>
                  <a:txBody>
                    <a:bodyPr/>
                    <a:lstStyle/>
                    <a:p>
                      <a:r>
                        <a:rPr lang="en-US" altLang="zh-CN" dirty="0"/>
                        <a:t>1.17</a:t>
                      </a:r>
                      <a:endParaRPr lang="zh-CN" altLang="en-US" dirty="0"/>
                    </a:p>
                  </a:txBody>
                  <a:tcPr/>
                </a:tc>
                <a:extLst>
                  <a:ext uri="{0D108BD9-81ED-4DB2-BD59-A6C34878D82A}">
                    <a16:rowId xmlns:a16="http://schemas.microsoft.com/office/drawing/2014/main" val="467763453"/>
                  </a:ext>
                </a:extLst>
              </a:tr>
            </a:tbl>
          </a:graphicData>
        </a:graphic>
      </p:graphicFrame>
      <mc:AlternateContent xmlns:mc="http://schemas.openxmlformats.org/markup-compatibility/2006" xmlns:a14="http://schemas.microsoft.com/office/drawing/2010/main">
        <mc:Choice Requires="a14">
          <p:graphicFrame>
            <p:nvGraphicFramePr>
              <p:cNvPr id="7" name="表格 6">
                <a:extLst>
                  <a:ext uri="{FF2B5EF4-FFF2-40B4-BE49-F238E27FC236}">
                    <a16:creationId xmlns:a16="http://schemas.microsoft.com/office/drawing/2014/main" id="{3611EC8F-A9A0-4015-89C9-42FB72E0FEFB}"/>
                  </a:ext>
                </a:extLst>
              </p:cNvPr>
              <p:cNvGraphicFramePr>
                <a:graphicFrameLocks noGrp="1"/>
              </p:cNvGraphicFramePr>
              <p:nvPr>
                <p:extLst>
                  <p:ext uri="{D42A27DB-BD31-4B8C-83A1-F6EECF244321}">
                    <p14:modId xmlns:p14="http://schemas.microsoft.com/office/powerpoint/2010/main" val="3145213989"/>
                  </p:ext>
                </p:extLst>
              </p:nvPr>
            </p:nvGraphicFramePr>
            <p:xfrm>
              <a:off x="4419630" y="4208144"/>
              <a:ext cx="2789148" cy="1506474"/>
            </p:xfrm>
            <a:graphic>
              <a:graphicData uri="http://schemas.openxmlformats.org/drawingml/2006/table">
                <a:tbl>
                  <a:tblPr firstRow="1" bandRow="1">
                    <a:tableStyleId>{5940675A-B579-460E-94D1-54222C63F5DA}</a:tableStyleId>
                  </a:tblPr>
                  <a:tblGrid>
                    <a:gridCol w="697287">
                      <a:extLst>
                        <a:ext uri="{9D8B030D-6E8A-4147-A177-3AD203B41FA5}">
                          <a16:colId xmlns:a16="http://schemas.microsoft.com/office/drawing/2014/main" val="1353161228"/>
                        </a:ext>
                      </a:extLst>
                    </a:gridCol>
                    <a:gridCol w="697287">
                      <a:extLst>
                        <a:ext uri="{9D8B030D-6E8A-4147-A177-3AD203B41FA5}">
                          <a16:colId xmlns:a16="http://schemas.microsoft.com/office/drawing/2014/main" val="2241436346"/>
                        </a:ext>
                      </a:extLst>
                    </a:gridCol>
                    <a:gridCol w="697287">
                      <a:extLst>
                        <a:ext uri="{9D8B030D-6E8A-4147-A177-3AD203B41FA5}">
                          <a16:colId xmlns:a16="http://schemas.microsoft.com/office/drawing/2014/main" val="4164996774"/>
                        </a:ext>
                      </a:extLst>
                    </a:gridCol>
                    <a:gridCol w="697287">
                      <a:extLst>
                        <a:ext uri="{9D8B030D-6E8A-4147-A177-3AD203B41FA5}">
                          <a16:colId xmlns:a16="http://schemas.microsoft.com/office/drawing/2014/main" val="2744362454"/>
                        </a:ext>
                      </a:extLst>
                    </a:gridCol>
                  </a:tblGrid>
                  <a:tr h="301407">
                    <a:tc>
                      <a:txBody>
                        <a:bodyPr/>
                        <a:lstStyle/>
                        <a:p>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𝑠</m:t>
                                    </m:r>
                                  </m:e>
                                  <m:sub>
                                    <m:r>
                                      <a:rPr lang="en-US" altLang="zh-CN" i="1" dirty="0" smtClean="0">
                                        <a:latin typeface="Cambria Math" panose="02040503050406030204" pitchFamily="18" charset="0"/>
                                      </a:rPr>
                                      <m:t>𝑥</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𝑠</m:t>
                                    </m:r>
                                  </m:e>
                                  <m:sub>
                                    <m:r>
                                      <a:rPr lang="en-US" altLang="zh-CN" i="1" dirty="0" smtClean="0">
                                        <a:latin typeface="Cambria Math" panose="02040503050406030204" pitchFamily="18" charset="0"/>
                                      </a:rPr>
                                      <m:t>𝑦</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𝑠</m:t>
                                    </m:r>
                                  </m:e>
                                  <m:sub>
                                    <m:r>
                                      <a:rPr lang="en-US" altLang="zh-CN" i="1" dirty="0" smtClean="0">
                                        <a:latin typeface="Cambria Math" panose="02040503050406030204" pitchFamily="18" charset="0"/>
                                      </a:rPr>
                                      <m:t>𝑧</m:t>
                                    </m:r>
                                  </m:sub>
                                </m:sSub>
                              </m:oMath>
                            </m:oMathPara>
                          </a14:m>
                          <a:endParaRPr lang="zh-CN" altLang="en-US" dirty="0"/>
                        </a:p>
                      </a:txBody>
                      <a:tcPr/>
                    </a:tc>
                    <a:extLst>
                      <a:ext uri="{0D108BD9-81ED-4DB2-BD59-A6C34878D82A}">
                        <a16:rowId xmlns:a16="http://schemas.microsoft.com/office/drawing/2014/main" val="4250566889"/>
                      </a:ext>
                    </a:extLst>
                  </a:tr>
                  <a:tr h="3014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𝑠</m:t>
                                    </m:r>
                                  </m:e>
                                  <m:sub>
                                    <m:r>
                                      <a:rPr lang="en-US" altLang="zh-CN" i="1" dirty="0" smtClean="0">
                                        <a:latin typeface="Cambria Math" panose="02040503050406030204" pitchFamily="18" charset="0"/>
                                      </a:rPr>
                                      <m:t>𝑥</m:t>
                                    </m:r>
                                  </m:sub>
                                </m:sSub>
                              </m:oMath>
                            </m:oMathPara>
                          </a14:m>
                          <a:endParaRPr lang="zh-CN" altLang="en-US" dirty="0"/>
                        </a:p>
                      </a:txBody>
                      <a:tcPr/>
                    </a:tc>
                    <a:tc>
                      <a:txBody>
                        <a:bodyPr/>
                        <a:lstStyle/>
                        <a:p>
                          <a:r>
                            <a:rPr lang="en-US" altLang="zh-CN" dirty="0"/>
                            <a:t>0.18</a:t>
                          </a:r>
                          <a:endParaRPr lang="zh-CN" altLang="en-US" dirty="0"/>
                        </a:p>
                      </a:txBody>
                      <a:tcPr/>
                    </a:tc>
                    <a:tc>
                      <a:txBody>
                        <a:bodyPr/>
                        <a:lstStyle/>
                        <a:p>
                          <a:r>
                            <a:rPr lang="en-US" altLang="zh-CN" dirty="0"/>
                            <a:t>-0.25</a:t>
                          </a:r>
                          <a:endParaRPr lang="zh-CN" altLang="en-US" dirty="0"/>
                        </a:p>
                      </a:txBody>
                      <a:tcPr/>
                    </a:tc>
                    <a:tc>
                      <a:txBody>
                        <a:bodyPr/>
                        <a:lstStyle/>
                        <a:p>
                          <a:r>
                            <a:rPr lang="en-US" altLang="zh-CN" dirty="0"/>
                            <a:t>0.16</a:t>
                          </a:r>
                          <a:endParaRPr lang="zh-CN" altLang="en-US" dirty="0"/>
                        </a:p>
                      </a:txBody>
                      <a:tcPr/>
                    </a:tc>
                    <a:extLst>
                      <a:ext uri="{0D108BD9-81ED-4DB2-BD59-A6C34878D82A}">
                        <a16:rowId xmlns:a16="http://schemas.microsoft.com/office/drawing/2014/main" val="1847421081"/>
                      </a:ext>
                    </a:extLst>
                  </a:tr>
                  <a:tr h="301407">
                    <a:tc>
                      <a:txBody>
                        <a:bodyPr/>
                        <a:lstStyle/>
                        <a:p>
                          <a:pP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𝑠</m:t>
                                    </m:r>
                                  </m:e>
                                  <m:sub>
                                    <m:r>
                                      <a:rPr lang="en-US" altLang="zh-CN" i="1" dirty="0" smtClean="0">
                                        <a:latin typeface="Cambria Math" panose="02040503050406030204" pitchFamily="18" charset="0"/>
                                      </a:rPr>
                                      <m:t>𝑦</m:t>
                                    </m:r>
                                  </m:sub>
                                </m:sSub>
                              </m:oMath>
                            </m:oMathPara>
                          </a14:m>
                          <a:endParaRPr lang="zh-CN" altLang="en-US" dirty="0"/>
                        </a:p>
                      </a:txBody>
                      <a:tcPr/>
                    </a:tc>
                    <a:tc>
                      <a:txBody>
                        <a:bodyPr/>
                        <a:lstStyle/>
                        <a:p>
                          <a:r>
                            <a:rPr lang="en-US" altLang="zh-CN" dirty="0"/>
                            <a:t>-0.25</a:t>
                          </a:r>
                          <a:endParaRPr lang="zh-CN" altLang="en-US" dirty="0"/>
                        </a:p>
                      </a:txBody>
                      <a:tcPr/>
                    </a:tc>
                    <a:tc>
                      <a:txBody>
                        <a:bodyPr/>
                        <a:lstStyle/>
                        <a:p>
                          <a:r>
                            <a:rPr lang="en-US" altLang="zh-CN" dirty="0"/>
                            <a:t>2.67</a:t>
                          </a:r>
                          <a:endParaRPr lang="zh-CN" altLang="en-US" dirty="0"/>
                        </a:p>
                      </a:txBody>
                      <a:tcPr/>
                    </a:tc>
                    <a:tc>
                      <a:txBody>
                        <a:bodyPr/>
                        <a:lstStyle/>
                        <a:p>
                          <a:r>
                            <a:rPr lang="en-US" altLang="zh-CN" dirty="0"/>
                            <a:t>1.14</a:t>
                          </a:r>
                          <a:endParaRPr lang="zh-CN" altLang="en-US" dirty="0"/>
                        </a:p>
                      </a:txBody>
                      <a:tcPr/>
                    </a:tc>
                    <a:extLst>
                      <a:ext uri="{0D108BD9-81ED-4DB2-BD59-A6C34878D82A}">
                        <a16:rowId xmlns:a16="http://schemas.microsoft.com/office/drawing/2014/main" val="4116500093"/>
                      </a:ext>
                    </a:extLst>
                  </a:tr>
                  <a:tr h="301407">
                    <a:tc>
                      <a:txBody>
                        <a:bodyPr/>
                        <a:lstStyle/>
                        <a:p>
                          <a:pP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𝑠</m:t>
                                    </m:r>
                                  </m:e>
                                  <m:sub>
                                    <m:r>
                                      <a:rPr lang="en-US" altLang="zh-CN" i="1" dirty="0" smtClean="0">
                                        <a:latin typeface="Cambria Math" panose="02040503050406030204" pitchFamily="18" charset="0"/>
                                      </a:rPr>
                                      <m:t>𝑧</m:t>
                                    </m:r>
                                  </m:sub>
                                </m:sSub>
                              </m:oMath>
                            </m:oMathPara>
                          </a14:m>
                          <a:endParaRPr lang="zh-CN" altLang="en-US" dirty="0"/>
                        </a:p>
                      </a:txBody>
                      <a:tcPr/>
                    </a:tc>
                    <a:tc>
                      <a:txBody>
                        <a:bodyPr/>
                        <a:lstStyle/>
                        <a:p>
                          <a:r>
                            <a:rPr lang="en-US" altLang="zh-CN" dirty="0"/>
                            <a:t>0.16</a:t>
                          </a:r>
                          <a:endParaRPr lang="zh-CN" altLang="en-US" dirty="0"/>
                        </a:p>
                      </a:txBody>
                      <a:tcPr/>
                    </a:tc>
                    <a:tc>
                      <a:txBody>
                        <a:bodyPr/>
                        <a:lstStyle/>
                        <a:p>
                          <a:r>
                            <a:rPr lang="en-US" altLang="zh-CN" dirty="0"/>
                            <a:t>1.14</a:t>
                          </a:r>
                          <a:endParaRPr lang="zh-CN" altLang="en-US" dirty="0"/>
                        </a:p>
                      </a:txBody>
                      <a:tcPr/>
                    </a:tc>
                    <a:tc>
                      <a:txBody>
                        <a:bodyPr/>
                        <a:lstStyle/>
                        <a:p>
                          <a:r>
                            <a:rPr lang="en-US" altLang="zh-CN" dirty="0"/>
                            <a:t>0.91</a:t>
                          </a:r>
                          <a:endParaRPr lang="zh-CN" altLang="en-US" dirty="0"/>
                        </a:p>
                      </a:txBody>
                      <a:tcPr/>
                    </a:tc>
                    <a:extLst>
                      <a:ext uri="{0D108BD9-81ED-4DB2-BD59-A6C34878D82A}">
                        <a16:rowId xmlns:a16="http://schemas.microsoft.com/office/drawing/2014/main" val="467763453"/>
                      </a:ext>
                    </a:extLst>
                  </a:tr>
                </a:tbl>
              </a:graphicData>
            </a:graphic>
          </p:graphicFrame>
        </mc:Choice>
        <mc:Fallback xmlns="">
          <p:graphicFrame>
            <p:nvGraphicFramePr>
              <p:cNvPr id="7" name="表格 6">
                <a:extLst>
                  <a:ext uri="{FF2B5EF4-FFF2-40B4-BE49-F238E27FC236}">
                    <a16:creationId xmlns:a16="http://schemas.microsoft.com/office/drawing/2014/main" id="{3611EC8F-A9A0-4015-89C9-42FB72E0FEFB}"/>
                  </a:ext>
                </a:extLst>
              </p:cNvPr>
              <p:cNvGraphicFramePr>
                <a:graphicFrameLocks noGrp="1"/>
              </p:cNvGraphicFramePr>
              <p:nvPr>
                <p:extLst>
                  <p:ext uri="{D42A27DB-BD31-4B8C-83A1-F6EECF244321}">
                    <p14:modId xmlns:p14="http://schemas.microsoft.com/office/powerpoint/2010/main" val="3145213989"/>
                  </p:ext>
                </p:extLst>
              </p:nvPr>
            </p:nvGraphicFramePr>
            <p:xfrm>
              <a:off x="4419630" y="4208144"/>
              <a:ext cx="2789148" cy="1506474"/>
            </p:xfrm>
            <a:graphic>
              <a:graphicData uri="http://schemas.openxmlformats.org/drawingml/2006/table">
                <a:tbl>
                  <a:tblPr firstRow="1" bandRow="1">
                    <a:tableStyleId>{5940675A-B579-460E-94D1-54222C63F5DA}</a:tableStyleId>
                  </a:tblPr>
                  <a:tblGrid>
                    <a:gridCol w="697287">
                      <a:extLst>
                        <a:ext uri="{9D8B030D-6E8A-4147-A177-3AD203B41FA5}">
                          <a16:colId xmlns:a16="http://schemas.microsoft.com/office/drawing/2014/main" val="1353161228"/>
                        </a:ext>
                      </a:extLst>
                    </a:gridCol>
                    <a:gridCol w="697287">
                      <a:extLst>
                        <a:ext uri="{9D8B030D-6E8A-4147-A177-3AD203B41FA5}">
                          <a16:colId xmlns:a16="http://schemas.microsoft.com/office/drawing/2014/main" val="2241436346"/>
                        </a:ext>
                      </a:extLst>
                    </a:gridCol>
                    <a:gridCol w="697287">
                      <a:extLst>
                        <a:ext uri="{9D8B030D-6E8A-4147-A177-3AD203B41FA5}">
                          <a16:colId xmlns:a16="http://schemas.microsoft.com/office/drawing/2014/main" val="4164996774"/>
                        </a:ext>
                      </a:extLst>
                    </a:gridCol>
                    <a:gridCol w="697287">
                      <a:extLst>
                        <a:ext uri="{9D8B030D-6E8A-4147-A177-3AD203B41FA5}">
                          <a16:colId xmlns:a16="http://schemas.microsoft.com/office/drawing/2014/main" val="2744362454"/>
                        </a:ext>
                      </a:extLst>
                    </a:gridCol>
                  </a:tblGrid>
                  <a:tr h="387477">
                    <a:tc>
                      <a:txBody>
                        <a:bodyPr/>
                        <a:lstStyle/>
                        <a:p>
                          <a:endParaRPr lang="zh-CN" altLang="en-US" dirty="0"/>
                        </a:p>
                      </a:txBody>
                      <a:tcPr/>
                    </a:tc>
                    <a:tc>
                      <a:txBody>
                        <a:bodyPr/>
                        <a:lstStyle/>
                        <a:p>
                          <a:endParaRPr lang="zh-CN"/>
                        </a:p>
                      </a:txBody>
                      <a:tcPr>
                        <a:blipFill>
                          <a:blip r:embed="rId5"/>
                          <a:stretch>
                            <a:fillRect l="-102632" t="-1563" r="-202632" b="-310938"/>
                          </a:stretch>
                        </a:blipFill>
                      </a:tcPr>
                    </a:tc>
                    <a:tc>
                      <a:txBody>
                        <a:bodyPr/>
                        <a:lstStyle/>
                        <a:p>
                          <a:endParaRPr lang="zh-CN"/>
                        </a:p>
                      </a:txBody>
                      <a:tcPr>
                        <a:blipFill>
                          <a:blip r:embed="rId5"/>
                          <a:stretch>
                            <a:fillRect l="-200870" t="-1563" r="-100870" b="-310938"/>
                          </a:stretch>
                        </a:blipFill>
                      </a:tcPr>
                    </a:tc>
                    <a:tc>
                      <a:txBody>
                        <a:bodyPr/>
                        <a:lstStyle/>
                        <a:p>
                          <a:endParaRPr lang="zh-CN"/>
                        </a:p>
                      </a:txBody>
                      <a:tcPr>
                        <a:blipFill>
                          <a:blip r:embed="rId5"/>
                          <a:stretch>
                            <a:fillRect l="-303509" t="-1563" r="-1754" b="-310938"/>
                          </a:stretch>
                        </a:blipFill>
                      </a:tcPr>
                    </a:tc>
                    <a:extLst>
                      <a:ext uri="{0D108BD9-81ED-4DB2-BD59-A6C34878D82A}">
                        <a16:rowId xmlns:a16="http://schemas.microsoft.com/office/drawing/2014/main" val="4250566889"/>
                      </a:ext>
                    </a:extLst>
                  </a:tr>
                  <a:tr h="365760">
                    <a:tc>
                      <a:txBody>
                        <a:bodyPr/>
                        <a:lstStyle/>
                        <a:p>
                          <a:endParaRPr lang="zh-CN"/>
                        </a:p>
                      </a:txBody>
                      <a:tcPr>
                        <a:blipFill>
                          <a:blip r:embed="rId5"/>
                          <a:stretch>
                            <a:fillRect l="-1739" t="-108333" r="-300000" b="-231667"/>
                          </a:stretch>
                        </a:blipFill>
                      </a:tcPr>
                    </a:tc>
                    <a:tc>
                      <a:txBody>
                        <a:bodyPr/>
                        <a:lstStyle/>
                        <a:p>
                          <a:r>
                            <a:rPr lang="en-US" altLang="zh-CN" dirty="0"/>
                            <a:t>0.18</a:t>
                          </a:r>
                          <a:endParaRPr lang="zh-CN" altLang="en-US" dirty="0"/>
                        </a:p>
                      </a:txBody>
                      <a:tcPr/>
                    </a:tc>
                    <a:tc>
                      <a:txBody>
                        <a:bodyPr/>
                        <a:lstStyle/>
                        <a:p>
                          <a:r>
                            <a:rPr lang="en-US" altLang="zh-CN" dirty="0"/>
                            <a:t>-0.25</a:t>
                          </a:r>
                          <a:endParaRPr lang="zh-CN" altLang="en-US" dirty="0"/>
                        </a:p>
                      </a:txBody>
                      <a:tcPr/>
                    </a:tc>
                    <a:tc>
                      <a:txBody>
                        <a:bodyPr/>
                        <a:lstStyle/>
                        <a:p>
                          <a:r>
                            <a:rPr lang="en-US" altLang="zh-CN" dirty="0"/>
                            <a:t>0.16</a:t>
                          </a:r>
                          <a:endParaRPr lang="zh-CN" altLang="en-US" dirty="0"/>
                        </a:p>
                      </a:txBody>
                      <a:tcPr/>
                    </a:tc>
                    <a:extLst>
                      <a:ext uri="{0D108BD9-81ED-4DB2-BD59-A6C34878D82A}">
                        <a16:rowId xmlns:a16="http://schemas.microsoft.com/office/drawing/2014/main" val="1847421081"/>
                      </a:ext>
                    </a:extLst>
                  </a:tr>
                  <a:tr h="387477">
                    <a:tc>
                      <a:txBody>
                        <a:bodyPr/>
                        <a:lstStyle/>
                        <a:p>
                          <a:endParaRPr lang="zh-CN"/>
                        </a:p>
                      </a:txBody>
                      <a:tcPr>
                        <a:blipFill>
                          <a:blip r:embed="rId5"/>
                          <a:stretch>
                            <a:fillRect l="-1739" t="-195313" r="-300000" b="-117188"/>
                          </a:stretch>
                        </a:blipFill>
                      </a:tcPr>
                    </a:tc>
                    <a:tc>
                      <a:txBody>
                        <a:bodyPr/>
                        <a:lstStyle/>
                        <a:p>
                          <a:r>
                            <a:rPr lang="en-US" altLang="zh-CN" dirty="0"/>
                            <a:t>-0.25</a:t>
                          </a:r>
                          <a:endParaRPr lang="zh-CN" altLang="en-US" dirty="0"/>
                        </a:p>
                      </a:txBody>
                      <a:tcPr/>
                    </a:tc>
                    <a:tc>
                      <a:txBody>
                        <a:bodyPr/>
                        <a:lstStyle/>
                        <a:p>
                          <a:r>
                            <a:rPr lang="en-US" altLang="zh-CN" dirty="0"/>
                            <a:t>2.67</a:t>
                          </a:r>
                          <a:endParaRPr lang="zh-CN" altLang="en-US" dirty="0"/>
                        </a:p>
                      </a:txBody>
                      <a:tcPr/>
                    </a:tc>
                    <a:tc>
                      <a:txBody>
                        <a:bodyPr/>
                        <a:lstStyle/>
                        <a:p>
                          <a:r>
                            <a:rPr lang="en-US" altLang="zh-CN" dirty="0"/>
                            <a:t>1.14</a:t>
                          </a:r>
                          <a:endParaRPr lang="zh-CN" altLang="en-US" dirty="0"/>
                        </a:p>
                      </a:txBody>
                      <a:tcPr/>
                    </a:tc>
                    <a:extLst>
                      <a:ext uri="{0D108BD9-81ED-4DB2-BD59-A6C34878D82A}">
                        <a16:rowId xmlns:a16="http://schemas.microsoft.com/office/drawing/2014/main" val="4116500093"/>
                      </a:ext>
                    </a:extLst>
                  </a:tr>
                  <a:tr h="365760">
                    <a:tc>
                      <a:txBody>
                        <a:bodyPr/>
                        <a:lstStyle/>
                        <a:p>
                          <a:endParaRPr lang="zh-CN"/>
                        </a:p>
                      </a:txBody>
                      <a:tcPr>
                        <a:blipFill>
                          <a:blip r:embed="rId5"/>
                          <a:stretch>
                            <a:fillRect l="-1739" t="-315000" r="-300000" b="-25000"/>
                          </a:stretch>
                        </a:blipFill>
                      </a:tcPr>
                    </a:tc>
                    <a:tc>
                      <a:txBody>
                        <a:bodyPr/>
                        <a:lstStyle/>
                        <a:p>
                          <a:r>
                            <a:rPr lang="en-US" altLang="zh-CN" dirty="0"/>
                            <a:t>0.16</a:t>
                          </a:r>
                          <a:endParaRPr lang="zh-CN" altLang="en-US" dirty="0"/>
                        </a:p>
                      </a:txBody>
                      <a:tcPr/>
                    </a:tc>
                    <a:tc>
                      <a:txBody>
                        <a:bodyPr/>
                        <a:lstStyle/>
                        <a:p>
                          <a:r>
                            <a:rPr lang="en-US" altLang="zh-CN" dirty="0"/>
                            <a:t>1.14</a:t>
                          </a:r>
                          <a:endParaRPr lang="zh-CN" altLang="en-US" dirty="0"/>
                        </a:p>
                      </a:txBody>
                      <a:tcPr/>
                    </a:tc>
                    <a:tc>
                      <a:txBody>
                        <a:bodyPr/>
                        <a:lstStyle/>
                        <a:p>
                          <a:r>
                            <a:rPr lang="en-US" altLang="zh-CN" dirty="0"/>
                            <a:t>0.91</a:t>
                          </a:r>
                          <a:endParaRPr lang="zh-CN" altLang="en-US" dirty="0"/>
                        </a:p>
                      </a:txBody>
                      <a:tcPr/>
                    </a:tc>
                    <a:extLst>
                      <a:ext uri="{0D108BD9-81ED-4DB2-BD59-A6C34878D82A}">
                        <a16:rowId xmlns:a16="http://schemas.microsoft.com/office/drawing/2014/main" val="467763453"/>
                      </a:ext>
                    </a:extLst>
                  </a:tr>
                </a:tbl>
              </a:graphicData>
            </a:graphic>
          </p:graphicFrame>
        </mc:Fallback>
      </mc:AlternateContent>
    </p:spTree>
    <p:extLst>
      <p:ext uri="{BB962C8B-B14F-4D97-AF65-F5344CB8AC3E}">
        <p14:creationId xmlns:p14="http://schemas.microsoft.com/office/powerpoint/2010/main" val="1268138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5CC08F3-5B95-4D5C-9BC0-8A3984D4D5EF}"/>
              </a:ext>
            </a:extLst>
          </p:cNvPr>
          <p:cNvSpPr txBox="1"/>
          <p:nvPr/>
        </p:nvSpPr>
        <p:spPr>
          <a:xfrm>
            <a:off x="238939" y="243534"/>
            <a:ext cx="1803699" cy="369332"/>
          </a:xfrm>
          <a:prstGeom prst="rect">
            <a:avLst/>
          </a:prstGeom>
          <a:noFill/>
        </p:spPr>
        <p:txBody>
          <a:bodyPr wrap="none" rtlCol="0">
            <a:spAutoFit/>
          </a:bodyPr>
          <a:lstStyle/>
          <a:p>
            <a:r>
              <a:rPr lang="en-US" altLang="zh-CN" b="1" dirty="0">
                <a:latin typeface="Times New Roman" panose="02020603050405020304" pitchFamily="18" charset="0"/>
                <a:cs typeface="Times New Roman" panose="02020603050405020304" pitchFamily="18" charset="0"/>
              </a:rPr>
              <a:t>30</a:t>
            </a:r>
            <a:r>
              <a:rPr lang="zh-CN" altLang="en-US" b="1" dirty="0"/>
              <a:t>类描述符概览</a:t>
            </a:r>
          </a:p>
        </p:txBody>
      </p:sp>
      <p:graphicFrame>
        <p:nvGraphicFramePr>
          <p:cNvPr id="3" name="表格 2">
            <a:extLst>
              <a:ext uri="{FF2B5EF4-FFF2-40B4-BE49-F238E27FC236}">
                <a16:creationId xmlns:a16="http://schemas.microsoft.com/office/drawing/2014/main" id="{40FCB820-0D5E-4176-B2D9-0213CF585DEF}"/>
              </a:ext>
            </a:extLst>
          </p:cNvPr>
          <p:cNvGraphicFramePr>
            <a:graphicFrameLocks noGrp="1"/>
          </p:cNvGraphicFramePr>
          <p:nvPr>
            <p:extLst>
              <p:ext uri="{D42A27DB-BD31-4B8C-83A1-F6EECF244321}">
                <p14:modId xmlns:p14="http://schemas.microsoft.com/office/powerpoint/2010/main" val="62602335"/>
              </p:ext>
            </p:extLst>
          </p:nvPr>
        </p:nvGraphicFramePr>
        <p:xfrm>
          <a:off x="238939" y="612866"/>
          <a:ext cx="11721782" cy="5852160"/>
        </p:xfrm>
        <a:graphic>
          <a:graphicData uri="http://schemas.openxmlformats.org/drawingml/2006/table">
            <a:tbl>
              <a:tblPr firstRow="1" bandRow="1">
                <a:tableStyleId>{3B4B98B0-60AC-42C2-AFA5-B58CD77FA1E5}</a:tableStyleId>
              </a:tblPr>
              <a:tblGrid>
                <a:gridCol w="5860891">
                  <a:extLst>
                    <a:ext uri="{9D8B030D-6E8A-4147-A177-3AD203B41FA5}">
                      <a16:colId xmlns:a16="http://schemas.microsoft.com/office/drawing/2014/main" val="1481514061"/>
                    </a:ext>
                  </a:extLst>
                </a:gridCol>
                <a:gridCol w="5860891">
                  <a:extLst>
                    <a:ext uri="{9D8B030D-6E8A-4147-A177-3AD203B41FA5}">
                      <a16:colId xmlns:a16="http://schemas.microsoft.com/office/drawing/2014/main" val="3284170288"/>
                    </a:ext>
                  </a:extLst>
                </a:gridCol>
              </a:tblGrid>
              <a:tr h="355428">
                <a:tc>
                  <a:txBody>
                    <a:bodyPr/>
                    <a:lstStyle/>
                    <a:p>
                      <a:r>
                        <a:rPr lang="zh-CN" altLang="en-US" baseline="0" dirty="0">
                          <a:latin typeface="Times New Roman" panose="02020603050405020304" pitchFamily="18" charset="0"/>
                          <a:ea typeface="宋体" panose="02010600030101010101" pitchFamily="2" charset="-122"/>
                        </a:rPr>
                        <a:t>描述符类</a:t>
                      </a:r>
                    </a:p>
                  </a:txBody>
                  <a:tcPr/>
                </a:tc>
                <a:tc>
                  <a:txBody>
                    <a:bodyPr/>
                    <a:lstStyle/>
                    <a:p>
                      <a:r>
                        <a:rPr lang="zh-CN" altLang="en-US" baseline="0" dirty="0">
                          <a:latin typeface="Times New Roman" panose="02020603050405020304" pitchFamily="18" charset="0"/>
                          <a:ea typeface="宋体" panose="02010600030101010101" pitchFamily="2" charset="-122"/>
                        </a:rPr>
                        <a:t>概述</a:t>
                      </a:r>
                    </a:p>
                  </a:txBody>
                  <a:tcPr/>
                </a:tc>
                <a:extLst>
                  <a:ext uri="{0D108BD9-81ED-4DB2-BD59-A6C34878D82A}">
                    <a16:rowId xmlns:a16="http://schemas.microsoft.com/office/drawing/2014/main" val="1641835514"/>
                  </a:ext>
                </a:extLst>
              </a:tr>
              <a:tr h="355428">
                <a:tc>
                  <a:txBody>
                    <a:bodyPr/>
                    <a:lstStyle/>
                    <a:p>
                      <a:r>
                        <a:rPr lang="en-US" altLang="zh-CN" sz="1800" baseline="0" dirty="0">
                          <a:latin typeface="Times New Roman" panose="02020603050405020304" pitchFamily="18" charset="0"/>
                          <a:ea typeface="宋体" panose="02010600030101010101" pitchFamily="2" charset="-122"/>
                          <a:cs typeface="Times New Roman" panose="02020603050405020304" pitchFamily="18" charset="0"/>
                        </a:rPr>
                        <a:t>Constitutional indices</a:t>
                      </a:r>
                      <a:endParaRPr lang="zh-CN" altLang="en-US" sz="1800" baseline="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r>
                        <a:rPr lang="zh-CN" altLang="en-US" baseline="0" dirty="0">
                          <a:latin typeface="Times New Roman" panose="02020603050405020304" pitchFamily="18" charset="0"/>
                          <a:ea typeface="宋体" panose="02010600030101010101" pitchFamily="2" charset="-122"/>
                        </a:rPr>
                        <a:t>反应化学组成</a:t>
                      </a:r>
                    </a:p>
                  </a:txBody>
                  <a:tcPr/>
                </a:tc>
                <a:extLst>
                  <a:ext uri="{0D108BD9-81ED-4DB2-BD59-A6C34878D82A}">
                    <a16:rowId xmlns:a16="http://schemas.microsoft.com/office/drawing/2014/main" val="146743141"/>
                  </a:ext>
                </a:extLst>
              </a:tr>
              <a:tr h="355428">
                <a:tc>
                  <a:txBody>
                    <a:bodyPr/>
                    <a:lstStyle/>
                    <a:p>
                      <a:r>
                        <a:rPr lang="en-US" altLang="zh-CN" sz="1800" baseline="0" dirty="0">
                          <a:latin typeface="Times New Roman" panose="02020603050405020304" pitchFamily="18" charset="0"/>
                          <a:ea typeface="宋体" panose="02010600030101010101" pitchFamily="2" charset="-122"/>
                          <a:cs typeface="Times New Roman" panose="02020603050405020304" pitchFamily="18" charset="0"/>
                        </a:rPr>
                        <a:t>Ring descriptor</a:t>
                      </a:r>
                      <a:endParaRPr lang="zh-CN" altLang="en-US" sz="1800" baseline="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r>
                        <a:rPr lang="zh-CN" altLang="en-US" baseline="0" dirty="0">
                          <a:latin typeface="Times New Roman" panose="02020603050405020304" pitchFamily="18" charset="0"/>
                          <a:ea typeface="宋体" panose="02010600030101010101" pitchFamily="2" charset="-122"/>
                        </a:rPr>
                        <a:t>计算结构中各类环的数量</a:t>
                      </a:r>
                    </a:p>
                  </a:txBody>
                  <a:tcPr/>
                </a:tc>
                <a:extLst>
                  <a:ext uri="{0D108BD9-81ED-4DB2-BD59-A6C34878D82A}">
                    <a16:rowId xmlns:a16="http://schemas.microsoft.com/office/drawing/2014/main" val="380594965"/>
                  </a:ext>
                </a:extLst>
              </a:tr>
              <a:tr h="355428">
                <a:tc>
                  <a:txBody>
                    <a:bodyPr/>
                    <a:lstStyle/>
                    <a:p>
                      <a:pPr algn="just">
                        <a:spcAft>
                          <a:spcPts val="0"/>
                        </a:spcAft>
                      </a:pPr>
                      <a:r>
                        <a:rPr lang="en-US"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Topological indices</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r>
                        <a:rPr lang="zh-CN" altLang="en-US" baseline="0" dirty="0">
                          <a:latin typeface="Times New Roman" panose="02020603050405020304" pitchFamily="18" charset="0"/>
                          <a:ea typeface="宋体" panose="02010600030101010101" pitchFamily="2" charset="-122"/>
                        </a:rPr>
                        <a:t>拓扑指数，包括顶点指数、距离指数、路径指数等</a:t>
                      </a:r>
                    </a:p>
                  </a:txBody>
                  <a:tcPr/>
                </a:tc>
                <a:extLst>
                  <a:ext uri="{0D108BD9-81ED-4DB2-BD59-A6C34878D82A}">
                    <a16:rowId xmlns:a16="http://schemas.microsoft.com/office/drawing/2014/main" val="1004542555"/>
                  </a:ext>
                </a:extLst>
              </a:tr>
              <a:tr h="355428">
                <a:tc>
                  <a:txBody>
                    <a:bodyPr/>
                    <a:lstStyle/>
                    <a:p>
                      <a:pPr algn="just">
                        <a:spcAft>
                          <a:spcPts val="0"/>
                        </a:spcAft>
                      </a:pPr>
                      <a:r>
                        <a:rPr lang="en-US"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Walk and path counts</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r>
                        <a:rPr lang="zh-CN" altLang="en-US" baseline="0" dirty="0">
                          <a:latin typeface="Times New Roman" panose="02020603050405020304" pitchFamily="18" charset="0"/>
                          <a:ea typeface="宋体" panose="02010600030101010101" pitchFamily="2" charset="-122"/>
                        </a:rPr>
                        <a:t>对拓扑指数中的路径个数计数</a:t>
                      </a:r>
                    </a:p>
                  </a:txBody>
                  <a:tcPr/>
                </a:tc>
                <a:extLst>
                  <a:ext uri="{0D108BD9-81ED-4DB2-BD59-A6C34878D82A}">
                    <a16:rowId xmlns:a16="http://schemas.microsoft.com/office/drawing/2014/main" val="2586576271"/>
                  </a:ext>
                </a:extLst>
              </a:tr>
              <a:tr h="355428">
                <a:tc>
                  <a:txBody>
                    <a:bodyPr/>
                    <a:lstStyle/>
                    <a:p>
                      <a:pPr algn="just">
                        <a:spcAft>
                          <a:spcPts val="0"/>
                        </a:spcAft>
                      </a:pPr>
                      <a:r>
                        <a:rPr lang="en-US"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Connectivity indices</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r>
                        <a:rPr lang="zh-CN" altLang="en-US" baseline="0" dirty="0">
                          <a:latin typeface="Times New Roman" panose="02020603050405020304" pitchFamily="18" charset="0"/>
                          <a:ea typeface="宋体" panose="02010600030101010101" pitchFamily="2" charset="-122"/>
                        </a:rPr>
                        <a:t>连接指数，反应分子的成键个数</a:t>
                      </a:r>
                    </a:p>
                  </a:txBody>
                  <a:tcPr/>
                </a:tc>
                <a:extLst>
                  <a:ext uri="{0D108BD9-81ED-4DB2-BD59-A6C34878D82A}">
                    <a16:rowId xmlns:a16="http://schemas.microsoft.com/office/drawing/2014/main" val="3321879451"/>
                  </a:ext>
                </a:extLst>
              </a:tr>
              <a:tr h="355428">
                <a:tc>
                  <a:txBody>
                    <a:bodyPr/>
                    <a:lstStyle/>
                    <a:p>
                      <a:pPr algn="just">
                        <a:spcAft>
                          <a:spcPts val="0"/>
                        </a:spcAft>
                      </a:pPr>
                      <a:r>
                        <a:rPr lang="en-US"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Information indices</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r>
                        <a:rPr lang="zh-CN" altLang="en-US" baseline="0" dirty="0">
                          <a:latin typeface="Times New Roman" panose="02020603050405020304" pitchFamily="18" charset="0"/>
                          <a:ea typeface="宋体" panose="02010600030101010101" pitchFamily="2" charset="-122"/>
                        </a:rPr>
                        <a:t>信息指数，将分子性质如大小、原子组成等量化</a:t>
                      </a:r>
                    </a:p>
                  </a:txBody>
                  <a:tcPr/>
                </a:tc>
                <a:extLst>
                  <a:ext uri="{0D108BD9-81ED-4DB2-BD59-A6C34878D82A}">
                    <a16:rowId xmlns:a16="http://schemas.microsoft.com/office/drawing/2014/main" val="2949677293"/>
                  </a:ext>
                </a:extLst>
              </a:tr>
              <a:tr h="355428">
                <a:tc>
                  <a:txBody>
                    <a:bodyPr/>
                    <a:lstStyle/>
                    <a:p>
                      <a:pPr algn="just">
                        <a:spcAft>
                          <a:spcPts val="0"/>
                        </a:spcAft>
                      </a:pPr>
                      <a:r>
                        <a:rPr lang="en-US"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2D matrix-based descriptors</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r>
                        <a:rPr lang="zh-CN" altLang="en-US" baseline="0" dirty="0">
                          <a:latin typeface="Times New Roman" panose="02020603050405020304" pitchFamily="18" charset="0"/>
                          <a:ea typeface="宋体" panose="02010600030101010101" pitchFamily="2" charset="-122"/>
                        </a:rPr>
                        <a:t>将分子结构二维矩阵化后得到的矩阵参数</a:t>
                      </a:r>
                    </a:p>
                  </a:txBody>
                  <a:tcPr/>
                </a:tc>
                <a:extLst>
                  <a:ext uri="{0D108BD9-81ED-4DB2-BD59-A6C34878D82A}">
                    <a16:rowId xmlns:a16="http://schemas.microsoft.com/office/drawing/2014/main" val="2025187431"/>
                  </a:ext>
                </a:extLst>
              </a:tr>
              <a:tr h="355428">
                <a:tc>
                  <a:txBody>
                    <a:bodyPr/>
                    <a:lstStyle/>
                    <a:p>
                      <a:pPr algn="just">
                        <a:spcAft>
                          <a:spcPts val="0"/>
                        </a:spcAft>
                      </a:pPr>
                      <a:r>
                        <a:rPr lang="en-US"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2D autocorrelations</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r>
                        <a:rPr lang="zh-CN" altLang="en-US" baseline="0" dirty="0">
                          <a:latin typeface="Times New Roman" panose="02020603050405020304" pitchFamily="18" charset="0"/>
                          <a:ea typeface="宋体" panose="02010600030101010101" pitchFamily="2" charset="-122"/>
                        </a:rPr>
                        <a:t>二维自相关类，反应二维原子对之间的性质关系</a:t>
                      </a:r>
                    </a:p>
                  </a:txBody>
                  <a:tcPr/>
                </a:tc>
                <a:extLst>
                  <a:ext uri="{0D108BD9-81ED-4DB2-BD59-A6C34878D82A}">
                    <a16:rowId xmlns:a16="http://schemas.microsoft.com/office/drawing/2014/main" val="2825017803"/>
                  </a:ext>
                </a:extLst>
              </a:tr>
              <a:tr h="355428">
                <a:tc>
                  <a:txBody>
                    <a:bodyPr/>
                    <a:lstStyle/>
                    <a:p>
                      <a:pPr algn="just">
                        <a:spcAft>
                          <a:spcPts val="0"/>
                        </a:spcAft>
                      </a:pPr>
                      <a:r>
                        <a:rPr lang="en-US"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Burden eigenvalues</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r>
                        <a:rPr lang="en-US" altLang="zh-CN" baseline="0" dirty="0">
                          <a:latin typeface="Times New Roman" panose="02020603050405020304" pitchFamily="18" charset="0"/>
                          <a:ea typeface="宋体" panose="02010600030101010101" pitchFamily="2" charset="-122"/>
                        </a:rPr>
                        <a:t>Burden</a:t>
                      </a:r>
                      <a:r>
                        <a:rPr lang="zh-CN" altLang="en-US" baseline="0" dirty="0">
                          <a:latin typeface="Times New Roman" panose="02020603050405020304" pitchFamily="18" charset="0"/>
                          <a:ea typeface="宋体" panose="02010600030101010101" pitchFamily="2" charset="-122"/>
                        </a:rPr>
                        <a:t>特征值，反应分子相似性与差异性</a:t>
                      </a:r>
                    </a:p>
                  </a:txBody>
                  <a:tcPr/>
                </a:tc>
                <a:extLst>
                  <a:ext uri="{0D108BD9-81ED-4DB2-BD59-A6C34878D82A}">
                    <a16:rowId xmlns:a16="http://schemas.microsoft.com/office/drawing/2014/main" val="445104979"/>
                  </a:ext>
                </a:extLst>
              </a:tr>
              <a:tr h="355428">
                <a:tc>
                  <a:txBody>
                    <a:bodyPr/>
                    <a:lstStyle/>
                    <a:p>
                      <a:pPr algn="just">
                        <a:spcAft>
                          <a:spcPts val="0"/>
                        </a:spcAft>
                      </a:pPr>
                      <a:r>
                        <a:rPr lang="en-US"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P-VSA-like descriptors</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r>
                        <a:rPr lang="zh-CN" altLang="en-US" baseline="0" dirty="0">
                          <a:latin typeface="Times New Roman" panose="02020603050405020304" pitchFamily="18" charset="0"/>
                          <a:ea typeface="宋体" panose="02010600030101010101" pitchFamily="2" charset="-122"/>
                        </a:rPr>
                        <a:t>计算范德华表面积</a:t>
                      </a:r>
                    </a:p>
                  </a:txBody>
                  <a:tcPr/>
                </a:tc>
                <a:extLst>
                  <a:ext uri="{0D108BD9-81ED-4DB2-BD59-A6C34878D82A}">
                    <a16:rowId xmlns:a16="http://schemas.microsoft.com/office/drawing/2014/main" val="397252989"/>
                  </a:ext>
                </a:extLst>
              </a:tr>
              <a:tr h="355428">
                <a:tc>
                  <a:txBody>
                    <a:bodyPr/>
                    <a:lstStyle/>
                    <a:p>
                      <a:pPr algn="just">
                        <a:spcAft>
                          <a:spcPts val="0"/>
                        </a:spcAft>
                      </a:pPr>
                      <a:r>
                        <a:rPr lang="en-US"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ETA indices</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r>
                        <a:rPr lang="zh-CN" altLang="en-US" baseline="0" dirty="0">
                          <a:latin typeface="Times New Roman" panose="02020603050405020304" pitchFamily="18" charset="0"/>
                          <a:ea typeface="宋体" panose="02010600030101010101" pitchFamily="2" charset="-122"/>
                        </a:rPr>
                        <a:t>拓展拓扑指数，反应分子电负性、共轭性</a:t>
                      </a:r>
                    </a:p>
                  </a:txBody>
                  <a:tcPr/>
                </a:tc>
                <a:extLst>
                  <a:ext uri="{0D108BD9-81ED-4DB2-BD59-A6C34878D82A}">
                    <a16:rowId xmlns:a16="http://schemas.microsoft.com/office/drawing/2014/main" val="2225025265"/>
                  </a:ext>
                </a:extLst>
              </a:tr>
              <a:tr h="355428">
                <a:tc>
                  <a:txBody>
                    <a:bodyPr/>
                    <a:lstStyle/>
                    <a:p>
                      <a:pPr algn="just">
                        <a:spcAft>
                          <a:spcPts val="0"/>
                        </a:spcAft>
                      </a:pPr>
                      <a:r>
                        <a:rPr lang="en-US"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Edge adjacency indices</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r>
                        <a:rPr lang="zh-CN" altLang="en-US" baseline="0" dirty="0">
                          <a:latin typeface="Times New Roman" panose="02020603050405020304" pitchFamily="18" charset="0"/>
                          <a:ea typeface="宋体" panose="02010600030101010101" pitchFamily="2" charset="-122"/>
                        </a:rPr>
                        <a:t>边邻接矩阵指数，反应分子的成键类型以及个数</a:t>
                      </a:r>
                    </a:p>
                  </a:txBody>
                  <a:tcPr/>
                </a:tc>
                <a:extLst>
                  <a:ext uri="{0D108BD9-81ED-4DB2-BD59-A6C34878D82A}">
                    <a16:rowId xmlns:a16="http://schemas.microsoft.com/office/drawing/2014/main" val="1160939949"/>
                  </a:ext>
                </a:extLst>
              </a:tr>
              <a:tr h="355428">
                <a:tc>
                  <a:txBody>
                    <a:bodyPr/>
                    <a:lstStyle/>
                    <a:p>
                      <a:pPr algn="just">
                        <a:spcAft>
                          <a:spcPts val="0"/>
                        </a:spcAft>
                      </a:pPr>
                      <a:r>
                        <a:rPr lang="en-US"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Geometrical descriptors</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r>
                        <a:rPr lang="zh-CN" altLang="en-US" baseline="0" dirty="0">
                          <a:latin typeface="Times New Roman" panose="02020603050405020304" pitchFamily="18" charset="0"/>
                          <a:ea typeface="宋体" panose="02010600030101010101" pitchFamily="2" charset="-122"/>
                        </a:rPr>
                        <a:t>结构信息类，反应分子大小、形状等性质</a:t>
                      </a:r>
                    </a:p>
                  </a:txBody>
                  <a:tcPr/>
                </a:tc>
                <a:extLst>
                  <a:ext uri="{0D108BD9-81ED-4DB2-BD59-A6C34878D82A}">
                    <a16:rowId xmlns:a16="http://schemas.microsoft.com/office/drawing/2014/main" val="2907490524"/>
                  </a:ext>
                </a:extLst>
              </a:tr>
              <a:tr h="355428">
                <a:tc>
                  <a:txBody>
                    <a:bodyPr/>
                    <a:lstStyle/>
                    <a:p>
                      <a:pPr algn="just">
                        <a:spcAft>
                          <a:spcPts val="0"/>
                        </a:spcAft>
                      </a:pPr>
                      <a:r>
                        <a:rPr lang="en-US"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3D matrix-based descriptors</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r>
                        <a:rPr lang="zh-CN" altLang="en-US" baseline="0" dirty="0">
                          <a:latin typeface="Times New Roman" panose="02020603050405020304" pitchFamily="18" charset="0"/>
                          <a:ea typeface="宋体" panose="02010600030101010101" pitchFamily="2" charset="-122"/>
                        </a:rPr>
                        <a:t>将分子结构三维矩阵化后得到的矩阵参数</a:t>
                      </a:r>
                    </a:p>
                  </a:txBody>
                  <a:tcPr/>
                </a:tc>
                <a:extLst>
                  <a:ext uri="{0D108BD9-81ED-4DB2-BD59-A6C34878D82A}">
                    <a16:rowId xmlns:a16="http://schemas.microsoft.com/office/drawing/2014/main" val="3361252671"/>
                  </a:ext>
                </a:extLst>
              </a:tr>
              <a:tr h="355428">
                <a:tc>
                  <a:txBody>
                    <a:bodyPr/>
                    <a:lstStyle/>
                    <a:p>
                      <a:pPr algn="just">
                        <a:spcAft>
                          <a:spcPts val="0"/>
                        </a:spcAft>
                      </a:pPr>
                      <a:r>
                        <a:rPr lang="en-US"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3D autocorrelations</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r>
                        <a:rPr lang="zh-CN" altLang="en-US" baseline="0" dirty="0">
                          <a:latin typeface="Times New Roman" panose="02020603050405020304" pitchFamily="18" charset="0"/>
                          <a:ea typeface="宋体" panose="02010600030101010101" pitchFamily="2" charset="-122"/>
                        </a:rPr>
                        <a:t>三维自相关类，反应三维原子对之间的性质关系</a:t>
                      </a:r>
                    </a:p>
                  </a:txBody>
                  <a:tcPr/>
                </a:tc>
                <a:extLst>
                  <a:ext uri="{0D108BD9-81ED-4DB2-BD59-A6C34878D82A}">
                    <a16:rowId xmlns:a16="http://schemas.microsoft.com/office/drawing/2014/main" val="2671006215"/>
                  </a:ext>
                </a:extLst>
              </a:tr>
            </a:tbl>
          </a:graphicData>
        </a:graphic>
      </p:graphicFrame>
    </p:spTree>
    <p:extLst>
      <p:ext uri="{BB962C8B-B14F-4D97-AF65-F5344CB8AC3E}">
        <p14:creationId xmlns:p14="http://schemas.microsoft.com/office/powerpoint/2010/main" val="1003893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5CC08F3-5B95-4D5C-9BC0-8A3984D4D5EF}"/>
              </a:ext>
            </a:extLst>
          </p:cNvPr>
          <p:cNvSpPr txBox="1"/>
          <p:nvPr/>
        </p:nvSpPr>
        <p:spPr>
          <a:xfrm>
            <a:off x="238939" y="243534"/>
            <a:ext cx="1810111" cy="369332"/>
          </a:xfrm>
          <a:prstGeom prst="rect">
            <a:avLst/>
          </a:prstGeom>
          <a:noFill/>
        </p:spPr>
        <p:txBody>
          <a:bodyPr wrap="none" rtlCol="0">
            <a:spAutoFit/>
          </a:bodyPr>
          <a:lstStyle/>
          <a:p>
            <a:r>
              <a:rPr lang="en-US" altLang="zh-CN" b="1" dirty="0">
                <a:latin typeface="Times New Roman" panose="02020603050405020304" pitchFamily="18" charset="0"/>
                <a:cs typeface="Times New Roman" panose="02020603050405020304" pitchFamily="18" charset="0"/>
              </a:rPr>
              <a:t>30</a:t>
            </a:r>
            <a:r>
              <a:rPr lang="zh-CN" altLang="en-US" b="1" dirty="0"/>
              <a:t>类描述符概览</a:t>
            </a:r>
          </a:p>
        </p:txBody>
      </p:sp>
      <p:graphicFrame>
        <p:nvGraphicFramePr>
          <p:cNvPr id="3" name="表格 2">
            <a:extLst>
              <a:ext uri="{FF2B5EF4-FFF2-40B4-BE49-F238E27FC236}">
                <a16:creationId xmlns:a16="http://schemas.microsoft.com/office/drawing/2014/main" id="{40FCB820-0D5E-4176-B2D9-0213CF585DEF}"/>
              </a:ext>
            </a:extLst>
          </p:cNvPr>
          <p:cNvGraphicFramePr>
            <a:graphicFrameLocks noGrp="1"/>
          </p:cNvGraphicFramePr>
          <p:nvPr>
            <p:extLst>
              <p:ext uri="{D42A27DB-BD31-4B8C-83A1-F6EECF244321}">
                <p14:modId xmlns:p14="http://schemas.microsoft.com/office/powerpoint/2010/main" val="1480802110"/>
              </p:ext>
            </p:extLst>
          </p:nvPr>
        </p:nvGraphicFramePr>
        <p:xfrm>
          <a:off x="238939" y="612866"/>
          <a:ext cx="11721782" cy="5852160"/>
        </p:xfrm>
        <a:graphic>
          <a:graphicData uri="http://schemas.openxmlformats.org/drawingml/2006/table">
            <a:tbl>
              <a:tblPr firstRow="1" bandRow="1">
                <a:tableStyleId>{3B4B98B0-60AC-42C2-AFA5-B58CD77FA1E5}</a:tableStyleId>
              </a:tblPr>
              <a:tblGrid>
                <a:gridCol w="5860891">
                  <a:extLst>
                    <a:ext uri="{9D8B030D-6E8A-4147-A177-3AD203B41FA5}">
                      <a16:colId xmlns:a16="http://schemas.microsoft.com/office/drawing/2014/main" val="1481514061"/>
                    </a:ext>
                  </a:extLst>
                </a:gridCol>
                <a:gridCol w="5860891">
                  <a:extLst>
                    <a:ext uri="{9D8B030D-6E8A-4147-A177-3AD203B41FA5}">
                      <a16:colId xmlns:a16="http://schemas.microsoft.com/office/drawing/2014/main" val="3284170288"/>
                    </a:ext>
                  </a:extLst>
                </a:gridCol>
              </a:tblGrid>
              <a:tr h="355428">
                <a:tc>
                  <a:txBody>
                    <a:bodyPr/>
                    <a:lstStyle/>
                    <a:p>
                      <a:r>
                        <a:rPr lang="zh-CN" altLang="en-US" baseline="0" dirty="0">
                          <a:latin typeface="Times New Roman" panose="02020603050405020304" pitchFamily="18" charset="0"/>
                          <a:ea typeface="宋体" panose="02010600030101010101" pitchFamily="2" charset="-122"/>
                        </a:rPr>
                        <a:t>描述符类</a:t>
                      </a:r>
                    </a:p>
                  </a:txBody>
                  <a:tcPr/>
                </a:tc>
                <a:tc>
                  <a:txBody>
                    <a:bodyPr/>
                    <a:lstStyle/>
                    <a:p>
                      <a:r>
                        <a:rPr lang="zh-CN" altLang="en-US" baseline="0" dirty="0">
                          <a:latin typeface="Times New Roman" panose="02020603050405020304" pitchFamily="18" charset="0"/>
                          <a:ea typeface="宋体" panose="02010600030101010101" pitchFamily="2" charset="-122"/>
                        </a:rPr>
                        <a:t>概述</a:t>
                      </a:r>
                    </a:p>
                  </a:txBody>
                  <a:tcPr/>
                </a:tc>
                <a:extLst>
                  <a:ext uri="{0D108BD9-81ED-4DB2-BD59-A6C34878D82A}">
                    <a16:rowId xmlns:a16="http://schemas.microsoft.com/office/drawing/2014/main" val="1641835514"/>
                  </a:ext>
                </a:extLst>
              </a:tr>
              <a:tr h="355428">
                <a:tc>
                  <a:txBody>
                    <a:bodyPr/>
                    <a:lstStyle/>
                    <a:p>
                      <a:pPr algn="just">
                        <a:spcAft>
                          <a:spcPts val="0"/>
                        </a:spcAft>
                      </a:pP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rPr>
                        <a:t>RDF descriptors</a:t>
                      </a:r>
                      <a:endPar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r>
                        <a:rPr lang="zh-CN" altLang="en-US" baseline="0" dirty="0">
                          <a:latin typeface="Times New Roman" panose="02020603050405020304" pitchFamily="18" charset="0"/>
                          <a:ea typeface="宋体" panose="02010600030101010101" pitchFamily="2" charset="-122"/>
                        </a:rPr>
                        <a:t>半径分布指数，指特定半径内原子存在情况</a:t>
                      </a:r>
                    </a:p>
                  </a:txBody>
                  <a:tcPr/>
                </a:tc>
                <a:extLst>
                  <a:ext uri="{0D108BD9-81ED-4DB2-BD59-A6C34878D82A}">
                    <a16:rowId xmlns:a16="http://schemas.microsoft.com/office/drawing/2014/main" val="146743141"/>
                  </a:ext>
                </a:extLst>
              </a:tr>
              <a:tr h="355428">
                <a:tc>
                  <a:txBody>
                    <a:bodyPr/>
                    <a:lstStyle/>
                    <a:p>
                      <a:pPr algn="just">
                        <a:spcAft>
                          <a:spcPts val="0"/>
                        </a:spcAft>
                      </a:pP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rPr>
                        <a:t>3D-MoRSE descriptors</a:t>
                      </a:r>
                      <a:endPar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r>
                        <a:rPr lang="zh-CN" altLang="en-US" baseline="0" dirty="0">
                          <a:latin typeface="Times New Roman" panose="02020603050405020304" pitchFamily="18" charset="0"/>
                          <a:ea typeface="宋体" panose="02010600030101010101" pitchFamily="2" charset="-122"/>
                        </a:rPr>
                        <a:t>反应原子在特定半径内的分布情况</a:t>
                      </a:r>
                    </a:p>
                  </a:txBody>
                  <a:tcPr/>
                </a:tc>
                <a:extLst>
                  <a:ext uri="{0D108BD9-81ED-4DB2-BD59-A6C34878D82A}">
                    <a16:rowId xmlns:a16="http://schemas.microsoft.com/office/drawing/2014/main" val="380594965"/>
                  </a:ext>
                </a:extLst>
              </a:tr>
              <a:tr h="355428">
                <a:tc>
                  <a:txBody>
                    <a:bodyPr/>
                    <a:lstStyle/>
                    <a:p>
                      <a:pPr algn="just">
                        <a:spcAft>
                          <a:spcPts val="0"/>
                        </a:spcAft>
                      </a:pP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rPr>
                        <a:t>WHIM descriptors</a:t>
                      </a:r>
                      <a:endPar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r>
                        <a:rPr lang="zh-CN" altLang="en-US" baseline="0" dirty="0">
                          <a:latin typeface="Times New Roman" panose="02020603050405020304" pitchFamily="18" charset="0"/>
                          <a:ea typeface="宋体" panose="02010600030101010101" pitchFamily="2" charset="-122"/>
                        </a:rPr>
                        <a:t>反应分子三维的结构</a:t>
                      </a:r>
                    </a:p>
                  </a:txBody>
                  <a:tcPr/>
                </a:tc>
                <a:extLst>
                  <a:ext uri="{0D108BD9-81ED-4DB2-BD59-A6C34878D82A}">
                    <a16:rowId xmlns:a16="http://schemas.microsoft.com/office/drawing/2014/main" val="1004542555"/>
                  </a:ext>
                </a:extLst>
              </a:tr>
              <a:tr h="355428">
                <a:tc>
                  <a:txBody>
                    <a:bodyPr/>
                    <a:lstStyle/>
                    <a:p>
                      <a:pPr algn="just">
                        <a:spcAft>
                          <a:spcPts val="0"/>
                        </a:spcAft>
                      </a:pP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rPr>
                        <a:t>GETAWAY descriptors</a:t>
                      </a:r>
                      <a:endPar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r>
                        <a:rPr lang="zh-CN" altLang="en-US" baseline="0" dirty="0">
                          <a:latin typeface="Times New Roman" panose="02020603050405020304" pitchFamily="18" charset="0"/>
                          <a:ea typeface="宋体" panose="02010600030101010101" pitchFamily="2" charset="-122"/>
                        </a:rPr>
                        <a:t>也是反应分子三维的结构</a:t>
                      </a:r>
                    </a:p>
                  </a:txBody>
                  <a:tcPr/>
                </a:tc>
                <a:extLst>
                  <a:ext uri="{0D108BD9-81ED-4DB2-BD59-A6C34878D82A}">
                    <a16:rowId xmlns:a16="http://schemas.microsoft.com/office/drawing/2014/main" val="2586576271"/>
                  </a:ext>
                </a:extLst>
              </a:tr>
              <a:tr h="355428">
                <a:tc>
                  <a:txBody>
                    <a:bodyPr/>
                    <a:lstStyle/>
                    <a:p>
                      <a:pPr algn="just">
                        <a:spcAft>
                          <a:spcPts val="0"/>
                        </a:spcAft>
                      </a:pPr>
                      <a:r>
                        <a:rPr lang="en-US" sz="18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Randic</a:t>
                      </a:r>
                      <a:r>
                        <a:rPr lang="en-US"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 molecular profiles</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r>
                        <a:rPr lang="zh-CN" altLang="en-US" baseline="0" dirty="0">
                          <a:latin typeface="Times New Roman" panose="02020603050405020304" pitchFamily="18" charset="0"/>
                          <a:ea typeface="宋体" panose="02010600030101010101" pitchFamily="2" charset="-122"/>
                        </a:rPr>
                        <a:t>反应分子三维形状相似性</a:t>
                      </a:r>
                    </a:p>
                  </a:txBody>
                  <a:tcPr/>
                </a:tc>
                <a:extLst>
                  <a:ext uri="{0D108BD9-81ED-4DB2-BD59-A6C34878D82A}">
                    <a16:rowId xmlns:a16="http://schemas.microsoft.com/office/drawing/2014/main" val="3321879451"/>
                  </a:ext>
                </a:extLst>
              </a:tr>
              <a:tr h="355428">
                <a:tc>
                  <a:txBody>
                    <a:bodyPr/>
                    <a:lstStyle/>
                    <a:p>
                      <a:pPr algn="just">
                        <a:spcAft>
                          <a:spcPts val="0"/>
                        </a:spcAft>
                      </a:pP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rPr>
                        <a:t>Functional groups count</a:t>
                      </a:r>
                      <a:endPar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r>
                        <a:rPr lang="zh-CN" altLang="en-US" baseline="0" dirty="0">
                          <a:latin typeface="Times New Roman" panose="02020603050405020304" pitchFamily="18" charset="0"/>
                          <a:ea typeface="宋体" panose="02010600030101010101" pitchFamily="2" charset="-122"/>
                        </a:rPr>
                        <a:t>官能团计数</a:t>
                      </a:r>
                    </a:p>
                  </a:txBody>
                  <a:tcPr/>
                </a:tc>
                <a:extLst>
                  <a:ext uri="{0D108BD9-81ED-4DB2-BD59-A6C34878D82A}">
                    <a16:rowId xmlns:a16="http://schemas.microsoft.com/office/drawing/2014/main" val="2949677293"/>
                  </a:ext>
                </a:extLst>
              </a:tr>
              <a:tr h="355428">
                <a:tc>
                  <a:txBody>
                    <a:bodyPr/>
                    <a:lstStyle/>
                    <a:p>
                      <a:pPr algn="just">
                        <a:spcAft>
                          <a:spcPts val="0"/>
                        </a:spcAft>
                      </a:pP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rPr>
                        <a:t>Atom-centred fragments</a:t>
                      </a:r>
                      <a:endPar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r>
                        <a:rPr lang="zh-CN" altLang="en-US" baseline="0" dirty="0">
                          <a:latin typeface="Times New Roman" panose="02020603050405020304" pitchFamily="18" charset="0"/>
                          <a:ea typeface="宋体" panose="02010600030101010101" pitchFamily="2" charset="-122"/>
                        </a:rPr>
                        <a:t>原子片段计数</a:t>
                      </a:r>
                    </a:p>
                  </a:txBody>
                  <a:tcPr/>
                </a:tc>
                <a:extLst>
                  <a:ext uri="{0D108BD9-81ED-4DB2-BD59-A6C34878D82A}">
                    <a16:rowId xmlns:a16="http://schemas.microsoft.com/office/drawing/2014/main" val="2025187431"/>
                  </a:ext>
                </a:extLst>
              </a:tr>
              <a:tr h="355428">
                <a:tc>
                  <a:txBody>
                    <a:bodyPr/>
                    <a:lstStyle/>
                    <a:p>
                      <a:pPr algn="just">
                        <a:spcAft>
                          <a:spcPts val="0"/>
                        </a:spcAft>
                      </a:pP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rPr>
                        <a:t>Atom-type E-state indices</a:t>
                      </a:r>
                      <a:endPar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r>
                        <a:rPr lang="zh-CN" altLang="en-US" baseline="0" dirty="0">
                          <a:latin typeface="Times New Roman" panose="02020603050405020304" pitchFamily="18" charset="0"/>
                          <a:ea typeface="宋体" panose="02010600030101010101" pitchFamily="2" charset="-122"/>
                        </a:rPr>
                        <a:t>原子成键类型计数</a:t>
                      </a:r>
                    </a:p>
                  </a:txBody>
                  <a:tcPr/>
                </a:tc>
                <a:extLst>
                  <a:ext uri="{0D108BD9-81ED-4DB2-BD59-A6C34878D82A}">
                    <a16:rowId xmlns:a16="http://schemas.microsoft.com/office/drawing/2014/main" val="2825017803"/>
                  </a:ext>
                </a:extLst>
              </a:tr>
              <a:tr h="355428">
                <a:tc>
                  <a:txBody>
                    <a:bodyPr/>
                    <a:lstStyle/>
                    <a:p>
                      <a:pPr algn="just">
                        <a:spcAft>
                          <a:spcPts val="0"/>
                        </a:spcAft>
                      </a:pP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rPr>
                        <a:t>CATS 2D</a:t>
                      </a:r>
                      <a:endPar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r>
                        <a:rPr lang="zh-CN" altLang="en-US" baseline="0" dirty="0">
                          <a:latin typeface="Times New Roman" panose="02020603050405020304" pitchFamily="18" charset="0"/>
                          <a:ea typeface="宋体" panose="02010600030101010101" pitchFamily="2" charset="-122"/>
                        </a:rPr>
                        <a:t>二维特定官能团对计数</a:t>
                      </a:r>
                    </a:p>
                  </a:txBody>
                  <a:tcPr/>
                </a:tc>
                <a:extLst>
                  <a:ext uri="{0D108BD9-81ED-4DB2-BD59-A6C34878D82A}">
                    <a16:rowId xmlns:a16="http://schemas.microsoft.com/office/drawing/2014/main" val="445104979"/>
                  </a:ext>
                </a:extLst>
              </a:tr>
              <a:tr h="355428">
                <a:tc>
                  <a:txBody>
                    <a:bodyPr/>
                    <a:lstStyle/>
                    <a:p>
                      <a:pPr algn="just">
                        <a:spcAft>
                          <a:spcPts val="0"/>
                        </a:spcAft>
                      </a:pP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rPr>
                        <a:t>2D Atom Pairs</a:t>
                      </a:r>
                      <a:endPar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r>
                        <a:rPr lang="zh-CN" altLang="en-US" baseline="0" dirty="0">
                          <a:latin typeface="Times New Roman" panose="02020603050405020304" pitchFamily="18" charset="0"/>
                          <a:ea typeface="宋体" panose="02010600030101010101" pitchFamily="2" charset="-122"/>
                        </a:rPr>
                        <a:t>二维原子对计数</a:t>
                      </a:r>
                    </a:p>
                  </a:txBody>
                  <a:tcPr/>
                </a:tc>
                <a:extLst>
                  <a:ext uri="{0D108BD9-81ED-4DB2-BD59-A6C34878D82A}">
                    <a16:rowId xmlns:a16="http://schemas.microsoft.com/office/drawing/2014/main" val="397252989"/>
                  </a:ext>
                </a:extLst>
              </a:tr>
              <a:tr h="355428">
                <a:tc>
                  <a:txBody>
                    <a:bodyPr/>
                    <a:lstStyle/>
                    <a:p>
                      <a:pPr algn="just">
                        <a:spcAft>
                          <a:spcPts val="0"/>
                        </a:spcAft>
                      </a:pP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rPr>
                        <a:t>3D Atom Pairs</a:t>
                      </a:r>
                      <a:endPar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r>
                        <a:rPr lang="zh-CN" altLang="en-US" baseline="0" dirty="0">
                          <a:latin typeface="Times New Roman" panose="02020603050405020304" pitchFamily="18" charset="0"/>
                          <a:ea typeface="宋体" panose="02010600030101010101" pitchFamily="2" charset="-122"/>
                        </a:rPr>
                        <a:t>三维原子对计数</a:t>
                      </a:r>
                    </a:p>
                  </a:txBody>
                  <a:tcPr/>
                </a:tc>
                <a:extLst>
                  <a:ext uri="{0D108BD9-81ED-4DB2-BD59-A6C34878D82A}">
                    <a16:rowId xmlns:a16="http://schemas.microsoft.com/office/drawing/2014/main" val="2225025265"/>
                  </a:ext>
                </a:extLst>
              </a:tr>
              <a:tr h="355428">
                <a:tc>
                  <a:txBody>
                    <a:bodyPr/>
                    <a:lstStyle/>
                    <a:p>
                      <a:pPr algn="just">
                        <a:spcAft>
                          <a:spcPts val="0"/>
                        </a:spcAft>
                      </a:pP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rPr>
                        <a:t>Charge descriptors</a:t>
                      </a:r>
                      <a:endPar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r>
                        <a:rPr lang="zh-CN" altLang="en-US" baseline="0" dirty="0">
                          <a:latin typeface="Times New Roman" panose="02020603050405020304" pitchFamily="18" charset="0"/>
                          <a:ea typeface="宋体" panose="02010600030101010101" pitchFamily="2" charset="-122"/>
                        </a:rPr>
                        <a:t>电荷类描述符</a:t>
                      </a:r>
                    </a:p>
                  </a:txBody>
                  <a:tcPr/>
                </a:tc>
                <a:extLst>
                  <a:ext uri="{0D108BD9-81ED-4DB2-BD59-A6C34878D82A}">
                    <a16:rowId xmlns:a16="http://schemas.microsoft.com/office/drawing/2014/main" val="1160939949"/>
                  </a:ext>
                </a:extLst>
              </a:tr>
              <a:tr h="355428">
                <a:tc>
                  <a:txBody>
                    <a:bodyPr/>
                    <a:lstStyle/>
                    <a:p>
                      <a:pPr algn="just">
                        <a:spcAft>
                          <a:spcPts val="0"/>
                        </a:spcAft>
                      </a:pP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rPr>
                        <a:t>Molecular properties</a:t>
                      </a:r>
                      <a:endPar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r>
                        <a:rPr lang="zh-CN" altLang="en-US" baseline="0" dirty="0">
                          <a:latin typeface="Times New Roman" panose="02020603050405020304" pitchFamily="18" charset="0"/>
                          <a:ea typeface="宋体" panose="02010600030101010101" pitchFamily="2" charset="-122"/>
                        </a:rPr>
                        <a:t>分子的物化性质，如分子体积、表面面积、</a:t>
                      </a:r>
                      <a:r>
                        <a:rPr lang="en-US" altLang="zh-CN" baseline="0" dirty="0" err="1">
                          <a:latin typeface="Times New Roman" panose="02020603050405020304" pitchFamily="18" charset="0"/>
                          <a:ea typeface="宋体" panose="02010600030101010101" pitchFamily="2" charset="-122"/>
                        </a:rPr>
                        <a:t>LogP</a:t>
                      </a:r>
                      <a:r>
                        <a:rPr lang="zh-CN" altLang="en-US" baseline="0" dirty="0">
                          <a:latin typeface="Times New Roman" panose="02020603050405020304" pitchFamily="18" charset="0"/>
                          <a:ea typeface="宋体" panose="02010600030101010101" pitchFamily="2" charset="-122"/>
                        </a:rPr>
                        <a:t>等</a:t>
                      </a:r>
                    </a:p>
                  </a:txBody>
                  <a:tcPr/>
                </a:tc>
                <a:extLst>
                  <a:ext uri="{0D108BD9-81ED-4DB2-BD59-A6C34878D82A}">
                    <a16:rowId xmlns:a16="http://schemas.microsoft.com/office/drawing/2014/main" val="2907490524"/>
                  </a:ext>
                </a:extLst>
              </a:tr>
              <a:tr h="355428">
                <a:tc>
                  <a:txBody>
                    <a:bodyPr/>
                    <a:lstStyle/>
                    <a:p>
                      <a:pPr algn="just">
                        <a:spcAft>
                          <a:spcPts val="0"/>
                        </a:spcAft>
                      </a:pP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rPr>
                        <a:t>Drug-like indices</a:t>
                      </a:r>
                      <a:endPar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r>
                        <a:rPr lang="zh-CN" altLang="en-US" baseline="0" dirty="0">
                          <a:latin typeface="Times New Roman" panose="02020603050405020304" pitchFamily="18" charset="0"/>
                          <a:ea typeface="宋体" panose="02010600030101010101" pitchFamily="2" charset="-122"/>
                        </a:rPr>
                        <a:t>药类性质的描述符</a:t>
                      </a:r>
                    </a:p>
                  </a:txBody>
                  <a:tcPr/>
                </a:tc>
                <a:extLst>
                  <a:ext uri="{0D108BD9-81ED-4DB2-BD59-A6C34878D82A}">
                    <a16:rowId xmlns:a16="http://schemas.microsoft.com/office/drawing/2014/main" val="3361252671"/>
                  </a:ext>
                </a:extLst>
              </a:tr>
              <a:tr h="355428">
                <a:tc>
                  <a:txBody>
                    <a:bodyPr/>
                    <a:lstStyle/>
                    <a:p>
                      <a:pPr algn="just">
                        <a:spcAft>
                          <a:spcPts val="0"/>
                        </a:spcAft>
                      </a:pPr>
                      <a:r>
                        <a:rPr lang="en-US"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CATS 3D</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r>
                        <a:rPr lang="zh-CN" altLang="en-US" baseline="0" dirty="0">
                          <a:latin typeface="Times New Roman" panose="02020603050405020304" pitchFamily="18" charset="0"/>
                          <a:ea typeface="宋体" panose="02010600030101010101" pitchFamily="2" charset="-122"/>
                        </a:rPr>
                        <a:t>三维特定官能团对计数</a:t>
                      </a:r>
                    </a:p>
                  </a:txBody>
                  <a:tcPr/>
                </a:tc>
                <a:extLst>
                  <a:ext uri="{0D108BD9-81ED-4DB2-BD59-A6C34878D82A}">
                    <a16:rowId xmlns:a16="http://schemas.microsoft.com/office/drawing/2014/main" val="2671006215"/>
                  </a:ext>
                </a:extLst>
              </a:tr>
            </a:tbl>
          </a:graphicData>
        </a:graphic>
      </p:graphicFrame>
    </p:spTree>
    <p:extLst>
      <p:ext uri="{BB962C8B-B14F-4D97-AF65-F5344CB8AC3E}">
        <p14:creationId xmlns:p14="http://schemas.microsoft.com/office/powerpoint/2010/main" val="3261183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D90213-D181-4836-8EDD-42AC74D0F825}"/>
              </a:ext>
            </a:extLst>
          </p:cNvPr>
          <p:cNvSpPr>
            <a:spLocks noGrp="1"/>
          </p:cNvSpPr>
          <p:nvPr>
            <p:ph type="title"/>
          </p:nvPr>
        </p:nvSpPr>
        <p:spPr/>
        <p:txBody>
          <a:bodyPr/>
          <a:lstStyle/>
          <a:p>
            <a:r>
              <a:rPr lang="zh-CN" altLang="en-US" dirty="0"/>
              <a:t>三十类描述符详论</a:t>
            </a:r>
          </a:p>
        </p:txBody>
      </p:sp>
      <p:sp>
        <p:nvSpPr>
          <p:cNvPr id="3" name="文本占位符 2">
            <a:extLst>
              <a:ext uri="{FF2B5EF4-FFF2-40B4-BE49-F238E27FC236}">
                <a16:creationId xmlns:a16="http://schemas.microsoft.com/office/drawing/2014/main" id="{BA75A2B7-B93B-41AF-909A-C1F984106C51}"/>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03954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59A45D8-886C-4580-8347-1F9E08D93DC8}"/>
              </a:ext>
            </a:extLst>
          </p:cNvPr>
          <p:cNvSpPr txBox="1"/>
          <p:nvPr/>
        </p:nvSpPr>
        <p:spPr>
          <a:xfrm>
            <a:off x="238939" y="243534"/>
            <a:ext cx="2332690" cy="369332"/>
          </a:xfrm>
          <a:prstGeom prst="rect">
            <a:avLst/>
          </a:prstGeom>
          <a:noFill/>
        </p:spPr>
        <p:txBody>
          <a:bodyPr wrap="none" rtlCol="0">
            <a:spAutoFit/>
          </a:bodyPr>
          <a:lstStyle/>
          <a:p>
            <a:r>
              <a:rPr lang="en-US" altLang="zh-CN" b="1" dirty="0">
                <a:latin typeface="Times New Roman" panose="02020603050405020304" pitchFamily="18" charset="0"/>
                <a:cs typeface="Times New Roman" panose="02020603050405020304" pitchFamily="18" charset="0"/>
              </a:rPr>
              <a:t>Constitutional indices</a:t>
            </a:r>
            <a:endParaRPr lang="zh-CN" altLang="en-US" b="1" dirty="0">
              <a:latin typeface="Times New Roman" panose="02020603050405020304" pitchFamily="18" charset="0"/>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FDDF22FB-3175-4FFA-99D8-340B08CBB2F0}"/>
              </a:ext>
            </a:extLst>
          </p:cNvPr>
          <p:cNvGraphicFramePr>
            <a:graphicFrameLocks noGrp="1"/>
          </p:cNvGraphicFramePr>
          <p:nvPr>
            <p:extLst>
              <p:ext uri="{D42A27DB-BD31-4B8C-83A1-F6EECF244321}">
                <p14:modId xmlns:p14="http://schemas.microsoft.com/office/powerpoint/2010/main" val="837378407"/>
              </p:ext>
            </p:extLst>
          </p:nvPr>
        </p:nvGraphicFramePr>
        <p:xfrm>
          <a:off x="238939" y="612866"/>
          <a:ext cx="11714124" cy="5933440"/>
        </p:xfrm>
        <a:graphic>
          <a:graphicData uri="http://schemas.openxmlformats.org/drawingml/2006/table">
            <a:tbl>
              <a:tblPr firstRow="1" bandRow="1">
                <a:tableStyleId>{3B4B98B0-60AC-42C2-AFA5-B58CD77FA1E5}</a:tableStyleId>
              </a:tblPr>
              <a:tblGrid>
                <a:gridCol w="997109">
                  <a:extLst>
                    <a:ext uri="{9D8B030D-6E8A-4147-A177-3AD203B41FA5}">
                      <a16:colId xmlns:a16="http://schemas.microsoft.com/office/drawing/2014/main" val="1773462811"/>
                    </a:ext>
                  </a:extLst>
                </a:gridCol>
                <a:gridCol w="2934232">
                  <a:extLst>
                    <a:ext uri="{9D8B030D-6E8A-4147-A177-3AD203B41FA5}">
                      <a16:colId xmlns:a16="http://schemas.microsoft.com/office/drawing/2014/main" val="2487424153"/>
                    </a:ext>
                  </a:extLst>
                </a:gridCol>
                <a:gridCol w="934737">
                  <a:extLst>
                    <a:ext uri="{9D8B030D-6E8A-4147-A177-3AD203B41FA5}">
                      <a16:colId xmlns:a16="http://schemas.microsoft.com/office/drawing/2014/main" val="2911808632"/>
                    </a:ext>
                  </a:extLst>
                </a:gridCol>
                <a:gridCol w="2761580">
                  <a:extLst>
                    <a:ext uri="{9D8B030D-6E8A-4147-A177-3AD203B41FA5}">
                      <a16:colId xmlns:a16="http://schemas.microsoft.com/office/drawing/2014/main" val="2578742405"/>
                    </a:ext>
                  </a:extLst>
                </a:gridCol>
                <a:gridCol w="1332543">
                  <a:extLst>
                    <a:ext uri="{9D8B030D-6E8A-4147-A177-3AD203B41FA5}">
                      <a16:colId xmlns:a16="http://schemas.microsoft.com/office/drawing/2014/main" val="4240364205"/>
                    </a:ext>
                  </a:extLst>
                </a:gridCol>
                <a:gridCol w="2753923">
                  <a:extLst>
                    <a:ext uri="{9D8B030D-6E8A-4147-A177-3AD203B41FA5}">
                      <a16:colId xmlns:a16="http://schemas.microsoft.com/office/drawing/2014/main" val="887600838"/>
                    </a:ext>
                  </a:extLst>
                </a:gridCol>
              </a:tblGrid>
              <a:tr h="370840">
                <a:tc>
                  <a:txBody>
                    <a:bodyPr/>
                    <a:lstStyle/>
                    <a:p>
                      <a:r>
                        <a:rPr lang="zh-CN" altLang="en-US" b="1" baseline="0" dirty="0">
                          <a:latin typeface="Times New Roman" panose="02020603050405020304" pitchFamily="18" charset="0"/>
                          <a:ea typeface="宋体" panose="02010600030101010101" pitchFamily="2" charset="-122"/>
                        </a:rPr>
                        <a:t>描述符</a:t>
                      </a:r>
                    </a:p>
                  </a:txBody>
                  <a:tcPr/>
                </a:tc>
                <a:tc>
                  <a:txBody>
                    <a:bodyPr/>
                    <a:lstStyle/>
                    <a:p>
                      <a:r>
                        <a:rPr lang="zh-CN" altLang="en-US" b="1" baseline="0" dirty="0">
                          <a:latin typeface="Times New Roman" panose="02020603050405020304" pitchFamily="18" charset="0"/>
                          <a:ea typeface="宋体" panose="02010600030101010101" pitchFamily="2" charset="-122"/>
                        </a:rPr>
                        <a:t>含义</a:t>
                      </a:r>
                    </a:p>
                  </a:txBody>
                  <a:tcPr/>
                </a:tc>
                <a:tc>
                  <a:txBody>
                    <a:bodyPr/>
                    <a:lstStyle/>
                    <a:p>
                      <a:r>
                        <a:rPr lang="zh-CN" altLang="en-US" b="1" baseline="0" dirty="0">
                          <a:latin typeface="Times New Roman" panose="02020603050405020304" pitchFamily="18" charset="0"/>
                          <a:ea typeface="宋体" panose="02010600030101010101" pitchFamily="2" charset="-122"/>
                        </a:rPr>
                        <a:t>描述符</a:t>
                      </a:r>
                    </a:p>
                  </a:txBody>
                  <a:tcPr/>
                </a:tc>
                <a:tc>
                  <a:txBody>
                    <a:bodyPr/>
                    <a:lstStyle/>
                    <a:p>
                      <a:r>
                        <a:rPr lang="zh-CN" altLang="en-US" b="1" baseline="0" dirty="0">
                          <a:latin typeface="Times New Roman" panose="02020603050405020304" pitchFamily="18" charset="0"/>
                          <a:ea typeface="宋体" panose="02010600030101010101" pitchFamily="2" charset="-122"/>
                        </a:rPr>
                        <a:t>含义</a:t>
                      </a:r>
                    </a:p>
                  </a:txBody>
                  <a:tcPr/>
                </a:tc>
                <a:tc>
                  <a:txBody>
                    <a:bodyPr/>
                    <a:lstStyle/>
                    <a:p>
                      <a:r>
                        <a:rPr lang="zh-CN" altLang="en-US" b="1" baseline="0" dirty="0">
                          <a:latin typeface="Times New Roman" panose="02020603050405020304" pitchFamily="18" charset="0"/>
                          <a:ea typeface="宋体" panose="02010600030101010101" pitchFamily="2" charset="-122"/>
                        </a:rPr>
                        <a:t>描述符</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baseline="0" dirty="0">
                          <a:latin typeface="Times New Roman" panose="02020603050405020304" pitchFamily="18" charset="0"/>
                          <a:ea typeface="宋体" panose="02010600030101010101" pitchFamily="2" charset="-122"/>
                        </a:rPr>
                        <a:t>含义</a:t>
                      </a:r>
                    </a:p>
                  </a:txBody>
                  <a:tcPr/>
                </a:tc>
                <a:extLst>
                  <a:ext uri="{0D108BD9-81ED-4DB2-BD59-A6C34878D82A}">
                    <a16:rowId xmlns:a16="http://schemas.microsoft.com/office/drawing/2014/main" val="578377412"/>
                  </a:ext>
                </a:extLst>
              </a:tr>
              <a:tr h="370840">
                <a:tc>
                  <a:txBody>
                    <a:bodyPr/>
                    <a:lstStyle/>
                    <a:p>
                      <a:pPr algn="just">
                        <a:spcAft>
                          <a:spcPts val="0"/>
                        </a:spcAft>
                      </a:pPr>
                      <a:r>
                        <a:rPr lang="en-US"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MW</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分子质量</a:t>
                      </a:r>
                    </a:p>
                  </a:txBody>
                  <a:tcPr marL="68580" marR="68580" marT="0" marB="0"/>
                </a:tc>
                <a:tc>
                  <a:txBody>
                    <a:bodyPr/>
                    <a:lstStyle/>
                    <a:p>
                      <a:pPr algn="just">
                        <a:spcAft>
                          <a:spcPts val="0"/>
                        </a:spcAft>
                      </a:pPr>
                      <a:r>
                        <a:rPr lang="en-US" sz="18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nBO</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altLang="en-US"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非</a:t>
                      </a:r>
                      <a:r>
                        <a:rPr lang="en-US"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H</a:t>
                      </a:r>
                      <a:r>
                        <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键数</a:t>
                      </a:r>
                    </a:p>
                  </a:txBody>
                  <a:tcPr marL="68580" marR="68580" marT="0" marB="0"/>
                </a:tc>
                <a:tc>
                  <a:txBody>
                    <a:bodyPr/>
                    <a:lstStyle/>
                    <a:p>
                      <a:pPr algn="just">
                        <a:spcAft>
                          <a:spcPts val="0"/>
                        </a:spcAft>
                      </a:pPr>
                      <a:r>
                        <a:rPr lang="en-US" sz="18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nCsp</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SP</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49414387"/>
                  </a:ext>
                </a:extLst>
              </a:tr>
              <a:tr h="370840">
                <a:tc>
                  <a:txBody>
                    <a:bodyPr/>
                    <a:lstStyle/>
                    <a:p>
                      <a:pPr algn="just">
                        <a:spcAft>
                          <a:spcPts val="0"/>
                        </a:spcAft>
                      </a:pPr>
                      <a:r>
                        <a:rPr lang="en-US"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AMW</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平均分子质量</a:t>
                      </a:r>
                    </a:p>
                  </a:txBody>
                  <a:tcPr marL="68580" marR="68580" marT="0" marB="0"/>
                </a:tc>
                <a:tc>
                  <a:txBody>
                    <a:bodyPr/>
                    <a:lstStyle/>
                    <a:p>
                      <a:pPr algn="just">
                        <a:spcAft>
                          <a:spcPts val="0"/>
                        </a:spcAft>
                      </a:pPr>
                      <a:r>
                        <a:rPr lang="en-US" sz="18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nBM</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rPr>
                        <a:t>多重键数</a:t>
                      </a:r>
                    </a:p>
                  </a:txBody>
                  <a:tcPr marL="68580" marR="68580" marT="0" marB="0"/>
                </a:tc>
                <a:tc>
                  <a:txBody>
                    <a:bodyPr/>
                    <a:lstStyle/>
                    <a:p>
                      <a:pPr algn="just">
                        <a:spcAft>
                          <a:spcPts val="0"/>
                        </a:spcAft>
                      </a:pPr>
                      <a:r>
                        <a:rPr lang="en-US" sz="18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nStructure</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rPr>
                        <a:t>没有成键的结构</a:t>
                      </a:r>
                    </a:p>
                  </a:txBody>
                  <a:tcPr marL="68580" marR="68580" marT="0" marB="0"/>
                </a:tc>
                <a:extLst>
                  <a:ext uri="{0D108BD9-81ED-4DB2-BD59-A6C34878D82A}">
                    <a16:rowId xmlns:a16="http://schemas.microsoft.com/office/drawing/2014/main" val="3414221011"/>
                  </a:ext>
                </a:extLst>
              </a:tr>
              <a:tr h="370840">
                <a:tc>
                  <a:txBody>
                    <a:bodyPr/>
                    <a:lstStyle/>
                    <a:p>
                      <a:pPr algn="just">
                        <a:spcAft>
                          <a:spcPts val="0"/>
                        </a:spcAft>
                      </a:pPr>
                      <a:r>
                        <a:rPr lang="en-US" sz="18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Sv</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原子范德华体积之和</a:t>
                      </a:r>
                    </a:p>
                  </a:txBody>
                  <a:tcPr marL="68580" marR="68580" marT="0" marB="0"/>
                </a:tc>
                <a:tc>
                  <a:txBody>
                    <a:bodyPr/>
                    <a:lstStyle/>
                    <a:p>
                      <a:pPr algn="just">
                        <a:spcAft>
                          <a:spcPts val="0"/>
                        </a:spcAft>
                      </a:pPr>
                      <a:r>
                        <a:rPr lang="en-US"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SCBO</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传统键级之和</a:t>
                      </a:r>
                    </a:p>
                  </a:txBody>
                  <a:tcPr marL="68580" marR="68580" marT="0" marB="0"/>
                </a:tc>
                <a:tc>
                  <a:txBody>
                    <a:bodyPr/>
                    <a:lstStyle/>
                    <a:p>
                      <a:pPr algn="just">
                        <a:spcAft>
                          <a:spcPts val="0"/>
                        </a:spcAft>
                      </a:pPr>
                      <a:r>
                        <a:rPr lang="en-US" sz="18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totalcharge</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总电荷</a:t>
                      </a:r>
                    </a:p>
                  </a:txBody>
                  <a:tcPr marL="68580" marR="68580" marT="0" marB="0"/>
                </a:tc>
                <a:extLst>
                  <a:ext uri="{0D108BD9-81ED-4DB2-BD59-A6C34878D82A}">
                    <a16:rowId xmlns:a16="http://schemas.microsoft.com/office/drawing/2014/main" val="3283708799"/>
                  </a:ext>
                </a:extLst>
              </a:tr>
              <a:tr h="370840">
                <a:tc>
                  <a:txBody>
                    <a:bodyPr/>
                    <a:lstStyle/>
                    <a:p>
                      <a:pPr algn="just">
                        <a:spcAft>
                          <a:spcPts val="0"/>
                        </a:spcAft>
                      </a:pPr>
                      <a:r>
                        <a:rPr lang="en-US"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Se</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原子电负性之和</a:t>
                      </a:r>
                    </a:p>
                  </a:txBody>
                  <a:tcPr marL="68580" marR="68580" marT="0" marB="0"/>
                </a:tc>
                <a:tc>
                  <a:txBody>
                    <a:bodyPr/>
                    <a:lstStyle/>
                    <a:p>
                      <a:pPr algn="just">
                        <a:spcAft>
                          <a:spcPts val="0"/>
                        </a:spcAft>
                      </a:pPr>
                      <a:r>
                        <a:rPr lang="en-US"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RBN</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可旋转键数（不包括</a:t>
                      </a:r>
                      <a:r>
                        <a:rPr lang="en-US"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C-N</a:t>
                      </a:r>
                      <a:r>
                        <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tc>
                <a:tc>
                  <a:txBody>
                    <a:bodyPr/>
                    <a:lstStyle/>
                    <a:p>
                      <a:pPr algn="just">
                        <a:spcAft>
                          <a:spcPts val="0"/>
                        </a:spcAft>
                      </a:pP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15108784"/>
                  </a:ext>
                </a:extLst>
              </a:tr>
              <a:tr h="370840">
                <a:tc>
                  <a:txBody>
                    <a:bodyPr/>
                    <a:lstStyle/>
                    <a:p>
                      <a:pPr algn="just">
                        <a:spcAft>
                          <a:spcPts val="0"/>
                        </a:spcAft>
                      </a:pPr>
                      <a:r>
                        <a:rPr lang="en-US" sz="18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Sp</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原子极性之和</a:t>
                      </a:r>
                    </a:p>
                  </a:txBody>
                  <a:tcPr marL="68580" marR="68580" marT="0" marB="0"/>
                </a:tc>
                <a:tc>
                  <a:txBody>
                    <a:bodyPr/>
                    <a:lstStyle/>
                    <a:p>
                      <a:pPr algn="just">
                        <a:spcAft>
                          <a:spcPts val="0"/>
                        </a:spcAft>
                      </a:pPr>
                      <a:r>
                        <a:rPr lang="en-US"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RBF</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可旋转键占比</a:t>
                      </a:r>
                    </a:p>
                  </a:txBody>
                  <a:tcPr marL="68580" marR="68580" marT="0" marB="0"/>
                </a:tc>
                <a:tc>
                  <a:txBody>
                    <a:bodyPr/>
                    <a:lstStyle/>
                    <a:p>
                      <a:pPr algn="just">
                        <a:spcAft>
                          <a:spcPts val="0"/>
                        </a:spcAft>
                      </a:pPr>
                      <a:endPar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71287321"/>
                  </a:ext>
                </a:extLst>
              </a:tr>
              <a:tr h="370840">
                <a:tc>
                  <a:txBody>
                    <a:bodyPr/>
                    <a:lstStyle/>
                    <a:p>
                      <a:pPr algn="l">
                        <a:spcAft>
                          <a:spcPts val="0"/>
                        </a:spcAft>
                      </a:pP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rPr>
                        <a:t>Si</a:t>
                      </a:r>
                      <a:endPar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rPr>
                        <a:t>第一电离能之和</a:t>
                      </a:r>
                    </a:p>
                  </a:txBody>
                  <a:tcPr marL="68580" marR="68580" marT="0" marB="0"/>
                </a:tc>
                <a:tc>
                  <a:txBody>
                    <a:bodyPr/>
                    <a:lstStyle/>
                    <a:p>
                      <a:pPr algn="just">
                        <a:spcAft>
                          <a:spcPts val="0"/>
                        </a:spcAft>
                      </a:pPr>
                      <a:r>
                        <a:rPr lang="en-US" sz="18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nDB</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双键</a:t>
                      </a:r>
                    </a:p>
                  </a:txBody>
                  <a:tcPr marL="68580" marR="68580" marT="0" marB="0"/>
                </a:tc>
                <a:tc>
                  <a:txBody>
                    <a:bodyPr/>
                    <a:lstStyle/>
                    <a:p>
                      <a:pPr algn="just">
                        <a:spcAft>
                          <a:spcPts val="0"/>
                        </a:spcAft>
                      </a:pPr>
                      <a:endPar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03125173"/>
                  </a:ext>
                </a:extLst>
              </a:tr>
              <a:tr h="370840">
                <a:tc>
                  <a:txBody>
                    <a:bodyPr/>
                    <a:lstStyle/>
                    <a:p>
                      <a:pPr algn="just">
                        <a:spcAft>
                          <a:spcPts val="0"/>
                        </a:spcAft>
                      </a:pPr>
                      <a:r>
                        <a:rPr lang="en-US" sz="18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Mv</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rPr>
                        <a:t>平均原子范德华体积</a:t>
                      </a:r>
                    </a:p>
                  </a:txBody>
                  <a:tcPr marL="68580" marR="68580" marT="0" marB="0"/>
                </a:tc>
                <a:tc>
                  <a:txBody>
                    <a:bodyPr/>
                    <a:lstStyle/>
                    <a:p>
                      <a:pPr algn="just">
                        <a:spcAft>
                          <a:spcPts val="0"/>
                        </a:spcAft>
                      </a:pPr>
                      <a:r>
                        <a:rPr lang="en-US" sz="18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nTB</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rPr>
                        <a:t>三键</a:t>
                      </a:r>
                    </a:p>
                  </a:txBody>
                  <a:tcPr marL="68580" marR="68580" marT="0" marB="0"/>
                </a:tc>
                <a:tc>
                  <a:txBody>
                    <a:bodyPr/>
                    <a:lstStyle/>
                    <a:p>
                      <a:pPr algn="just">
                        <a:spcAft>
                          <a:spcPts val="0"/>
                        </a:spcAft>
                      </a:pPr>
                      <a:endPar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53455882"/>
                  </a:ext>
                </a:extLst>
              </a:tr>
              <a:tr h="370840">
                <a:tc>
                  <a:txBody>
                    <a:bodyPr/>
                    <a:lstStyle/>
                    <a:p>
                      <a:pPr algn="just">
                        <a:spcAft>
                          <a:spcPts val="0"/>
                        </a:spcAft>
                      </a:pPr>
                      <a:r>
                        <a:rPr lang="en-US"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Me</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rPr>
                        <a:t>平均原子电负性</a:t>
                      </a:r>
                    </a:p>
                  </a:txBody>
                  <a:tcPr marL="68580" marR="68580" marT="0" marB="0"/>
                </a:tc>
                <a:tc>
                  <a:txBody>
                    <a:bodyPr/>
                    <a:lstStyle/>
                    <a:p>
                      <a:pPr algn="just">
                        <a:spcAft>
                          <a:spcPts val="0"/>
                        </a:spcAft>
                      </a:pPr>
                      <a:r>
                        <a:rPr lang="en-US" sz="18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nAB</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rPr>
                        <a:t>芳香键</a:t>
                      </a:r>
                    </a:p>
                  </a:txBody>
                  <a:tcPr marL="68580" marR="68580" marT="0" marB="0"/>
                </a:tc>
                <a:tc>
                  <a:txBody>
                    <a:bodyPr/>
                    <a:lstStyle/>
                    <a:p>
                      <a:pPr algn="just">
                        <a:spcAft>
                          <a:spcPts val="0"/>
                        </a:spcAft>
                      </a:pPr>
                      <a:endPar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76604591"/>
                  </a:ext>
                </a:extLst>
              </a:tr>
              <a:tr h="370840">
                <a:tc>
                  <a:txBody>
                    <a:bodyPr/>
                    <a:lstStyle/>
                    <a:p>
                      <a:pPr algn="just">
                        <a:spcAft>
                          <a:spcPts val="0"/>
                        </a:spcAft>
                      </a:pPr>
                      <a:r>
                        <a:rPr lang="en-US" sz="18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Mp</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rPr>
                        <a:t>平均原子极性</a:t>
                      </a:r>
                    </a:p>
                  </a:txBody>
                  <a:tcPr marL="68580" marR="68580" marT="0" marB="0"/>
                </a:tc>
                <a:tc>
                  <a:txBody>
                    <a:bodyPr/>
                    <a:lstStyle/>
                    <a:p>
                      <a:pPr algn="just">
                        <a:spcAft>
                          <a:spcPts val="0"/>
                        </a:spcAft>
                      </a:pPr>
                      <a:r>
                        <a:rPr lang="en-US"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n ‘</a:t>
                      </a:r>
                      <a:r>
                        <a:rPr lang="en-US" sz="18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i</a:t>
                      </a:r>
                      <a:r>
                        <a:rPr lang="en-US"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i</a:t>
                      </a:r>
                      <a:r>
                        <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为</a:t>
                      </a:r>
                      <a:r>
                        <a:rPr lang="en-US"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18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H,C,N,O,P,S,F,Cl,Br,I,B</a:t>
                      </a:r>
                      <a:r>
                        <a:rPr lang="en-US"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42465987"/>
                  </a:ext>
                </a:extLst>
              </a:tr>
              <a:tr h="370840">
                <a:tc>
                  <a:txBody>
                    <a:bodyPr/>
                    <a:lstStyle/>
                    <a:p>
                      <a:pPr algn="just">
                        <a:spcAft>
                          <a:spcPts val="0"/>
                        </a:spcAft>
                      </a:pPr>
                      <a:r>
                        <a:rPr lang="en-US"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Mi</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rPr>
                        <a:t>平均电离能</a:t>
                      </a:r>
                    </a:p>
                  </a:txBody>
                  <a:tcPr marL="68580" marR="68580" marT="0" marB="0"/>
                </a:tc>
                <a:tc>
                  <a:txBody>
                    <a:bodyPr/>
                    <a:lstStyle/>
                    <a:p>
                      <a:pPr algn="just">
                        <a:spcAft>
                          <a:spcPts val="0"/>
                        </a:spcAft>
                      </a:pPr>
                      <a:r>
                        <a:rPr lang="en-US" sz="18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nHM</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rPr>
                        <a:t>重原子数</a:t>
                      </a:r>
                    </a:p>
                  </a:txBody>
                  <a:tcPr marL="68580" marR="68580" marT="0" marB="0"/>
                </a:tc>
                <a:tc>
                  <a:txBody>
                    <a:bodyPr/>
                    <a:lstStyle/>
                    <a:p>
                      <a:pPr algn="just">
                        <a:spcAft>
                          <a:spcPts val="0"/>
                        </a:spcAft>
                      </a:pPr>
                      <a:endPar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84778549"/>
                  </a:ext>
                </a:extLst>
              </a:tr>
              <a:tr h="370840">
                <a:tc>
                  <a:txBody>
                    <a:bodyPr/>
                    <a:lstStyle/>
                    <a:p>
                      <a:pPr algn="just">
                        <a:spcAft>
                          <a:spcPts val="0"/>
                        </a:spcAft>
                      </a:pPr>
                      <a:r>
                        <a:rPr lang="en-US"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GD</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rPr>
                        <a:t>图像密度</a:t>
                      </a:r>
                    </a:p>
                  </a:txBody>
                  <a:tcPr marL="68580" marR="68580" marT="0" marB="0"/>
                </a:tc>
                <a:tc>
                  <a:txBody>
                    <a:bodyPr/>
                    <a:lstStyle/>
                    <a:p>
                      <a:pPr algn="just">
                        <a:spcAft>
                          <a:spcPts val="0"/>
                        </a:spcAft>
                      </a:pPr>
                      <a:r>
                        <a:rPr lang="en-US" sz="18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nHet</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杂原子数（非</a:t>
                      </a:r>
                      <a:r>
                        <a:rPr lang="en-US"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H</a:t>
                      </a:r>
                      <a:r>
                        <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原子数）</a:t>
                      </a:r>
                    </a:p>
                  </a:txBody>
                  <a:tcPr marL="68580" marR="68580" marT="0" marB="0"/>
                </a:tc>
                <a:tc>
                  <a:txBody>
                    <a:bodyPr/>
                    <a:lstStyle/>
                    <a:p>
                      <a:pPr algn="just">
                        <a:spcAft>
                          <a:spcPts val="0"/>
                        </a:spcAft>
                      </a:pPr>
                      <a:endPar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55898324"/>
                  </a:ext>
                </a:extLst>
              </a:tr>
              <a:tr h="370840">
                <a:tc>
                  <a:txBody>
                    <a:bodyPr/>
                    <a:lstStyle/>
                    <a:p>
                      <a:pPr algn="just">
                        <a:spcAft>
                          <a:spcPts val="0"/>
                        </a:spcAft>
                      </a:pPr>
                      <a:r>
                        <a:rPr lang="en-US" sz="18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nAT</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rPr>
                        <a:t>原子个数</a:t>
                      </a:r>
                    </a:p>
                  </a:txBody>
                  <a:tcPr marL="68580" marR="68580" marT="0" marB="0"/>
                </a:tc>
                <a:tc>
                  <a:txBody>
                    <a:bodyPr/>
                    <a:lstStyle/>
                    <a:p>
                      <a:pPr algn="just">
                        <a:spcAft>
                          <a:spcPts val="0"/>
                        </a:spcAft>
                      </a:pPr>
                      <a:r>
                        <a:rPr lang="en-US" sz="18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nX</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卤素原子数</a:t>
                      </a:r>
                    </a:p>
                  </a:txBody>
                  <a:tcPr marL="68580" marR="68580" marT="0" marB="0"/>
                </a:tc>
                <a:tc>
                  <a:txBody>
                    <a:bodyPr/>
                    <a:lstStyle/>
                    <a:p>
                      <a:pPr algn="just">
                        <a:spcAft>
                          <a:spcPts val="0"/>
                        </a:spcAft>
                      </a:pP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66376297"/>
                  </a:ext>
                </a:extLst>
              </a:tr>
              <a:tr h="370840">
                <a:tc>
                  <a:txBody>
                    <a:bodyPr/>
                    <a:lstStyle/>
                    <a:p>
                      <a:pPr algn="just">
                        <a:spcAft>
                          <a:spcPts val="0"/>
                        </a:spcAft>
                      </a:pPr>
                      <a:r>
                        <a:rPr lang="en-US" sz="18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nSK</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rPr>
                        <a:t>非</a:t>
                      </a: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rPr>
                        <a:t>H</a:t>
                      </a:r>
                      <a:r>
                        <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rPr>
                        <a:t>原子个数（顶点个数）</a:t>
                      </a:r>
                    </a:p>
                  </a:txBody>
                  <a:tcPr marL="68580" marR="68580" marT="0" marB="0"/>
                </a:tc>
                <a:tc>
                  <a:txBody>
                    <a:bodyPr/>
                    <a:lstStyle/>
                    <a:p>
                      <a:pPr algn="just">
                        <a:spcAft>
                          <a:spcPts val="0"/>
                        </a:spcAft>
                      </a:pPr>
                      <a:r>
                        <a:rPr lang="en-US"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8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i</a:t>
                      </a:r>
                      <a:r>
                        <a:rPr lang="en-US"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i</a:t>
                      </a:r>
                      <a:r>
                        <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为</a:t>
                      </a:r>
                      <a:r>
                        <a:rPr lang="en-US"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HCNO</a:t>
                      </a:r>
                      <a:r>
                        <a:rPr lang="zh-CN" altLang="en-US"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原子</a:t>
                      </a:r>
                      <a:r>
                        <a:rPr lang="en-US"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以及</a:t>
                      </a:r>
                      <a:r>
                        <a:rPr lang="zh-CN" altLang="en-US"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卤素</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624201"/>
                  </a:ext>
                </a:extLst>
              </a:tr>
              <a:tr h="370840">
                <a:tc>
                  <a:txBody>
                    <a:bodyPr/>
                    <a:lstStyle/>
                    <a:p>
                      <a:pPr algn="just">
                        <a:spcAft>
                          <a:spcPts val="0"/>
                        </a:spcAft>
                      </a:pPr>
                      <a:r>
                        <a:rPr lang="en-US" sz="18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nTA</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rPr>
                        <a:t>只有一根非</a:t>
                      </a:r>
                      <a:r>
                        <a:rPr lang="en-US" sz="1800" kern="100" baseline="0">
                          <a:effectLst/>
                          <a:latin typeface="Times New Roman" panose="02020603050405020304" pitchFamily="18" charset="0"/>
                          <a:ea typeface="宋体" panose="02010600030101010101" pitchFamily="2" charset="-122"/>
                          <a:cs typeface="Times New Roman" panose="02020603050405020304" pitchFamily="18" charset="0"/>
                        </a:rPr>
                        <a:t>H</a:t>
                      </a:r>
                      <a:r>
                        <a:rPr lang="zh-CN" sz="1800" kern="100" baseline="0">
                          <a:effectLst/>
                          <a:latin typeface="Times New Roman" panose="02020603050405020304" pitchFamily="18" charset="0"/>
                          <a:ea typeface="宋体" panose="02010600030101010101" pitchFamily="2" charset="-122"/>
                          <a:cs typeface="Times New Roman" panose="02020603050405020304" pitchFamily="18" charset="0"/>
                        </a:rPr>
                        <a:t>键的原子数</a:t>
                      </a:r>
                    </a:p>
                  </a:txBody>
                  <a:tcPr marL="68580" marR="68580" marT="0" marB="0"/>
                </a:tc>
                <a:tc>
                  <a:txBody>
                    <a:bodyPr/>
                    <a:lstStyle/>
                    <a:p>
                      <a:pPr algn="just">
                        <a:spcAft>
                          <a:spcPts val="0"/>
                        </a:spcAft>
                      </a:pPr>
                      <a:r>
                        <a:rPr lang="en-US"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nCsp3</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SP3</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27804101"/>
                  </a:ext>
                </a:extLst>
              </a:tr>
              <a:tr h="370840">
                <a:tc>
                  <a:txBody>
                    <a:bodyPr/>
                    <a:lstStyle/>
                    <a:p>
                      <a:pPr algn="just">
                        <a:spcAft>
                          <a:spcPts val="0"/>
                        </a:spcAft>
                      </a:pPr>
                      <a:r>
                        <a:rPr lang="en-US" sz="1800" kern="100" baseline="0" dirty="0" err="1">
                          <a:effectLst/>
                          <a:latin typeface="Times New Roman" panose="02020603050405020304" pitchFamily="18" charset="0"/>
                          <a:ea typeface="宋体" panose="02010600030101010101" pitchFamily="2" charset="-122"/>
                          <a:cs typeface="Times New Roman" panose="02020603050405020304" pitchFamily="18" charset="0"/>
                        </a:rPr>
                        <a:t>nBT</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键数</a:t>
                      </a:r>
                    </a:p>
                  </a:txBody>
                  <a:tcPr marL="68580" marR="68580" marT="0" marB="0"/>
                </a:tc>
                <a:tc>
                  <a:txBody>
                    <a:bodyPr/>
                    <a:lstStyle/>
                    <a:p>
                      <a:pPr algn="just">
                        <a:spcAft>
                          <a:spcPts val="0"/>
                        </a:spcAft>
                      </a:pPr>
                      <a:r>
                        <a:rPr lang="en-US"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nCsp2</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baseline="0" dirty="0">
                          <a:effectLst/>
                          <a:latin typeface="Times New Roman" panose="02020603050405020304" pitchFamily="18" charset="0"/>
                          <a:ea typeface="宋体" panose="02010600030101010101" pitchFamily="2" charset="-122"/>
                          <a:cs typeface="Times New Roman" panose="02020603050405020304" pitchFamily="18" charset="0"/>
                        </a:rPr>
                        <a:t>SP2</a:t>
                      </a: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endParaRPr lang="zh-CN" sz="1800" kern="100" baseline="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3485006"/>
                  </a:ext>
                </a:extLst>
              </a:tr>
            </a:tbl>
          </a:graphicData>
        </a:graphic>
      </p:graphicFrame>
    </p:spTree>
    <p:extLst>
      <p:ext uri="{BB962C8B-B14F-4D97-AF65-F5344CB8AC3E}">
        <p14:creationId xmlns:p14="http://schemas.microsoft.com/office/powerpoint/2010/main" val="263094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821A324-B213-4E7F-A8C4-A56AAA23ED38}"/>
              </a:ext>
            </a:extLst>
          </p:cNvPr>
          <p:cNvSpPr txBox="1"/>
          <p:nvPr/>
        </p:nvSpPr>
        <p:spPr>
          <a:xfrm>
            <a:off x="238939" y="243534"/>
            <a:ext cx="6647974" cy="800219"/>
          </a:xfrm>
          <a:prstGeom prst="rect">
            <a:avLst/>
          </a:prstGeom>
          <a:noFill/>
        </p:spPr>
        <p:txBody>
          <a:bodyPr wrap="none" rtlCol="0">
            <a:spAutoFit/>
          </a:bodyPr>
          <a:lstStyle/>
          <a:p>
            <a:pPr>
              <a:spcBef>
                <a:spcPts val="600"/>
              </a:spcBef>
              <a:spcAft>
                <a:spcPts val="600"/>
              </a:spcAft>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Ring descriptor</a:t>
            </a:r>
          </a:p>
          <a:p>
            <a:pPr>
              <a:spcBef>
                <a:spcPts val="600"/>
              </a:spcBef>
              <a:spcAft>
                <a:spcPts val="600"/>
              </a:spcAft>
            </a:pPr>
            <a:r>
              <a:rPr lang="zh-CN" altLang="en-US" dirty="0">
                <a:latin typeface="Times New Roman" panose="02020603050405020304" pitchFamily="18" charset="0"/>
                <a:ea typeface="宋体" panose="02010600030101010101" pitchFamily="2" charset="-122"/>
              </a:rPr>
              <a:t>对各类环的计数，如单环数、桥环数、特定原子个数的环数等。</a:t>
            </a:r>
            <a:endParaRPr lang="en-US" altLang="zh-CN" dirty="0">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7B96452F-C7BB-4C71-AA43-AF7093B11812}"/>
                  </a:ext>
                </a:extLst>
              </p:cNvPr>
              <p:cNvSpPr txBox="1"/>
              <p:nvPr/>
            </p:nvSpPr>
            <p:spPr>
              <a:xfrm>
                <a:off x="238939" y="1452013"/>
                <a:ext cx="11799895" cy="5047536"/>
              </a:xfrm>
              <a:prstGeom prst="rect">
                <a:avLst/>
              </a:prstGeom>
              <a:noFill/>
            </p:spPr>
            <p:txBody>
              <a:bodyPr wrap="square" rtlCol="0">
                <a:spAutoFit/>
              </a:bodyPr>
              <a:lstStyle/>
              <a:p>
                <a:pPr>
                  <a:spcBef>
                    <a:spcPts val="600"/>
                  </a:spcBef>
                  <a:spcAft>
                    <a:spcPts val="600"/>
                  </a:spcAft>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Topological indices</a:t>
                </a:r>
              </a:p>
              <a:p>
                <a:pPr>
                  <a:spcBef>
                    <a:spcPts val="600"/>
                  </a:spcBef>
                  <a:spcAft>
                    <a:spcPts val="600"/>
                  </a:spcAft>
                </a:pPr>
                <a:r>
                  <a:rPr lang="zh-CN" altLang="en-US" dirty="0">
                    <a:latin typeface="Times New Roman" panose="02020603050405020304" pitchFamily="18" charset="0"/>
                    <a:ea typeface="宋体" panose="02010600030101010101" pitchFamily="2" charset="-122"/>
                  </a:rPr>
                  <a:t>拓扑指数，主要分为</a:t>
                </a:r>
                <a:endParaRPr lang="en-US" altLang="zh-CN" dirty="0">
                  <a:latin typeface="Times New Roman" panose="02020603050405020304" pitchFamily="18" charset="0"/>
                  <a:ea typeface="宋体" panose="02010600030101010101" pitchFamily="2" charset="-122"/>
                </a:endParaRPr>
              </a:p>
              <a:p>
                <a:pPr marL="285750" indent="-285750">
                  <a:spcBef>
                    <a:spcPts val="600"/>
                  </a:spcBef>
                  <a:spcAft>
                    <a:spcPts val="600"/>
                  </a:spcAft>
                  <a:buFont typeface="Arial" panose="020B0604020202020204" pitchFamily="34" charset="0"/>
                  <a:buChar char="•"/>
                </a:pPr>
                <a:r>
                  <a:rPr lang="zh-CN" altLang="en-US" dirty="0">
                    <a:latin typeface="Times New Roman" panose="02020603050405020304" pitchFamily="18" charset="0"/>
                    <a:ea typeface="宋体" panose="02010600030101010101" pitchFamily="2" charset="-122"/>
                  </a:rPr>
                  <a:t>基于顶点指数的描述符</a:t>
                </a:r>
                <a:r>
                  <a:rPr lang="en-US" altLang="zh-CN" dirty="0">
                    <a:latin typeface="Times New Roman" panose="02020603050405020304" pitchFamily="18" charset="0"/>
                    <a:ea typeface="宋体" panose="02010600030101010101" pitchFamily="2" charset="-122"/>
                  </a:rPr>
                  <a:t>(Vertex degree-based indices)</a:t>
                </a:r>
                <a:r>
                  <a:rPr lang="zh-CN" altLang="en-US" dirty="0">
                    <a:latin typeface="Times New Roman" panose="02020603050405020304" pitchFamily="18" charset="0"/>
                    <a:ea typeface="宋体" panose="02010600030101010101" pitchFamily="2" charset="-122"/>
                  </a:rPr>
                  <a:t>：顶点指数指的是与某个原子与其他原子连接个数，计算自</a:t>
                </a:r>
                <a:r>
                  <a:rPr lang="zh-CN" altLang="en-US" dirty="0">
                    <a:latin typeface="Times New Roman" panose="02020603050405020304" pitchFamily="18" charset="0"/>
                    <a:ea typeface="宋体" panose="02010600030101010101" pitchFamily="2" charset="-122"/>
                    <a:hlinkClick r:id="rId2" action="ppaction://hlinksldjump"/>
                  </a:rPr>
                  <a:t>邻接矩阵</a:t>
                </a:r>
                <a:r>
                  <a:rPr lang="zh-CN" altLang="en-US" dirty="0">
                    <a:latin typeface="Times New Roman" panose="02020603050405020304" pitchFamily="18" charset="0"/>
                    <a:ea typeface="宋体" panose="02010600030101010101" pitchFamily="2" charset="-122"/>
                  </a:rPr>
                  <a:t>每一列。基于顶点指数的描述符主要利用每个原子的顶点指数进行数学计算，如</a:t>
                </a:r>
                <a:r>
                  <a:rPr lang="en-US" altLang="zh-CN" dirty="0">
                    <a:latin typeface="Times New Roman" panose="02020603050405020304" pitchFamily="18" charset="0"/>
                    <a:ea typeface="宋体" panose="02010600030101010101" pitchFamily="2" charset="-122"/>
                  </a:rPr>
                  <a:t>first Zagreb index (ZM1)</a:t>
                </a:r>
                <a:r>
                  <a:rPr lang="zh-CN" altLang="en-US" dirty="0">
                    <a:latin typeface="Times New Roman" panose="02020603050405020304" pitchFamily="18" charset="0"/>
                    <a:ea typeface="宋体" panose="02010600030101010101" pitchFamily="2" charset="-122"/>
                  </a:rPr>
                  <a:t>是的定义是所有非</a:t>
                </a:r>
                <a:r>
                  <a:rPr lang="en-US" altLang="zh-CN" dirty="0">
                    <a:latin typeface="Times New Roman" panose="02020603050405020304" pitchFamily="18" charset="0"/>
                    <a:ea typeface="宋体" panose="02010600030101010101" pitchFamily="2" charset="-122"/>
                  </a:rPr>
                  <a:t>H</a:t>
                </a:r>
                <a:r>
                  <a:rPr lang="zh-CN" altLang="en-US" dirty="0">
                    <a:latin typeface="Times New Roman" panose="02020603050405020304" pitchFamily="18" charset="0"/>
                    <a:ea typeface="宋体" panose="02010600030101010101" pitchFamily="2" charset="-122"/>
                  </a:rPr>
                  <a:t>原子顶点指数的平方和，</a:t>
                </a:r>
                <a:r>
                  <a:rPr lang="en-US" altLang="zh-CN" dirty="0">
                    <a:latin typeface="Times New Roman" panose="02020603050405020304" pitchFamily="18" charset="0"/>
                    <a:ea typeface="宋体" panose="02010600030101010101" pitchFamily="2" charset="-122"/>
                  </a:rPr>
                  <a:t>ZM2</a:t>
                </a:r>
                <a:r>
                  <a:rPr lang="zh-CN" altLang="en-US" dirty="0">
                    <a:latin typeface="Times New Roman" panose="02020603050405020304" pitchFamily="18" charset="0"/>
                    <a:ea typeface="宋体" panose="02010600030101010101" pitchFamily="2" charset="-122"/>
                  </a:rPr>
                  <a:t>是所有成键的原子对顶点指数的乘积总和；</a:t>
                </a:r>
                <a:endParaRPr lang="en-US" altLang="zh-CN" dirty="0">
                  <a:latin typeface="Times New Roman" panose="02020603050405020304" pitchFamily="18" charset="0"/>
                  <a:ea typeface="宋体" panose="02010600030101010101" pitchFamily="2" charset="-122"/>
                </a:endParaRPr>
              </a:p>
              <a:p>
                <a:pPr marL="285750" indent="-285750" algn="just">
                  <a:spcBef>
                    <a:spcPts val="600"/>
                  </a:spcBef>
                  <a:spcAft>
                    <a:spcPts val="600"/>
                  </a:spcAft>
                  <a:buFont typeface="Arial" panose="020B0604020202020204" pitchFamily="34" charset="0"/>
                  <a:buChar char="•"/>
                </a:pPr>
                <a:r>
                  <a:rPr lang="zh-CN" altLang="en-US" dirty="0">
                    <a:latin typeface="Times New Roman" panose="02020603050405020304" pitchFamily="18" charset="0"/>
                    <a:ea typeface="宋体" panose="02010600030101010101" pitchFamily="2" charset="-122"/>
                  </a:rPr>
                  <a:t>基于拓扑距离矩阵的描述符</a:t>
                </a:r>
                <a:r>
                  <a:rPr lang="en-US" altLang="zh-CN" dirty="0">
                    <a:latin typeface="Times New Roman" panose="02020603050405020304" pitchFamily="18" charset="0"/>
                    <a:ea typeface="宋体" panose="02010600030101010101" pitchFamily="2" charset="-122"/>
                  </a:rPr>
                  <a:t>(Distance-based indices)</a:t>
                </a:r>
                <a:r>
                  <a:rPr lang="zh-CN" altLang="en-US"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hlinkClick r:id="rId3" action="ppaction://hlinksldjump"/>
                  </a:rPr>
                  <a:t>拓扑距离</a:t>
                </a:r>
                <a:r>
                  <a:rPr lang="zh-CN" altLang="en-US" dirty="0">
                    <a:latin typeface="Times New Roman" panose="02020603050405020304" pitchFamily="18" charset="0"/>
                    <a:ea typeface="宋体" panose="02010600030101010101" pitchFamily="2" charset="-122"/>
                  </a:rPr>
                  <a:t>指的是原子对之间最短的键长数。基于拓扑矩阵的描述符利用每个原子对的拓扑距离进行数学计算，如</a:t>
                </a:r>
                <a:r>
                  <a:rPr lang="en-US" altLang="zh-CN" dirty="0">
                    <a:latin typeface="Times New Roman" panose="02020603050405020304" pitchFamily="18" charset="0"/>
                    <a:ea typeface="宋体" panose="02010600030101010101" pitchFamily="2" charset="-122"/>
                  </a:rPr>
                  <a:t>polarity number (Pol)</a:t>
                </a:r>
                <a:r>
                  <a:rPr lang="zh-CN" altLang="en-US" dirty="0">
                    <a:latin typeface="Times New Roman" panose="02020603050405020304" pitchFamily="18" charset="0"/>
                    <a:ea typeface="宋体" panose="02010600030101010101" pitchFamily="2" charset="-122"/>
                  </a:rPr>
                  <a:t>是拓扑距离为</a:t>
                </a:r>
                <a:r>
                  <a:rPr lang="en-US" altLang="zh-CN" dirty="0">
                    <a:latin typeface="Times New Roman" panose="02020603050405020304" pitchFamily="18" charset="0"/>
                    <a:ea typeface="宋体" panose="02010600030101010101" pitchFamily="2" charset="-122"/>
                  </a:rPr>
                  <a:t>3</a:t>
                </a:r>
                <a:r>
                  <a:rPr lang="zh-CN" altLang="en-US" dirty="0">
                    <a:latin typeface="Times New Roman" panose="02020603050405020304" pitchFamily="18" charset="0"/>
                    <a:ea typeface="宋体" panose="02010600030101010101" pitchFamily="2" charset="-122"/>
                  </a:rPr>
                  <a:t>的原子对的顶点总和；</a:t>
                </a:r>
                <a:endParaRPr lang="en-US" altLang="zh-CN" dirty="0">
                  <a:latin typeface="Times New Roman" panose="02020603050405020304" pitchFamily="18" charset="0"/>
                  <a:ea typeface="宋体" panose="02010600030101010101" pitchFamily="2" charset="-122"/>
                </a:endParaRPr>
              </a:p>
              <a:p>
                <a:pPr marL="285750" indent="-285750" algn="just">
                  <a:spcBef>
                    <a:spcPts val="600"/>
                  </a:spcBef>
                  <a:spcAft>
                    <a:spcPts val="600"/>
                  </a:spcAft>
                  <a:buFont typeface="Arial" panose="020B0604020202020204" pitchFamily="34" charset="0"/>
                  <a:buChar char="•"/>
                </a:pPr>
                <a:r>
                  <a:rPr lang="zh-CN" altLang="en-US" dirty="0">
                    <a:latin typeface="Times New Roman" panose="02020603050405020304" pitchFamily="18" charset="0"/>
                    <a:ea typeface="宋体" panose="02010600030101010101" pitchFamily="2" charset="-122"/>
                  </a:rPr>
                  <a:t>基于顶点指数与拓扑距离的描述符</a:t>
                </a:r>
                <a:r>
                  <a:rPr lang="en-US" altLang="zh-CN" dirty="0">
                    <a:latin typeface="Times New Roman" panose="02020603050405020304" pitchFamily="18" charset="0"/>
                    <a:ea typeface="宋体" panose="02010600030101010101" pitchFamily="2" charset="-122"/>
                  </a:rPr>
                  <a:t>(MTI indices)</a:t>
                </a:r>
                <a:r>
                  <a:rPr lang="zh-CN" altLang="en-US" dirty="0">
                    <a:latin typeface="Times New Roman" panose="02020603050405020304" pitchFamily="18" charset="0"/>
                    <a:ea typeface="宋体" panose="02010600030101010101" pitchFamily="2" charset="-122"/>
                  </a:rPr>
                  <a:t>：同时对原子的顶点指数和拓扑距离进行数学计算；</a:t>
                </a:r>
                <a:endParaRPr lang="en-US" altLang="zh-CN" dirty="0">
                  <a:latin typeface="Times New Roman" panose="02020603050405020304" pitchFamily="18" charset="0"/>
                  <a:ea typeface="宋体" panose="02010600030101010101" pitchFamily="2" charset="-122"/>
                </a:endParaRPr>
              </a:p>
              <a:p>
                <a:pPr marL="285750" indent="-285750" algn="just">
                  <a:spcBef>
                    <a:spcPts val="600"/>
                  </a:spcBef>
                  <a:spcAft>
                    <a:spcPts val="600"/>
                  </a:spcAft>
                  <a:buFont typeface="Arial" panose="020B0604020202020204" pitchFamily="34" charset="0"/>
                  <a:buChar char="•"/>
                </a:pPr>
                <a:r>
                  <a:rPr lang="zh-CN" altLang="en-US" dirty="0">
                    <a:latin typeface="Times New Roman" panose="02020603050405020304" pitchFamily="18" charset="0"/>
                    <a:ea typeface="宋体" panose="02010600030101010101" pitchFamily="2" charset="-122"/>
                  </a:rPr>
                  <a:t>基于路径指数的描述符</a:t>
                </a:r>
                <a:r>
                  <a:rPr lang="en-US" altLang="zh-CN" dirty="0">
                    <a:latin typeface="Times New Roman" panose="02020603050405020304" pitchFamily="18" charset="0"/>
                    <a:ea typeface="宋体" panose="02010600030101010101" pitchFamily="2" charset="-122"/>
                  </a:rPr>
                  <a:t>(Path/walk indices)</a:t>
                </a:r>
                <a:r>
                  <a:rPr lang="zh-CN" altLang="en-US" dirty="0">
                    <a:latin typeface="Times New Roman" panose="02020603050405020304" pitchFamily="18" charset="0"/>
                    <a:ea typeface="宋体" panose="02010600030101010101" pitchFamily="2" charset="-122"/>
                  </a:rPr>
                  <a:t>：路径指数分为</a:t>
                </a:r>
                <a:r>
                  <a:rPr lang="en-US" altLang="zh-CN" dirty="0">
                    <a:latin typeface="Times New Roman" panose="02020603050405020304" pitchFamily="18" charset="0"/>
                    <a:ea typeface="宋体" panose="02010600030101010101" pitchFamily="2" charset="-122"/>
                  </a:rPr>
                  <a:t>path</a:t>
                </a:r>
                <a:r>
                  <a:rPr lang="zh-CN" altLang="en-US" dirty="0">
                    <a:latin typeface="Times New Roman" panose="02020603050405020304" pitchFamily="18" charset="0"/>
                    <a:ea typeface="宋体" panose="02010600030101010101" pitchFamily="2" charset="-122"/>
                  </a:rPr>
                  <a:t>与</a:t>
                </a:r>
                <a:r>
                  <a:rPr lang="en-US" altLang="zh-CN" dirty="0">
                    <a:latin typeface="Times New Roman" panose="02020603050405020304" pitchFamily="18" charset="0"/>
                    <a:ea typeface="宋体" panose="02010600030101010101" pitchFamily="2" charset="-122"/>
                  </a:rPr>
                  <a:t>walk</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个</a:t>
                </a:r>
                <a:r>
                  <a:rPr lang="en-US" altLang="zh-CN" dirty="0">
                    <a:latin typeface="Times New Roman" panose="02020603050405020304" pitchFamily="18" charset="0"/>
                    <a:ea typeface="宋体" panose="02010600030101010101" pitchFamily="2" charset="-122"/>
                  </a:rPr>
                  <a:t>path</a:t>
                </a:r>
                <a:r>
                  <a:rPr lang="zh-CN" altLang="en-US" dirty="0">
                    <a:latin typeface="Times New Roman" panose="02020603050405020304" pitchFamily="18" charset="0"/>
                    <a:ea typeface="宋体" panose="02010600030101010101" pitchFamily="2" charset="-122"/>
                  </a:rPr>
                  <a:t>指的是以某原子出发经过一定拓扑距离到达另个原子的过程，期间经过的键长可以重新经过。</a:t>
                </a:r>
                <a:r>
                  <a:rPr lang="en-US" altLang="zh-CN" dirty="0">
                    <a:latin typeface="Times New Roman" panose="02020603050405020304" pitchFamily="18" charset="0"/>
                    <a:ea typeface="宋体" panose="02010600030101010101" pitchFamily="2" charset="-122"/>
                  </a:rPr>
                  <a:t>Walk</a:t>
                </a:r>
                <a:r>
                  <a:rPr lang="zh-CN" altLang="en-US" dirty="0">
                    <a:latin typeface="Times New Roman" panose="02020603050405020304" pitchFamily="18" charset="0"/>
                    <a:ea typeface="宋体" panose="02010600030101010101" pitchFamily="2" charset="-122"/>
                  </a:rPr>
                  <a:t>与</a:t>
                </a:r>
                <a:r>
                  <a:rPr lang="en-US" altLang="zh-CN" dirty="0">
                    <a:latin typeface="Times New Roman" panose="02020603050405020304" pitchFamily="18" charset="0"/>
                    <a:ea typeface="宋体" panose="02010600030101010101" pitchFamily="2" charset="-122"/>
                  </a:rPr>
                  <a:t>path</a:t>
                </a:r>
                <a:r>
                  <a:rPr lang="zh-CN" altLang="en-US" dirty="0">
                    <a:latin typeface="Times New Roman" panose="02020603050405020304" pitchFamily="18" charset="0"/>
                    <a:ea typeface="宋体" panose="02010600030101010101" pitchFamily="2" charset="-122"/>
                  </a:rPr>
                  <a:t>类似，但是同一根键长不可以反复经过。基于路径指数的描述符是指对路径描述符进行数学计算，如</a:t>
                </a:r>
                <a:r>
                  <a:rPr lang="en-US" altLang="zh-CN" dirty="0">
                    <a:latin typeface="Times New Roman" panose="02020603050405020304" pitchFamily="18" charset="0"/>
                    <a:ea typeface="宋体" panose="02010600030101010101" pitchFamily="2" charset="-122"/>
                    <a:cs typeface="Times New Roman" panose="02020603050405020304" pitchFamily="18" charset="0"/>
                  </a:rPr>
                  <a:t>all-path Wiener index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Wap</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是所有</a:t>
                </a:r>
                <a:r>
                  <a:rPr lang="en-US" altLang="zh-CN" dirty="0">
                    <a:latin typeface="Times New Roman" panose="02020603050405020304" pitchFamily="18" charset="0"/>
                    <a:ea typeface="宋体" panose="02010600030101010101" pitchFamily="2" charset="-122"/>
                    <a:cs typeface="Times New Roman" panose="02020603050405020304" pitchFamily="18" charset="0"/>
                  </a:rPr>
                  <a:t>path</a:t>
                </a:r>
                <a:r>
                  <a:rPr lang="zh-CN" altLang="en-US" dirty="0">
                    <a:latin typeface="Times New Roman" panose="02020603050405020304" pitchFamily="18" charset="0"/>
                    <a:ea typeface="宋体" panose="02010600030101010101" pitchFamily="2" charset="-122"/>
                    <a:cs typeface="Times New Roman" panose="02020603050405020304" pitchFamily="18" charset="0"/>
                  </a:rPr>
                  <a:t>总和的一半</a:t>
                </a:r>
                <a:r>
                  <a:rPr lang="zh-CN" altLang="en-US"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marL="285750" indent="-285750" algn="just">
                  <a:spcBef>
                    <a:spcPts val="600"/>
                  </a:spcBef>
                  <a:spcAft>
                    <a:spcPts val="600"/>
                  </a:spcAft>
                  <a:buFont typeface="Arial" panose="020B0604020202020204" pitchFamily="34" charset="0"/>
                  <a:buChar char="•"/>
                </a:pPr>
                <a:r>
                  <a:rPr lang="zh-CN" altLang="en-US" dirty="0">
                    <a:latin typeface="Times New Roman" panose="02020603050405020304" pitchFamily="18" charset="0"/>
                    <a:ea typeface="宋体" panose="02010600030101010101" pitchFamily="2" charset="-122"/>
                  </a:rPr>
                  <a:t>基于电子拓扑态的描述符</a:t>
                </a:r>
                <a:r>
                  <a:rPr lang="en-US" altLang="zh-CN" dirty="0">
                    <a:latin typeface="Times New Roman" panose="02020603050405020304" pitchFamily="18" charset="0"/>
                    <a:ea typeface="宋体" panose="02010600030101010101" pitchFamily="2" charset="-122"/>
                  </a:rPr>
                  <a:t>(E-state indices)</a:t>
                </a:r>
                <a:r>
                  <a:rPr lang="zh-CN" altLang="en-US"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hlinkClick r:id="rId4" action="ppaction://hlinksldjump"/>
                  </a:rPr>
                  <a:t>电子拓扑态</a:t>
                </a:r>
                <a:r>
                  <a:rPr lang="zh-CN" altLang="en-US" dirty="0">
                    <a:latin typeface="Times New Roman" panose="02020603050405020304" pitchFamily="18" charset="0"/>
                    <a:ea typeface="宋体" panose="02010600030101010101" pitchFamily="2" charset="-122"/>
                  </a:rPr>
                  <a:t>计算自</a:t>
                </a:r>
                <a:r>
                  <a:rPr lang="zh-CN" altLang="en-US" dirty="0">
                    <a:latin typeface="Times New Roman" panose="02020603050405020304" pitchFamily="18" charset="0"/>
                    <a:ea typeface="宋体" panose="02010600030101010101" pitchFamily="2" charset="-122"/>
                    <a:hlinkClick r:id="rId4" action="ppaction://hlinksldjump"/>
                  </a:rPr>
                  <a:t>原子内蕴态</a:t>
                </a:r>
                <a:r>
                  <a:rPr lang="zh-CN" altLang="en-US" dirty="0">
                    <a:latin typeface="Times New Roman" panose="02020603050405020304" pitchFamily="18" charset="0"/>
                    <a:ea typeface="宋体" panose="02010600030101010101" pitchFamily="2" charset="-122"/>
                  </a:rPr>
                  <a:t>，基于电子拓扑态的描述符是对电子拓扑态以及原子内蕴态的数学计算，如</a:t>
                </a:r>
                <a14:m>
                  <m:oMath xmlns:m="http://schemas.openxmlformats.org/officeDocument/2006/math">
                    <m:r>
                      <a:rPr lang="en-US" altLang="zh-CN" i="1" dirty="0" smtClean="0">
                        <a:latin typeface="Cambria Math" panose="02040503050406030204" pitchFamily="18" charset="0"/>
                      </a:rPr>
                      <m:t>𝑝𝑠𝑖</m:t>
                    </m:r>
                    <m:r>
                      <a:rPr lang="en-US" altLang="zh-CN" i="1" dirty="0" smtClean="0">
                        <a:latin typeface="Cambria Math" panose="02040503050406030204" pitchFamily="18" charset="0"/>
                      </a:rPr>
                      <m:t>_</m:t>
                    </m:r>
                    <m:r>
                      <a:rPr lang="en-US" altLang="zh-CN" i="1" dirty="0" smtClean="0">
                        <a:latin typeface="Cambria Math" panose="02040503050406030204" pitchFamily="18" charset="0"/>
                      </a:rPr>
                      <m:t>𝑖</m:t>
                    </m:r>
                    <m:r>
                      <a:rPr lang="en-US" altLang="zh-CN" i="1" dirty="0" smtClean="0">
                        <a:latin typeface="Cambria Math" panose="02040503050406030204" pitchFamily="18" charset="0"/>
                      </a:rPr>
                      <m:t>_</m:t>
                    </m:r>
                    <m:r>
                      <a:rPr lang="en-US" altLang="zh-CN" i="1" dirty="0" smtClean="0">
                        <a:latin typeface="Cambria Math" panose="02040503050406030204" pitchFamily="18" charset="0"/>
                      </a:rPr>
                      <m:t>𝑠</m:t>
                    </m:r>
                  </m:oMath>
                </a14:m>
                <a:r>
                  <a:rPr lang="zh-CN" altLang="en-US" dirty="0">
                    <a:latin typeface="Times New Roman" panose="02020603050405020304" pitchFamily="18" charset="0"/>
                    <a:ea typeface="宋体" panose="02010600030101010101" pitchFamily="2" charset="-122"/>
                  </a:rPr>
                  <a:t>是所有原子内蕴态的总和；</a:t>
                </a:r>
                <a:endParaRPr lang="en-US" altLang="zh-CN" dirty="0">
                  <a:latin typeface="Times New Roman" panose="02020603050405020304" pitchFamily="18" charset="0"/>
                  <a:ea typeface="宋体" panose="02010600030101010101" pitchFamily="2" charset="-122"/>
                </a:endParaRPr>
              </a:p>
              <a:p>
                <a:pPr marL="285750" indent="-285750" algn="just">
                  <a:spcBef>
                    <a:spcPts val="600"/>
                  </a:spcBef>
                  <a:spcAft>
                    <a:spcPts val="600"/>
                  </a:spcAft>
                  <a:buFont typeface="Arial" panose="020B0604020202020204" pitchFamily="34" charset="0"/>
                  <a:buChar char="•"/>
                </a:pPr>
                <a:r>
                  <a:rPr lang="zh-CN" altLang="en-US" dirty="0">
                    <a:latin typeface="Times New Roman" panose="02020603050405020304" pitchFamily="18" charset="0"/>
                    <a:ea typeface="宋体" panose="02010600030101010101" pitchFamily="2" charset="-122"/>
                  </a:rPr>
                  <a:t>中心指数</a:t>
                </a:r>
                <a:r>
                  <a:rPr lang="en-US" altLang="zh-CN" dirty="0">
                    <a:latin typeface="Times New Roman" panose="02020603050405020304" pitchFamily="18" charset="0"/>
                    <a:ea typeface="宋体" panose="02010600030101010101" pitchFamily="2" charset="-122"/>
                  </a:rPr>
                  <a:t>(Centric indices)</a:t>
                </a:r>
                <a:r>
                  <a:rPr lang="zh-CN" altLang="en-US" dirty="0">
                    <a:latin typeface="Times New Roman" panose="02020603050405020304" pitchFamily="18" charset="0"/>
                    <a:ea typeface="宋体" panose="02010600030101010101" pitchFamily="2" charset="-122"/>
                  </a:rPr>
                  <a:t>：</a:t>
                </a:r>
                <a:r>
                  <a:rPr lang="zh-CN" altLang="en-US" dirty="0">
                    <a:highlight>
                      <a:srgbClr val="FFFF00"/>
                    </a:highlight>
                    <a:latin typeface="Times New Roman" panose="02020603050405020304" pitchFamily="18" charset="0"/>
                    <a:ea typeface="宋体" panose="02010600030101010101" pitchFamily="2" charset="-122"/>
                  </a:rPr>
                  <a:t>尚未完全弄清楚。</a:t>
                </a:r>
                <a:endParaRPr lang="en-US" altLang="zh-CN" dirty="0">
                  <a:latin typeface="Times New Roman" panose="02020603050405020304" pitchFamily="18" charset="0"/>
                  <a:ea typeface="宋体" panose="02010600030101010101" pitchFamily="2" charset="-122"/>
                </a:endParaRPr>
              </a:p>
            </p:txBody>
          </p:sp>
        </mc:Choice>
        <mc:Fallback xmlns="">
          <p:sp>
            <p:nvSpPr>
              <p:cNvPr id="5" name="文本框 4">
                <a:extLst>
                  <a:ext uri="{FF2B5EF4-FFF2-40B4-BE49-F238E27FC236}">
                    <a16:creationId xmlns:a16="http://schemas.microsoft.com/office/drawing/2014/main" id="{7B96452F-C7BB-4C71-AA43-AF7093B11812}"/>
                  </a:ext>
                </a:extLst>
              </p:cNvPr>
              <p:cNvSpPr txBox="1">
                <a:spLocks noRot="1" noChangeAspect="1" noMove="1" noResize="1" noEditPoints="1" noAdjustHandles="1" noChangeArrowheads="1" noChangeShapeType="1" noTextEdit="1"/>
              </p:cNvSpPr>
              <p:nvPr/>
            </p:nvSpPr>
            <p:spPr>
              <a:xfrm>
                <a:off x="238939" y="1452013"/>
                <a:ext cx="11799895" cy="5047536"/>
              </a:xfrm>
              <a:prstGeom prst="rect">
                <a:avLst/>
              </a:prstGeom>
              <a:blipFill>
                <a:blip r:embed="rId5"/>
                <a:stretch>
                  <a:fillRect l="-413" t="-604" r="-413" b="-10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73577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5ADEE27-F354-4FFC-AA26-C4EAD59D35CF}"/>
              </a:ext>
            </a:extLst>
          </p:cNvPr>
          <p:cNvSpPr txBox="1"/>
          <p:nvPr/>
        </p:nvSpPr>
        <p:spPr>
          <a:xfrm>
            <a:off x="238939" y="243534"/>
            <a:ext cx="7545655" cy="800219"/>
          </a:xfrm>
          <a:prstGeom prst="rect">
            <a:avLst/>
          </a:prstGeom>
          <a:noFill/>
        </p:spPr>
        <p:txBody>
          <a:bodyPr wrap="none" rtlCol="0">
            <a:spAutoFit/>
          </a:bodyPr>
          <a:lstStyle/>
          <a:p>
            <a:pPr>
              <a:spcBef>
                <a:spcPts val="600"/>
              </a:spcBef>
              <a:spcAft>
                <a:spcPts val="600"/>
              </a:spcAft>
            </a:pPr>
            <a:r>
              <a:rPr lang="en-US" altLang="zh-CN" b="1" dirty="0">
                <a:latin typeface="Times New Roman" panose="02020603050405020304" pitchFamily="18" charset="0"/>
                <a:cs typeface="Times New Roman" panose="02020603050405020304" pitchFamily="18" charset="0"/>
              </a:rPr>
              <a:t>Walk and path counts</a:t>
            </a:r>
          </a:p>
          <a:p>
            <a:pPr>
              <a:spcBef>
                <a:spcPts val="600"/>
              </a:spcBef>
              <a:spcAft>
                <a:spcPts val="600"/>
              </a:spcAft>
            </a:pPr>
            <a:r>
              <a:rPr lang="zh-CN" altLang="en-US" dirty="0">
                <a:latin typeface="Times New Roman" panose="02020603050405020304" pitchFamily="18" charset="0"/>
                <a:ea typeface="宋体" panose="02010600030101010101" pitchFamily="2" charset="-122"/>
              </a:rPr>
              <a:t>对不同拓扑距离的</a:t>
            </a:r>
            <a:r>
              <a:rPr lang="en-US" altLang="zh-CN" dirty="0">
                <a:latin typeface="Times New Roman" panose="02020603050405020304" pitchFamily="18" charset="0"/>
                <a:ea typeface="宋体" panose="02010600030101010101" pitchFamily="2" charset="-122"/>
              </a:rPr>
              <a:t>walk</a:t>
            </a:r>
            <a:r>
              <a:rPr lang="zh-CN" altLang="en-US" dirty="0">
                <a:latin typeface="Times New Roman" panose="02020603050405020304" pitchFamily="18" charset="0"/>
                <a:ea typeface="宋体" panose="02010600030101010101" pitchFamily="2" charset="-122"/>
              </a:rPr>
              <a:t>与</a:t>
            </a:r>
            <a:r>
              <a:rPr lang="en-US" altLang="zh-CN" dirty="0">
                <a:latin typeface="Times New Roman" panose="02020603050405020304" pitchFamily="18" charset="0"/>
                <a:ea typeface="宋体" panose="02010600030101010101" pitchFamily="2" charset="-122"/>
              </a:rPr>
              <a:t>path</a:t>
            </a:r>
            <a:r>
              <a:rPr lang="zh-CN" altLang="en-US" dirty="0">
                <a:latin typeface="Times New Roman" panose="02020603050405020304" pitchFamily="18" charset="0"/>
                <a:ea typeface="宋体" panose="02010600030101010101" pitchFamily="2" charset="-122"/>
              </a:rPr>
              <a:t>的计数。如分子中拓扑距离为</a:t>
            </a:r>
            <a:r>
              <a:rPr lang="en-US" altLang="zh-CN" dirty="0">
                <a:latin typeface="Times New Roman" panose="02020603050405020304" pitchFamily="18" charset="0"/>
                <a:ea typeface="宋体" panose="02010600030101010101" pitchFamily="2" charset="-122"/>
              </a:rPr>
              <a:t>3</a:t>
            </a:r>
            <a:r>
              <a:rPr lang="zh-CN" altLang="en-US" dirty="0">
                <a:latin typeface="Times New Roman" panose="02020603050405020304" pitchFamily="18" charset="0"/>
                <a:ea typeface="宋体" panose="02010600030101010101" pitchFamily="2" charset="-122"/>
              </a:rPr>
              <a:t>的</a:t>
            </a:r>
            <a:r>
              <a:rPr lang="en-US" altLang="zh-CN" dirty="0">
                <a:latin typeface="Times New Roman" panose="02020603050405020304" pitchFamily="18" charset="0"/>
                <a:ea typeface="宋体" panose="02010600030101010101" pitchFamily="2" charset="-122"/>
              </a:rPr>
              <a:t>path</a:t>
            </a:r>
            <a:r>
              <a:rPr lang="zh-CN" altLang="en-US" dirty="0">
                <a:latin typeface="Times New Roman" panose="02020603050405020304" pitchFamily="18" charset="0"/>
                <a:ea typeface="宋体" panose="02010600030101010101" pitchFamily="2" charset="-122"/>
              </a:rPr>
              <a:t>总数。</a:t>
            </a:r>
            <a:endParaRPr lang="en-US" altLang="zh-CN" dirty="0">
              <a:latin typeface="Times New Roman" panose="02020603050405020304" pitchFamily="18" charset="0"/>
              <a:ea typeface="宋体" panose="02010600030101010101" pitchFamily="2" charset="-122"/>
            </a:endParaRPr>
          </a:p>
        </p:txBody>
      </p:sp>
      <p:sp>
        <p:nvSpPr>
          <p:cNvPr id="3" name="文本框 2">
            <a:extLst>
              <a:ext uri="{FF2B5EF4-FFF2-40B4-BE49-F238E27FC236}">
                <a16:creationId xmlns:a16="http://schemas.microsoft.com/office/drawing/2014/main" id="{842880CD-5E3A-4A41-93D6-A9FA3A41D84E}"/>
              </a:ext>
            </a:extLst>
          </p:cNvPr>
          <p:cNvSpPr txBox="1"/>
          <p:nvPr/>
        </p:nvSpPr>
        <p:spPr>
          <a:xfrm>
            <a:off x="238939" y="1429038"/>
            <a:ext cx="11178060" cy="800219"/>
          </a:xfrm>
          <a:prstGeom prst="rect">
            <a:avLst/>
          </a:prstGeom>
          <a:noFill/>
        </p:spPr>
        <p:txBody>
          <a:bodyPr wrap="none" rtlCol="0">
            <a:spAutoFit/>
          </a:bodyPr>
          <a:lstStyle/>
          <a:p>
            <a:pPr>
              <a:spcBef>
                <a:spcPts val="600"/>
              </a:spcBef>
              <a:spcAft>
                <a:spcPts val="600"/>
              </a:spcAft>
            </a:pPr>
            <a:r>
              <a:rPr lang="en-US" altLang="zh-CN" b="1" dirty="0">
                <a:latin typeface="Times New Roman" panose="02020603050405020304" pitchFamily="18" charset="0"/>
                <a:cs typeface="Times New Roman" panose="02020603050405020304" pitchFamily="18" charset="0"/>
              </a:rPr>
              <a:t>Connectivity indices</a:t>
            </a:r>
          </a:p>
          <a:p>
            <a:pPr>
              <a:spcBef>
                <a:spcPts val="600"/>
              </a:spcBef>
              <a:spcAft>
                <a:spcPts val="600"/>
              </a:spcAft>
            </a:pPr>
            <a:r>
              <a:rPr lang="zh-CN" altLang="en-US" dirty="0">
                <a:latin typeface="Times New Roman" panose="02020603050405020304" pitchFamily="18" charset="0"/>
                <a:ea typeface="宋体" panose="02010600030101010101" pitchFamily="2" charset="-122"/>
              </a:rPr>
              <a:t>连接指数是对顶点指数与路径指数进行的数学计算的结果，如</a:t>
            </a:r>
            <a:r>
              <a:rPr lang="en-US" altLang="zh-CN" dirty="0">
                <a:latin typeface="Times New Roman" panose="02020603050405020304" pitchFamily="18" charset="0"/>
                <a:ea typeface="宋体" panose="02010600030101010101" pitchFamily="2" charset="-122"/>
              </a:rPr>
              <a:t>X1</a:t>
            </a:r>
            <a:r>
              <a:rPr lang="zh-CN" altLang="en-US" dirty="0">
                <a:latin typeface="Times New Roman" panose="02020603050405020304" pitchFamily="18" charset="0"/>
                <a:ea typeface="宋体" panose="02010600030101010101" pitchFamily="2" charset="-122"/>
              </a:rPr>
              <a:t>为只有</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个</a:t>
            </a:r>
            <a:r>
              <a:rPr lang="en-US" altLang="zh-CN" dirty="0">
                <a:latin typeface="Times New Roman" panose="02020603050405020304" pitchFamily="18" charset="0"/>
                <a:ea typeface="宋体" panose="02010600030101010101" pitchFamily="2" charset="-122"/>
              </a:rPr>
              <a:t>path</a:t>
            </a:r>
            <a:r>
              <a:rPr lang="zh-CN" altLang="en-US" dirty="0">
                <a:latin typeface="Times New Roman" panose="02020603050405020304" pitchFamily="18" charset="0"/>
                <a:ea typeface="宋体" panose="02010600030101010101" pitchFamily="2" charset="-122"/>
              </a:rPr>
              <a:t>的原子顶点指数累积的开方。</a:t>
            </a:r>
            <a:endParaRPr lang="en-US" altLang="zh-CN" dirty="0">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E264A4F-7B2B-476C-A1D9-C9763129D28E}"/>
                  </a:ext>
                </a:extLst>
              </p:cNvPr>
              <p:cNvSpPr txBox="1"/>
              <p:nvPr/>
            </p:nvSpPr>
            <p:spPr>
              <a:xfrm>
                <a:off x="238939" y="2614542"/>
                <a:ext cx="11675831" cy="2800767"/>
              </a:xfrm>
              <a:prstGeom prst="rect">
                <a:avLst/>
              </a:prstGeom>
              <a:noFill/>
            </p:spPr>
            <p:txBody>
              <a:bodyPr wrap="square" rtlCol="0">
                <a:spAutoFit/>
              </a:bodyPr>
              <a:lstStyle/>
              <a:p>
                <a:pPr>
                  <a:spcBef>
                    <a:spcPts val="600"/>
                  </a:spcBef>
                  <a:spcAft>
                    <a:spcPts val="600"/>
                  </a:spcAft>
                </a:pPr>
                <a:r>
                  <a:rPr lang="en-US" altLang="zh-CN" b="1" dirty="0">
                    <a:latin typeface="Times New Roman" panose="02020603050405020304" pitchFamily="18" charset="0"/>
                    <a:cs typeface="Times New Roman" panose="02020603050405020304" pitchFamily="18" charset="0"/>
                  </a:rPr>
                  <a:t>Information indices</a:t>
                </a:r>
              </a:p>
              <a:p>
                <a:pPr>
                  <a:spcBef>
                    <a:spcPts val="600"/>
                  </a:spcBef>
                  <a:spcAft>
                    <a:spcPts val="600"/>
                  </a:spcAft>
                </a:pPr>
                <a:r>
                  <a:rPr lang="zh-CN" altLang="en-US" dirty="0">
                    <a:latin typeface="Times New Roman" panose="02020603050405020304" pitchFamily="18" charset="0"/>
                    <a:ea typeface="宋体" panose="02010600030101010101" pitchFamily="2" charset="-122"/>
                  </a:rPr>
                  <a:t>信息指数反应分子所含结构信息的复杂程度。</a:t>
                </a:r>
                <a:endParaRPr lang="en-US" altLang="zh-CN" dirty="0">
                  <a:latin typeface="Times New Roman" panose="02020603050405020304" pitchFamily="18" charset="0"/>
                  <a:ea typeface="宋体" panose="02010600030101010101" pitchFamily="2" charset="-122"/>
                </a:endParaRPr>
              </a:p>
              <a:p>
                <a:pPr>
                  <a:spcBef>
                    <a:spcPts val="600"/>
                  </a:spcBef>
                  <a:spcAft>
                    <a:spcPts val="600"/>
                  </a:spcAft>
                </a:pPr>
                <a:r>
                  <a:rPr lang="zh-CN" altLang="en-US" dirty="0">
                    <a:latin typeface="Times New Roman" panose="02020603050405020304" pitchFamily="18" charset="0"/>
                    <a:ea typeface="宋体" panose="02010600030101010101" pitchFamily="2" charset="-122"/>
                  </a:rPr>
                  <a:t>反应的信息种类主要分为</a:t>
                </a:r>
                <a:endParaRPr lang="en-US" altLang="zh-CN" dirty="0">
                  <a:latin typeface="Times New Roman" panose="02020603050405020304" pitchFamily="18" charset="0"/>
                  <a:ea typeface="宋体" panose="02010600030101010101" pitchFamily="2" charset="-122"/>
                </a:endParaRPr>
              </a:p>
              <a:p>
                <a:pPr marL="285750" indent="-285750">
                  <a:spcBef>
                    <a:spcPts val="600"/>
                  </a:spcBef>
                  <a:spcAft>
                    <a:spcPts val="600"/>
                  </a:spcAft>
                  <a:buFont typeface="Arial" panose="020B0604020202020204" pitchFamily="34" charset="0"/>
                  <a:buChar char="•"/>
                </a:pPr>
                <a:r>
                  <a:rPr lang="zh-CN" altLang="en-US" dirty="0">
                    <a:latin typeface="Times New Roman" panose="02020603050405020304" pitchFamily="18" charset="0"/>
                    <a:ea typeface="宋体" panose="02010600030101010101" pitchFamily="2" charset="-122"/>
                  </a:rPr>
                  <a:t>化学特性：如</a:t>
                </a:r>
                <a:r>
                  <a:rPr lang="en-US" altLang="zh-CN" dirty="0">
                    <a:latin typeface="Times New Roman" panose="02020603050405020304" pitchFamily="18" charset="0"/>
                  </a:rPr>
                  <a:t>information index on molecular size (ISIZ)</a:t>
                </a:r>
                <a:r>
                  <a:rPr lang="zh-CN" altLang="en-US" dirty="0">
                    <a:latin typeface="Times New Roman" panose="02020603050405020304" pitchFamily="18" charset="0"/>
                  </a:rPr>
                  <a:t>反应了分子大小，计算自</a:t>
                </a:r>
                <a14:m>
                  <m:oMath xmlns:m="http://schemas.openxmlformats.org/officeDocument/2006/math">
                    <m:r>
                      <a:rPr lang="en-US" altLang="zh-CN" b="0" i="1" smtClean="0">
                        <a:latin typeface="Cambria Math" panose="02040503050406030204" pitchFamily="18" charset="0"/>
                      </a:rPr>
                      <m:t>𝑛𝐴𝑇</m:t>
                    </m:r>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r>
                          <a:rPr lang="en-US" altLang="zh-CN" b="0" i="1" smtClean="0">
                            <a:latin typeface="Cambria Math" panose="02040503050406030204" pitchFamily="18" charset="0"/>
                          </a:rPr>
                          <m:t>(</m:t>
                        </m:r>
                        <m:r>
                          <a:rPr lang="en-US" altLang="zh-CN" b="0" i="1" smtClean="0">
                            <a:latin typeface="Cambria Math" panose="02040503050406030204" pitchFamily="18" charset="0"/>
                          </a:rPr>
                          <m:t>𝑛𝐴𝑇</m:t>
                        </m:r>
                        <m:r>
                          <a:rPr lang="en-US" altLang="zh-CN" b="0" i="1" smtClean="0">
                            <a:latin typeface="Cambria Math" panose="02040503050406030204" pitchFamily="18" charset="0"/>
                          </a:rPr>
                          <m:t>)</m:t>
                        </m:r>
                      </m:e>
                    </m:func>
                  </m:oMath>
                </a14:m>
                <a:r>
                  <a:rPr lang="zh-CN" altLang="en-US" dirty="0">
                    <a:latin typeface="Times New Roman" panose="02020603050405020304" pitchFamily="18" charset="0"/>
                    <a:ea typeface="宋体" panose="02010600030101010101" pitchFamily="2" charset="-122"/>
                  </a:rPr>
                  <a:t>，</a:t>
                </a:r>
                <a:r>
                  <a:rPr lang="en-US" altLang="zh-CN" dirty="0"/>
                  <a:t> </a:t>
                </a:r>
                <a14:m>
                  <m:oMath xmlns:m="http://schemas.openxmlformats.org/officeDocument/2006/math">
                    <m:r>
                      <a:rPr lang="en-US" altLang="zh-CN" i="1">
                        <a:latin typeface="Cambria Math" panose="02040503050406030204" pitchFamily="18" charset="0"/>
                      </a:rPr>
                      <m:t>𝑛𝐴𝑇</m:t>
                    </m:r>
                  </m:oMath>
                </a14:m>
                <a:r>
                  <a:rPr lang="zh-CN" altLang="en-US" dirty="0">
                    <a:latin typeface="Times New Roman" panose="02020603050405020304" pitchFamily="18" charset="0"/>
                    <a:ea typeface="宋体" panose="02010600030101010101" pitchFamily="2" charset="-122"/>
                  </a:rPr>
                  <a:t>为总原子数；</a:t>
                </a:r>
                <a:endParaRPr lang="en-US" altLang="zh-CN" dirty="0">
                  <a:latin typeface="Times New Roman" panose="02020603050405020304" pitchFamily="18" charset="0"/>
                  <a:ea typeface="宋体" panose="02010600030101010101" pitchFamily="2" charset="-122"/>
                </a:endParaRPr>
              </a:p>
              <a:p>
                <a:pPr marL="285750" indent="-285750">
                  <a:spcBef>
                    <a:spcPts val="600"/>
                  </a:spcBef>
                  <a:spcAft>
                    <a:spcPts val="600"/>
                  </a:spcAft>
                  <a:buFont typeface="Arial" panose="020B0604020202020204" pitchFamily="34" charset="0"/>
                  <a:buChar char="•"/>
                </a:pPr>
                <a:r>
                  <a:rPr lang="zh-CN" altLang="en-US" dirty="0">
                    <a:latin typeface="Times New Roman" panose="02020603050405020304" pitchFamily="18" charset="0"/>
                    <a:ea typeface="宋体" panose="02010600030101010101" pitchFamily="2" charset="-122"/>
                  </a:rPr>
                  <a:t>空间成键方式：如</a:t>
                </a:r>
                <a:r>
                  <a:rPr lang="en-US" altLang="zh-CN" dirty="0">
                    <a:latin typeface="Times New Roman" panose="02020603050405020304" pitchFamily="18" charset="0"/>
                  </a:rPr>
                  <a:t>total information content on the distance equality (IDET) </a:t>
                </a:r>
                <a:r>
                  <a:rPr lang="zh-CN" altLang="en-US" dirty="0">
                    <a:latin typeface="Times New Roman" panose="02020603050405020304" pitchFamily="18" charset="0"/>
                  </a:rPr>
                  <a:t>等于拓扑距离总和；</a:t>
                </a:r>
                <a:endParaRPr lang="en-US" altLang="zh-CN" dirty="0">
                  <a:latin typeface="Times New Roman" panose="02020603050405020304" pitchFamily="18" charset="0"/>
                  <a:ea typeface="宋体" panose="02010600030101010101" pitchFamily="2" charset="-122"/>
                </a:endParaRPr>
              </a:p>
              <a:p>
                <a:pPr marL="285750" indent="-285750">
                  <a:spcBef>
                    <a:spcPts val="600"/>
                  </a:spcBef>
                  <a:spcAft>
                    <a:spcPts val="600"/>
                  </a:spcAft>
                  <a:buFont typeface="Arial" panose="020B0604020202020204" pitchFamily="34" charset="0"/>
                  <a:buChar char="•"/>
                </a:pPr>
                <a:r>
                  <a:rPr lang="zh-CN" altLang="en-US" dirty="0">
                    <a:latin typeface="Times New Roman" panose="02020603050405020304" pitchFamily="18" charset="0"/>
                    <a:ea typeface="宋体" panose="02010600030101010101" pitchFamily="2" charset="-122"/>
                  </a:rPr>
                  <a:t>对称性：如</a:t>
                </a:r>
                <a:r>
                  <a:rPr lang="en-US" altLang="zh-CN" dirty="0">
                    <a:latin typeface="Times New Roman" panose="02020603050405020304" pitchFamily="18" charset="0"/>
                  </a:rPr>
                  <a:t>graph vertex complexity index(</a:t>
                </a:r>
                <a:r>
                  <a:rPr lang="en-US" altLang="zh-CN" dirty="0" err="1">
                    <a:latin typeface="Times New Roman" panose="02020603050405020304" pitchFamily="18" charset="0"/>
                  </a:rPr>
                  <a:t>HVcpx</a:t>
                </a:r>
                <a:r>
                  <a:rPr lang="en-US" altLang="zh-CN" dirty="0">
                    <a:latin typeface="Times New Roman" panose="02020603050405020304" pitchFamily="18" charset="0"/>
                  </a:rPr>
                  <a:t>)</a:t>
                </a:r>
                <a:r>
                  <a:rPr lang="zh-CN" altLang="en-US" dirty="0">
                    <a:latin typeface="Times New Roman" panose="02020603050405020304" pitchFamily="18" charset="0"/>
                  </a:rPr>
                  <a:t>反应分子复杂程度，计算自如下公式，其中</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𝜎</m:t>
                        </m:r>
                      </m:e>
                      <m:sub>
                        <m:r>
                          <a:rPr lang="en-US" altLang="zh-CN" i="1">
                            <a:latin typeface="Cambria Math" panose="02040503050406030204" pitchFamily="18" charset="0"/>
                          </a:rPr>
                          <m:t>𝑖</m:t>
                        </m:r>
                      </m:sub>
                    </m:sSub>
                  </m:oMath>
                </a14:m>
                <a:r>
                  <a:rPr lang="zh-CN" altLang="en-US" dirty="0">
                    <a:latin typeface="Times New Roman" panose="02020603050405020304" pitchFamily="18" charset="0"/>
                    <a:ea typeface="宋体" panose="02010600030101010101" pitchFamily="2" charset="-122"/>
                  </a:rPr>
                  <a:t>是</a:t>
                </a:r>
                <a:r>
                  <a:rPr lang="en-US" altLang="zh-CN" i="1" dirty="0" err="1">
                    <a:latin typeface="Times New Roman" panose="02020603050405020304" pitchFamily="18" charset="0"/>
                    <a:ea typeface="宋体" panose="02010600030101010101" pitchFamily="2" charset="-122"/>
                  </a:rPr>
                  <a:t>i</a:t>
                </a:r>
                <a:r>
                  <a:rPr lang="zh-CN" altLang="en-US" dirty="0">
                    <a:latin typeface="Times New Roman" panose="02020603050405020304" pitchFamily="18" charset="0"/>
                    <a:ea typeface="宋体" panose="02010600030101010101" pitchFamily="2" charset="-122"/>
                  </a:rPr>
                  <a:t>原子的顶点距离指数，</a:t>
                </a:r>
                <a:r>
                  <a:rPr lang="en-US" altLang="zh-CN" dirty="0"/>
                  <a:t> </a:t>
                </a:r>
                <a14:m>
                  <m:oMath xmlns:m="http://schemas.openxmlformats.org/officeDocument/2006/math">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𝑖</m:t>
                            </m:r>
                          </m:sub>
                        </m:sSub>
                      </m:e>
                      <m:sub>
                        <m:r>
                          <a:rPr lang="en-US" altLang="zh-CN" i="1">
                            <a:latin typeface="Cambria Math" panose="02040503050406030204" pitchFamily="18" charset="0"/>
                          </a:rPr>
                          <m:t>𝐷</m:t>
                        </m:r>
                      </m:sub>
                    </m:sSub>
                  </m:oMath>
                </a14:m>
                <a:r>
                  <a:rPr lang="zh-CN" altLang="en-US" dirty="0">
                    <a:latin typeface="Times New Roman" panose="02020603050405020304" pitchFamily="18" charset="0"/>
                    <a:ea typeface="宋体" panose="02010600030101010101" pitchFamily="2" charset="-122"/>
                  </a:rPr>
                  <a:t>是</a:t>
                </a:r>
                <a:r>
                  <a:rPr lang="en-US" altLang="zh-CN" dirty="0">
                    <a:latin typeface="Times New Roman" panose="02020603050405020304" pitchFamily="18" charset="0"/>
                    <a:ea typeface="宋体" panose="02010600030101010101" pitchFamily="2" charset="-122"/>
                    <a:hlinkClick r:id="rId2" action="ppaction://hlinksldjump"/>
                  </a:rPr>
                  <a:t>Wiener</a:t>
                </a:r>
                <a:r>
                  <a:rPr lang="zh-CN" altLang="en-US" dirty="0">
                    <a:latin typeface="Times New Roman" panose="02020603050405020304" pitchFamily="18" charset="0"/>
                    <a:ea typeface="宋体" panose="02010600030101010101" pitchFamily="2" charset="-122"/>
                    <a:hlinkClick r:id="rId2" action="ppaction://hlinksldjump"/>
                  </a:rPr>
                  <a:t>指数</a:t>
                </a:r>
                <a:r>
                  <a:rPr lang="zh-CN" altLang="en-US" dirty="0">
                    <a:latin typeface="Times New Roman" panose="02020603050405020304" pitchFamily="18" charset="0"/>
                    <a:ea typeface="宋体" panose="02010600030101010101" pitchFamily="2" charset="-122"/>
                  </a:rPr>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𝑖𝑗</m:t>
                        </m:r>
                      </m:sub>
                    </m:sSub>
                  </m:oMath>
                </a14:m>
                <a:r>
                  <a:rPr lang="zh-CN" altLang="en-US" dirty="0">
                    <a:latin typeface="Times New Roman" panose="02020603050405020304" pitchFamily="18" charset="0"/>
                    <a:ea typeface="宋体" panose="02010600030101010101" pitchFamily="2" charset="-122"/>
                  </a:rPr>
                  <a:t>是</a:t>
                </a:r>
                <a:r>
                  <a:rPr lang="en-US" altLang="zh-CN" i="1" dirty="0" err="1">
                    <a:latin typeface="Times New Roman" panose="02020603050405020304" pitchFamily="18" charset="0"/>
                    <a:ea typeface="宋体" panose="02010600030101010101" pitchFamily="2" charset="-122"/>
                  </a:rPr>
                  <a:t>i</a:t>
                </a:r>
                <a:r>
                  <a:rPr lang="zh-CN" altLang="en-US" dirty="0">
                    <a:latin typeface="Times New Roman" panose="02020603050405020304" pitchFamily="18" charset="0"/>
                    <a:ea typeface="宋体" panose="02010600030101010101" pitchFamily="2" charset="-122"/>
                  </a:rPr>
                  <a:t>原子与</a:t>
                </a:r>
                <a:r>
                  <a:rPr lang="en-US" altLang="zh-CN" i="1" dirty="0">
                    <a:latin typeface="Times New Roman" panose="02020603050405020304" pitchFamily="18" charset="0"/>
                    <a:ea typeface="宋体" panose="02010600030101010101" pitchFamily="2" charset="-122"/>
                  </a:rPr>
                  <a:t>j</a:t>
                </a:r>
                <a:r>
                  <a:rPr lang="zh-CN" altLang="en-US" dirty="0">
                    <a:latin typeface="Times New Roman" panose="02020603050405020304" pitchFamily="18" charset="0"/>
                    <a:ea typeface="宋体" panose="02010600030101010101" pitchFamily="2" charset="-122"/>
                  </a:rPr>
                  <a:t>原子之间的拓扑距离，</a:t>
                </a:r>
                <a:r>
                  <a:rPr lang="en-US" altLang="zh-CN" dirty="0"/>
                  <a:t> </a:t>
                </a:r>
                <a14:m>
                  <m:oMath xmlns:m="http://schemas.openxmlformats.org/officeDocument/2006/math">
                    <m:r>
                      <a:rPr lang="en-US" altLang="zh-CN" i="1">
                        <a:latin typeface="Cambria Math" panose="02040503050406030204" pitchFamily="18" charset="0"/>
                      </a:rPr>
                      <m:t>𝑛𝑆𝐾</m:t>
                    </m:r>
                  </m:oMath>
                </a14:m>
                <a:r>
                  <a:rPr lang="zh-CN" altLang="en-US" dirty="0">
                    <a:latin typeface="Times New Roman" panose="02020603050405020304" pitchFamily="18" charset="0"/>
                    <a:ea typeface="宋体" panose="02010600030101010101" pitchFamily="2" charset="-122"/>
                  </a:rPr>
                  <a:t>是非</a:t>
                </a:r>
                <a:r>
                  <a:rPr lang="en-US" altLang="zh-CN" dirty="0">
                    <a:latin typeface="Times New Roman" panose="02020603050405020304" pitchFamily="18" charset="0"/>
                    <a:ea typeface="宋体" panose="02010600030101010101" pitchFamily="2" charset="-122"/>
                  </a:rPr>
                  <a:t>H</a:t>
                </a:r>
                <a:r>
                  <a:rPr lang="zh-CN" altLang="en-US" dirty="0">
                    <a:latin typeface="Times New Roman" panose="02020603050405020304" pitchFamily="18" charset="0"/>
                    <a:ea typeface="宋体" panose="02010600030101010101" pitchFamily="2" charset="-122"/>
                  </a:rPr>
                  <a:t>原子总数。</a:t>
                </a:r>
                <a:endParaRPr lang="en-US" altLang="zh-CN" dirty="0">
                  <a:latin typeface="Times New Roman" panose="02020603050405020304" pitchFamily="18" charset="0"/>
                  <a:ea typeface="宋体" panose="02010600030101010101" pitchFamily="2" charset="-122"/>
                </a:endParaRPr>
              </a:p>
            </p:txBody>
          </p:sp>
        </mc:Choice>
        <mc:Fallback xmlns="">
          <p:sp>
            <p:nvSpPr>
              <p:cNvPr id="4" name="文本框 3">
                <a:extLst>
                  <a:ext uri="{FF2B5EF4-FFF2-40B4-BE49-F238E27FC236}">
                    <a16:creationId xmlns:a16="http://schemas.microsoft.com/office/drawing/2014/main" id="{AE264A4F-7B2B-476C-A1D9-C9763129D28E}"/>
                  </a:ext>
                </a:extLst>
              </p:cNvPr>
              <p:cNvSpPr txBox="1">
                <a:spLocks noRot="1" noChangeAspect="1" noMove="1" noResize="1" noEditPoints="1" noAdjustHandles="1" noChangeArrowheads="1" noChangeShapeType="1" noTextEdit="1"/>
              </p:cNvSpPr>
              <p:nvPr/>
            </p:nvSpPr>
            <p:spPr>
              <a:xfrm>
                <a:off x="238939" y="2614542"/>
                <a:ext cx="11675831" cy="2800767"/>
              </a:xfrm>
              <a:prstGeom prst="rect">
                <a:avLst/>
              </a:prstGeom>
              <a:blipFill>
                <a:blip r:embed="rId3"/>
                <a:stretch>
                  <a:fillRect l="-418" t="-1307" r="-2349" b="-26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EA54F3F-7A93-4C4C-BFD5-266CB2E7D15C}"/>
                  </a:ext>
                </a:extLst>
              </p:cNvPr>
              <p:cNvSpPr txBox="1"/>
              <p:nvPr/>
            </p:nvSpPr>
            <p:spPr>
              <a:xfrm>
                <a:off x="4133251" y="5428962"/>
                <a:ext cx="3925497" cy="1045607"/>
              </a:xfrm>
              <a:prstGeom prst="rect">
                <a:avLst/>
              </a:prstGeom>
              <a:noFill/>
            </p:spPr>
            <p:txBody>
              <a:bodyPr wrap="none" lIns="0" tIns="0" rIns="0" bIns="0" rtlCol="0">
                <a:spAutoFit/>
              </a:bodyPr>
              <a:lstStyle/>
              <a:p>
                <a:pPr algn="l">
                  <a:spcBef>
                    <a:spcPts val="1200"/>
                  </a:spcBef>
                  <a:spcAft>
                    <a:spcPts val="1200"/>
                  </a:spcAft>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宋体" panose="02010600030101010101" pitchFamily="2" charset="-122"/>
                        </a:rPr>
                        <m:t>𝐻</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𝐷</m:t>
                          </m:r>
                        </m:e>
                        <m:sub>
                          <m:r>
                            <a:rPr lang="en-US" altLang="zh-CN" b="0" i="1" smtClean="0">
                              <a:latin typeface="Cambria Math" panose="02040503050406030204" pitchFamily="18" charset="0"/>
                              <a:ea typeface="宋体" panose="02010600030101010101" pitchFamily="2" charset="-122"/>
                            </a:rPr>
                            <m:t>𝑐𝑝𝑥</m:t>
                          </m:r>
                        </m:sub>
                      </m:sSub>
                      <m:r>
                        <a:rPr lang="en-US" altLang="zh-CN" b="0" i="1" smtClean="0">
                          <a:latin typeface="Cambria Math" panose="02040503050406030204" pitchFamily="18" charset="0"/>
                          <a:ea typeface="宋体" panose="02010600030101010101" pitchFamily="2" charset="-122"/>
                        </a:rPr>
                        <m:t>=</m:t>
                      </m:r>
                      <m:nary>
                        <m:naryPr>
                          <m:chr m:val="∑"/>
                          <m:ctrlPr>
                            <a:rPr lang="en-US" altLang="zh-CN" b="0" i="1" smtClean="0">
                              <a:latin typeface="Cambria Math" panose="02040503050406030204" pitchFamily="18" charset="0"/>
                              <a:ea typeface="宋体" panose="02010600030101010101" pitchFamily="2" charset="-122"/>
                            </a:rPr>
                          </m:ctrlPr>
                        </m:naryPr>
                        <m:sub>
                          <m:r>
                            <a:rPr lang="en-US" altLang="zh-CN" b="0" i="1" smtClean="0">
                              <a:latin typeface="Cambria Math" panose="02040503050406030204" pitchFamily="18" charset="0"/>
                              <a:ea typeface="宋体" panose="02010600030101010101" pitchFamily="2" charset="-122"/>
                            </a:rPr>
                            <m:t>𝑖</m:t>
                          </m:r>
                          <m:r>
                            <a:rPr lang="en-US" altLang="zh-CN" b="0" i="1" smtClean="0">
                              <a:latin typeface="Cambria Math" panose="02040503050406030204" pitchFamily="18" charset="0"/>
                              <a:ea typeface="宋体" panose="02010600030101010101" pitchFamily="2" charset="-122"/>
                            </a:rPr>
                            <m:t>=1</m:t>
                          </m:r>
                        </m:sub>
                        <m:sup>
                          <m:r>
                            <a:rPr lang="en-US" altLang="zh-CN" b="0" i="1" smtClean="0">
                              <a:latin typeface="Cambria Math" panose="02040503050406030204" pitchFamily="18" charset="0"/>
                              <a:ea typeface="宋体" panose="02010600030101010101" pitchFamily="2" charset="-122"/>
                            </a:rPr>
                            <m:t>𝑛𝑆𝐾</m:t>
                          </m:r>
                        </m:sup>
                        <m:e>
                          <m:f>
                            <m:fPr>
                              <m:ctrlPr>
                                <a:rPr lang="en-US" altLang="zh-CN" b="0" i="1" smtClean="0">
                                  <a:latin typeface="Cambria Math" panose="02040503050406030204" pitchFamily="18" charset="0"/>
                                  <a:ea typeface="宋体" panose="02010600030101010101" pitchFamily="2" charset="-122"/>
                                </a:rPr>
                              </m:ctrlPr>
                            </m:fPr>
                            <m:num>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𝜎</m:t>
                                  </m:r>
                                </m:e>
                                <m:sub>
                                  <m:r>
                                    <a:rPr lang="en-US" altLang="zh-CN" b="0" i="1" smtClean="0">
                                      <a:latin typeface="Cambria Math" panose="02040503050406030204" pitchFamily="18" charset="0"/>
                                      <a:ea typeface="宋体" panose="02010600030101010101" pitchFamily="2" charset="-122"/>
                                    </a:rPr>
                                    <m:t>𝑖</m:t>
                                  </m:r>
                                </m:sub>
                              </m:sSub>
                            </m:num>
                            <m:den>
                              <m:r>
                                <a:rPr lang="en-US" altLang="zh-CN" b="0" i="1" smtClean="0">
                                  <a:latin typeface="Cambria Math" panose="02040503050406030204" pitchFamily="18" charset="0"/>
                                  <a:ea typeface="宋体" panose="02010600030101010101" pitchFamily="2" charset="-122"/>
                                </a:rPr>
                                <m:t>2</m:t>
                              </m:r>
                              <m:sSub>
                                <m:sSubPr>
                                  <m:ctrlPr>
                                    <a:rPr lang="en-US" altLang="zh-CN" b="0" i="1" smtClean="0">
                                      <a:latin typeface="Cambria Math" panose="02040503050406030204" pitchFamily="18" charset="0"/>
                                      <a:ea typeface="宋体" panose="02010600030101010101" pitchFamily="2" charset="-122"/>
                                    </a:rPr>
                                  </m:ctrlPr>
                                </m:sSubPr>
                                <m:e>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𝑊</m:t>
                                      </m:r>
                                    </m:e>
                                    <m:sub>
                                      <m:r>
                                        <a:rPr lang="en-US" altLang="zh-CN" b="0" i="1" smtClean="0">
                                          <a:latin typeface="Cambria Math" panose="02040503050406030204" pitchFamily="18" charset="0"/>
                                          <a:ea typeface="宋体" panose="02010600030101010101" pitchFamily="2" charset="-122"/>
                                        </a:rPr>
                                        <m:t>𝑖</m:t>
                                      </m:r>
                                    </m:sub>
                                  </m:sSub>
                                </m:e>
                                <m:sub>
                                  <m:r>
                                    <a:rPr lang="en-US" altLang="zh-CN" b="0" i="1" smtClean="0">
                                      <a:latin typeface="Cambria Math" panose="02040503050406030204" pitchFamily="18" charset="0"/>
                                      <a:ea typeface="宋体" panose="02010600030101010101" pitchFamily="2" charset="-122"/>
                                    </a:rPr>
                                    <m:t>𝐷</m:t>
                                  </m:r>
                                </m:sub>
                              </m:sSub>
                            </m:den>
                          </m:f>
                          <m:r>
                            <a:rPr lang="en-US" altLang="zh-CN" b="0" i="1" smtClean="0">
                              <a:latin typeface="Cambria Math" panose="02040503050406030204" pitchFamily="18" charset="0"/>
                              <a:ea typeface="宋体" panose="02010600030101010101" pitchFamily="2" charset="-122"/>
                            </a:rPr>
                            <m:t> </m:t>
                          </m:r>
                          <m:d>
                            <m:dPr>
                              <m:ctrlPr>
                                <a:rPr lang="en-US" altLang="zh-CN" b="0" i="1" smtClean="0">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宋体" panose="02010600030101010101" pitchFamily="2" charset="-122"/>
                                </a:rPr>
                                <m:t>−</m:t>
                              </m:r>
                              <m:nary>
                                <m:naryPr>
                                  <m:chr m:val="∑"/>
                                  <m:ctrlPr>
                                    <a:rPr lang="en-US" altLang="zh-CN" b="0" i="1" smtClean="0">
                                      <a:latin typeface="Cambria Math" panose="02040503050406030204" pitchFamily="18" charset="0"/>
                                      <a:ea typeface="宋体" panose="02010600030101010101" pitchFamily="2" charset="-122"/>
                                    </a:rPr>
                                  </m:ctrlPr>
                                </m:naryPr>
                                <m:sub>
                                  <m:r>
                                    <a:rPr lang="en-US" altLang="zh-CN" b="0" i="1" smtClean="0">
                                      <a:latin typeface="Cambria Math" panose="02040503050406030204" pitchFamily="18" charset="0"/>
                                      <a:ea typeface="宋体" panose="02010600030101010101" pitchFamily="2" charset="-122"/>
                                    </a:rPr>
                                    <m:t>𝑗</m:t>
                                  </m:r>
                                  <m:r>
                                    <a:rPr lang="en-US" altLang="zh-CN" b="0" i="1" smtClean="0">
                                      <a:latin typeface="Cambria Math" panose="02040503050406030204" pitchFamily="18" charset="0"/>
                                      <a:ea typeface="宋体" panose="02010600030101010101" pitchFamily="2" charset="-122"/>
                                    </a:rPr>
                                    <m:t>=1</m:t>
                                  </m:r>
                                </m:sub>
                                <m:sup>
                                  <m:r>
                                    <a:rPr lang="en-US" altLang="zh-CN" b="0" i="1" smtClean="0">
                                      <a:latin typeface="Cambria Math" panose="02040503050406030204" pitchFamily="18" charset="0"/>
                                      <a:ea typeface="宋体" panose="02010600030101010101" pitchFamily="2" charset="-122"/>
                                    </a:rPr>
                                    <m:t>𝑛𝑆𝐾</m:t>
                                  </m:r>
                                </m:sup>
                                <m:e>
                                  <m:f>
                                    <m:fPr>
                                      <m:ctrlPr>
                                        <a:rPr lang="en-US" altLang="zh-CN" b="0" i="1" smtClean="0">
                                          <a:latin typeface="Cambria Math" panose="02040503050406030204" pitchFamily="18" charset="0"/>
                                          <a:ea typeface="宋体" panose="02010600030101010101" pitchFamily="2" charset="-122"/>
                                        </a:rPr>
                                      </m:ctrlPr>
                                    </m:fPr>
                                    <m:num>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𝑑</m:t>
                                          </m:r>
                                        </m:e>
                                        <m:sub>
                                          <m:r>
                                            <a:rPr lang="en-US" altLang="zh-CN" b="0" i="1" smtClean="0">
                                              <a:latin typeface="Cambria Math" panose="02040503050406030204" pitchFamily="18" charset="0"/>
                                              <a:ea typeface="宋体" panose="02010600030101010101" pitchFamily="2" charset="-122"/>
                                            </a:rPr>
                                            <m:t>𝑖𝑗</m:t>
                                          </m:r>
                                        </m:sub>
                                      </m:sSub>
                                    </m:num>
                                    <m:den>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𝜎</m:t>
                                          </m:r>
                                        </m:e>
                                        <m:sub>
                                          <m:r>
                                            <a:rPr lang="en-US" altLang="zh-CN" b="0" i="1" smtClean="0">
                                              <a:latin typeface="Cambria Math" panose="02040503050406030204" pitchFamily="18" charset="0"/>
                                              <a:ea typeface="宋体" panose="02010600030101010101" pitchFamily="2" charset="-122"/>
                                            </a:rPr>
                                            <m:t>𝑖</m:t>
                                          </m:r>
                                        </m:sub>
                                      </m:sSub>
                                    </m:den>
                                  </m:f>
                                  <m:func>
                                    <m:funcPr>
                                      <m:ctrlPr>
                                        <a:rPr lang="en-US" altLang="zh-CN" b="0" i="1" smtClean="0">
                                          <a:latin typeface="Cambria Math" panose="02040503050406030204" pitchFamily="18" charset="0"/>
                                          <a:ea typeface="宋体" panose="02010600030101010101" pitchFamily="2" charset="-122"/>
                                        </a:rPr>
                                      </m:ctrlPr>
                                    </m:funcPr>
                                    <m:fName>
                                      <m:sSub>
                                        <m:sSubPr>
                                          <m:ctrlPr>
                                            <a:rPr lang="en-US" altLang="zh-CN" b="0" i="1" smtClean="0">
                                              <a:latin typeface="Cambria Math" panose="02040503050406030204" pitchFamily="18" charset="0"/>
                                              <a:ea typeface="宋体" panose="02010600030101010101" pitchFamily="2" charset="-122"/>
                                            </a:rPr>
                                          </m:ctrlPr>
                                        </m:sSubPr>
                                        <m:e>
                                          <m:r>
                                            <m:rPr>
                                              <m:sty m:val="p"/>
                                            </m:rPr>
                                            <a:rPr lang="en-US" altLang="zh-CN" b="0" i="0" smtClean="0">
                                              <a:latin typeface="Cambria Math" panose="02040503050406030204" pitchFamily="18" charset="0"/>
                                              <a:ea typeface="宋体" panose="02010600030101010101" pitchFamily="2" charset="-122"/>
                                            </a:rPr>
                                            <m:t>log</m:t>
                                          </m:r>
                                        </m:e>
                                        <m:sub>
                                          <m:r>
                                            <a:rPr lang="en-US" altLang="zh-CN" b="0" i="1" smtClean="0">
                                              <a:latin typeface="Cambria Math" panose="02040503050406030204" pitchFamily="18" charset="0"/>
                                              <a:ea typeface="宋体" panose="02010600030101010101" pitchFamily="2" charset="-122"/>
                                            </a:rPr>
                                            <m:t>2</m:t>
                                          </m:r>
                                        </m:sub>
                                      </m:sSub>
                                    </m:fName>
                                    <m:e>
                                      <m:f>
                                        <m:fPr>
                                          <m:ctrlPr>
                                            <a:rPr lang="en-US" altLang="zh-CN" b="0" i="1" smtClean="0">
                                              <a:latin typeface="Cambria Math" panose="02040503050406030204" pitchFamily="18" charset="0"/>
                                              <a:ea typeface="宋体" panose="02010600030101010101" pitchFamily="2" charset="-122"/>
                                            </a:rPr>
                                          </m:ctrlPr>
                                        </m:fPr>
                                        <m:num>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𝑑</m:t>
                                              </m:r>
                                            </m:e>
                                            <m:sub>
                                              <m:r>
                                                <a:rPr lang="en-US" altLang="zh-CN" b="0" i="1" smtClean="0">
                                                  <a:latin typeface="Cambria Math" panose="02040503050406030204" pitchFamily="18" charset="0"/>
                                                  <a:ea typeface="宋体" panose="02010600030101010101" pitchFamily="2" charset="-122"/>
                                                </a:rPr>
                                                <m:t>𝑖𝑗</m:t>
                                              </m:r>
                                            </m:sub>
                                          </m:sSub>
                                        </m:num>
                                        <m:den>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𝜎</m:t>
                                              </m:r>
                                            </m:e>
                                            <m:sub>
                                              <m:r>
                                                <a:rPr lang="en-US" altLang="zh-CN" b="0" i="1" smtClean="0">
                                                  <a:latin typeface="Cambria Math" panose="02040503050406030204" pitchFamily="18" charset="0"/>
                                                  <a:ea typeface="宋体" panose="02010600030101010101" pitchFamily="2" charset="-122"/>
                                                </a:rPr>
                                                <m:t>𝑖</m:t>
                                              </m:r>
                                            </m:sub>
                                          </m:sSub>
                                        </m:den>
                                      </m:f>
                                    </m:e>
                                  </m:func>
                                </m:e>
                              </m:nary>
                            </m:e>
                          </m:d>
                        </m:e>
                      </m:nary>
                    </m:oMath>
                  </m:oMathPara>
                </a14:m>
                <a:endParaRPr lang="zh-CN" altLang="en-US" dirty="0">
                  <a:latin typeface="Times New Roman" panose="02020603050405020304" pitchFamily="18" charset="0"/>
                  <a:ea typeface="宋体" panose="02010600030101010101" pitchFamily="2" charset="-122"/>
                </a:endParaRPr>
              </a:p>
            </p:txBody>
          </p:sp>
        </mc:Choice>
        <mc:Fallback xmlns="">
          <p:sp>
            <p:nvSpPr>
              <p:cNvPr id="5" name="文本框 4">
                <a:extLst>
                  <a:ext uri="{FF2B5EF4-FFF2-40B4-BE49-F238E27FC236}">
                    <a16:creationId xmlns:a16="http://schemas.microsoft.com/office/drawing/2014/main" id="{AEA54F3F-7A93-4C4C-BFD5-266CB2E7D15C}"/>
                  </a:ext>
                </a:extLst>
              </p:cNvPr>
              <p:cNvSpPr txBox="1">
                <a:spLocks noRot="1" noChangeAspect="1" noMove="1" noResize="1" noEditPoints="1" noAdjustHandles="1" noChangeArrowheads="1" noChangeShapeType="1" noTextEdit="1"/>
              </p:cNvSpPr>
              <p:nvPr/>
            </p:nvSpPr>
            <p:spPr>
              <a:xfrm>
                <a:off x="4133251" y="5428962"/>
                <a:ext cx="3925497" cy="1045607"/>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66486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5555185-BBDA-48AF-B5AE-697FC181CAC6}"/>
              </a:ext>
            </a:extLst>
          </p:cNvPr>
          <p:cNvSpPr txBox="1"/>
          <p:nvPr/>
        </p:nvSpPr>
        <p:spPr>
          <a:xfrm>
            <a:off x="238939" y="243534"/>
            <a:ext cx="11671236" cy="6340197"/>
          </a:xfrm>
          <a:prstGeom prst="rect">
            <a:avLst/>
          </a:prstGeom>
          <a:noFill/>
        </p:spPr>
        <p:txBody>
          <a:bodyPr wrap="square" rtlCol="0">
            <a:spAutoFit/>
          </a:bodyPr>
          <a:lstStyle/>
          <a:p>
            <a:pPr>
              <a:spcBef>
                <a:spcPts val="600"/>
              </a:spcBef>
              <a:spcAft>
                <a:spcPts val="600"/>
              </a:spcAft>
            </a:pPr>
            <a:r>
              <a:rPr lang="en-US" altLang="zh-CN" b="1" dirty="0">
                <a:latin typeface="Times New Roman" panose="02020603050405020304" pitchFamily="18" charset="0"/>
                <a:cs typeface="Times New Roman" panose="02020603050405020304" pitchFamily="18" charset="0"/>
              </a:rPr>
              <a:t>2D/3D matrix-based descriptors</a:t>
            </a:r>
          </a:p>
          <a:p>
            <a:pPr>
              <a:spcBef>
                <a:spcPts val="600"/>
              </a:spcBef>
              <a:spcAft>
                <a:spcPts val="600"/>
              </a:spcAft>
            </a:pPr>
            <a:r>
              <a:rPr lang="zh-CN" altLang="en-US" dirty="0">
                <a:latin typeface="Times New Roman" panose="02020603050405020304" pitchFamily="18" charset="0"/>
                <a:ea typeface="宋体" panose="02010600030101010101" pitchFamily="2" charset="-122"/>
              </a:rPr>
              <a:t>基于分子各类二维</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三维矩阵计算得到的描述符，根据矩阵的不同主要可以分为</a:t>
            </a:r>
            <a:endParaRPr lang="en-US" altLang="zh-CN" dirty="0">
              <a:latin typeface="Times New Roman" panose="02020603050405020304" pitchFamily="18" charset="0"/>
              <a:ea typeface="宋体" panose="02010600030101010101" pitchFamily="2" charset="-122"/>
            </a:endParaRPr>
          </a:p>
          <a:p>
            <a:pPr marL="285750" indent="-285750">
              <a:spcBef>
                <a:spcPts val="600"/>
              </a:spcBef>
              <a:spcAft>
                <a:spcPts val="600"/>
              </a:spcAft>
              <a:buFont typeface="Arial" panose="020B0604020202020204" pitchFamily="34" charset="0"/>
              <a:buChar char="•"/>
            </a:pPr>
            <a:r>
              <a:rPr lang="zh-CN" altLang="en-US" dirty="0">
                <a:latin typeface="Times New Roman" panose="02020603050405020304" pitchFamily="18" charset="0"/>
                <a:ea typeface="宋体" panose="02010600030101010101" pitchFamily="2" charset="-122"/>
              </a:rPr>
              <a:t>邻接矩阵：将邻接矩阵的秩作为描述符之一，如</a:t>
            </a:r>
            <a:r>
              <a:rPr lang="en-US" altLang="zh-CN" dirty="0" err="1">
                <a:latin typeface="Times New Roman" panose="02020603050405020304" pitchFamily="18" charset="0"/>
              </a:rPr>
              <a:t>SpMax_A</a:t>
            </a:r>
            <a:r>
              <a:rPr lang="zh-CN" altLang="en-US" dirty="0">
                <a:latin typeface="Times New Roman" panose="02020603050405020304" pitchFamily="18" charset="0"/>
              </a:rPr>
              <a:t>指的是邻接矩阵最大的秩；</a:t>
            </a:r>
            <a:endParaRPr lang="en-US" altLang="zh-CN" dirty="0">
              <a:latin typeface="Times New Roman" panose="02020603050405020304" pitchFamily="18" charset="0"/>
            </a:endParaRPr>
          </a:p>
          <a:p>
            <a:pPr marL="285750" indent="-285750">
              <a:spcBef>
                <a:spcPts val="600"/>
              </a:spcBef>
              <a:spcAft>
                <a:spcPts val="600"/>
              </a:spcAft>
              <a:buFont typeface="Arial" panose="020B0604020202020204" pitchFamily="34" charset="0"/>
              <a:buChar char="•"/>
            </a:pPr>
            <a:r>
              <a:rPr lang="zh-CN" altLang="en-US" dirty="0">
                <a:latin typeface="Times New Roman" panose="02020603050405020304" pitchFamily="18" charset="0"/>
                <a:ea typeface="宋体" panose="02010600030101010101" pitchFamily="2" charset="-122"/>
              </a:rPr>
              <a:t>拓扑矩阵：将拓扑距离矩阵的相关性质作为描述符之一，如</a:t>
            </a:r>
            <a:r>
              <a:rPr lang="en-US" altLang="zh-CN" dirty="0" err="1">
                <a:latin typeface="Times New Roman" panose="02020603050405020304" pitchFamily="18" charset="0"/>
              </a:rPr>
              <a:t>SpMax_D</a:t>
            </a:r>
            <a:r>
              <a:rPr lang="zh-CN" altLang="en-US" dirty="0">
                <a:latin typeface="Times New Roman" panose="02020603050405020304" pitchFamily="18" charset="0"/>
              </a:rPr>
              <a:t>指的是拓扑矩阵最大的秩，</a:t>
            </a:r>
            <a:r>
              <a:rPr lang="en-US" altLang="zh-CN" dirty="0" err="1">
                <a:latin typeface="Times New Roman" panose="02020603050405020304" pitchFamily="18" charset="0"/>
              </a:rPr>
              <a:t>Wi_D</a:t>
            </a:r>
            <a:r>
              <a:rPr lang="zh-CN" altLang="en-US" dirty="0">
                <a:latin typeface="Times New Roman" panose="02020603050405020304" pitchFamily="18" charset="0"/>
              </a:rPr>
              <a:t>指的是拓扑矩阵内所有元素总和的一半；</a:t>
            </a:r>
            <a:endParaRPr lang="en-US" altLang="zh-CN" dirty="0">
              <a:latin typeface="Times New Roman" panose="02020603050405020304" pitchFamily="18" charset="0"/>
            </a:endParaRPr>
          </a:p>
          <a:p>
            <a:pPr marL="285750" indent="-285750">
              <a:spcBef>
                <a:spcPts val="600"/>
              </a:spcBef>
              <a:spcAft>
                <a:spcPts val="600"/>
              </a:spcAft>
              <a:buFont typeface="Arial" panose="020B0604020202020204" pitchFamily="34" charset="0"/>
              <a:buChar char="•"/>
            </a:pPr>
            <a:r>
              <a:rPr lang="zh-CN" altLang="en-US" dirty="0">
                <a:latin typeface="Times New Roman" panose="02020603050405020304" pitchFamily="18" charset="0"/>
              </a:rPr>
              <a:t>拉普拉斯矩阵</a:t>
            </a:r>
            <a:r>
              <a:rPr lang="en-US" altLang="zh-CN" dirty="0">
                <a:latin typeface="Times New Roman" panose="02020603050405020304" pitchFamily="18" charset="0"/>
              </a:rPr>
              <a:t>(Laplace matrix)</a:t>
            </a:r>
            <a:r>
              <a:rPr lang="zh-CN" altLang="en-US" dirty="0">
                <a:latin typeface="Times New Roman" panose="02020603050405020304" pitchFamily="18" charset="0"/>
              </a:rPr>
              <a:t>：定义为对角化邻接矩阵与邻接矩阵的差，将拉普拉斯矩阵的相关性质作为描述符的一部分，如</a:t>
            </a:r>
            <a:r>
              <a:rPr lang="en-US" altLang="zh-CN" dirty="0">
                <a:latin typeface="Times New Roman" panose="02020603050405020304" pitchFamily="18" charset="0"/>
              </a:rPr>
              <a:t>spanning tree number (STN_L)</a:t>
            </a:r>
            <a:r>
              <a:rPr lang="zh-CN" altLang="en-US" dirty="0">
                <a:latin typeface="Times New Roman" panose="02020603050405020304" pitchFamily="18" charset="0"/>
              </a:rPr>
              <a:t>指的是拉普拉斯矩阵秩乘积与总原子数的比值；</a:t>
            </a:r>
            <a:endParaRPr lang="en-US" altLang="zh-CN" dirty="0">
              <a:latin typeface="Times New Roman" panose="02020603050405020304" pitchFamily="18" charset="0"/>
            </a:endParaRPr>
          </a:p>
          <a:p>
            <a:pPr marL="285750" indent="-285750">
              <a:spcBef>
                <a:spcPts val="600"/>
              </a:spcBef>
              <a:spcAft>
                <a:spcPts val="600"/>
              </a:spcAft>
              <a:buFont typeface="Arial" panose="020B0604020202020204" pitchFamily="34" charset="0"/>
              <a:buChar char="•"/>
            </a:pPr>
            <a:r>
              <a:rPr lang="en-US" altLang="zh-CN" dirty="0">
                <a:latin typeface="Times New Roman" panose="02020603050405020304" pitchFamily="18" charset="0"/>
              </a:rPr>
              <a:t>Chi</a:t>
            </a:r>
            <a:r>
              <a:rPr lang="zh-CN" altLang="en-US" dirty="0">
                <a:latin typeface="Times New Roman" panose="02020603050405020304" pitchFamily="18" charset="0"/>
              </a:rPr>
              <a:t>矩阵：是加上权重的邻接矩阵。邻接矩阵中相邻原子标记为</a:t>
            </a:r>
            <a:r>
              <a:rPr lang="en-US" altLang="zh-CN" dirty="0">
                <a:latin typeface="Times New Roman" panose="02020603050405020304" pitchFamily="18" charset="0"/>
              </a:rPr>
              <a:t>1</a:t>
            </a:r>
            <a:r>
              <a:rPr lang="zh-CN" altLang="en-US" dirty="0">
                <a:latin typeface="Times New Roman" panose="02020603050405020304" pitchFamily="18" charset="0"/>
              </a:rPr>
              <a:t>，</a:t>
            </a:r>
            <a:r>
              <a:rPr lang="en-US" altLang="zh-CN" dirty="0">
                <a:latin typeface="Times New Roman" panose="02020603050405020304" pitchFamily="18" charset="0"/>
              </a:rPr>
              <a:t>Chi</a:t>
            </a:r>
            <a:r>
              <a:rPr lang="zh-CN" altLang="en-US" dirty="0">
                <a:latin typeface="Times New Roman" panose="02020603050405020304" pitchFamily="18" charset="0"/>
              </a:rPr>
              <a:t>矩阵中标记为相邻原子顶点度乘积后开方的倒数；</a:t>
            </a:r>
            <a:endParaRPr lang="en-US" altLang="zh-CN" dirty="0">
              <a:latin typeface="Times New Roman" panose="02020603050405020304" pitchFamily="18" charset="0"/>
            </a:endParaRPr>
          </a:p>
          <a:p>
            <a:pPr marL="285750" indent="-285750">
              <a:spcBef>
                <a:spcPts val="600"/>
              </a:spcBef>
              <a:spcAft>
                <a:spcPts val="600"/>
              </a:spcAft>
              <a:buFont typeface="Arial" panose="020B0604020202020204" pitchFamily="34" charset="0"/>
              <a:buChar char="•"/>
            </a:pPr>
            <a:r>
              <a:rPr lang="zh-CN" altLang="en-US" dirty="0">
                <a:latin typeface="Times New Roman" panose="02020603050405020304" pitchFamily="18" charset="0"/>
              </a:rPr>
              <a:t>倒易平方距离矩阵</a:t>
            </a:r>
            <a:r>
              <a:rPr lang="en-US" altLang="zh-CN" dirty="0">
                <a:latin typeface="Times New Roman" panose="02020603050405020304" pitchFamily="18" charset="0"/>
              </a:rPr>
              <a:t>(</a:t>
            </a:r>
            <a:r>
              <a:rPr lang="en-US" altLang="zh-CN" dirty="0"/>
              <a:t>Reciprocal squared distance matrix)</a:t>
            </a:r>
            <a:r>
              <a:rPr lang="zh-CN" altLang="en-US" dirty="0">
                <a:latin typeface="Times New Roman" panose="02020603050405020304" pitchFamily="18" charset="0"/>
              </a:rPr>
              <a:t>：将实空间拓扑距离矩阵转换成对应的倒易空间拓扑距离矩阵后进行计算；</a:t>
            </a:r>
            <a:endParaRPr lang="en-US" altLang="zh-CN" dirty="0">
              <a:latin typeface="Times New Roman" panose="02020603050405020304" pitchFamily="18" charset="0"/>
            </a:endParaRPr>
          </a:p>
          <a:p>
            <a:pPr marL="285750" indent="-285750">
              <a:spcBef>
                <a:spcPts val="600"/>
              </a:spcBef>
              <a:spcAft>
                <a:spcPts val="600"/>
              </a:spcAft>
              <a:buFont typeface="Arial" panose="020B0604020202020204" pitchFamily="34" charset="0"/>
              <a:buChar char="•"/>
            </a:pPr>
            <a:r>
              <a:rPr lang="zh-CN" altLang="en-US" dirty="0">
                <a:latin typeface="Times New Roman" panose="02020603050405020304" pitchFamily="18" charset="0"/>
              </a:rPr>
              <a:t>绕行矩阵</a:t>
            </a:r>
            <a:r>
              <a:rPr lang="en-US" altLang="zh-CN" dirty="0">
                <a:latin typeface="Times New Roman" panose="02020603050405020304" pitchFamily="18" charset="0"/>
              </a:rPr>
              <a:t>(</a:t>
            </a:r>
            <a:r>
              <a:rPr lang="en-US" altLang="zh-CN" dirty="0"/>
              <a:t>Detour matrix</a:t>
            </a:r>
            <a:r>
              <a:rPr lang="en-US" altLang="zh-CN" dirty="0">
                <a:latin typeface="Times New Roman" panose="02020603050405020304" pitchFamily="18" charset="0"/>
              </a:rPr>
              <a:t>)</a:t>
            </a:r>
            <a:r>
              <a:rPr lang="zh-CN" altLang="en-US" dirty="0">
                <a:latin typeface="Times New Roman" panose="02020603050405020304" pitchFamily="18" charset="0"/>
              </a:rPr>
              <a:t>：与拓扑距离矩阵类似，将拓扑距离矩阵中的原子对之间最短距离换成了原子对之间最长距离；</a:t>
            </a:r>
            <a:endParaRPr lang="en-US" altLang="zh-CN" dirty="0">
              <a:latin typeface="Times New Roman" panose="02020603050405020304" pitchFamily="18" charset="0"/>
            </a:endParaRPr>
          </a:p>
          <a:p>
            <a:pPr marL="285750" indent="-285750">
              <a:spcBef>
                <a:spcPts val="600"/>
              </a:spcBef>
              <a:spcAft>
                <a:spcPts val="600"/>
              </a:spcAft>
              <a:buFont typeface="Arial" panose="020B0604020202020204" pitchFamily="34" charset="0"/>
              <a:buChar char="•"/>
            </a:pPr>
            <a:r>
              <a:rPr lang="zh-CN" altLang="en-US" dirty="0">
                <a:latin typeface="Times New Roman" panose="02020603050405020304" pitchFamily="18" charset="0"/>
              </a:rPr>
              <a:t>距离</a:t>
            </a:r>
            <a:r>
              <a:rPr lang="en-US" altLang="zh-CN" dirty="0">
                <a:latin typeface="Times New Roman" panose="02020603050405020304" pitchFamily="18" charset="0"/>
              </a:rPr>
              <a:t>/</a:t>
            </a:r>
            <a:r>
              <a:rPr lang="zh-CN" altLang="en-US" dirty="0">
                <a:latin typeface="Times New Roman" panose="02020603050405020304" pitchFamily="18" charset="0"/>
              </a:rPr>
              <a:t>绕行矩阵</a:t>
            </a:r>
            <a:r>
              <a:rPr lang="en-US" altLang="zh-CN" dirty="0">
                <a:latin typeface="Times New Roman" panose="02020603050405020304" pitchFamily="18" charset="0"/>
              </a:rPr>
              <a:t>(</a:t>
            </a:r>
            <a:r>
              <a:rPr lang="en-US" altLang="zh-CN" dirty="0"/>
              <a:t>Distance/detour matrix)</a:t>
            </a:r>
            <a:r>
              <a:rPr lang="zh-CN" altLang="en-US" dirty="0"/>
              <a:t>：将拓扑距离矩阵的每个非对角元素处以绕行矩阵对应的元素得到的矩阵；</a:t>
            </a:r>
            <a:endParaRPr lang="en-US" altLang="zh-CN" dirty="0"/>
          </a:p>
          <a:p>
            <a:pPr marL="285750" indent="-285750">
              <a:spcBef>
                <a:spcPts val="600"/>
              </a:spcBef>
              <a:spcAft>
                <a:spcPts val="600"/>
              </a:spcAft>
              <a:buFont typeface="Arial" panose="020B0604020202020204" pitchFamily="34" charset="0"/>
              <a:buChar char="•"/>
            </a:pPr>
            <a:r>
              <a:rPr lang="zh-CN" altLang="en-US" dirty="0">
                <a:latin typeface="Times New Roman" panose="02020603050405020304" pitchFamily="18" charset="0"/>
              </a:rPr>
              <a:t>巴里兹矩阵</a:t>
            </a:r>
            <a:r>
              <a:rPr lang="en-US" altLang="zh-CN" dirty="0">
                <a:latin typeface="Times New Roman" panose="02020603050405020304" pitchFamily="18" charset="0"/>
              </a:rPr>
              <a:t>(</a:t>
            </a:r>
            <a:r>
              <a:rPr lang="en-US" altLang="zh-CN" dirty="0" err="1"/>
              <a:t>Barysz</a:t>
            </a:r>
            <a:r>
              <a:rPr lang="en-US" altLang="zh-CN" dirty="0"/>
              <a:t> matrices)</a:t>
            </a:r>
            <a:r>
              <a:rPr lang="zh-CN" altLang="en-US" dirty="0"/>
              <a:t>：对拓扑距离矩阵加上权重，采用的是较为复杂的</a:t>
            </a:r>
            <a:r>
              <a:rPr lang="zh-CN" altLang="en-US" dirty="0">
                <a:latin typeface="Times New Roman" panose="02020603050405020304" pitchFamily="18" charset="0"/>
                <a:hlinkClick r:id="rId2" action="ppaction://hlinksldjump"/>
              </a:rPr>
              <a:t>巴里兹权重公式</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marL="285750" indent="-285750">
              <a:spcBef>
                <a:spcPts val="600"/>
              </a:spcBef>
              <a:spcAft>
                <a:spcPts val="600"/>
              </a:spcAft>
              <a:buFont typeface="Arial" panose="020B0604020202020204" pitchFamily="34" charset="0"/>
              <a:buChar char="•"/>
            </a:pPr>
            <a:r>
              <a:rPr lang="zh-CN" altLang="en-US" dirty="0">
                <a:latin typeface="Times New Roman" panose="02020603050405020304" pitchFamily="18" charset="0"/>
              </a:rPr>
              <a:t>冗余矩阵</a:t>
            </a:r>
            <a:r>
              <a:rPr lang="en-US" altLang="zh-CN" dirty="0">
                <a:latin typeface="Times New Roman" panose="02020603050405020304" pitchFamily="18" charset="0"/>
              </a:rPr>
              <a:t>(</a:t>
            </a:r>
            <a:r>
              <a:rPr lang="en-US" altLang="zh-CN" dirty="0"/>
              <a:t>Burden matrices)</a:t>
            </a:r>
            <a:r>
              <a:rPr lang="zh-CN" altLang="en-US" dirty="0"/>
              <a:t>：用原子性质（质量、体积等）来替代拓扑距离矩阵的对角线元素，用原子键级（</a:t>
            </a:r>
            <a:r>
              <a:rPr lang="en-US" altLang="zh-CN" dirty="0"/>
              <a:t>1</a:t>
            </a:r>
            <a:r>
              <a:rPr lang="zh-CN" altLang="en-US" dirty="0"/>
              <a:t>为单键，</a:t>
            </a:r>
            <a:r>
              <a:rPr lang="en-US" altLang="zh-CN" dirty="0"/>
              <a:t>2</a:t>
            </a:r>
            <a:r>
              <a:rPr lang="zh-CN" altLang="en-US" dirty="0"/>
              <a:t>为双键）替代非对角线元素。</a:t>
            </a:r>
            <a:endParaRPr lang="en-US" altLang="zh-CN" dirty="0">
              <a:latin typeface="Times New Roman" panose="02020603050405020304" pitchFamily="18" charset="0"/>
            </a:endParaRPr>
          </a:p>
        </p:txBody>
      </p:sp>
    </p:spTree>
    <p:extLst>
      <p:ext uri="{BB962C8B-B14F-4D97-AF65-F5344CB8AC3E}">
        <p14:creationId xmlns:p14="http://schemas.microsoft.com/office/powerpoint/2010/main" val="2927033461"/>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txDef>
      <a:spPr>
        <a:noFill/>
      </a:spPr>
      <a:bodyPr wrap="square" rtlCol="0">
        <a:spAutoFit/>
      </a:bodyPr>
      <a:lstStyle>
        <a:defPPr algn="l">
          <a:spcBef>
            <a:spcPts val="1200"/>
          </a:spcBef>
          <a:spcAft>
            <a:spcPts val="1200"/>
          </a:spcAft>
          <a:defRPr dirty="0">
            <a:latin typeface="Times New Roman" panose="02020603050405020304" pitchFamily="18" charset="0"/>
            <a:ea typeface="宋体" panose="02010600030101010101" pitchFamily="2" charset="-122"/>
          </a:defRPr>
        </a:defPPr>
      </a:lstStyle>
    </a:txDef>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TM02900769[[fn=回顾]]</Template>
  <TotalTime>1001</TotalTime>
  <Words>3849</Words>
  <Application>Microsoft Office PowerPoint</Application>
  <PresentationFormat>宽屏</PresentationFormat>
  <Paragraphs>403</Paragraphs>
  <Slides>23</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等线</vt:lpstr>
      <vt:lpstr>宋体</vt:lpstr>
      <vt:lpstr>Arial</vt:lpstr>
      <vt:lpstr>Calibri</vt:lpstr>
      <vt:lpstr>Calibri Light</vt:lpstr>
      <vt:lpstr>Cambria Math</vt:lpstr>
      <vt:lpstr>Times New Roman</vt:lpstr>
      <vt:lpstr>回顾</vt:lpstr>
      <vt:lpstr>Dragon 7</vt:lpstr>
      <vt:lpstr>PowerPoint 演示文稿</vt:lpstr>
      <vt:lpstr>PowerPoint 演示文稿</vt:lpstr>
      <vt:lpstr>PowerPoint 演示文稿</vt:lpstr>
      <vt:lpstr>三十类描述符详论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Appendix</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Dragon 7</dc:title>
  <dc:creator>tian lu</dc:creator>
  <cp:lastModifiedBy>tian lu</cp:lastModifiedBy>
  <cp:revision>1414</cp:revision>
  <dcterms:created xsi:type="dcterms:W3CDTF">2018-07-21T01:43:20Z</dcterms:created>
  <dcterms:modified xsi:type="dcterms:W3CDTF">2020-10-18T03:49:14Z</dcterms:modified>
</cp:coreProperties>
</file>