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44766-D7AC-474B-80E0-539BA387ABB3}">
          <p14:sldIdLst>
            <p14:sldId id="256"/>
          </p14:sldIdLst>
        </p14:section>
        <p14:section name="俞寒迪" id="{169E6E27-75F0-6241-9D63-60D952629CFE}">
          <p14:sldIdLst>
            <p14:sldId id="257"/>
            <p14:sldId id="258"/>
            <p14:sldId id="260"/>
            <p14:sldId id="259"/>
            <p14:sldId id="261"/>
          </p14:sldIdLst>
        </p14:section>
        <p14:section name="翟金源" id="{AF95CEAB-65B8-F540-B984-CF14E0A5C31D}">
          <p14:sldIdLst>
            <p14:sldId id="262"/>
            <p14:sldId id="263"/>
            <p14:sldId id="264"/>
          </p14:sldIdLst>
        </p14:section>
        <p14:section name="陆昆" id="{F241033B-2A46-3C4D-9D16-FFE784D7E1BE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2" autoAdjust="0"/>
    <p:restoredTop sz="82901"/>
  </p:normalViewPr>
  <p:slideViewPr>
    <p:cSldViewPr snapToGrid="0">
      <p:cViewPr varScale="1">
        <p:scale>
          <a:sx n="58" d="100"/>
          <a:sy n="58" d="100"/>
        </p:scale>
        <p:origin x="-10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84DC-99C8-554D-8225-F1C1DEFE477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0776-C19C-E743-8F48-701FE6D5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服务器主要是采用的多线程实现的，以及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BCA13-F3E8-4FD8-BBF6-AD943142CF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3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4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9317D7-E763-445B-9E5E-93EAA88F262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0F916E-49EB-4039-A548-643FCD110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0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欢乐斗地主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翟金源 </a:t>
            </a:r>
            <a:r>
              <a:rPr lang="en-US" altLang="zh-CN" dirty="0" smtClean="0"/>
              <a:t>15210720098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俞寒迪 </a:t>
            </a:r>
            <a:r>
              <a:rPr lang="en-US" altLang="zh-CN" dirty="0" smtClean="0"/>
              <a:t>15210720209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陆    昆  </a:t>
            </a:r>
            <a:r>
              <a:rPr lang="en-US" altLang="zh-CN" dirty="0" smtClean="0"/>
              <a:t>15210720076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 r="108"/>
          <a:stretch/>
        </p:blipFill>
        <p:spPr>
          <a:xfrm>
            <a:off x="1061358" y="535676"/>
            <a:ext cx="7421236" cy="43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服务器的通信架构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4624" y="2084832"/>
            <a:ext cx="1858464" cy="1048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zh-CN" altLang="en-US" smtClean="0"/>
              <a:t>与绑定服务器</a:t>
            </a:r>
            <a:r>
              <a:rPr lang="zh-CN" altLang="en-US" dirty="0" smtClean="0"/>
              <a:t>端口与全局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94619" y="3500306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全局游戏进度</a:t>
            </a:r>
            <a:endParaRPr lang="en-US" altLang="zh-CN" dirty="0"/>
          </a:p>
          <a:p>
            <a:pPr algn="ctr"/>
            <a:r>
              <a:rPr lang="zh-CN" altLang="en-US" dirty="0"/>
              <a:t>控制线程</a:t>
            </a:r>
          </a:p>
        </p:txBody>
      </p:sp>
      <p:sp>
        <p:nvSpPr>
          <p:cNvPr id="15" name="矩形 14"/>
          <p:cNvSpPr/>
          <p:nvPr/>
        </p:nvSpPr>
        <p:spPr>
          <a:xfrm>
            <a:off x="1694618" y="4544784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监听客户端连接</a:t>
            </a:r>
            <a:endParaRPr lang="en-US" altLang="zh-CN" dirty="0"/>
          </a:p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16" name="矩形 15"/>
          <p:cNvSpPr/>
          <p:nvPr/>
        </p:nvSpPr>
        <p:spPr>
          <a:xfrm>
            <a:off x="1694618" y="5589262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处理客户端</a:t>
            </a:r>
            <a:endParaRPr lang="en-US" altLang="zh-CN" dirty="0"/>
          </a:p>
          <a:p>
            <a:pPr algn="ctr"/>
            <a:r>
              <a:rPr lang="zh-CN" altLang="en-US" dirty="0"/>
              <a:t>请求线程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23852" y="3126508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23852" y="4168950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23850" y="5209355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84164" y="2084832"/>
            <a:ext cx="404446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create socket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channel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创建全局的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card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forkIO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processcontrol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   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--loop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procrequests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--loop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forkIO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processmsg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服务器通信机制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34654" y="2811637"/>
            <a:ext cx="1358537" cy="1606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26641" y="2811637"/>
            <a:ext cx="1358537" cy="1606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6507518" y="3829616"/>
            <a:ext cx="2033451" cy="14287"/>
          </a:xfrm>
          <a:prstGeom prst="straightConnector1">
            <a:avLst/>
          </a:prstGeom>
          <a:ln w="476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6493190" y="3211158"/>
            <a:ext cx="2033451" cy="0"/>
          </a:xfrm>
          <a:prstGeom prst="straightConnector1">
            <a:avLst/>
          </a:prstGeom>
          <a:ln w="476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15788" y="2705024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请求信息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15788" y="3908461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处理后信息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19730" y="2084832"/>
            <a:ext cx="256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应答机制</a:t>
            </a:r>
            <a:r>
              <a:rPr kumimoji="1" lang="en-US" altLang="zh-CN" sz="2800" dirty="0" smtClean="0"/>
              <a:t>:</a:t>
            </a:r>
            <a:endParaRPr kumimoji="1" lang="zh-CN" altLang="en-US" sz="2800" dirty="0"/>
          </a:p>
        </p:txBody>
      </p:sp>
      <p:sp>
        <p:nvSpPr>
          <p:cNvPr id="18" name="圆角矩形 17"/>
          <p:cNvSpPr/>
          <p:nvPr/>
        </p:nvSpPr>
        <p:spPr>
          <a:xfrm>
            <a:off x="2351693" y="2811637"/>
            <a:ext cx="1358537" cy="1606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134653" y="5144644"/>
            <a:ext cx="1358537" cy="1606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8" idx="1"/>
          </p:cNvCxnSpPr>
          <p:nvPr/>
        </p:nvCxnSpPr>
        <p:spPr>
          <a:xfrm flipH="1">
            <a:off x="3710231" y="3614738"/>
            <a:ext cx="1424423" cy="0"/>
          </a:xfrm>
          <a:prstGeom prst="straightConnector1">
            <a:avLst/>
          </a:prstGeom>
          <a:ln w="476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8" idx="2"/>
            <a:endCxn id="19" idx="0"/>
          </p:cNvCxnSpPr>
          <p:nvPr/>
        </p:nvCxnSpPr>
        <p:spPr>
          <a:xfrm flipH="1">
            <a:off x="5813922" y="4417839"/>
            <a:ext cx="1" cy="726805"/>
          </a:xfrm>
          <a:prstGeom prst="straightConnector1">
            <a:avLst/>
          </a:prstGeom>
          <a:ln w="476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841544" y="4576818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处理后信息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72129" y="3723795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处理后信息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70282" y="5852855"/>
            <a:ext cx="481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参考：</a:t>
            </a:r>
            <a:r>
              <a:rPr lang="en-US" altLang="zh-CN" sz="1400" dirty="0" smtClean="0"/>
              <a:t>《Real World Haskell》</a:t>
            </a:r>
            <a:r>
              <a:rPr lang="en-US" altLang="zh-CN" sz="1400" dirty="0"/>
              <a:t> Chapter 27. Sockets and Syslog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全局游戏进度控制线程</a:t>
            </a:r>
          </a:p>
        </p:txBody>
      </p:sp>
      <p:sp>
        <p:nvSpPr>
          <p:cNvPr id="14" name="矩形 13"/>
          <p:cNvSpPr/>
          <p:nvPr/>
        </p:nvSpPr>
        <p:spPr>
          <a:xfrm>
            <a:off x="1552747" y="3994201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发牌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54792" y="3994201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判断地主并给地主发底牌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56837" y="3994201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正常消息处理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458882" y="3994201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计数器清理</a:t>
            </a:r>
            <a:endParaRPr lang="zh-CN" altLang="en-US" dirty="0"/>
          </a:p>
        </p:txBody>
      </p:sp>
      <p:cxnSp>
        <p:nvCxnSpPr>
          <p:cNvPr id="25" name="直接箭头连接符 91"/>
          <p:cNvCxnSpPr/>
          <p:nvPr/>
        </p:nvCxnSpPr>
        <p:spPr>
          <a:xfrm>
            <a:off x="2481979" y="3343275"/>
            <a:ext cx="3" cy="650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91"/>
          <p:cNvCxnSpPr/>
          <p:nvPr/>
        </p:nvCxnSpPr>
        <p:spPr>
          <a:xfrm>
            <a:off x="9388108" y="3443288"/>
            <a:ext cx="4" cy="55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481979" y="3343275"/>
            <a:ext cx="6906129" cy="10001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1"/>
          <p:cNvCxnSpPr/>
          <p:nvPr/>
        </p:nvCxnSpPr>
        <p:spPr>
          <a:xfrm>
            <a:off x="4784018" y="3393281"/>
            <a:ext cx="3" cy="60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91"/>
          <p:cNvCxnSpPr/>
          <p:nvPr/>
        </p:nvCxnSpPr>
        <p:spPr>
          <a:xfrm>
            <a:off x="7086057" y="3418283"/>
            <a:ext cx="3" cy="60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005808" y="2090578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计数器值</a:t>
            </a:r>
            <a:endParaRPr lang="zh-CN" altLang="en-US" dirty="0"/>
          </a:p>
        </p:txBody>
      </p:sp>
      <p:cxnSp>
        <p:nvCxnSpPr>
          <p:cNvPr id="50" name="直线连接符 49"/>
          <p:cNvCxnSpPr>
            <a:stCxn id="46" idx="2"/>
          </p:cNvCxnSpPr>
          <p:nvPr/>
        </p:nvCxnSpPr>
        <p:spPr>
          <a:xfrm flipH="1">
            <a:off x="5935042" y="2764060"/>
            <a:ext cx="1" cy="62922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57363" y="542925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计数器也可以使用</a:t>
            </a:r>
            <a:r>
              <a:rPr kumimoji="1" lang="en-US" altLang="zh-CN" dirty="0" smtClean="0"/>
              <a:t>state-monad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消息处理线程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6061" y="2328863"/>
            <a:ext cx="1858469" cy="978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handle</a:t>
            </a:r>
          </a:p>
        </p:txBody>
      </p:sp>
      <p:sp>
        <p:nvSpPr>
          <p:cNvPr id="6" name="矩形 5"/>
          <p:cNvSpPr/>
          <p:nvPr/>
        </p:nvSpPr>
        <p:spPr>
          <a:xfrm>
            <a:off x="1766058" y="5043443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消息发送线程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766057" y="3855886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接受客户端消息，将其写入</a:t>
            </a:r>
            <a:r>
              <a:rPr lang="en-US" altLang="zh-CN" dirty="0" smtClean="0"/>
              <a:t>channel</a:t>
            </a:r>
            <a:endParaRPr lang="zh-CN" altLang="en-US" dirty="0" smtClean="0"/>
          </a:p>
        </p:txBody>
      </p:sp>
      <p:cxnSp>
        <p:nvCxnSpPr>
          <p:cNvPr id="8" name="直接箭头连接符 91"/>
          <p:cNvCxnSpPr/>
          <p:nvPr/>
        </p:nvCxnSpPr>
        <p:spPr>
          <a:xfrm flipH="1">
            <a:off x="2695291" y="3324455"/>
            <a:ext cx="5" cy="51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91"/>
          <p:cNvCxnSpPr/>
          <p:nvPr/>
        </p:nvCxnSpPr>
        <p:spPr>
          <a:xfrm flipH="1">
            <a:off x="2695291" y="4529368"/>
            <a:ext cx="5" cy="51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73262" y="2190705"/>
            <a:ext cx="4044461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消息发送线程：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、查看读取</a:t>
            </a:r>
            <a:r>
              <a:rPr lang="en-US" altLang="zh-CN" dirty="0" smtClean="0">
                <a:solidFill>
                  <a:srgbClr val="FF0000"/>
                </a:solidFill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</a:rPr>
              <a:t>的值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、向客户端输出</a:t>
            </a:r>
            <a:r>
              <a:rPr lang="en-US" altLang="zh-CN" dirty="0" smtClean="0">
                <a:solidFill>
                  <a:srgbClr val="FF0000"/>
                </a:solidFill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loop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客户端通信机制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23336" y="2247856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23332" y="3293099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到服务器转为</a:t>
            </a:r>
            <a:r>
              <a:rPr lang="en-US" altLang="zh-CN" dirty="0" smtClean="0"/>
              <a:t>handle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23331" y="4337577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发送消息到服务器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23331" y="5382055"/>
            <a:ext cx="1858469" cy="673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接受与处理服务器消息线程</a:t>
            </a:r>
            <a:endParaRPr lang="zh-CN" altLang="en-US" dirty="0"/>
          </a:p>
        </p:txBody>
      </p:sp>
      <p:cxnSp>
        <p:nvCxnSpPr>
          <p:cNvPr id="8" name="直接箭头连接符 16"/>
          <p:cNvCxnSpPr/>
          <p:nvPr/>
        </p:nvCxnSpPr>
        <p:spPr>
          <a:xfrm>
            <a:off x="3752565" y="2919301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19"/>
          <p:cNvCxnSpPr/>
          <p:nvPr/>
        </p:nvCxnSpPr>
        <p:spPr>
          <a:xfrm>
            <a:off x="3752565" y="3961743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20"/>
          <p:cNvCxnSpPr/>
          <p:nvPr/>
        </p:nvCxnSpPr>
        <p:spPr>
          <a:xfrm>
            <a:off x="3752563" y="5002148"/>
            <a:ext cx="2" cy="37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30438" y="3410174"/>
            <a:ext cx="4742350" cy="133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mapM</a:t>
            </a:r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  <a:cs typeface="Times New Roman" charset="0"/>
              </a:rPr>
              <a:t>函数：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Msg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&lt;-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hGetContents</a:t>
            </a:r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hdl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</a:t>
            </a:r>
            <a:endParaRPr lang="zh-CN" altLang="en-US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mapM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_ (handles lock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clientaddr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(lines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msg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7235047" y="1811045"/>
            <a:ext cx="3520020" cy="4350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整体构架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分工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8794" y="1811045"/>
            <a:ext cx="5867931" cy="4350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7779" y="2388093"/>
            <a:ext cx="4503172" cy="727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9589" y="3846066"/>
            <a:ext cx="954906" cy="727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907898" y="2567411"/>
            <a:ext cx="2278188" cy="2985321"/>
            <a:chOff x="6986726" y="2567411"/>
            <a:chExt cx="2278188" cy="2985321"/>
          </a:xfrm>
        </p:grpSpPr>
        <p:sp>
          <p:nvSpPr>
            <p:cNvPr id="27" name="文本框 26"/>
            <p:cNvSpPr txBox="1"/>
            <p:nvPr/>
          </p:nvSpPr>
          <p:spPr>
            <a:xfrm>
              <a:off x="6986726" y="2567411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翟金源 </a:t>
              </a:r>
              <a:r>
                <a:rPr lang="en-US" altLang="zh-CN" b="1" dirty="0" smtClean="0"/>
                <a:t>15210720098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986726" y="5183400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陆</a:t>
              </a:r>
              <a:r>
                <a:rPr lang="en-US" altLang="zh-CN" b="1" dirty="0"/>
                <a:t> </a:t>
              </a:r>
              <a:r>
                <a:rPr lang="en-US" altLang="zh-CN" b="1" dirty="0" smtClean="0"/>
                <a:t>   </a:t>
              </a:r>
              <a:r>
                <a:rPr lang="zh-CN" altLang="en-US" b="1" dirty="0" smtClean="0"/>
                <a:t>昆 </a:t>
              </a:r>
              <a:r>
                <a:rPr lang="en-US" altLang="zh-CN" b="1" dirty="0" smtClean="0"/>
                <a:t>15210720076</a:t>
              </a:r>
              <a:endParaRPr lang="zh-CN" altLang="en-US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86726" y="3910614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俞寒迪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15210720209</a:t>
              </a:r>
              <a:endParaRPr lang="zh-CN" altLang="en-US" b="1" dirty="0"/>
            </a:p>
          </p:txBody>
        </p:sp>
      </p:grpSp>
      <p:cxnSp>
        <p:nvCxnSpPr>
          <p:cNvPr id="35" name="直接箭头连接符 34"/>
          <p:cNvCxnSpPr>
            <a:stCxn id="7" idx="0"/>
          </p:cNvCxnSpPr>
          <p:nvPr/>
        </p:nvCxnSpPr>
        <p:spPr>
          <a:xfrm flipV="1">
            <a:off x="3377042" y="3116061"/>
            <a:ext cx="0" cy="730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581204" y="3116062"/>
            <a:ext cx="0" cy="7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5783498" y="3116062"/>
            <a:ext cx="0" cy="7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2151529" y="4595550"/>
            <a:ext cx="3631969" cy="729484"/>
            <a:chOff x="2151529" y="4638582"/>
            <a:chExt cx="3631969" cy="729484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151529" y="5368066"/>
              <a:ext cx="3631969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V="1">
              <a:off x="3377042" y="4638582"/>
              <a:ext cx="0" cy="72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4571380" y="4638582"/>
              <a:ext cx="0" cy="72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V="1">
              <a:off x="5783498" y="4638582"/>
              <a:ext cx="0" cy="72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4102817" y="3846066"/>
            <a:ext cx="954906" cy="727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06045" y="3846066"/>
            <a:ext cx="954906" cy="727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2153409" y="3130475"/>
            <a:ext cx="21515" cy="21945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151529" y="4941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通讯机制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客户端逻辑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18794" y="1811045"/>
            <a:ext cx="4775979" cy="4350058"/>
            <a:chOff x="1118794" y="1811045"/>
            <a:chExt cx="4775979" cy="4350058"/>
          </a:xfrm>
        </p:grpSpPr>
        <p:sp>
          <p:nvSpPr>
            <p:cNvPr id="4" name="矩形 3"/>
            <p:cNvSpPr/>
            <p:nvPr/>
          </p:nvSpPr>
          <p:spPr>
            <a:xfrm>
              <a:off x="1118794" y="1811045"/>
              <a:ext cx="4775979" cy="4350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Main:</a:t>
              </a: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</a:t>
              </a:r>
            </a:p>
            <a:p>
              <a:r>
                <a:rPr lang="en-US" altLang="zh-CN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</a:t>
              </a:r>
              <a:r>
                <a:rPr lang="zh-CN" altLang="en-US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监听循环</a:t>
              </a:r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17575" y="2296181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连接服务器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7574" y="3306379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监听消息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17574" y="4272551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初始化界面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（仅一次）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；更新界面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10361" y="3789355"/>
              <a:ext cx="1216240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消息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endCxn id="7" idx="0"/>
            </p:cNvCxnSpPr>
            <p:nvPr/>
          </p:nvCxnSpPr>
          <p:spPr>
            <a:xfrm>
              <a:off x="3622087" y="2581687"/>
              <a:ext cx="1" cy="724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4718480" y="3590060"/>
              <a:ext cx="1" cy="2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718479" y="4079042"/>
              <a:ext cx="1" cy="2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2645546" y="3605127"/>
              <a:ext cx="5917" cy="66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595861" y="3449132"/>
              <a:ext cx="321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604740" y="3449132"/>
              <a:ext cx="2118" cy="133594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613617" y="4785074"/>
              <a:ext cx="1040804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2654421" y="4558057"/>
              <a:ext cx="1" cy="22701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55938" y="2823104"/>
              <a:ext cx="4003829" cy="2263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2654421" y="4785074"/>
              <a:ext cx="2064058" cy="148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4718478" y="4564397"/>
              <a:ext cx="1" cy="22701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917574" y="5379882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结束游戏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4718478" y="4797754"/>
              <a:ext cx="0" cy="58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6"/>
          <a:stretch/>
        </p:blipFill>
        <p:spPr>
          <a:xfrm>
            <a:off x="6196614" y="1811045"/>
            <a:ext cx="5304619" cy="43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118794" y="1811045"/>
            <a:ext cx="4775979" cy="142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初始化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界面：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初始化界面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54218" y="2246756"/>
            <a:ext cx="3782092" cy="802894"/>
            <a:chOff x="1854217" y="2406559"/>
            <a:chExt cx="6283391" cy="802894"/>
          </a:xfrm>
        </p:grpSpPr>
        <p:sp>
          <p:nvSpPr>
            <p:cNvPr id="50" name="矩形 49"/>
            <p:cNvSpPr/>
            <p:nvPr/>
          </p:nvSpPr>
          <p:spPr>
            <a:xfrm>
              <a:off x="1854217" y="2406559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登录界面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3506782" y="2692065"/>
              <a:ext cx="1" cy="23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854217" y="2923947"/>
              <a:ext cx="6283391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主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98" y="346229"/>
            <a:ext cx="4923468" cy="289163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108184" y="3469747"/>
            <a:ext cx="9997781" cy="3083565"/>
            <a:chOff x="1108184" y="3469747"/>
            <a:chExt cx="9997781" cy="3083565"/>
          </a:xfrm>
        </p:grpSpPr>
        <p:sp>
          <p:nvSpPr>
            <p:cNvPr id="31" name="矩形 30"/>
            <p:cNvSpPr/>
            <p:nvPr/>
          </p:nvSpPr>
          <p:spPr>
            <a:xfrm>
              <a:off x="1108185" y="3469748"/>
              <a:ext cx="9997780" cy="3081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主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界面：</a:t>
              </a:r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08186" y="3469748"/>
              <a:ext cx="1936856" cy="597997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chemeClr val="tx1"/>
                  </a:solidFill>
                </a:rPr>
                <a:t>状态区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20065" y="3469747"/>
              <a:ext cx="2974020" cy="597997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底牌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108184" y="4149060"/>
              <a:ext cx="1794814" cy="1719080"/>
              <a:chOff x="1108184" y="4149060"/>
              <a:chExt cx="1794814" cy="171908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118794" y="4149060"/>
                <a:ext cx="1784204" cy="1719080"/>
              </a:xfrm>
              <a:prstGeom prst="rect">
                <a:avLst/>
              </a:prstGeom>
              <a:solidFill>
                <a:srgbClr val="1CADE4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tx1"/>
                    </a:solidFill>
                  </a:rPr>
                  <a:t>手牌区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18794" y="5539666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名字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08184" y="4149060"/>
                <a:ext cx="843172" cy="12396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手牌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59826" y="5060272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牌数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59826" y="4155811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计时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9320030" y="4149060"/>
              <a:ext cx="1784204" cy="1719080"/>
              <a:chOff x="1118794" y="4149060"/>
              <a:chExt cx="1784204" cy="171908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118794" y="4149060"/>
                <a:ext cx="1784204" cy="1719080"/>
              </a:xfrm>
              <a:prstGeom prst="rect">
                <a:avLst/>
              </a:prstGeom>
              <a:solidFill>
                <a:srgbClr val="1CADE4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tx1"/>
                    </a:solidFill>
                  </a:rPr>
                  <a:t>手牌区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18794" y="5539666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名字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059826" y="4155811"/>
                <a:ext cx="843172" cy="12396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手牌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31554" y="5060272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牌数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131554" y="4155811"/>
                <a:ext cx="843172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计时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118794" y="5949454"/>
              <a:ext cx="9985441" cy="603858"/>
              <a:chOff x="1118794" y="5265874"/>
              <a:chExt cx="3027460" cy="603858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118794" y="5265874"/>
                <a:ext cx="3027460" cy="602265"/>
              </a:xfrm>
              <a:prstGeom prst="rect">
                <a:avLst/>
              </a:prstGeom>
              <a:solidFill>
                <a:srgbClr val="1CADE4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tx1"/>
                    </a:solidFill>
                  </a:rPr>
                  <a:t>手牌区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59221" y="5541258"/>
                <a:ext cx="411290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名字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210938" y="5299970"/>
                <a:ext cx="843172" cy="544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手牌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394537" y="5535398"/>
                <a:ext cx="411290" cy="328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计时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5428798" y="5603932"/>
              <a:ext cx="1356554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命令按钮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293697" y="4158822"/>
              <a:ext cx="5626755" cy="1421323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chemeClr val="tx1"/>
                  </a:solidFill>
                </a:rPr>
                <a:t>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箭头连接符 66"/>
          <p:cNvCxnSpPr>
            <a:stCxn id="50" idx="3"/>
            <a:endCxn id="68" idx="1"/>
          </p:cNvCxnSpPr>
          <p:nvPr/>
        </p:nvCxnSpPr>
        <p:spPr>
          <a:xfrm>
            <a:off x="3906176" y="2389509"/>
            <a:ext cx="287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193901" y="2246756"/>
            <a:ext cx="1442409" cy="285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上传消息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8794" y="1819441"/>
            <a:ext cx="4775979" cy="4758912"/>
            <a:chOff x="6356409" y="1811045"/>
            <a:chExt cx="4775979" cy="4647597"/>
          </a:xfrm>
        </p:grpSpPr>
        <p:sp>
          <p:nvSpPr>
            <p:cNvPr id="49" name="矩形 48"/>
            <p:cNvSpPr/>
            <p:nvPr/>
          </p:nvSpPr>
          <p:spPr>
            <a:xfrm>
              <a:off x="6356409" y="1811045"/>
              <a:ext cx="4775979" cy="464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更新界面：</a:t>
              </a:r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</a:t>
              </a:r>
              <a:r>
                <a:rPr lang="zh-CN" altLang="en-US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手牌监听循环</a:t>
              </a:r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091832" y="2406559"/>
              <a:ext cx="3409027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翻译消息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972148" y="1906601"/>
              <a:ext cx="2528711" cy="28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输入：消息（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String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8805223" y="2174213"/>
              <a:ext cx="1" cy="23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客户端逻辑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62884" y="3948293"/>
            <a:ext cx="1537263" cy="594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R1:</a:t>
            </a:r>
            <a:r>
              <a:rPr lang="zh-CN" altLang="en-US" dirty="0" smtClean="0">
                <a:solidFill>
                  <a:schemeClr val="tx1"/>
                </a:solidFill>
              </a:rPr>
              <a:t>更新姓名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90765" y="3948293"/>
            <a:ext cx="1472479" cy="594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R2:</a:t>
            </a:r>
            <a:r>
              <a:rPr lang="zh-CN" altLang="en-US" dirty="0" smtClean="0">
                <a:solidFill>
                  <a:schemeClr val="tx1"/>
                </a:solidFill>
              </a:rPr>
              <a:t>更新状态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按钮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底牌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62885" y="2934995"/>
            <a:ext cx="3409027" cy="292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zh-CN" altLang="en-US" dirty="0" smtClean="0">
                <a:solidFill>
                  <a:schemeClr val="tx1"/>
                </a:solidFill>
              </a:rPr>
              <a:t>结束，结束界面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2885" y="3440772"/>
            <a:ext cx="3409027" cy="292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推断上轮情况，播放音效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62885" y="4758019"/>
            <a:ext cx="3409027" cy="292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更新桌面、对手手牌、计时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87442" y="1819441"/>
            <a:ext cx="9997780" cy="3081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界面：</a:t>
            </a:r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87443" y="1819441"/>
            <a:ext cx="1936856" cy="597997"/>
          </a:xfrm>
          <a:prstGeom prst="rect">
            <a:avLst/>
          </a:prstGeom>
          <a:solidFill>
            <a:srgbClr val="1CAD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状态区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599322" y="1819440"/>
            <a:ext cx="2974020" cy="597997"/>
          </a:xfrm>
          <a:prstGeom prst="rect">
            <a:avLst/>
          </a:prstGeom>
          <a:solidFill>
            <a:srgbClr val="1CAD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底牌</a:t>
            </a:r>
            <a:r>
              <a:rPr lang="zh-CN" altLang="en-US" dirty="0" smtClean="0">
                <a:solidFill>
                  <a:schemeClr val="tx1"/>
                </a:solidFill>
              </a:rPr>
              <a:t>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087441" y="2498753"/>
            <a:ext cx="1794814" cy="1719080"/>
            <a:chOff x="1108184" y="4149060"/>
            <a:chExt cx="1794814" cy="1719080"/>
          </a:xfrm>
        </p:grpSpPr>
        <p:sp>
          <p:nvSpPr>
            <p:cNvPr id="45" name="矩形 44"/>
            <p:cNvSpPr/>
            <p:nvPr/>
          </p:nvSpPr>
          <p:spPr>
            <a:xfrm>
              <a:off x="1118794" y="4149060"/>
              <a:ext cx="1784204" cy="1719080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chemeClr val="tx1"/>
                  </a:solidFill>
                </a:rPr>
                <a:t>手牌区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18794" y="5539666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名字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108184" y="4149060"/>
              <a:ext cx="843172" cy="1239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手牌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059826" y="5060272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牌数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2059826" y="4155811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计时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4299287" y="2498753"/>
            <a:ext cx="1784204" cy="1719080"/>
            <a:chOff x="1118794" y="4149060"/>
            <a:chExt cx="1784204" cy="1719080"/>
          </a:xfrm>
        </p:grpSpPr>
        <p:sp>
          <p:nvSpPr>
            <p:cNvPr id="56" name="矩形 55"/>
            <p:cNvSpPr/>
            <p:nvPr/>
          </p:nvSpPr>
          <p:spPr>
            <a:xfrm>
              <a:off x="1118794" y="4149060"/>
              <a:ext cx="1784204" cy="1719080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chemeClr val="tx1"/>
                  </a:solidFill>
                </a:rPr>
                <a:t>手牌区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18794" y="5539666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名字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059826" y="4155811"/>
              <a:ext cx="843172" cy="1239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手牌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131554" y="5060272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牌数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131554" y="4155811"/>
              <a:ext cx="843172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计时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098051" y="4299147"/>
            <a:ext cx="9985441" cy="603858"/>
            <a:chOff x="1118794" y="5265874"/>
            <a:chExt cx="3027460" cy="603858"/>
          </a:xfrm>
        </p:grpSpPr>
        <p:sp>
          <p:nvSpPr>
            <p:cNvPr id="62" name="矩形 61"/>
            <p:cNvSpPr/>
            <p:nvPr/>
          </p:nvSpPr>
          <p:spPr>
            <a:xfrm>
              <a:off x="1118794" y="5265874"/>
              <a:ext cx="3027460" cy="602265"/>
            </a:xfrm>
            <a:prstGeom prst="rect">
              <a:avLst/>
            </a:prstGeom>
            <a:solidFill>
              <a:srgbClr val="1CADE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chemeClr val="tx1"/>
                  </a:solidFill>
                </a:rPr>
                <a:t>手牌区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59221" y="5541258"/>
              <a:ext cx="411290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名字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210938" y="5299970"/>
              <a:ext cx="843172" cy="544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手牌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3394537" y="5535398"/>
              <a:ext cx="411290" cy="328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计时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0408055" y="3953625"/>
            <a:ext cx="1356554" cy="32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命令按钮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272954" y="2508515"/>
            <a:ext cx="5626755" cy="1421323"/>
          </a:xfrm>
          <a:prstGeom prst="rect">
            <a:avLst/>
          </a:prstGeom>
          <a:solidFill>
            <a:srgbClr val="1CAD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567606" y="2734475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556192" y="3234473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631515" y="3716189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4452917" y="3709113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3" idx="2"/>
            <a:endCxn id="35" idx="0"/>
          </p:cNvCxnSpPr>
          <p:nvPr/>
        </p:nvCxnSpPr>
        <p:spPr>
          <a:xfrm>
            <a:off x="3567399" y="3733116"/>
            <a:ext cx="0" cy="1024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631514" y="4516518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4452916" y="4544586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8" idx="0"/>
          </p:cNvCxnSpPr>
          <p:nvPr/>
        </p:nvCxnSpPr>
        <p:spPr>
          <a:xfrm>
            <a:off x="3556191" y="5050363"/>
            <a:ext cx="2539" cy="51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04868" y="5232241"/>
            <a:ext cx="4003829" cy="1266214"/>
            <a:chOff x="1504868" y="5072437"/>
            <a:chExt cx="4003829" cy="1266214"/>
          </a:xfrm>
        </p:grpSpPr>
        <p:sp>
          <p:nvSpPr>
            <p:cNvPr id="68" name="矩形 67"/>
            <p:cNvSpPr/>
            <p:nvPr/>
          </p:nvSpPr>
          <p:spPr>
            <a:xfrm>
              <a:off x="1854216" y="5405844"/>
              <a:ext cx="3409027" cy="292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更新己方手牌、按钮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854216" y="5923226"/>
              <a:ext cx="3409027" cy="292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监听己方手牌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556191" y="5685790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1504868" y="5072437"/>
              <a:ext cx="4003829" cy="1266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630852" y="5711820"/>
            <a:ext cx="223364" cy="517382"/>
            <a:chOff x="1630852" y="5711820"/>
            <a:chExt cx="223364" cy="517382"/>
          </a:xfrm>
        </p:grpSpPr>
        <p:cxnSp>
          <p:nvCxnSpPr>
            <p:cNvPr id="80" name="直接箭头连接符 79"/>
            <p:cNvCxnSpPr>
              <a:endCxn id="68" idx="1"/>
            </p:cNvCxnSpPr>
            <p:nvPr/>
          </p:nvCxnSpPr>
          <p:spPr>
            <a:xfrm>
              <a:off x="1641608" y="5711820"/>
              <a:ext cx="2126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630852" y="5711820"/>
              <a:ext cx="5378" cy="51738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1641608" y="6229202"/>
              <a:ext cx="20449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0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118794" y="1819441"/>
            <a:ext cx="4775979" cy="4448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</a:t>
            </a:r>
          </a:p>
          <a:p>
            <a:r>
              <a: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 </a:t>
            </a:r>
            <a:r>
              <a:rPr lang="zh-CN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手牌监听循环</a:t>
            </a:r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zh-CN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客户端逻辑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525288" y="2036634"/>
            <a:ext cx="4212988" cy="372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4892" y="2618619"/>
            <a:ext cx="3901945" cy="2919518"/>
            <a:chOff x="1644892" y="2370041"/>
            <a:chExt cx="3901945" cy="2919518"/>
          </a:xfrm>
        </p:grpSpPr>
        <p:sp>
          <p:nvSpPr>
            <p:cNvPr id="68" name="矩形 67"/>
            <p:cNvSpPr/>
            <p:nvPr/>
          </p:nvSpPr>
          <p:spPr>
            <a:xfrm>
              <a:off x="1874636" y="2370041"/>
              <a:ext cx="3409027" cy="292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更新己方手牌、按钮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874637" y="2873693"/>
              <a:ext cx="1613552" cy="292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监听手牌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681412" y="2656186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1644892" y="2508792"/>
              <a:ext cx="223364" cy="1891469"/>
              <a:chOff x="1630852" y="5711820"/>
              <a:chExt cx="223364" cy="517382"/>
            </a:xfrm>
          </p:grpSpPr>
          <p:cxnSp>
            <p:nvCxnSpPr>
              <p:cNvPr id="81" name="直接箭头连接符 80"/>
              <p:cNvCxnSpPr/>
              <p:nvPr/>
            </p:nvCxnSpPr>
            <p:spPr>
              <a:xfrm>
                <a:off x="1641608" y="5711820"/>
                <a:ext cx="2126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630852" y="5711820"/>
                <a:ext cx="5378" cy="51738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1641608" y="6229202"/>
                <a:ext cx="204491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1868256" y="3372891"/>
              <a:ext cx="1614288" cy="5443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变量：储存被选中的手牌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680858" y="2873693"/>
              <a:ext cx="1602805" cy="292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监听按钮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4482260" y="2664565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844263" y="4120152"/>
              <a:ext cx="1628050" cy="5036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判断能否出牌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不出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688282" y="3369692"/>
              <a:ext cx="1599439" cy="284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点击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678443" y="3858102"/>
              <a:ext cx="1599439" cy="542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清空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选中手牌变量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678442" y="5004804"/>
              <a:ext cx="1599439" cy="284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发送消息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2674164" y="3166887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2681412" y="3896610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4488000" y="3161831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4488212" y="3633475"/>
              <a:ext cx="1" cy="23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5" name="组合 94"/>
            <p:cNvGrpSpPr/>
            <p:nvPr/>
          </p:nvGrpSpPr>
          <p:grpSpPr>
            <a:xfrm flipH="1">
              <a:off x="4487999" y="2480508"/>
              <a:ext cx="1058838" cy="2224657"/>
              <a:chOff x="1636229" y="5711820"/>
              <a:chExt cx="801445" cy="517382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1641608" y="5711820"/>
                <a:ext cx="2126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636229" y="5711820"/>
                <a:ext cx="5379" cy="51738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1641608" y="6229202"/>
                <a:ext cx="796066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>
              <a:off x="4488000" y="4380019"/>
              <a:ext cx="0" cy="6247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1" t="2573"/>
          <a:stretch/>
        </p:blipFill>
        <p:spPr>
          <a:xfrm>
            <a:off x="6119138" y="1819441"/>
            <a:ext cx="5844011" cy="44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定义基本的变量和函数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定义</a:t>
            </a:r>
            <a:r>
              <a:rPr lang="en-US" altLang="zh-CN" dirty="0"/>
              <a:t>Card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洗牌和发牌函数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" r="52249" b="5147"/>
          <a:stretch/>
        </p:blipFill>
        <p:spPr bwMode="auto">
          <a:xfrm>
            <a:off x="5704575" y="261470"/>
            <a:ext cx="6212949" cy="634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0" r="37633" b="11765"/>
          <a:stretch/>
        </p:blipFill>
        <p:spPr bwMode="auto">
          <a:xfrm>
            <a:off x="4753679" y="1882588"/>
            <a:ext cx="8114740" cy="49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63677" b="15073"/>
          <a:stretch/>
        </p:blipFill>
        <p:spPr bwMode="auto">
          <a:xfrm>
            <a:off x="6613110" y="1633071"/>
            <a:ext cx="4726081" cy="535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9" r="46315" b="27431"/>
          <a:stretch/>
        </p:blipFill>
        <p:spPr bwMode="auto">
          <a:xfrm>
            <a:off x="6178176" y="4071063"/>
            <a:ext cx="6985000" cy="128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8" r="42641" b="43199"/>
          <a:stretch/>
        </p:blipFill>
        <p:spPr bwMode="auto">
          <a:xfrm>
            <a:off x="6178176" y="2543734"/>
            <a:ext cx="7463118" cy="1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判断出牌是否</a:t>
            </a:r>
            <a:r>
              <a:rPr lang="zh-CN" altLang="en-US" dirty="0" smtClean="0"/>
              <a:t>合法</a:t>
            </a:r>
            <a:r>
              <a:rPr lang="zh-CN" altLang="en-US" sz="3200" dirty="0" smtClean="0"/>
              <a:t>（用在客户端）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04" y="2059383"/>
            <a:ext cx="5211572" cy="4023360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altLang="zh-CN" dirty="0" smtClean="0"/>
              <a:t>Combo</a:t>
            </a:r>
            <a:r>
              <a:rPr lang="zh-CN" altLang="en-US" b="1" dirty="0" smtClean="0"/>
              <a:t>变量</a:t>
            </a:r>
            <a:r>
              <a:rPr lang="zh-CN" altLang="en-US" dirty="0" smtClean="0"/>
              <a:t>：</a:t>
            </a:r>
            <a:r>
              <a:rPr lang="zh-CN" altLang="en-US" dirty="0"/>
              <a:t>火箭、炸弹、单牌、对牌、三张牌、三带一、三带二、单顺子、双顺子、三顺子、四带二，飞机带翅膀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流程图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2156" r="46057" b="18427"/>
          <a:stretch/>
        </p:blipFill>
        <p:spPr bwMode="auto">
          <a:xfrm>
            <a:off x="6178176" y="3171604"/>
            <a:ext cx="6162764" cy="164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36" y="3171604"/>
            <a:ext cx="3615025" cy="341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 r="55016" b="9926"/>
          <a:stretch/>
        </p:blipFill>
        <p:spPr bwMode="auto">
          <a:xfrm>
            <a:off x="6542333" y="583110"/>
            <a:ext cx="5852867" cy="598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游戏控制流程</a:t>
            </a:r>
            <a:r>
              <a:rPr lang="zh-CN" altLang="en-US" sz="3200" dirty="0" smtClean="0"/>
              <a:t>（服务器）</a:t>
            </a:r>
            <a:endParaRPr lang="zh-CN" altLang="en-US" sz="32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59622" y="2051511"/>
            <a:ext cx="6215778" cy="4333167"/>
            <a:chOff x="6258827" y="2229520"/>
            <a:chExt cx="4775979" cy="4231811"/>
          </a:xfrm>
        </p:grpSpPr>
        <p:sp>
          <p:nvSpPr>
            <p:cNvPr id="32" name="矩形 31"/>
            <p:cNvSpPr/>
            <p:nvPr/>
          </p:nvSpPr>
          <p:spPr>
            <a:xfrm>
              <a:off x="6258827" y="2229520"/>
              <a:ext cx="4775979" cy="423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</a:t>
              </a: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09720" y="3151325"/>
              <a:ext cx="2485360" cy="530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接受并翻译客户端消息，设置玩家姓名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251441" y="2568618"/>
              <a:ext cx="1821963" cy="281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初始化游戏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8027780" y="2896009"/>
              <a:ext cx="1" cy="23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810058" y="3858188"/>
            <a:ext cx="3409027" cy="59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接收客户端抢地主消息，设置玩家身份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449170" y="3619461"/>
            <a:ext cx="1" cy="2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461855" y="4502276"/>
            <a:ext cx="1" cy="800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3" r="54466" b="14846"/>
          <a:stretch/>
        </p:blipFill>
        <p:spPr bwMode="auto">
          <a:xfrm>
            <a:off x="6542333" y="1184176"/>
            <a:ext cx="5924550" cy="5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矩形 59"/>
          <p:cNvSpPr/>
          <p:nvPr/>
        </p:nvSpPr>
        <p:spPr>
          <a:xfrm>
            <a:off x="4667682" y="3024083"/>
            <a:ext cx="1537263" cy="485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广播牌局</a:t>
            </a:r>
            <a:endParaRPr lang="en-US" altLang="zh-CN" dirty="0" smtClean="0"/>
          </a:p>
        </p:txBody>
      </p:sp>
      <p:sp>
        <p:nvSpPr>
          <p:cNvPr id="61" name="矩形 60"/>
          <p:cNvSpPr/>
          <p:nvPr/>
        </p:nvSpPr>
        <p:spPr>
          <a:xfrm>
            <a:off x="785326" y="5303327"/>
            <a:ext cx="3417145" cy="543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接收客户端的出牌消息，更新牌局</a:t>
            </a:r>
            <a:endParaRPr lang="zh-CN" altLang="en-US" dirty="0"/>
          </a:p>
        </p:txBody>
      </p:sp>
      <p:cxnSp>
        <p:nvCxnSpPr>
          <p:cNvPr id="3101" name="直接箭头连接符 3100"/>
          <p:cNvCxnSpPr/>
          <p:nvPr/>
        </p:nvCxnSpPr>
        <p:spPr>
          <a:xfrm>
            <a:off x="404498" y="4902367"/>
            <a:ext cx="20415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03" name="直接连接符 3102"/>
          <p:cNvCxnSpPr/>
          <p:nvPr/>
        </p:nvCxnSpPr>
        <p:spPr>
          <a:xfrm>
            <a:off x="404498" y="4902367"/>
            <a:ext cx="0" cy="124531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05" name="直接连接符 3104"/>
          <p:cNvCxnSpPr/>
          <p:nvPr/>
        </p:nvCxnSpPr>
        <p:spPr>
          <a:xfrm>
            <a:off x="404498" y="6147677"/>
            <a:ext cx="21065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07" name="直接连接符 3106"/>
          <p:cNvCxnSpPr>
            <a:endCxn id="61" idx="2"/>
          </p:cNvCxnSpPr>
          <p:nvPr/>
        </p:nvCxnSpPr>
        <p:spPr>
          <a:xfrm flipV="1">
            <a:off x="2493898" y="5846495"/>
            <a:ext cx="1" cy="3011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667682" y="3913451"/>
            <a:ext cx="1537263" cy="485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广播牌局</a:t>
            </a:r>
            <a:endParaRPr lang="en-US" altLang="zh-CN" dirty="0" smtClean="0"/>
          </a:p>
        </p:txBody>
      </p:sp>
      <p:sp>
        <p:nvSpPr>
          <p:cNvPr id="105" name="矩形 104"/>
          <p:cNvSpPr/>
          <p:nvPr/>
        </p:nvSpPr>
        <p:spPr>
          <a:xfrm>
            <a:off x="4667681" y="5332014"/>
            <a:ext cx="1537263" cy="485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广播牌局</a:t>
            </a:r>
            <a:endParaRPr lang="en-US" altLang="zh-CN" dirty="0" smtClean="0"/>
          </a:p>
        </p:txBody>
      </p:sp>
      <p:cxnSp>
        <p:nvCxnSpPr>
          <p:cNvPr id="3115" name="直接箭头连接符 3114"/>
          <p:cNvCxnSpPr>
            <a:stCxn id="33" idx="3"/>
          </p:cNvCxnSpPr>
          <p:nvPr/>
        </p:nvCxnSpPr>
        <p:spPr>
          <a:xfrm>
            <a:off x="4111204" y="3266978"/>
            <a:ext cx="55647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4227458" y="4156346"/>
            <a:ext cx="4402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202471" y="5582109"/>
            <a:ext cx="4148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2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" r="55246" b="4167"/>
          <a:stretch/>
        </p:blipFill>
        <p:spPr bwMode="auto">
          <a:xfrm>
            <a:off x="6542333" y="583110"/>
            <a:ext cx="58229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1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7" r="46570" b="4688"/>
          <a:stretch/>
        </p:blipFill>
        <p:spPr bwMode="auto">
          <a:xfrm>
            <a:off x="6542333" y="583110"/>
            <a:ext cx="6951908" cy="616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570</Words>
  <Application>Microsoft Office PowerPoint</Application>
  <PresentationFormat>自定义</PresentationFormat>
  <Paragraphs>266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积分</vt:lpstr>
      <vt:lpstr>欢乐斗地主</vt:lpstr>
      <vt:lpstr>整体构架—分工</vt:lpstr>
      <vt:lpstr>客户端逻辑</vt:lpstr>
      <vt:lpstr>初始化界面</vt:lpstr>
      <vt:lpstr>客户端逻辑</vt:lpstr>
      <vt:lpstr>客户端逻辑</vt:lpstr>
      <vt:lpstr>定义基本的变量和函数</vt:lpstr>
      <vt:lpstr>判断出牌是否合法（用在客户端）</vt:lpstr>
      <vt:lpstr>游戏控制流程（服务器）</vt:lpstr>
      <vt:lpstr>服务器的通信架构</vt:lpstr>
      <vt:lpstr>服务器通信机制</vt:lpstr>
      <vt:lpstr>全局游戏进度控制线程</vt:lpstr>
      <vt:lpstr>消息处理线程</vt:lpstr>
      <vt:lpstr>客户端通信机制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俞寒迪</dc:creator>
  <cp:lastModifiedBy>zhaijy</cp:lastModifiedBy>
  <cp:revision>26</cp:revision>
  <dcterms:created xsi:type="dcterms:W3CDTF">2015-12-21T09:40:00Z</dcterms:created>
  <dcterms:modified xsi:type="dcterms:W3CDTF">2016-10-09T06:39:26Z</dcterms:modified>
</cp:coreProperties>
</file>