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16" r:id="rId4"/>
    <p:sldId id="315" r:id="rId5"/>
    <p:sldId id="306" r:id="rId6"/>
    <p:sldId id="317" r:id="rId7"/>
    <p:sldId id="307" r:id="rId8"/>
    <p:sldId id="311" r:id="rId9"/>
    <p:sldId id="312" r:id="rId10"/>
    <p:sldId id="313" r:id="rId11"/>
    <p:sldId id="314" r:id="rId12"/>
    <p:sldId id="263" r:id="rId13"/>
    <p:sldId id="264" r:id="rId14"/>
    <p:sldId id="300" r:id="rId15"/>
    <p:sldId id="267" r:id="rId16"/>
    <p:sldId id="268" r:id="rId17"/>
    <p:sldId id="269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01" r:id="rId29"/>
    <p:sldId id="296" r:id="rId30"/>
    <p:sldId id="297" r:id="rId31"/>
    <p:sldId id="298" r:id="rId32"/>
    <p:sldId id="265" r:id="rId33"/>
    <p:sldId id="271" r:id="rId34"/>
    <p:sldId id="272" r:id="rId35"/>
    <p:sldId id="274" r:id="rId36"/>
    <p:sldId id="277" r:id="rId37"/>
    <p:sldId id="280" r:id="rId38"/>
    <p:sldId id="278" r:id="rId39"/>
    <p:sldId id="279" r:id="rId40"/>
    <p:sldId id="281" r:id="rId41"/>
    <p:sldId id="275" r:id="rId42"/>
    <p:sldId id="276" r:id="rId43"/>
    <p:sldId id="282" r:id="rId44"/>
    <p:sldId id="283" r:id="rId45"/>
    <p:sldId id="284" r:id="rId46"/>
    <p:sldId id="302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20" autoAdjust="0"/>
  </p:normalViewPr>
  <p:slideViewPr>
    <p:cSldViewPr>
      <p:cViewPr varScale="1">
        <p:scale>
          <a:sx n="93" d="100"/>
          <a:sy n="93" d="100"/>
        </p:scale>
        <p:origin x="-106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l-ssl.google.com/android/eclipse/" TargetMode="External"/><Relationship Id="rId2" Type="http://schemas.openxmlformats.org/officeDocument/2006/relationships/hyperlink" Target="https://dl-ssl.google.com/android/eclip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eno&#238;t\Documents\Enseignement\Cours\Libgdx\TennisForTwo\Tennis%20For%20Two.av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ibgdx.badlogicgames.com/download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eno&#238;t\Documents\Enseignement\Cours\Libgdx\Ralph%20Bear\Inventor%20Portrait_%20Ralph%20Baer_hd.avi" TargetMode="Externa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oland.shirogames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eno&#238;t\Documents\Enseignement\Cours\Libgdx\Evoland\Evoland%20848x480.avi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eno&#238;t\Documents\Enseignement\Cours\Libgdx\Consoles%20portables\Jeux%20vid&#233;o_%20l'histoire%20des%20consoles%20portables(720p_H.264-AAC)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Beno&#238;t\Documents\Enseignement\Cours\Libgdx\Gameloft\Gameloft%20%20-%20%2010%20ans%20d'&#233;volution%20du%20jeu%20mobile%20!_H264-848x480.av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vidéo mobile : un enjeu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Agence Française </a:t>
            </a:r>
            <a:br>
              <a:rPr lang="fr-FR" dirty="0" smtClean="0"/>
            </a:br>
            <a:r>
              <a:rPr lang="fr-FR" dirty="0" smtClean="0"/>
              <a:t>pour le Jeu Vidéo</a:t>
            </a:r>
          </a:p>
          <a:p>
            <a:r>
              <a:rPr lang="fr-FR" dirty="0" err="1" smtClean="0"/>
              <a:t>eCap</a:t>
            </a:r>
            <a:r>
              <a:rPr lang="fr-FR" dirty="0" smtClean="0"/>
              <a:t> Partner</a:t>
            </a:r>
            <a:endParaRPr lang="fr-FR" dirty="0"/>
          </a:p>
        </p:txBody>
      </p:sp>
      <p:pic>
        <p:nvPicPr>
          <p:cNvPr id="52226" name="Picture 2" descr="06854084-photo-infographie-le-jeu-sur-mobile"/>
          <p:cNvPicPr>
            <a:picLocks noChangeAspect="1" noChangeArrowheads="1"/>
          </p:cNvPicPr>
          <p:nvPr/>
        </p:nvPicPr>
        <p:blipFill>
          <a:blip r:embed="rId2" cstate="print"/>
          <a:srcRect t="46083" b="41006"/>
          <a:stretch>
            <a:fillRect/>
          </a:stretch>
        </p:blipFill>
        <p:spPr bwMode="auto">
          <a:xfrm>
            <a:off x="4427984" y="1268760"/>
            <a:ext cx="3692047" cy="3456384"/>
          </a:xfrm>
          <a:prstGeom prst="rect">
            <a:avLst/>
          </a:prstGeom>
          <a:noFill/>
        </p:spPr>
      </p:pic>
      <p:pic>
        <p:nvPicPr>
          <p:cNvPr id="5" name="Picture 2" descr="06854084-photo-infographie-le-jeu-sur-mobile"/>
          <p:cNvPicPr>
            <a:picLocks noChangeAspect="1" noChangeArrowheads="1"/>
          </p:cNvPicPr>
          <p:nvPr/>
        </p:nvPicPr>
        <p:blipFill>
          <a:blip r:embed="rId2" cstate="print"/>
          <a:srcRect t="58407" b="33230"/>
          <a:stretch>
            <a:fillRect/>
          </a:stretch>
        </p:blipFill>
        <p:spPr bwMode="auto">
          <a:xfrm>
            <a:off x="107504" y="3356992"/>
            <a:ext cx="4393751" cy="2664296"/>
          </a:xfrm>
          <a:prstGeom prst="rect">
            <a:avLst/>
          </a:prstGeom>
          <a:noFill/>
        </p:spPr>
      </p:pic>
      <p:pic>
        <p:nvPicPr>
          <p:cNvPr id="6" name="Picture 2" descr="06854084-photo-infographie-le-jeu-sur-mobile"/>
          <p:cNvPicPr>
            <a:picLocks noChangeAspect="1" noChangeArrowheads="1"/>
          </p:cNvPicPr>
          <p:nvPr/>
        </p:nvPicPr>
        <p:blipFill>
          <a:blip r:embed="rId2" cstate="print"/>
          <a:srcRect t="67011" b="26331"/>
          <a:stretch>
            <a:fillRect/>
          </a:stretch>
        </p:blipFill>
        <p:spPr bwMode="auto">
          <a:xfrm>
            <a:off x="4788024" y="4869160"/>
            <a:ext cx="3240360" cy="1564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vidéo mobile : un enjeu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Agence Française </a:t>
            </a:r>
            <a:br>
              <a:rPr lang="fr-FR" dirty="0" smtClean="0"/>
            </a:br>
            <a:r>
              <a:rPr lang="fr-FR" dirty="0" smtClean="0"/>
              <a:t>pour le Jeu Vidéo</a:t>
            </a:r>
          </a:p>
          <a:p>
            <a:r>
              <a:rPr lang="fr-FR" dirty="0" err="1" smtClean="0"/>
              <a:t>eCap</a:t>
            </a:r>
            <a:r>
              <a:rPr lang="fr-FR" dirty="0" smtClean="0"/>
              <a:t> Partner</a:t>
            </a:r>
            <a:endParaRPr lang="fr-FR" dirty="0"/>
          </a:p>
        </p:txBody>
      </p:sp>
      <p:pic>
        <p:nvPicPr>
          <p:cNvPr id="52226" name="Picture 2" descr="06854084-photo-infographie-le-jeu-sur-mobile"/>
          <p:cNvPicPr>
            <a:picLocks noChangeAspect="1" noChangeArrowheads="1"/>
          </p:cNvPicPr>
          <p:nvPr/>
        </p:nvPicPr>
        <p:blipFill>
          <a:blip r:embed="rId2" cstate="print"/>
          <a:srcRect t="76284" b="10637"/>
          <a:stretch>
            <a:fillRect/>
          </a:stretch>
        </p:blipFill>
        <p:spPr bwMode="auto">
          <a:xfrm>
            <a:off x="4355976" y="1916832"/>
            <a:ext cx="4176464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Plateformes mobiles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Android</a:t>
            </a:r>
            <a:endParaRPr lang="fr-FR" dirty="0" smtClean="0"/>
          </a:p>
          <a:p>
            <a:r>
              <a:rPr lang="fr-FR" dirty="0" err="1" smtClean="0"/>
              <a:t>iOS</a:t>
            </a:r>
            <a:endParaRPr lang="fr-FR" dirty="0" smtClean="0"/>
          </a:p>
          <a:p>
            <a:r>
              <a:rPr lang="fr-FR" dirty="0" err="1" smtClean="0"/>
              <a:t>WindowsPhone</a:t>
            </a:r>
            <a:endParaRPr lang="fr-F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Développer un jeu sur une plateforme mobile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Librairies spécifiques</a:t>
            </a:r>
          </a:p>
          <a:p>
            <a:pPr lvl="1"/>
            <a:r>
              <a:rPr lang="fr-FR" dirty="0" smtClean="0"/>
              <a:t>XNA, etc.</a:t>
            </a:r>
          </a:p>
          <a:p>
            <a:r>
              <a:rPr lang="fr-FR" dirty="0" smtClean="0"/>
              <a:t>Librairies portables</a:t>
            </a:r>
          </a:p>
          <a:p>
            <a:pPr lvl="1"/>
            <a:r>
              <a:rPr lang="fr-FR" dirty="0" err="1" smtClean="0"/>
              <a:t>EdgeLib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C++</a:t>
            </a:r>
          </a:p>
          <a:p>
            <a:pPr lvl="2"/>
            <a:r>
              <a:rPr lang="fr-FR" dirty="0" smtClean="0"/>
              <a:t>a</a:t>
            </a:r>
          </a:p>
          <a:p>
            <a:pPr lvl="1"/>
            <a:r>
              <a:rPr lang="fr-FR" dirty="0" err="1" smtClean="0"/>
              <a:t>Libgdx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Java, C++, Python, etc.</a:t>
            </a:r>
          </a:p>
          <a:p>
            <a:pPr lvl="2"/>
            <a:r>
              <a:rPr lang="fr-FR" dirty="0" smtClean="0"/>
              <a:t>A</a:t>
            </a:r>
          </a:p>
          <a:p>
            <a:pPr lvl="1"/>
            <a:r>
              <a:rPr lang="fr-FR" dirty="0" smtClean="0"/>
              <a:t>etc.</a:t>
            </a:r>
          </a:p>
          <a:p>
            <a:r>
              <a:rPr lang="fr-FR" dirty="0" smtClean="0"/>
              <a:t>Choix : </a:t>
            </a:r>
            <a:r>
              <a:rPr lang="fr-FR" dirty="0" err="1" smtClean="0"/>
              <a:t>Libgdx</a:t>
            </a:r>
            <a:r>
              <a:rPr lang="fr-FR" dirty="0" smtClean="0"/>
              <a:t> sous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GRATUIT … 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choix : </a:t>
            </a:r>
            <a:r>
              <a:rPr lang="fr-FR" dirty="0" err="1" smtClean="0"/>
              <a:t>Libgdx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= Java</a:t>
            </a:r>
          </a:p>
          <a:p>
            <a:pPr lvl="1"/>
            <a:r>
              <a:rPr lang="fr-FR" dirty="0" smtClean="0"/>
              <a:t>un seul un code source qui pourra être déployé sous plusieurs plates-formes.</a:t>
            </a:r>
          </a:p>
          <a:p>
            <a:r>
              <a:rPr lang="fr-FR" dirty="0" err="1" smtClean="0"/>
              <a:t>Multi-plateforme</a:t>
            </a:r>
            <a:endParaRPr lang="fr-FR" dirty="0" smtClean="0"/>
          </a:p>
          <a:p>
            <a:pPr lvl="1"/>
            <a:r>
              <a:rPr lang="fr-FR" dirty="0" smtClean="0"/>
              <a:t>Desktop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Windows</a:t>
            </a:r>
          </a:p>
          <a:p>
            <a:pPr lvl="2"/>
            <a:r>
              <a:rPr lang="fr-FR" dirty="0" smtClean="0"/>
              <a:t>Linux</a:t>
            </a:r>
          </a:p>
          <a:p>
            <a:pPr lvl="2"/>
            <a:r>
              <a:rPr lang="fr-FR" dirty="0" smtClean="0"/>
              <a:t>Max OS X</a:t>
            </a:r>
          </a:p>
          <a:p>
            <a:pPr lvl="1"/>
            <a:r>
              <a:rPr lang="fr-FR" dirty="0" smtClean="0"/>
              <a:t>Mobile</a:t>
            </a:r>
          </a:p>
          <a:p>
            <a:pPr lvl="2"/>
            <a:r>
              <a:rPr lang="fr-FR" b="1" dirty="0" err="1" smtClean="0">
                <a:solidFill>
                  <a:srgbClr val="FF0000"/>
                </a:solidFill>
              </a:rPr>
              <a:t>Android</a:t>
            </a:r>
            <a:r>
              <a:rPr lang="fr-FR" dirty="0" smtClean="0"/>
              <a:t> (&gt; 1.5)</a:t>
            </a:r>
          </a:p>
          <a:p>
            <a:pPr lvl="2"/>
            <a:r>
              <a:rPr lang="fr-FR" dirty="0" err="1" smtClean="0"/>
              <a:t>iOS</a:t>
            </a:r>
            <a:r>
              <a:rPr lang="fr-FR" dirty="0" smtClean="0"/>
              <a:t> (</a:t>
            </a:r>
            <a:r>
              <a:rPr lang="fr-FR" dirty="0" err="1" smtClean="0"/>
              <a:t>license</a:t>
            </a:r>
            <a:r>
              <a:rPr lang="fr-FR" dirty="0" smtClean="0"/>
              <a:t>, 79$ pour les étudiants, 299$ pour les autres)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 : 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2003 : </a:t>
            </a:r>
            <a:r>
              <a:rPr lang="fr-FR" dirty="0" err="1" smtClean="0"/>
              <a:t>Android</a:t>
            </a:r>
            <a:r>
              <a:rPr lang="fr-FR" dirty="0" smtClean="0"/>
              <a:t> = PME américaine</a:t>
            </a:r>
          </a:p>
          <a:p>
            <a:pPr lvl="1"/>
            <a:r>
              <a:rPr lang="fr-FR" dirty="0" smtClean="0"/>
              <a:t>Rachat par Google en 2005</a:t>
            </a:r>
          </a:p>
          <a:p>
            <a:r>
              <a:rPr lang="fr-FR" dirty="0" smtClean="0"/>
              <a:t>2007 : </a:t>
            </a:r>
            <a:r>
              <a:rPr lang="fr-FR" dirty="0" err="1" smtClean="0"/>
              <a:t>iPhone</a:t>
            </a:r>
            <a:r>
              <a:rPr lang="fr-FR" dirty="0" smtClean="0"/>
              <a:t> d’Apple</a:t>
            </a:r>
          </a:p>
          <a:p>
            <a:pPr lvl="1"/>
            <a:r>
              <a:rPr lang="fr-FR" dirty="0" smtClean="0"/>
              <a:t>Un concurrent de plus</a:t>
            </a:r>
          </a:p>
          <a:p>
            <a:r>
              <a:rPr lang="fr-FR" dirty="0" smtClean="0"/>
              <a:t>2007 : Open </a:t>
            </a:r>
            <a:r>
              <a:rPr lang="fr-FR" dirty="0" err="1" smtClean="0"/>
              <a:t>Handset</a:t>
            </a:r>
            <a:r>
              <a:rPr lang="fr-FR" dirty="0" smtClean="0"/>
              <a:t> Alliance (OHA)</a:t>
            </a:r>
          </a:p>
          <a:p>
            <a:pPr lvl="1"/>
            <a:r>
              <a:rPr lang="fr-FR" dirty="0" smtClean="0"/>
              <a:t>35 entreprises dont Google</a:t>
            </a:r>
          </a:p>
          <a:p>
            <a:pPr lvl="1"/>
            <a:r>
              <a:rPr lang="fr-FR" dirty="0" smtClean="0"/>
              <a:t>Développer un système Open Source</a:t>
            </a:r>
          </a:p>
          <a:p>
            <a:pPr lvl="1"/>
            <a:r>
              <a:rPr lang="fr-FR" dirty="0" smtClean="0"/>
              <a:t>A ce jour, 80 membres</a:t>
            </a:r>
            <a:endParaRPr lang="fr-FR" dirty="0"/>
          </a:p>
        </p:txBody>
      </p:sp>
      <p:pic>
        <p:nvPicPr>
          <p:cNvPr id="5122" name="Picture 2" descr="Le logo de l'OHA, une organisation qui cherche à développer des standards open source pour les appareils mobi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933056"/>
            <a:ext cx="1918246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: la philosophie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Source</a:t>
            </a:r>
          </a:p>
          <a:p>
            <a:pPr lvl="1"/>
            <a:r>
              <a:rPr lang="fr-FR" dirty="0" smtClean="0"/>
              <a:t>vous pouvez télécharger les sources et les modifier selon vos goûts !</a:t>
            </a:r>
          </a:p>
          <a:p>
            <a:pPr lvl="1"/>
            <a:r>
              <a:rPr lang="fr-FR" dirty="0" err="1" smtClean="0"/>
              <a:t>Android</a:t>
            </a:r>
            <a:r>
              <a:rPr lang="fr-FR" dirty="0" smtClean="0"/>
              <a:t> utilise des bibliothèques </a:t>
            </a:r>
            <a:r>
              <a:rPr lang="fr-FR" i="1" dirty="0" smtClean="0"/>
              <a:t>open source</a:t>
            </a:r>
            <a:r>
              <a:rPr lang="fr-FR" dirty="0" smtClean="0"/>
              <a:t>, comme </a:t>
            </a:r>
            <a:r>
              <a:rPr lang="fr-FR" dirty="0" err="1" smtClean="0"/>
              <a:t>SQLite</a:t>
            </a:r>
            <a:r>
              <a:rPr lang="fr-FR" dirty="0" smtClean="0"/>
              <a:t> pour les bases de données ou </a:t>
            </a:r>
            <a:r>
              <a:rPr lang="fr-FR" dirty="0" err="1" smtClean="0"/>
              <a:t>OpenGL</a:t>
            </a:r>
            <a:r>
              <a:rPr lang="fr-FR" dirty="0" smtClean="0"/>
              <a:t> pour la gestion d'images 2D et 3D.</a:t>
            </a:r>
          </a:p>
          <a:p>
            <a:r>
              <a:rPr lang="fr-FR" dirty="0" smtClean="0"/>
              <a:t>Gratuit (ou presque)</a:t>
            </a:r>
          </a:p>
          <a:p>
            <a:pPr lvl="1"/>
            <a:r>
              <a:rPr lang="fr-FR" dirty="0" err="1" smtClean="0"/>
              <a:t>Android</a:t>
            </a:r>
            <a:r>
              <a:rPr lang="fr-FR" dirty="0" smtClean="0"/>
              <a:t> est gratuit, autant pour vous que pour les constructeurs.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: la philosophie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Flexible</a:t>
            </a:r>
          </a:p>
          <a:p>
            <a:pPr lvl="1"/>
            <a:r>
              <a:rPr lang="fr-FR" dirty="0" smtClean="0"/>
              <a:t>Le système est portable, il s'adapte à beaucoup de structures différentes: micro-ondes …</a:t>
            </a:r>
          </a:p>
          <a:p>
            <a:r>
              <a:rPr lang="fr-FR" dirty="0" smtClean="0"/>
              <a:t>Facile à vendre</a:t>
            </a:r>
          </a:p>
          <a:p>
            <a:pPr lvl="1"/>
            <a:r>
              <a:rPr lang="fr-FR" dirty="0" smtClean="0"/>
              <a:t>Le </a:t>
            </a:r>
            <a:r>
              <a:rPr lang="fr-FR" i="1" dirty="0" smtClean="0"/>
              <a:t>Play Store </a:t>
            </a:r>
            <a:r>
              <a:rPr lang="fr-FR" dirty="0" smtClean="0"/>
              <a:t>est très visité. C'est une mine d'opportunités pour une idée originale ou utile.</a:t>
            </a:r>
          </a:p>
          <a:p>
            <a:r>
              <a:rPr lang="fr-FR" dirty="0" smtClean="0"/>
              <a:t>Facile à développer</a:t>
            </a:r>
          </a:p>
          <a:p>
            <a:pPr lvl="1"/>
            <a:r>
              <a:rPr lang="fr-FR" dirty="0" smtClean="0"/>
              <a:t>Nombreuses API (interface de programmation) mises à disposition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: plateformes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Windows XP (32 bits), Vista (32 et 64 bits), 7 (32 et 64 bits), 8 (32 et 64 bits).</a:t>
            </a:r>
          </a:p>
          <a:p>
            <a:r>
              <a:rPr lang="fr-FR" dirty="0" smtClean="0"/>
              <a:t>Mac OS X (10.5.8 ou plus récent, processeur x86).</a:t>
            </a:r>
          </a:p>
          <a:p>
            <a:r>
              <a:rPr lang="fr-FR" dirty="0" smtClean="0"/>
              <a:t>GNU/Linux avec au moins à la version 2.7 de GNU C (</a:t>
            </a:r>
            <a:r>
              <a:rPr lang="fr-FR" dirty="0" err="1" smtClean="0"/>
              <a:t>glibc</a:t>
            </a:r>
            <a:r>
              <a:rPr lang="fr-FR" dirty="0" smtClean="0"/>
              <a:t>).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JDK : Java </a:t>
            </a:r>
            <a:r>
              <a:rPr lang="fr-FR" dirty="0" err="1" smtClean="0"/>
              <a:t>Development</a:t>
            </a:r>
            <a:r>
              <a:rPr lang="fr-FR" dirty="0" smtClean="0"/>
              <a:t> Kit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Deux plateformes en Java :</a:t>
            </a:r>
          </a:p>
          <a:p>
            <a:pPr lvl="1"/>
            <a:r>
              <a:rPr lang="fr-FR" dirty="0" smtClean="0"/>
              <a:t>Le </a:t>
            </a:r>
            <a:r>
              <a:rPr lang="fr-FR" b="1" dirty="0" smtClean="0"/>
              <a:t>JRE</a:t>
            </a:r>
            <a:r>
              <a:rPr lang="fr-FR" dirty="0" smtClean="0"/>
              <a:t> (</a:t>
            </a:r>
            <a:r>
              <a:rPr lang="fr-FR" b="1" dirty="0" smtClean="0"/>
              <a:t>J</a:t>
            </a:r>
            <a:r>
              <a:rPr lang="fr-FR" dirty="0" smtClean="0"/>
              <a:t>ava </a:t>
            </a:r>
            <a:r>
              <a:rPr lang="fr-FR" b="1" dirty="0" err="1" smtClean="0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 </a:t>
            </a:r>
            <a:r>
              <a:rPr lang="fr-FR" b="1" dirty="0" err="1" smtClean="0"/>
              <a:t>E</a:t>
            </a:r>
            <a:r>
              <a:rPr lang="fr-FR" dirty="0" err="1" smtClean="0"/>
              <a:t>nvironment</a:t>
            </a:r>
            <a:r>
              <a:rPr lang="fr-FR" dirty="0" smtClean="0"/>
              <a:t>), qui permet d’exécuter des applications Java. Il contient la </a:t>
            </a:r>
            <a:r>
              <a:rPr lang="fr-FR" b="1" dirty="0" smtClean="0"/>
              <a:t>JVM</a:t>
            </a:r>
            <a:r>
              <a:rPr lang="fr-FR" dirty="0" smtClean="0"/>
              <a:t> (</a:t>
            </a:r>
            <a:r>
              <a:rPr lang="fr-FR" b="1" dirty="0" smtClean="0"/>
              <a:t>J</a:t>
            </a:r>
            <a:r>
              <a:rPr lang="fr-FR" dirty="0" smtClean="0"/>
              <a:t>ava </a:t>
            </a:r>
            <a:r>
              <a:rPr lang="fr-FR" b="1" dirty="0" smtClean="0"/>
              <a:t>V</a:t>
            </a:r>
            <a:r>
              <a:rPr lang="fr-FR" dirty="0" smtClean="0"/>
              <a:t>irtual </a:t>
            </a:r>
            <a:r>
              <a:rPr lang="fr-FR" b="1" dirty="0" smtClean="0"/>
              <a:t>M</a:t>
            </a:r>
            <a:r>
              <a:rPr lang="fr-FR" dirty="0" smtClean="0"/>
              <a:t>achine), les bibliothèques de base du langage ainsi que tous les composants nécessaires au lancement d'applications ou d'applets Java. </a:t>
            </a:r>
          </a:p>
          <a:p>
            <a:pPr lvl="1"/>
            <a:r>
              <a:rPr lang="fr-FR" dirty="0" smtClean="0"/>
              <a:t>Le </a:t>
            </a:r>
            <a:r>
              <a:rPr lang="fr-FR" b="1" dirty="0" smtClean="0"/>
              <a:t>JDK</a:t>
            </a:r>
            <a:r>
              <a:rPr lang="fr-FR" dirty="0" smtClean="0"/>
              <a:t> (</a:t>
            </a:r>
            <a:r>
              <a:rPr lang="fr-FR" b="1" dirty="0" smtClean="0"/>
              <a:t>J</a:t>
            </a:r>
            <a:r>
              <a:rPr lang="fr-FR" dirty="0" smtClean="0"/>
              <a:t>ava </a:t>
            </a:r>
            <a:r>
              <a:rPr lang="fr-FR" b="1" dirty="0" err="1" smtClean="0"/>
              <a:t>D</a:t>
            </a:r>
            <a:r>
              <a:rPr lang="fr-FR" dirty="0" err="1" smtClean="0"/>
              <a:t>evelopment</a:t>
            </a:r>
            <a:r>
              <a:rPr lang="fr-FR" dirty="0" smtClean="0"/>
              <a:t> </a:t>
            </a:r>
            <a:r>
              <a:rPr lang="fr-FR" b="1" dirty="0" smtClean="0"/>
              <a:t>K</a:t>
            </a:r>
            <a:r>
              <a:rPr lang="fr-FR" dirty="0" smtClean="0"/>
              <a:t>it), qui contient le JRE (afin d’exécuter les applications Java), mais aussi un ensemble d'outils pour compiler et déboguer votre code !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vidéo : la 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A.S. Douglas : OXO (tic-tac-</a:t>
            </a:r>
            <a:r>
              <a:rPr lang="fr-FR" dirty="0" err="1" smtClean="0"/>
              <a:t>toe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Le premier jeu graphique fonctionnant sur ordinateur</a:t>
            </a:r>
          </a:p>
          <a:p>
            <a:pPr lvl="1"/>
            <a:r>
              <a:rPr lang="fr-FR" dirty="0" smtClean="0"/>
              <a:t>1952</a:t>
            </a:r>
            <a:endParaRPr lang="fr-FR" sz="1900" dirty="0" smtClean="0"/>
          </a:p>
          <a:p>
            <a:endParaRPr lang="fr-FR" dirty="0"/>
          </a:p>
        </p:txBody>
      </p:sp>
      <p:pic>
        <p:nvPicPr>
          <p:cNvPr id="37898" name="Picture 10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996952"/>
            <a:ext cx="3141476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SDK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SDK = ensemble d'outils pour développer des applications pour un environnement précis.</a:t>
            </a:r>
          </a:p>
          <a:p>
            <a:r>
              <a:rPr lang="fr-FR" dirty="0" smtClean="0">
                <a:hlinkClick r:id="rId2"/>
              </a:rPr>
              <a:t>http://developer.android.com/sdk/index.html</a:t>
            </a:r>
            <a:endParaRPr lang="fr-FR" dirty="0" smtClean="0"/>
          </a:p>
          <a:p>
            <a:r>
              <a:rPr lang="fr-FR" dirty="0" smtClean="0"/>
              <a:t>SDK Manager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Droits </a:t>
            </a:r>
            <a:r>
              <a:rPr lang="fr-FR" dirty="0" err="1" smtClean="0"/>
              <a:t>admin</a:t>
            </a:r>
            <a:r>
              <a:rPr lang="fr-FR" dirty="0" smtClean="0"/>
              <a:t> !</a:t>
            </a:r>
          </a:p>
          <a:p>
            <a:endParaRPr lang="fr-FR" dirty="0"/>
          </a:p>
        </p:txBody>
      </p:sp>
      <p:pic>
        <p:nvPicPr>
          <p:cNvPr id="16386" name="Picture 2" descr="http://uploads.siteduzero.com/files/408001_409000/40875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284984"/>
            <a:ext cx="4575149" cy="3394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SDK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Paquet</a:t>
            </a:r>
          </a:p>
          <a:p>
            <a:pPr lvl="1"/>
            <a:r>
              <a:rPr lang="fr-FR" dirty="0" err="1" smtClean="0"/>
              <a:t>Android</a:t>
            </a:r>
            <a:r>
              <a:rPr lang="fr-FR" dirty="0" smtClean="0"/>
              <a:t> [un nombre] (API [un autre nombre])</a:t>
            </a:r>
          </a:p>
          <a:p>
            <a:pPr lvl="1"/>
            <a:r>
              <a:rPr lang="fr-FR" dirty="0" smtClean="0"/>
              <a:t>2.1 (l'API 7)</a:t>
            </a:r>
          </a:p>
          <a:p>
            <a:pPr lvl="2"/>
            <a:r>
              <a:rPr lang="fr-FR" dirty="0" smtClean="0"/>
              <a:t>pour 2.1, 2.2, 3.1 … </a:t>
            </a:r>
            <a:br>
              <a:rPr lang="fr-FR" dirty="0" smtClean="0"/>
            </a:br>
            <a:r>
              <a:rPr lang="fr-FR" dirty="0" smtClean="0"/>
              <a:t>mais pas 1.5 ou 1.6 !</a:t>
            </a:r>
          </a:p>
          <a:p>
            <a:pPr lvl="1"/>
            <a:r>
              <a:rPr lang="fr-FR" dirty="0" err="1" smtClean="0"/>
              <a:t>Samples</a:t>
            </a:r>
            <a:endParaRPr lang="fr-FR" dirty="0"/>
          </a:p>
        </p:txBody>
      </p:sp>
      <p:pic>
        <p:nvPicPr>
          <p:cNvPr id="32770" name="Picture 2" descr="http://uploads.siteduzero.com/files/408001_409000/40876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247132"/>
            <a:ext cx="4644008" cy="2947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ADT (</a:t>
            </a:r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err="1" smtClean="0"/>
              <a:t>Developer</a:t>
            </a:r>
            <a:r>
              <a:rPr lang="fr-FR" dirty="0" smtClean="0"/>
              <a:t> Tools)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Outils pour intervenir à chacune des étapes de la production d'une application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compiler, débugger, tracer, packager, déployer, analyser vos applications avec un éditeur visuel pour l'élaboration des interfaces graphiques.</a:t>
            </a:r>
          </a:p>
          <a:p>
            <a:r>
              <a:rPr lang="fr-FR" dirty="0" smtClean="0"/>
              <a:t>Bundle ADT</a:t>
            </a:r>
          </a:p>
          <a:p>
            <a:pPr lvl="1"/>
            <a:r>
              <a:rPr lang="fr-FR" dirty="0" smtClean="0"/>
              <a:t>Eclipse, plug-in ADT </a:t>
            </a:r>
            <a:r>
              <a:rPr lang="fr-FR" dirty="0" err="1" smtClean="0"/>
              <a:t>pré-installé</a:t>
            </a:r>
            <a:r>
              <a:rPr lang="fr-FR" dirty="0" smtClean="0"/>
              <a:t>, SDK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>
                <a:hlinkClick r:id="rId2"/>
              </a:rPr>
              <a:t>http://developer.android.com/sdk/index.html</a:t>
            </a:r>
            <a:endParaRPr lang="fr-FR" dirty="0" smtClean="0"/>
          </a:p>
          <a:p>
            <a:r>
              <a:rPr lang="fr-FR" dirty="0" smtClean="0"/>
              <a:t>Plug-in ADT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IDE Eclipse : Plug-in ADT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Eclipse IDE for Java </a:t>
            </a:r>
            <a:r>
              <a:rPr lang="fr-FR" dirty="0" err="1" smtClean="0"/>
              <a:t>Developers</a:t>
            </a:r>
            <a:endParaRPr lang="fr-FR" dirty="0" smtClean="0"/>
          </a:p>
          <a:p>
            <a:r>
              <a:rPr lang="fr-FR" dirty="0" smtClean="0"/>
              <a:t>Help</a:t>
            </a:r>
          </a:p>
          <a:p>
            <a:pPr lvl="1"/>
            <a:r>
              <a:rPr lang="fr-FR" dirty="0" smtClean="0"/>
              <a:t>Install New Softwares…</a:t>
            </a:r>
          </a:p>
          <a:p>
            <a:pPr lvl="1"/>
            <a:r>
              <a:rPr lang="fr-FR" dirty="0" err="1" smtClean="0"/>
              <a:t>Work</a:t>
            </a:r>
            <a:r>
              <a:rPr lang="fr-FR" dirty="0" smtClean="0"/>
              <a:t> </a:t>
            </a:r>
            <a:r>
              <a:rPr lang="fr-FR" dirty="0" err="1" smtClean="0"/>
              <a:t>with</a:t>
            </a:r>
            <a:r>
              <a:rPr lang="fr-FR" dirty="0" smtClean="0"/>
              <a:t> / </a:t>
            </a:r>
            <a:r>
              <a:rPr lang="fr-FR" dirty="0" err="1" smtClean="0"/>
              <a:t>Add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Name : écrivez ADT</a:t>
            </a:r>
          </a:p>
          <a:p>
            <a:pPr lvl="1"/>
            <a:r>
              <a:rPr lang="fr-FR" dirty="0" smtClean="0"/>
              <a:t>Location</a:t>
            </a:r>
          </a:p>
          <a:p>
            <a:pPr lvl="2"/>
            <a:r>
              <a:rPr lang="fr-FR" dirty="0" smtClean="0">
                <a:hlinkClick r:id="rId2"/>
              </a:rPr>
              <a:t>https://dl-ssl.google.com/android/eclipse/</a:t>
            </a:r>
            <a:r>
              <a:rPr lang="fr-FR" dirty="0" smtClean="0"/>
              <a:t> ou</a:t>
            </a:r>
          </a:p>
          <a:p>
            <a:pPr lvl="2"/>
            <a:r>
              <a:rPr lang="fr-FR" dirty="0" smtClean="0">
                <a:hlinkClick r:id="rId3"/>
              </a:rPr>
              <a:t>http://dl-ssl.google.com/android/eclipse/</a:t>
            </a:r>
            <a:endParaRPr lang="fr-FR" dirty="0" smtClean="0"/>
          </a:p>
          <a:p>
            <a:pPr lvl="1"/>
            <a:r>
              <a:rPr lang="fr-FR" dirty="0" smtClean="0"/>
              <a:t>Cliquez sur OK.</a:t>
            </a:r>
            <a:endParaRPr lang="fr-FR" dirty="0"/>
          </a:p>
        </p:txBody>
      </p:sp>
      <p:pic>
        <p:nvPicPr>
          <p:cNvPr id="33794" name="Picture 2" descr="On ajoute un répertoire distant d'où seront téléchargés les sources de l'AD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772816"/>
            <a:ext cx="2932642" cy="2664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 Eclipse : Plug-in ADT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Sinon téléchargement manuel</a:t>
            </a:r>
          </a:p>
          <a:p>
            <a:endParaRPr lang="fr-FR" dirty="0" smtClean="0"/>
          </a:p>
          <a:p>
            <a:r>
              <a:rPr lang="fr-FR" dirty="0" smtClean="0"/>
              <a:t>Cliquez sur archive au lieu de remplir Location</a:t>
            </a:r>
            <a:endParaRPr lang="fr-FR" dirty="0"/>
          </a:p>
        </p:txBody>
      </p:sp>
      <p:pic>
        <p:nvPicPr>
          <p:cNvPr id="33794" name="Picture 2" descr="On ajoute un répertoire distant d'où seront téléchargés les sources de l'A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429000"/>
            <a:ext cx="3456384" cy="3140114"/>
          </a:xfrm>
          <a:prstGeom prst="rect">
            <a:avLst/>
          </a:prstGeom>
          <a:noFill/>
        </p:spPr>
      </p:pic>
      <p:pic>
        <p:nvPicPr>
          <p:cNvPr id="35842" name="Picture 2" descr="Téléchargez l'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5361831" cy="621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IDE Eclipse : Plug-in ADT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Eléments proposés</a:t>
            </a:r>
          </a:p>
          <a:p>
            <a:pPr lvl="1"/>
            <a:r>
              <a:rPr lang="fr-FR" dirty="0" smtClean="0"/>
              <a:t>L'</a:t>
            </a:r>
            <a:r>
              <a:rPr lang="fr-FR" i="1" dirty="0" smtClean="0"/>
              <a:t>ADT</a:t>
            </a:r>
            <a:r>
              <a:rPr lang="fr-FR" dirty="0" smtClean="0"/>
              <a:t>.</a:t>
            </a:r>
          </a:p>
          <a:p>
            <a:pPr lvl="1"/>
            <a:r>
              <a:rPr lang="fr-FR" i="1" dirty="0" err="1" smtClean="0"/>
              <a:t>Android</a:t>
            </a:r>
            <a:r>
              <a:rPr lang="fr-FR" i="1" dirty="0" smtClean="0"/>
              <a:t> DDMS</a:t>
            </a:r>
            <a:br>
              <a:rPr lang="fr-FR" i="1" dirty="0" smtClean="0"/>
            </a:br>
            <a:r>
              <a:rPr lang="fr-FR" dirty="0" smtClean="0"/>
              <a:t>(</a:t>
            </a:r>
            <a:r>
              <a:rPr lang="fr-FR" i="1" dirty="0" err="1" smtClean="0"/>
              <a:t>Dalvik</a:t>
            </a:r>
            <a:r>
              <a:rPr lang="fr-FR" i="1" dirty="0" smtClean="0"/>
              <a:t> </a:t>
            </a:r>
            <a:r>
              <a:rPr lang="fr-FR" i="1" dirty="0" err="1" smtClean="0"/>
              <a:t>Debug</a:t>
            </a:r>
            <a:r>
              <a:rPr lang="fr-FR" i="1" dirty="0" smtClean="0"/>
              <a:t> Monitor Server), </a:t>
            </a:r>
            <a:r>
              <a:rPr lang="fr-FR" dirty="0" smtClean="0"/>
              <a:t>déboguer l’application.</a:t>
            </a:r>
          </a:p>
          <a:p>
            <a:pPr lvl="1"/>
            <a:r>
              <a:rPr lang="fr-FR" i="1" dirty="0" err="1" smtClean="0"/>
              <a:t>Android</a:t>
            </a:r>
            <a:r>
              <a:rPr lang="fr-FR" i="1" dirty="0" smtClean="0"/>
              <a:t> </a:t>
            </a:r>
            <a:r>
              <a:rPr lang="fr-FR" i="1" dirty="0" err="1" smtClean="0"/>
              <a:t>Hierarchy</a:t>
            </a:r>
            <a:r>
              <a:rPr lang="fr-FR" i="1" dirty="0" smtClean="0"/>
              <a:t> </a:t>
            </a:r>
            <a:r>
              <a:rPr lang="fr-FR" i="1" dirty="0" err="1" smtClean="0"/>
              <a:t>Viewer</a:t>
            </a:r>
            <a:r>
              <a:rPr lang="fr-FR" dirty="0" smtClean="0"/>
              <a:t>, pour optimiser et déboguer l’interface graphique.</a:t>
            </a:r>
          </a:p>
          <a:p>
            <a:pPr lvl="1"/>
            <a:r>
              <a:rPr lang="fr-FR" i="1" dirty="0" err="1" smtClean="0"/>
              <a:t>Android</a:t>
            </a:r>
            <a:r>
              <a:rPr lang="fr-FR" i="1" dirty="0" smtClean="0"/>
              <a:t> </a:t>
            </a:r>
            <a:r>
              <a:rPr lang="fr-FR" i="1" dirty="0" err="1" smtClean="0"/>
              <a:t>Traceview</a:t>
            </a:r>
            <a:r>
              <a:rPr lang="fr-FR" dirty="0" smtClean="0"/>
              <a:t>, optimiser / déboguer l’application.</a:t>
            </a:r>
          </a:p>
          <a:p>
            <a:pPr lvl="1"/>
            <a:r>
              <a:rPr lang="fr-FR" i="1" dirty="0" smtClean="0"/>
              <a:t>Tracer for </a:t>
            </a:r>
            <a:r>
              <a:rPr lang="fr-FR" i="1" dirty="0" err="1" smtClean="0"/>
              <a:t>OpenGL</a:t>
            </a:r>
            <a:r>
              <a:rPr lang="fr-FR" i="1" dirty="0" smtClean="0"/>
              <a:t> ES</a:t>
            </a:r>
            <a:r>
              <a:rPr lang="fr-FR" dirty="0" smtClean="0"/>
              <a:t>, déboguer des applications </a:t>
            </a:r>
            <a:r>
              <a:rPr lang="fr-FR" dirty="0" err="1" smtClean="0"/>
              <a:t>OpenGL</a:t>
            </a:r>
            <a:r>
              <a:rPr lang="fr-FR" dirty="0" smtClean="0"/>
              <a:t> ES.</a:t>
            </a:r>
          </a:p>
          <a:p>
            <a:pPr lvl="1"/>
            <a:r>
              <a:rPr lang="fr-FR" i="1" dirty="0" err="1" smtClean="0"/>
              <a:t>Android</a:t>
            </a:r>
            <a:r>
              <a:rPr lang="fr-FR" i="1" dirty="0" smtClean="0"/>
              <a:t> Native </a:t>
            </a:r>
            <a:r>
              <a:rPr lang="fr-FR" i="1" dirty="0" err="1" smtClean="0"/>
              <a:t>Development</a:t>
            </a:r>
            <a:r>
              <a:rPr lang="fr-FR" i="1" dirty="0" smtClean="0"/>
              <a:t> Tools</a:t>
            </a:r>
            <a:r>
              <a:rPr lang="fr-FR" dirty="0" smtClean="0"/>
              <a:t>, développer des applications </a:t>
            </a:r>
            <a:r>
              <a:rPr lang="fr-FR" dirty="0" err="1" smtClean="0"/>
              <a:t>Android</a:t>
            </a:r>
            <a:r>
              <a:rPr lang="fr-FR" dirty="0" smtClean="0"/>
              <a:t> en C++.</a:t>
            </a:r>
          </a:p>
        </p:txBody>
      </p:sp>
      <p:pic>
        <p:nvPicPr>
          <p:cNvPr id="35844" name="Picture 4" descr="Il nous faut télécharger au moins ces modu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5300" y="1147960"/>
            <a:ext cx="4838700" cy="1704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AVD = </a:t>
            </a:r>
            <a:r>
              <a:rPr lang="fr-FR" dirty="0" err="1" smtClean="0"/>
              <a:t>Android</a:t>
            </a:r>
            <a:r>
              <a:rPr lang="fr-FR" dirty="0" smtClean="0"/>
              <a:t> Virtual </a:t>
            </a:r>
            <a:r>
              <a:rPr lang="fr-FR" dirty="0" err="1" smtClean="0"/>
              <a:t>Device</a:t>
            </a:r>
            <a:endParaRPr lang="fr-FR" dirty="0" smtClean="0"/>
          </a:p>
          <a:p>
            <a:pPr lvl="1"/>
            <a:r>
              <a:rPr lang="fr-FR" dirty="0" smtClean="0"/>
              <a:t>émulateur de terminal sous </a:t>
            </a:r>
            <a:r>
              <a:rPr lang="fr-FR" dirty="0" err="1" smtClean="0"/>
              <a:t>Android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Outils du SDK / Interface de gestion de AVD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Interface de gestion</a:t>
            </a:r>
          </a:p>
          <a:p>
            <a:pPr lvl="1"/>
            <a:r>
              <a:rPr lang="fr-FR" dirty="0" smtClean="0"/>
              <a:t>Créer / utiliser son émulateur</a:t>
            </a:r>
          </a:p>
        </p:txBody>
      </p:sp>
      <p:pic>
        <p:nvPicPr>
          <p:cNvPr id="14338" name="Picture 2" descr="La barre d'outils d'Eclip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8096250" cy="476250"/>
          </a:xfrm>
          <a:prstGeom prst="rect">
            <a:avLst/>
          </a:prstGeom>
          <a:noFill/>
        </p:spPr>
      </p:pic>
      <p:pic>
        <p:nvPicPr>
          <p:cNvPr id="14340" name="Picture 4" descr="Les deux icônes réservées au SDK et à l'AV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717032"/>
            <a:ext cx="1455408" cy="1007592"/>
          </a:xfrm>
          <a:prstGeom prst="rect">
            <a:avLst/>
          </a:prstGeom>
          <a:noFill/>
        </p:spPr>
      </p:pic>
      <p:pic>
        <p:nvPicPr>
          <p:cNvPr id="14342" name="Picture 6" descr="http://uploads.siteduzero.com/files/371001_372000/37114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3717032"/>
            <a:ext cx="2195736" cy="29434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AVD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Interface de gestion</a:t>
            </a:r>
          </a:p>
          <a:p>
            <a:pPr lvl="1"/>
            <a:r>
              <a:rPr lang="fr-FR" dirty="0" smtClean="0"/>
              <a:t>New … = création</a:t>
            </a:r>
          </a:p>
          <a:p>
            <a:pPr lvl="1"/>
            <a:r>
              <a:rPr lang="fr-FR" dirty="0" smtClean="0"/>
              <a:t>AVD Name = son nom !</a:t>
            </a:r>
          </a:p>
          <a:p>
            <a:pPr lvl="1"/>
            <a:r>
              <a:rPr lang="fr-FR" dirty="0" err="1" smtClean="0"/>
              <a:t>Device</a:t>
            </a:r>
            <a:r>
              <a:rPr lang="fr-FR" dirty="0" smtClean="0"/>
              <a:t> = dispositif physique </a:t>
            </a:r>
          </a:p>
          <a:p>
            <a:pPr lvl="1"/>
            <a:r>
              <a:rPr lang="fr-FR" dirty="0" smtClean="0"/>
              <a:t>Target = API souhaitée</a:t>
            </a:r>
          </a:p>
          <a:p>
            <a:pPr lvl="1"/>
            <a:r>
              <a:rPr lang="fr-FR" dirty="0" smtClean="0"/>
              <a:t>CPU/ABI = choix du processeur</a:t>
            </a:r>
          </a:p>
          <a:p>
            <a:pPr lvl="1"/>
            <a:r>
              <a:rPr lang="fr-FR" dirty="0" smtClean="0"/>
              <a:t>Camera</a:t>
            </a:r>
          </a:p>
          <a:p>
            <a:pPr lvl="1"/>
            <a:r>
              <a:rPr lang="fr-FR" dirty="0" smtClean="0"/>
              <a:t>Memory Options = applications</a:t>
            </a:r>
          </a:p>
          <a:p>
            <a:pPr lvl="2"/>
            <a:r>
              <a:rPr lang="fr-FR" dirty="0" smtClean="0"/>
              <a:t>Pas plus de 768 sur Windows …</a:t>
            </a:r>
          </a:p>
          <a:p>
            <a:pPr lvl="1"/>
            <a:r>
              <a:rPr lang="fr-FR" dirty="0" err="1" smtClean="0"/>
              <a:t>Internal</a:t>
            </a:r>
            <a:r>
              <a:rPr lang="fr-FR" dirty="0" smtClean="0"/>
              <a:t> Storage = stockage</a:t>
            </a:r>
          </a:p>
          <a:p>
            <a:pPr lvl="1"/>
            <a:r>
              <a:rPr lang="fr-FR" dirty="0" smtClean="0"/>
              <a:t>SD </a:t>
            </a:r>
            <a:r>
              <a:rPr lang="fr-FR" dirty="0" err="1" smtClean="0"/>
              <a:t>Card</a:t>
            </a:r>
            <a:r>
              <a:rPr lang="fr-FR" dirty="0" smtClean="0"/>
              <a:t> = stockage externe</a:t>
            </a:r>
          </a:p>
          <a:p>
            <a:pPr lvl="1"/>
            <a:r>
              <a:rPr lang="fr-FR" dirty="0" smtClean="0"/>
              <a:t>etc.</a:t>
            </a:r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76672"/>
            <a:ext cx="2438227" cy="158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6630" y="2204864"/>
            <a:ext cx="2679477" cy="43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AVD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de gestion</a:t>
            </a:r>
          </a:p>
          <a:p>
            <a:pPr lvl="1"/>
            <a:r>
              <a:rPr lang="fr-FR" dirty="0" smtClean="0"/>
              <a:t>Sélectionnez un AVD</a:t>
            </a:r>
          </a:p>
          <a:p>
            <a:pPr lvl="1"/>
            <a:r>
              <a:rPr lang="fr-FR" dirty="0" smtClean="0"/>
              <a:t>Edit… : Changer les </a:t>
            </a:r>
            <a:br>
              <a:rPr lang="fr-FR" dirty="0" smtClean="0"/>
            </a:br>
            <a:r>
              <a:rPr lang="fr-FR" dirty="0" smtClean="0"/>
              <a:t>caractéristiques de l'AVD sélectionné.</a:t>
            </a:r>
          </a:p>
          <a:p>
            <a:pPr lvl="1"/>
            <a:r>
              <a:rPr lang="fr-FR" dirty="0" err="1" smtClean="0"/>
              <a:t>Delete</a:t>
            </a:r>
            <a:r>
              <a:rPr lang="fr-FR" dirty="0" smtClean="0"/>
              <a:t>… : Supprimer l'AVD sélectionné.</a:t>
            </a:r>
          </a:p>
          <a:p>
            <a:pPr lvl="1"/>
            <a:r>
              <a:rPr lang="fr-FR" dirty="0" err="1" smtClean="0"/>
              <a:t>Repair</a:t>
            </a:r>
            <a:r>
              <a:rPr lang="fr-FR" dirty="0" smtClean="0"/>
              <a:t>… : Réparer un AVD quand le gestionnaire vous indique qu'il faut le faire.</a:t>
            </a:r>
          </a:p>
          <a:p>
            <a:pPr lvl="1"/>
            <a:r>
              <a:rPr lang="fr-FR" dirty="0" smtClean="0"/>
              <a:t>Détails… :Lister les caractéristiques de l'AVD sélectionné.</a:t>
            </a:r>
          </a:p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04664"/>
            <a:ext cx="4032448" cy="262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Interface de gestion de AVD</a:t>
            </a:r>
          </a:p>
          <a:p>
            <a:pPr lvl="1"/>
            <a:r>
              <a:rPr lang="fr-FR" dirty="0" smtClean="0"/>
              <a:t>Start… : Lancer l'AVD … puis </a:t>
            </a:r>
            <a:r>
              <a:rPr lang="fr-FR" dirty="0" err="1" smtClean="0"/>
              <a:t>Launch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39938" name="Picture 2" descr="Les différentes options pour l'exécution de cet AV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332656"/>
            <a:ext cx="2333525" cy="3248795"/>
          </a:xfrm>
          <a:prstGeom prst="rect">
            <a:avLst/>
          </a:prstGeom>
          <a:noFill/>
        </p:spPr>
      </p:pic>
      <p:pic>
        <p:nvPicPr>
          <p:cNvPr id="39940" name="Picture 4" descr="Le menu est ouve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9041" y="2780928"/>
            <a:ext cx="4117175" cy="381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vidéo : la 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Willy </a:t>
            </a:r>
            <a:r>
              <a:rPr lang="fr-FR" dirty="0" err="1" smtClean="0"/>
              <a:t>Higinbotham</a:t>
            </a:r>
            <a:r>
              <a:rPr lang="fr-FR" dirty="0" smtClean="0"/>
              <a:t> : Tennis for </a:t>
            </a:r>
            <a:r>
              <a:rPr lang="fr-FR" dirty="0" err="1" smtClean="0"/>
              <a:t>Two</a:t>
            </a:r>
            <a:endParaRPr lang="fr-FR" dirty="0" smtClean="0"/>
          </a:p>
          <a:p>
            <a:pPr lvl="1"/>
            <a:r>
              <a:rPr lang="fr-FR" dirty="0" smtClean="0"/>
              <a:t>Le premier jeu vidéo de l’histoire ?</a:t>
            </a:r>
          </a:p>
          <a:p>
            <a:pPr lvl="1"/>
            <a:r>
              <a:rPr lang="fr-FR" dirty="0" smtClean="0"/>
              <a:t>1958</a:t>
            </a:r>
          </a:p>
          <a:p>
            <a:pPr lvl="1"/>
            <a:r>
              <a:rPr lang="fr-FR" dirty="0" smtClean="0"/>
              <a:t>Premier pad pour le contrôle de la balle</a:t>
            </a:r>
          </a:p>
          <a:p>
            <a:pPr lvl="1"/>
            <a:r>
              <a:rPr lang="fr-FR" dirty="0" smtClean="0"/>
              <a:t>Vidéo :</a:t>
            </a:r>
          </a:p>
          <a:p>
            <a:pPr lvl="1">
              <a:buNone/>
            </a:pPr>
            <a:endParaRPr lang="fr-FR" sz="1900" dirty="0" smtClean="0"/>
          </a:p>
          <a:p>
            <a:endParaRPr lang="fr-FR" dirty="0"/>
          </a:p>
        </p:txBody>
      </p:sp>
      <p:pic>
        <p:nvPicPr>
          <p:cNvPr id="5" name="Tennis For Two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491880" y="3789040"/>
            <a:ext cx="3201367" cy="2405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Français :</a:t>
            </a:r>
          </a:p>
          <a:p>
            <a:pPr lvl="1">
              <a:buNone/>
            </a:pPr>
            <a:r>
              <a:rPr lang="fr-FR" dirty="0" smtClean="0"/>
              <a:t>Menu/Settings/</a:t>
            </a:r>
            <a:r>
              <a:rPr lang="fr-FR" dirty="0" err="1" smtClean="0"/>
              <a:t>Language</a:t>
            </a:r>
            <a:r>
              <a:rPr lang="fr-FR" dirty="0" smtClean="0"/>
              <a:t> &amp; </a:t>
            </a:r>
            <a:r>
              <a:rPr lang="fr-FR" dirty="0" err="1" smtClean="0"/>
              <a:t>keyboard</a:t>
            </a:r>
            <a:r>
              <a:rPr lang="fr-FR" dirty="0" smtClean="0"/>
              <a:t>/Select locale</a:t>
            </a:r>
          </a:p>
          <a:p>
            <a:r>
              <a:rPr lang="fr-FR" dirty="0" smtClean="0"/>
              <a:t>Programmation :</a:t>
            </a:r>
          </a:p>
          <a:p>
            <a:pPr lvl="1">
              <a:buNone/>
            </a:pPr>
            <a:r>
              <a:rPr lang="fr-FR" dirty="0" smtClean="0"/>
              <a:t>Menu/Applications/Développement</a:t>
            </a:r>
            <a:endParaRPr lang="fr-FR" dirty="0"/>
          </a:p>
        </p:txBody>
      </p:sp>
      <p:pic>
        <p:nvPicPr>
          <p:cNvPr id="13314" name="Picture 2" descr="Ce menu vous permet de développer pour Andro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789040"/>
            <a:ext cx="2989337" cy="2770972"/>
          </a:xfrm>
          <a:prstGeom prst="rect">
            <a:avLst/>
          </a:prstGeom>
          <a:noFill/>
        </p:spPr>
      </p:pic>
      <p:pic>
        <p:nvPicPr>
          <p:cNvPr id="13316" name="Picture 4" descr="On va sélectionner « Language &amp; keyboard »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89040"/>
            <a:ext cx="3004600" cy="2785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ADT Bundle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http://developer.android.com/sdk/index.html</a:t>
            </a:r>
            <a:endParaRPr lang="fr-FR" dirty="0" smtClean="0"/>
          </a:p>
          <a:p>
            <a:r>
              <a:rPr lang="fr-FR" dirty="0" smtClean="0"/>
              <a:t>Eclipse + ADT plugin</a:t>
            </a:r>
          </a:p>
          <a:p>
            <a:r>
              <a:rPr lang="fr-FR" dirty="0" err="1" smtClean="0"/>
              <a:t>Android</a:t>
            </a:r>
            <a:r>
              <a:rPr lang="fr-FR" dirty="0" smtClean="0"/>
              <a:t> SDK Tools</a:t>
            </a:r>
          </a:p>
          <a:p>
            <a:r>
              <a:rPr lang="fr-FR" dirty="0" err="1" smtClean="0"/>
              <a:t>Android</a:t>
            </a:r>
            <a:r>
              <a:rPr lang="fr-FR" dirty="0" smtClean="0"/>
              <a:t> Platform-</a:t>
            </a:r>
            <a:r>
              <a:rPr lang="fr-FR" dirty="0" err="1" smtClean="0"/>
              <a:t>tools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latest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err="1" smtClean="0"/>
              <a:t>platform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latest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r>
              <a:rPr lang="fr-FR" dirty="0" smtClean="0"/>
              <a:t> system image </a:t>
            </a:r>
            <a:br>
              <a:rPr lang="fr-FR" dirty="0" smtClean="0"/>
            </a:br>
            <a:r>
              <a:rPr lang="fr-FR" dirty="0" smtClean="0"/>
              <a:t>for the </a:t>
            </a:r>
            <a:r>
              <a:rPr lang="fr-FR" dirty="0" err="1" smtClean="0"/>
              <a:t>emulator</a:t>
            </a:r>
            <a:endParaRPr lang="fr-FR" dirty="0" smtClean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420888"/>
            <a:ext cx="2379305" cy="256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Caractéristiques :</a:t>
            </a:r>
          </a:p>
          <a:p>
            <a:pPr lvl="1"/>
            <a:r>
              <a:rPr lang="fr-FR" dirty="0" err="1" smtClean="0"/>
              <a:t>OpenGL</a:t>
            </a:r>
            <a:r>
              <a:rPr lang="fr-FR" dirty="0" smtClean="0"/>
              <a:t> ES (texture, </a:t>
            </a:r>
            <a:r>
              <a:rPr lang="fr-FR" dirty="0" err="1" smtClean="0"/>
              <a:t>shaders</a:t>
            </a:r>
            <a:r>
              <a:rPr lang="fr-FR" dirty="0" smtClean="0"/>
              <a:t>, les vertex </a:t>
            </a:r>
            <a:r>
              <a:rPr lang="fr-FR" dirty="0" err="1" smtClean="0"/>
              <a:t>arrays</a:t>
            </a:r>
            <a:r>
              <a:rPr lang="fr-FR" dirty="0" smtClean="0"/>
              <a:t> …)</a:t>
            </a:r>
          </a:p>
          <a:p>
            <a:pPr lvl="1"/>
            <a:r>
              <a:rPr lang="fr-FR" dirty="0" smtClean="0"/>
              <a:t>Graphismes en 2D (les polices bitmap, les </a:t>
            </a:r>
            <a:r>
              <a:rPr lang="fr-FR" dirty="0" err="1" smtClean="0"/>
              <a:t>sprites</a:t>
            </a:r>
            <a:r>
              <a:rPr lang="fr-FR" dirty="0" smtClean="0"/>
              <a:t>, </a:t>
            </a:r>
            <a:r>
              <a:rPr lang="fr-FR" dirty="0" err="1" smtClean="0"/>
              <a:t>widgets</a:t>
            </a:r>
            <a:r>
              <a:rPr lang="fr-FR" dirty="0" smtClean="0"/>
              <a:t>, des  animations …)</a:t>
            </a:r>
          </a:p>
          <a:p>
            <a:pPr lvl="1"/>
            <a:r>
              <a:rPr lang="fr-FR" dirty="0" smtClean="0"/>
              <a:t>Graphismes 3D (OBJ chargeurs et MD5, manipulation de la caméra …)</a:t>
            </a:r>
          </a:p>
          <a:p>
            <a:pPr lvl="1"/>
            <a:r>
              <a:rPr lang="fr-FR" dirty="0" smtClean="0"/>
              <a:t>I / O (audio, photos, graphiques, clés / tactiles / événements utilisateur …)</a:t>
            </a:r>
          </a:p>
          <a:p>
            <a:pPr lvl="1"/>
            <a:r>
              <a:rPr lang="fr-FR" dirty="0" smtClean="0"/>
              <a:t>API pour la physique (box2d) et les mathématiques</a:t>
            </a:r>
          </a:p>
          <a:p>
            <a:pPr lvl="1"/>
            <a:r>
              <a:rPr lang="fr-FR" dirty="0" smtClean="0"/>
              <a:t>Utilitaires (JSON, générateur de polices bitmap …)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Libgdx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Installation</a:t>
            </a:r>
          </a:p>
          <a:p>
            <a:pPr lvl="1"/>
            <a:r>
              <a:rPr lang="fr-FR" dirty="0" smtClean="0"/>
              <a:t>Télécharger la dernière version de </a:t>
            </a:r>
            <a:r>
              <a:rPr lang="fr-FR" dirty="0" err="1" smtClean="0"/>
              <a:t>libgdx</a:t>
            </a:r>
            <a:endParaRPr lang="fr-FR" dirty="0" smtClean="0"/>
          </a:p>
          <a:p>
            <a:pPr lvl="2"/>
            <a:r>
              <a:rPr lang="fr-FR" dirty="0" smtClean="0">
                <a:hlinkClick r:id="rId2"/>
              </a:rPr>
              <a:t>http://libgdx.badlogicgames.com/download.html</a:t>
            </a:r>
            <a:endParaRPr lang="fr-FR" dirty="0" smtClean="0"/>
          </a:p>
          <a:p>
            <a:pPr lvl="1"/>
            <a:r>
              <a:rPr lang="fr-FR" dirty="0" smtClean="0"/>
              <a:t>Extraire l’archive</a:t>
            </a:r>
          </a:p>
          <a:p>
            <a:r>
              <a:rPr lang="fr-FR" dirty="0" smtClean="0"/>
              <a:t>Création d’un projet</a:t>
            </a:r>
          </a:p>
          <a:p>
            <a:pPr lvl="1"/>
            <a:r>
              <a:rPr lang="fr-FR" dirty="0" smtClean="0"/>
              <a:t>gdx-setup-ui.jar</a:t>
            </a:r>
          </a:p>
          <a:p>
            <a:pPr lvl="1"/>
            <a:r>
              <a:rPr lang="fr-FR" dirty="0" smtClean="0"/>
              <a:t>Directement dans Eclipse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création d’un projet</a:t>
            </a:r>
            <a:br>
              <a:rPr lang="fr-FR" dirty="0" smtClean="0"/>
            </a:br>
            <a:r>
              <a:rPr lang="fr-FR" dirty="0" smtClean="0"/>
              <a:t>gdx-setup-ui.jar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Exécuter gdx-setup-ui.jar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76872"/>
            <a:ext cx="5760864" cy="314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création d’un projet</a:t>
            </a:r>
            <a:br>
              <a:rPr lang="fr-FR" dirty="0" smtClean="0"/>
            </a:br>
            <a:r>
              <a:rPr lang="fr-FR" dirty="0" smtClean="0"/>
              <a:t>gdx-setup-ui.jar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698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création d’un projet</a:t>
            </a:r>
            <a:br>
              <a:rPr lang="fr-FR" dirty="0" smtClean="0"/>
            </a:br>
            <a:r>
              <a:rPr lang="fr-FR" dirty="0" smtClean="0"/>
              <a:t>gdx-setup-ui.jar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Configuration</a:t>
            </a:r>
          </a:p>
          <a:p>
            <a:pPr lvl="1"/>
            <a:r>
              <a:rPr lang="fr-FR" dirty="0" smtClean="0"/>
              <a:t>Name : Nom du projet utilisé dans Eclipse</a:t>
            </a:r>
          </a:p>
          <a:p>
            <a:pPr lvl="1"/>
            <a:r>
              <a:rPr lang="fr-FR" dirty="0" smtClean="0"/>
              <a:t>Package : Nom du package de déploiement (unique pour chaque projet). Il permet de définir de manière unique l’application dans Google Play (mises à jour, etc.). D’ordre général, le nom du package est de la forme d’un URL inversé. </a:t>
            </a:r>
          </a:p>
          <a:p>
            <a:pPr lvl="1"/>
            <a:r>
              <a:rPr lang="fr-FR" dirty="0" smtClean="0"/>
              <a:t>Game Class : Nom de la classe définissant le jeu. Toujours débuter le nom d’une classe avec une lettre majuscule.</a:t>
            </a:r>
          </a:p>
          <a:p>
            <a:pPr lvl="1"/>
            <a:r>
              <a:rPr lang="fr-FR" dirty="0" smtClean="0"/>
              <a:t>Destination : Dossier dans lequel les projets seront générés.  Il vaut mieux créer un dossier avec le nom du projet, car le setup génère un minimum de deux dossiers soient « </a:t>
            </a:r>
            <a:r>
              <a:rPr lang="fr-FR" dirty="0" err="1" smtClean="0"/>
              <a:t>nomProjet</a:t>
            </a:r>
            <a:r>
              <a:rPr lang="fr-FR" dirty="0" smtClean="0"/>
              <a:t> » et « </a:t>
            </a:r>
            <a:r>
              <a:rPr lang="fr-FR" dirty="0" err="1" smtClean="0"/>
              <a:t>nomProjet</a:t>
            </a:r>
            <a:r>
              <a:rPr lang="fr-FR" dirty="0" smtClean="0"/>
              <a:t>-</a:t>
            </a:r>
            <a:r>
              <a:rPr lang="fr-FR" dirty="0" err="1" smtClean="0"/>
              <a:t>android</a:t>
            </a:r>
            <a:r>
              <a:rPr lang="fr-FR" dirty="0" smtClean="0"/>
              <a:t>».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096" y="1412776"/>
            <a:ext cx="1296368" cy="70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7380312" y="1268760"/>
            <a:ext cx="57606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r="66494"/>
          <a:stretch>
            <a:fillRect/>
          </a:stretch>
        </p:blipFill>
        <p:spPr bwMode="auto">
          <a:xfrm>
            <a:off x="6444208" y="2348880"/>
            <a:ext cx="234037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création d’un projet</a:t>
            </a:r>
            <a:br>
              <a:rPr lang="fr-FR" dirty="0" smtClean="0"/>
            </a:br>
            <a:r>
              <a:rPr lang="fr-FR" dirty="0" smtClean="0"/>
              <a:t>gdx-setup-ui.jar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Configuration</a:t>
            </a:r>
          </a:p>
          <a:p>
            <a:pPr lvl="1"/>
            <a:r>
              <a:rPr lang="fr-FR" dirty="0" smtClean="0"/>
              <a:t>Types de projet à générer. Sélectionnez les projets que vous désirez générer.</a:t>
            </a:r>
          </a:p>
          <a:p>
            <a:pPr lvl="1"/>
            <a:r>
              <a:rPr lang="fr-FR" dirty="0" smtClean="0"/>
              <a:t>Pour faciliter le développement, je suggère au moins la version Desktop. Ainsi, il ne sera pas nécessaire de toujours déployer le projet sur la plateforme </a:t>
            </a:r>
            <a:r>
              <a:rPr lang="fr-FR" dirty="0" err="1" smtClean="0"/>
              <a:t>Android</a:t>
            </a:r>
            <a:r>
              <a:rPr lang="fr-FR" dirty="0" smtClean="0"/>
              <a:t> pour faire du débogage.</a:t>
            </a:r>
          </a:p>
          <a:p>
            <a:pPr lvl="1"/>
            <a:r>
              <a:rPr lang="fr-FR" dirty="0" smtClean="0"/>
              <a:t>Si vous sélectionnez la version HTML, assurez-vous d’avoir le Google Web </a:t>
            </a:r>
            <a:r>
              <a:rPr lang="fr-FR" dirty="0" err="1" smtClean="0"/>
              <a:t>Toolkit</a:t>
            </a:r>
            <a:r>
              <a:rPr lang="fr-FR" dirty="0" smtClean="0"/>
              <a:t> installé sur votre système.</a:t>
            </a:r>
          </a:p>
          <a:p>
            <a:pPr lvl="1"/>
            <a:r>
              <a:rPr lang="fr-FR" dirty="0" smtClean="0"/>
              <a:t>Si vous sélectionnez la version </a:t>
            </a:r>
            <a:r>
              <a:rPr lang="fr-FR" dirty="0" err="1" smtClean="0"/>
              <a:t>iOS</a:t>
            </a:r>
            <a:r>
              <a:rPr lang="fr-FR" dirty="0" smtClean="0"/>
              <a:t>… il faudra payer 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096" y="1412776"/>
            <a:ext cx="1296368" cy="70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7380312" y="1268760"/>
            <a:ext cx="57606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r="66494"/>
          <a:stretch>
            <a:fillRect/>
          </a:stretch>
        </p:blipFill>
        <p:spPr bwMode="auto">
          <a:xfrm>
            <a:off x="6444208" y="2348880"/>
            <a:ext cx="234037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création d’un projet</a:t>
            </a:r>
            <a:br>
              <a:rPr lang="fr-FR" dirty="0" smtClean="0"/>
            </a:br>
            <a:r>
              <a:rPr lang="fr-FR" dirty="0" smtClean="0"/>
              <a:t>gdx-setup-ui.jar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Library </a:t>
            </a:r>
            <a:r>
              <a:rPr lang="fr-FR" dirty="0" err="1" smtClean="0"/>
              <a:t>selection</a:t>
            </a:r>
            <a:endParaRPr lang="fr-FR" dirty="0" smtClean="0"/>
          </a:p>
          <a:p>
            <a:pPr lvl="1"/>
            <a:r>
              <a:rPr lang="fr-FR" dirty="0" smtClean="0"/>
              <a:t>Sélectionner les librairies tierce-partie.</a:t>
            </a:r>
          </a:p>
          <a:p>
            <a:pPr lvl="1"/>
            <a:r>
              <a:rPr lang="fr-FR" dirty="0" err="1" smtClean="0"/>
              <a:t>Physics</a:t>
            </a:r>
            <a:endParaRPr lang="fr-FR" dirty="0" smtClean="0"/>
          </a:p>
          <a:p>
            <a:pPr lvl="2"/>
            <a:r>
              <a:rPr lang="fr-FR" dirty="0" smtClean="0"/>
              <a:t>Collisions complexes</a:t>
            </a:r>
          </a:p>
          <a:p>
            <a:pPr lvl="1"/>
            <a:r>
              <a:rPr lang="fr-FR" dirty="0" smtClean="0"/>
              <a:t>Tween </a:t>
            </a:r>
            <a:r>
              <a:rPr lang="fr-FR" dirty="0" err="1" smtClean="0"/>
              <a:t>engine</a:t>
            </a:r>
            <a:endParaRPr lang="fr-FR" dirty="0" smtClean="0"/>
          </a:p>
          <a:p>
            <a:pPr lvl="2"/>
            <a:r>
              <a:rPr lang="fr-FR" dirty="0" smtClean="0"/>
              <a:t>Déplacer / Tourner / etc. les objets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096" y="1412776"/>
            <a:ext cx="1296368" cy="70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019" r="34023"/>
          <a:stretch>
            <a:fillRect/>
          </a:stretch>
        </p:blipFill>
        <p:spPr bwMode="auto">
          <a:xfrm>
            <a:off x="6516216" y="2348880"/>
            <a:ext cx="223224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7812360" y="1268760"/>
            <a:ext cx="57606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création d’un projet</a:t>
            </a:r>
            <a:br>
              <a:rPr lang="fr-FR" dirty="0" smtClean="0"/>
            </a:br>
            <a:r>
              <a:rPr lang="fr-FR" dirty="0" smtClean="0"/>
              <a:t>gdx-setup-ui.jar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Overview</a:t>
            </a:r>
            <a:endParaRPr lang="fr-FR" dirty="0" smtClean="0"/>
          </a:p>
          <a:p>
            <a:pPr lvl="1"/>
            <a:r>
              <a:rPr lang="fr-FR" dirty="0" smtClean="0"/>
              <a:t>Résumé des projets qui seront générés.</a:t>
            </a:r>
          </a:p>
          <a:p>
            <a:r>
              <a:rPr lang="fr-FR" dirty="0" err="1" smtClean="0"/>
              <a:t>Generation</a:t>
            </a:r>
            <a:endParaRPr lang="fr-FR" dirty="0" smtClean="0"/>
          </a:p>
          <a:p>
            <a:pPr lvl="1"/>
            <a:r>
              <a:rPr lang="fr-FR" dirty="0" smtClean="0"/>
              <a:t>Assurer que le projet est bien configuré</a:t>
            </a:r>
          </a:p>
          <a:p>
            <a:pPr lvl="1"/>
            <a:r>
              <a:rPr lang="fr-FR" dirty="0" smtClean="0"/>
              <a:t>Afficher un bouton pour ouvrir la page de génération</a:t>
            </a:r>
          </a:p>
          <a:p>
            <a:r>
              <a:rPr lang="fr-FR" dirty="0" smtClean="0"/>
              <a:t>Le bouton est grisé …</a:t>
            </a:r>
          </a:p>
          <a:p>
            <a:pPr lvl="1"/>
            <a:r>
              <a:rPr lang="fr-FR" dirty="0" smtClean="0"/>
              <a:t>Erreur d’archive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096" y="1412776"/>
            <a:ext cx="1296368" cy="70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65977"/>
          <a:stretch>
            <a:fillRect/>
          </a:stretch>
        </p:blipFill>
        <p:spPr bwMode="auto">
          <a:xfrm>
            <a:off x="6372200" y="2348880"/>
            <a:ext cx="23764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8244408" y="1268760"/>
            <a:ext cx="57606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vidéo : la naissance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Ralph </a:t>
            </a:r>
            <a:r>
              <a:rPr lang="fr-FR" dirty="0" err="1" smtClean="0"/>
              <a:t>Bear</a:t>
            </a:r>
            <a:endParaRPr lang="fr-FR" dirty="0" smtClean="0"/>
          </a:p>
          <a:p>
            <a:pPr lvl="1"/>
            <a:r>
              <a:rPr lang="fr-FR" dirty="0" smtClean="0"/>
              <a:t>Le père des jeux vidéos</a:t>
            </a:r>
          </a:p>
          <a:p>
            <a:pPr lvl="1"/>
            <a:r>
              <a:rPr lang="fr-FR" dirty="0" smtClean="0"/>
              <a:t>1966 : Chase Game</a:t>
            </a:r>
          </a:p>
          <a:p>
            <a:pPr lvl="1"/>
            <a:r>
              <a:rPr lang="fr-FR" dirty="0" smtClean="0"/>
              <a:t>1971 : Première console </a:t>
            </a:r>
            <a:br>
              <a:rPr lang="fr-FR" dirty="0" smtClean="0"/>
            </a:br>
            <a:r>
              <a:rPr lang="fr-FR" dirty="0" smtClean="0"/>
              <a:t>familiale</a:t>
            </a:r>
          </a:p>
          <a:p>
            <a:pPr lvl="1"/>
            <a:r>
              <a:rPr lang="fr-FR" dirty="0" smtClean="0"/>
              <a:t>1972 : </a:t>
            </a:r>
            <a:r>
              <a:rPr lang="fr-FR" dirty="0" err="1" smtClean="0"/>
              <a:t>Pong</a:t>
            </a:r>
            <a:r>
              <a:rPr lang="fr-FR" dirty="0" smtClean="0"/>
              <a:t> Atari</a:t>
            </a:r>
          </a:p>
          <a:p>
            <a:pPr lvl="2"/>
            <a:r>
              <a:rPr lang="fr-FR" dirty="0" smtClean="0"/>
              <a:t>Contrôle de la raquette</a:t>
            </a:r>
          </a:p>
          <a:p>
            <a:pPr lvl="1"/>
            <a:r>
              <a:rPr lang="fr-FR" dirty="0" smtClean="0"/>
              <a:t>Interview :</a:t>
            </a:r>
          </a:p>
          <a:p>
            <a:endParaRPr lang="fr-FR" dirty="0"/>
          </a:p>
        </p:txBody>
      </p:sp>
      <p:pic>
        <p:nvPicPr>
          <p:cNvPr id="37892" name="Picture 4" descr="Ralph Baer Le premier jeu vidé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412776"/>
            <a:ext cx="3059832" cy="1940195"/>
          </a:xfrm>
          <a:prstGeom prst="rect">
            <a:avLst/>
          </a:prstGeom>
          <a:noFill/>
        </p:spPr>
      </p:pic>
      <p:pic>
        <p:nvPicPr>
          <p:cNvPr id="7" name="Inventor Portrait_ Ralph Baer_hd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6084168" y="3501008"/>
            <a:ext cx="1950995" cy="2922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création d’un projet</a:t>
            </a:r>
            <a:br>
              <a:rPr lang="fr-FR" dirty="0" smtClean="0"/>
            </a:br>
            <a:r>
              <a:rPr lang="fr-FR" dirty="0" smtClean="0"/>
              <a:t>gdx-setup-ui.jar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85000" lnSpcReduction="20000"/>
          </a:bodyPr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Open the </a:t>
            </a:r>
            <a:r>
              <a:rPr lang="fr-FR" dirty="0" err="1" smtClean="0"/>
              <a:t>generation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r>
              <a:rPr lang="fr-FR" dirty="0" smtClean="0"/>
              <a:t> …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096" y="1412776"/>
            <a:ext cx="1296368" cy="70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8244408" y="1268760"/>
            <a:ext cx="57606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34019"/>
          <a:stretch>
            <a:fillRect/>
          </a:stretch>
        </p:blipFill>
        <p:spPr bwMode="auto">
          <a:xfrm>
            <a:off x="467544" y="1491208"/>
            <a:ext cx="46087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l="66494"/>
          <a:stretch>
            <a:fillRect/>
          </a:stretch>
        </p:blipFill>
        <p:spPr bwMode="auto">
          <a:xfrm>
            <a:off x="6372200" y="2564904"/>
            <a:ext cx="234037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lipse 9"/>
          <p:cNvSpPr/>
          <p:nvPr/>
        </p:nvSpPr>
        <p:spPr>
          <a:xfrm>
            <a:off x="2483768" y="4659560"/>
            <a:ext cx="252028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228850" y="2580989"/>
            <a:ext cx="4122964" cy="2360179"/>
          </a:xfrm>
          <a:custGeom>
            <a:avLst/>
            <a:gdLst>
              <a:gd name="connsiteX0" fmla="*/ 0 w 4122964"/>
              <a:gd name="connsiteY0" fmla="*/ 701 h 2360179"/>
              <a:gd name="connsiteX1" fmla="*/ 48986 w 4122964"/>
              <a:gd name="connsiteY1" fmla="*/ 33358 h 2360179"/>
              <a:gd name="connsiteX2" fmla="*/ 106136 w 4122964"/>
              <a:gd name="connsiteY2" fmla="*/ 74179 h 2360179"/>
              <a:gd name="connsiteX3" fmla="*/ 163286 w 4122964"/>
              <a:gd name="connsiteY3" fmla="*/ 106836 h 2360179"/>
              <a:gd name="connsiteX4" fmla="*/ 195943 w 4122964"/>
              <a:gd name="connsiteY4" fmla="*/ 131329 h 2360179"/>
              <a:gd name="connsiteX5" fmla="*/ 220436 w 4122964"/>
              <a:gd name="connsiteY5" fmla="*/ 139494 h 2360179"/>
              <a:gd name="connsiteX6" fmla="*/ 244929 w 4122964"/>
              <a:gd name="connsiteY6" fmla="*/ 163986 h 2360179"/>
              <a:gd name="connsiteX7" fmla="*/ 277586 w 4122964"/>
              <a:gd name="connsiteY7" fmla="*/ 172151 h 2360179"/>
              <a:gd name="connsiteX8" fmla="*/ 310243 w 4122964"/>
              <a:gd name="connsiteY8" fmla="*/ 188479 h 2360179"/>
              <a:gd name="connsiteX9" fmla="*/ 359229 w 4122964"/>
              <a:gd name="connsiteY9" fmla="*/ 221136 h 2360179"/>
              <a:gd name="connsiteX10" fmla="*/ 416379 w 4122964"/>
              <a:gd name="connsiteY10" fmla="*/ 270122 h 2360179"/>
              <a:gd name="connsiteX11" fmla="*/ 498021 w 4122964"/>
              <a:gd name="connsiteY11" fmla="*/ 294615 h 2360179"/>
              <a:gd name="connsiteX12" fmla="*/ 571500 w 4122964"/>
              <a:gd name="connsiteY12" fmla="*/ 327272 h 2360179"/>
              <a:gd name="connsiteX13" fmla="*/ 620486 w 4122964"/>
              <a:gd name="connsiteY13" fmla="*/ 343601 h 2360179"/>
              <a:gd name="connsiteX14" fmla="*/ 677636 w 4122964"/>
              <a:gd name="connsiteY14" fmla="*/ 368094 h 2360179"/>
              <a:gd name="connsiteX15" fmla="*/ 702129 w 4122964"/>
              <a:gd name="connsiteY15" fmla="*/ 384422 h 2360179"/>
              <a:gd name="connsiteX16" fmla="*/ 751114 w 4122964"/>
              <a:gd name="connsiteY16" fmla="*/ 400751 h 2360179"/>
              <a:gd name="connsiteX17" fmla="*/ 800100 w 4122964"/>
              <a:gd name="connsiteY17" fmla="*/ 425244 h 2360179"/>
              <a:gd name="connsiteX18" fmla="*/ 824593 w 4122964"/>
              <a:gd name="connsiteY18" fmla="*/ 441572 h 2360179"/>
              <a:gd name="connsiteX19" fmla="*/ 873579 w 4122964"/>
              <a:gd name="connsiteY19" fmla="*/ 457901 h 2360179"/>
              <a:gd name="connsiteX20" fmla="*/ 922564 w 4122964"/>
              <a:gd name="connsiteY20" fmla="*/ 474229 h 2360179"/>
              <a:gd name="connsiteX21" fmla="*/ 947057 w 4122964"/>
              <a:gd name="connsiteY21" fmla="*/ 482394 h 2360179"/>
              <a:gd name="connsiteX22" fmla="*/ 1045029 w 4122964"/>
              <a:gd name="connsiteY22" fmla="*/ 523215 h 2360179"/>
              <a:gd name="connsiteX23" fmla="*/ 1143000 w 4122964"/>
              <a:gd name="connsiteY23" fmla="*/ 539544 h 2360179"/>
              <a:gd name="connsiteX24" fmla="*/ 1208314 w 4122964"/>
              <a:gd name="connsiteY24" fmla="*/ 564036 h 2360179"/>
              <a:gd name="connsiteX25" fmla="*/ 1273629 w 4122964"/>
              <a:gd name="connsiteY25" fmla="*/ 580365 h 2360179"/>
              <a:gd name="connsiteX26" fmla="*/ 1306286 w 4122964"/>
              <a:gd name="connsiteY26" fmla="*/ 588529 h 2360179"/>
              <a:gd name="connsiteX27" fmla="*/ 1347107 w 4122964"/>
              <a:gd name="connsiteY27" fmla="*/ 596694 h 2360179"/>
              <a:gd name="connsiteX28" fmla="*/ 1371600 w 4122964"/>
              <a:gd name="connsiteY28" fmla="*/ 604858 h 2360179"/>
              <a:gd name="connsiteX29" fmla="*/ 1412421 w 4122964"/>
              <a:gd name="connsiteY29" fmla="*/ 613022 h 2360179"/>
              <a:gd name="connsiteX30" fmla="*/ 1445079 w 4122964"/>
              <a:gd name="connsiteY30" fmla="*/ 629351 h 2360179"/>
              <a:gd name="connsiteX31" fmla="*/ 1592036 w 4122964"/>
              <a:gd name="connsiteY31" fmla="*/ 653844 h 2360179"/>
              <a:gd name="connsiteX32" fmla="*/ 1657350 w 4122964"/>
              <a:gd name="connsiteY32" fmla="*/ 670172 h 2360179"/>
              <a:gd name="connsiteX33" fmla="*/ 1706336 w 4122964"/>
              <a:gd name="connsiteY33" fmla="*/ 678336 h 2360179"/>
              <a:gd name="connsiteX34" fmla="*/ 1730829 w 4122964"/>
              <a:gd name="connsiteY34" fmla="*/ 686501 h 2360179"/>
              <a:gd name="connsiteX35" fmla="*/ 1796143 w 4122964"/>
              <a:gd name="connsiteY35" fmla="*/ 710994 h 2360179"/>
              <a:gd name="connsiteX36" fmla="*/ 1845129 w 4122964"/>
              <a:gd name="connsiteY36" fmla="*/ 719158 h 2360179"/>
              <a:gd name="connsiteX37" fmla="*/ 1910443 w 4122964"/>
              <a:gd name="connsiteY37" fmla="*/ 735486 h 2360179"/>
              <a:gd name="connsiteX38" fmla="*/ 1959429 w 4122964"/>
              <a:gd name="connsiteY38" fmla="*/ 751815 h 2360179"/>
              <a:gd name="connsiteX39" fmla="*/ 1983921 w 4122964"/>
              <a:gd name="connsiteY39" fmla="*/ 768144 h 2360179"/>
              <a:gd name="connsiteX40" fmla="*/ 2024743 w 4122964"/>
              <a:gd name="connsiteY40" fmla="*/ 776308 h 2360179"/>
              <a:gd name="connsiteX41" fmla="*/ 2049236 w 4122964"/>
              <a:gd name="connsiteY41" fmla="*/ 784472 h 2360179"/>
              <a:gd name="connsiteX42" fmla="*/ 2098221 w 4122964"/>
              <a:gd name="connsiteY42" fmla="*/ 792636 h 2360179"/>
              <a:gd name="connsiteX43" fmla="*/ 2171700 w 4122964"/>
              <a:gd name="connsiteY43" fmla="*/ 833458 h 2360179"/>
              <a:gd name="connsiteX44" fmla="*/ 2237014 w 4122964"/>
              <a:gd name="connsiteY44" fmla="*/ 866115 h 2360179"/>
              <a:gd name="connsiteX45" fmla="*/ 2277836 w 4122964"/>
              <a:gd name="connsiteY45" fmla="*/ 890608 h 2360179"/>
              <a:gd name="connsiteX46" fmla="*/ 2310493 w 4122964"/>
              <a:gd name="connsiteY46" fmla="*/ 898772 h 2360179"/>
              <a:gd name="connsiteX47" fmla="*/ 2416629 w 4122964"/>
              <a:gd name="connsiteY47" fmla="*/ 964086 h 2360179"/>
              <a:gd name="connsiteX48" fmla="*/ 2441121 w 4122964"/>
              <a:gd name="connsiteY48" fmla="*/ 980415 h 2360179"/>
              <a:gd name="connsiteX49" fmla="*/ 2465614 w 4122964"/>
              <a:gd name="connsiteY49" fmla="*/ 1004908 h 2360179"/>
              <a:gd name="connsiteX50" fmla="*/ 2498271 w 4122964"/>
              <a:gd name="connsiteY50" fmla="*/ 1013072 h 2360179"/>
              <a:gd name="connsiteX51" fmla="*/ 2588079 w 4122964"/>
              <a:gd name="connsiteY51" fmla="*/ 1070222 h 2360179"/>
              <a:gd name="connsiteX52" fmla="*/ 2645229 w 4122964"/>
              <a:gd name="connsiteY52" fmla="*/ 1111044 h 2360179"/>
              <a:gd name="connsiteX53" fmla="*/ 2661557 w 4122964"/>
              <a:gd name="connsiteY53" fmla="*/ 1135536 h 2360179"/>
              <a:gd name="connsiteX54" fmla="*/ 2726871 w 4122964"/>
              <a:gd name="connsiteY54" fmla="*/ 1168194 h 2360179"/>
              <a:gd name="connsiteX55" fmla="*/ 2735036 w 4122964"/>
              <a:gd name="connsiteY55" fmla="*/ 1192686 h 2360179"/>
              <a:gd name="connsiteX56" fmla="*/ 2792186 w 4122964"/>
              <a:gd name="connsiteY56" fmla="*/ 1217179 h 2360179"/>
              <a:gd name="connsiteX57" fmla="*/ 2841171 w 4122964"/>
              <a:gd name="connsiteY57" fmla="*/ 1241672 h 2360179"/>
              <a:gd name="connsiteX58" fmla="*/ 2890157 w 4122964"/>
              <a:gd name="connsiteY58" fmla="*/ 1282494 h 2360179"/>
              <a:gd name="connsiteX59" fmla="*/ 2939143 w 4122964"/>
              <a:gd name="connsiteY59" fmla="*/ 1315151 h 2360179"/>
              <a:gd name="connsiteX60" fmla="*/ 2996293 w 4122964"/>
              <a:gd name="connsiteY60" fmla="*/ 1372301 h 2360179"/>
              <a:gd name="connsiteX61" fmla="*/ 3061607 w 4122964"/>
              <a:gd name="connsiteY61" fmla="*/ 1413122 h 2360179"/>
              <a:gd name="connsiteX62" fmla="*/ 3094264 w 4122964"/>
              <a:gd name="connsiteY62" fmla="*/ 1437615 h 2360179"/>
              <a:gd name="connsiteX63" fmla="*/ 3151414 w 4122964"/>
              <a:gd name="connsiteY63" fmla="*/ 1462108 h 2360179"/>
              <a:gd name="connsiteX64" fmla="*/ 3167743 w 4122964"/>
              <a:gd name="connsiteY64" fmla="*/ 1486601 h 2360179"/>
              <a:gd name="connsiteX65" fmla="*/ 3282043 w 4122964"/>
              <a:gd name="connsiteY65" fmla="*/ 1568244 h 2360179"/>
              <a:gd name="connsiteX66" fmla="*/ 3322864 w 4122964"/>
              <a:gd name="connsiteY66" fmla="*/ 1592736 h 2360179"/>
              <a:gd name="connsiteX67" fmla="*/ 3371850 w 4122964"/>
              <a:gd name="connsiteY67" fmla="*/ 1625394 h 2360179"/>
              <a:gd name="connsiteX68" fmla="*/ 3453493 w 4122964"/>
              <a:gd name="connsiteY68" fmla="*/ 1690708 h 2360179"/>
              <a:gd name="connsiteX69" fmla="*/ 3494314 w 4122964"/>
              <a:gd name="connsiteY69" fmla="*/ 1739694 h 2360179"/>
              <a:gd name="connsiteX70" fmla="*/ 3518807 w 4122964"/>
              <a:gd name="connsiteY70" fmla="*/ 1756022 h 2360179"/>
              <a:gd name="connsiteX71" fmla="*/ 3600450 w 4122964"/>
              <a:gd name="connsiteY71" fmla="*/ 1829501 h 2360179"/>
              <a:gd name="connsiteX72" fmla="*/ 3657600 w 4122964"/>
              <a:gd name="connsiteY72" fmla="*/ 1862158 h 2360179"/>
              <a:gd name="connsiteX73" fmla="*/ 3682093 w 4122964"/>
              <a:gd name="connsiteY73" fmla="*/ 1894815 h 2360179"/>
              <a:gd name="connsiteX74" fmla="*/ 3698421 w 4122964"/>
              <a:gd name="connsiteY74" fmla="*/ 1919308 h 2360179"/>
              <a:gd name="connsiteX75" fmla="*/ 3731079 w 4122964"/>
              <a:gd name="connsiteY75" fmla="*/ 1935636 h 2360179"/>
              <a:gd name="connsiteX76" fmla="*/ 3755571 w 4122964"/>
              <a:gd name="connsiteY76" fmla="*/ 1951965 h 2360179"/>
              <a:gd name="connsiteX77" fmla="*/ 3804557 w 4122964"/>
              <a:gd name="connsiteY77" fmla="*/ 2009115 h 2360179"/>
              <a:gd name="connsiteX78" fmla="*/ 3837214 w 4122964"/>
              <a:gd name="connsiteY78" fmla="*/ 2066265 h 2360179"/>
              <a:gd name="connsiteX79" fmla="*/ 3853543 w 4122964"/>
              <a:gd name="connsiteY79" fmla="*/ 2090758 h 2360179"/>
              <a:gd name="connsiteX80" fmla="*/ 3878036 w 4122964"/>
              <a:gd name="connsiteY80" fmla="*/ 2107086 h 2360179"/>
              <a:gd name="connsiteX81" fmla="*/ 3943350 w 4122964"/>
              <a:gd name="connsiteY81" fmla="*/ 2172401 h 2360179"/>
              <a:gd name="connsiteX82" fmla="*/ 3967843 w 4122964"/>
              <a:gd name="connsiteY82" fmla="*/ 2188729 h 2360179"/>
              <a:gd name="connsiteX83" fmla="*/ 4024993 w 4122964"/>
              <a:gd name="connsiteY83" fmla="*/ 2221386 h 2360179"/>
              <a:gd name="connsiteX84" fmla="*/ 4082143 w 4122964"/>
              <a:gd name="connsiteY84" fmla="*/ 2294865 h 2360179"/>
              <a:gd name="connsiteX85" fmla="*/ 4098471 w 4122964"/>
              <a:gd name="connsiteY85" fmla="*/ 2319358 h 2360179"/>
              <a:gd name="connsiteX86" fmla="*/ 4122964 w 4122964"/>
              <a:gd name="connsiteY86" fmla="*/ 2360179 h 23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122964" h="2360179">
                <a:moveTo>
                  <a:pt x="0" y="701"/>
                </a:moveTo>
                <a:cubicBezTo>
                  <a:pt x="41662" y="14588"/>
                  <a:pt x="10069" y="0"/>
                  <a:pt x="48986" y="33358"/>
                </a:cubicBezTo>
                <a:cubicBezTo>
                  <a:pt x="75677" y="56236"/>
                  <a:pt x="80284" y="55713"/>
                  <a:pt x="106136" y="74179"/>
                </a:cubicBezTo>
                <a:cubicBezTo>
                  <a:pt x="149386" y="105072"/>
                  <a:pt x="123539" y="93587"/>
                  <a:pt x="163286" y="106836"/>
                </a:cubicBezTo>
                <a:cubicBezTo>
                  <a:pt x="174172" y="115000"/>
                  <a:pt x="184129" y="124578"/>
                  <a:pt x="195943" y="131329"/>
                </a:cubicBezTo>
                <a:cubicBezTo>
                  <a:pt x="203415" y="135599"/>
                  <a:pt x="213275" y="134720"/>
                  <a:pt x="220436" y="139494"/>
                </a:cubicBezTo>
                <a:cubicBezTo>
                  <a:pt x="230043" y="145898"/>
                  <a:pt x="234904" y="158258"/>
                  <a:pt x="244929" y="163986"/>
                </a:cubicBezTo>
                <a:cubicBezTo>
                  <a:pt x="254671" y="169553"/>
                  <a:pt x="267080" y="168211"/>
                  <a:pt x="277586" y="172151"/>
                </a:cubicBezTo>
                <a:cubicBezTo>
                  <a:pt x="288982" y="176424"/>
                  <a:pt x="299807" y="182217"/>
                  <a:pt x="310243" y="188479"/>
                </a:cubicBezTo>
                <a:cubicBezTo>
                  <a:pt x="327071" y="198576"/>
                  <a:pt x="345353" y="207259"/>
                  <a:pt x="359229" y="221136"/>
                </a:cubicBezTo>
                <a:cubicBezTo>
                  <a:pt x="375572" y="237479"/>
                  <a:pt x="395428" y="259647"/>
                  <a:pt x="416379" y="270122"/>
                </a:cubicBezTo>
                <a:cubicBezTo>
                  <a:pt x="436260" y="280062"/>
                  <a:pt x="474580" y="288755"/>
                  <a:pt x="498021" y="294615"/>
                </a:cubicBezTo>
                <a:cubicBezTo>
                  <a:pt x="536835" y="320492"/>
                  <a:pt x="513205" y="307841"/>
                  <a:pt x="571500" y="327272"/>
                </a:cubicBezTo>
                <a:cubicBezTo>
                  <a:pt x="571505" y="327274"/>
                  <a:pt x="620482" y="343598"/>
                  <a:pt x="620486" y="343601"/>
                </a:cubicBezTo>
                <a:cubicBezTo>
                  <a:pt x="654315" y="366153"/>
                  <a:pt x="635460" y="357549"/>
                  <a:pt x="677636" y="368094"/>
                </a:cubicBezTo>
                <a:cubicBezTo>
                  <a:pt x="685800" y="373537"/>
                  <a:pt x="693163" y="380437"/>
                  <a:pt x="702129" y="384422"/>
                </a:cubicBezTo>
                <a:cubicBezTo>
                  <a:pt x="717857" y="391412"/>
                  <a:pt x="736793" y="391204"/>
                  <a:pt x="751114" y="400751"/>
                </a:cubicBezTo>
                <a:cubicBezTo>
                  <a:pt x="821307" y="447544"/>
                  <a:pt x="732497" y="391442"/>
                  <a:pt x="800100" y="425244"/>
                </a:cubicBezTo>
                <a:cubicBezTo>
                  <a:pt x="808876" y="429632"/>
                  <a:pt x="815626" y="437587"/>
                  <a:pt x="824593" y="441572"/>
                </a:cubicBezTo>
                <a:cubicBezTo>
                  <a:pt x="840322" y="448562"/>
                  <a:pt x="857250" y="452458"/>
                  <a:pt x="873579" y="457901"/>
                </a:cubicBezTo>
                <a:lnTo>
                  <a:pt x="922564" y="474229"/>
                </a:lnTo>
                <a:cubicBezTo>
                  <a:pt x="930728" y="476951"/>
                  <a:pt x="939113" y="479084"/>
                  <a:pt x="947057" y="482394"/>
                </a:cubicBezTo>
                <a:cubicBezTo>
                  <a:pt x="979714" y="496001"/>
                  <a:pt x="1011903" y="510793"/>
                  <a:pt x="1045029" y="523215"/>
                </a:cubicBezTo>
                <a:cubicBezTo>
                  <a:pt x="1071998" y="533328"/>
                  <a:pt x="1119296" y="536581"/>
                  <a:pt x="1143000" y="539544"/>
                </a:cubicBezTo>
                <a:cubicBezTo>
                  <a:pt x="1160680" y="546616"/>
                  <a:pt x="1188199" y="558550"/>
                  <a:pt x="1208314" y="564036"/>
                </a:cubicBezTo>
                <a:cubicBezTo>
                  <a:pt x="1229965" y="569941"/>
                  <a:pt x="1251857" y="574922"/>
                  <a:pt x="1273629" y="580365"/>
                </a:cubicBezTo>
                <a:cubicBezTo>
                  <a:pt x="1284515" y="583086"/>
                  <a:pt x="1295283" y="586328"/>
                  <a:pt x="1306286" y="588529"/>
                </a:cubicBezTo>
                <a:cubicBezTo>
                  <a:pt x="1319893" y="591251"/>
                  <a:pt x="1333645" y="593328"/>
                  <a:pt x="1347107" y="596694"/>
                </a:cubicBezTo>
                <a:cubicBezTo>
                  <a:pt x="1355456" y="598781"/>
                  <a:pt x="1363251" y="602771"/>
                  <a:pt x="1371600" y="604858"/>
                </a:cubicBezTo>
                <a:cubicBezTo>
                  <a:pt x="1385062" y="608223"/>
                  <a:pt x="1398814" y="610301"/>
                  <a:pt x="1412421" y="613022"/>
                </a:cubicBezTo>
                <a:cubicBezTo>
                  <a:pt x="1423307" y="618465"/>
                  <a:pt x="1433376" y="626007"/>
                  <a:pt x="1445079" y="629351"/>
                </a:cubicBezTo>
                <a:cubicBezTo>
                  <a:pt x="1532933" y="654452"/>
                  <a:pt x="1511281" y="638702"/>
                  <a:pt x="1592036" y="653844"/>
                </a:cubicBezTo>
                <a:cubicBezTo>
                  <a:pt x="1614093" y="657980"/>
                  <a:pt x="1635214" y="666483"/>
                  <a:pt x="1657350" y="670172"/>
                </a:cubicBezTo>
                <a:lnTo>
                  <a:pt x="1706336" y="678336"/>
                </a:lnTo>
                <a:cubicBezTo>
                  <a:pt x="1714500" y="681058"/>
                  <a:pt x="1722771" y="683479"/>
                  <a:pt x="1730829" y="686501"/>
                </a:cubicBezTo>
                <a:cubicBezTo>
                  <a:pt x="1740062" y="689963"/>
                  <a:pt x="1780989" y="707626"/>
                  <a:pt x="1796143" y="710994"/>
                </a:cubicBezTo>
                <a:cubicBezTo>
                  <a:pt x="1812303" y="714585"/>
                  <a:pt x="1828800" y="716437"/>
                  <a:pt x="1845129" y="719158"/>
                </a:cubicBezTo>
                <a:cubicBezTo>
                  <a:pt x="1919448" y="743931"/>
                  <a:pt x="1802064" y="705928"/>
                  <a:pt x="1910443" y="735486"/>
                </a:cubicBezTo>
                <a:cubicBezTo>
                  <a:pt x="1927048" y="740015"/>
                  <a:pt x="1959429" y="751815"/>
                  <a:pt x="1959429" y="751815"/>
                </a:cubicBezTo>
                <a:cubicBezTo>
                  <a:pt x="1967593" y="757258"/>
                  <a:pt x="1974734" y="764699"/>
                  <a:pt x="1983921" y="768144"/>
                </a:cubicBezTo>
                <a:cubicBezTo>
                  <a:pt x="1996914" y="773017"/>
                  <a:pt x="2011281" y="772943"/>
                  <a:pt x="2024743" y="776308"/>
                </a:cubicBezTo>
                <a:cubicBezTo>
                  <a:pt x="2033092" y="778395"/>
                  <a:pt x="2040835" y="782605"/>
                  <a:pt x="2049236" y="784472"/>
                </a:cubicBezTo>
                <a:cubicBezTo>
                  <a:pt x="2065395" y="788063"/>
                  <a:pt x="2081893" y="789915"/>
                  <a:pt x="2098221" y="792636"/>
                </a:cubicBezTo>
                <a:cubicBezTo>
                  <a:pt x="2165957" y="815216"/>
                  <a:pt x="2059400" y="777308"/>
                  <a:pt x="2171700" y="833458"/>
                </a:cubicBezTo>
                <a:cubicBezTo>
                  <a:pt x="2193471" y="844344"/>
                  <a:pt x="2215582" y="854575"/>
                  <a:pt x="2237014" y="866115"/>
                </a:cubicBezTo>
                <a:cubicBezTo>
                  <a:pt x="2250986" y="873638"/>
                  <a:pt x="2263335" y="884163"/>
                  <a:pt x="2277836" y="890608"/>
                </a:cubicBezTo>
                <a:cubicBezTo>
                  <a:pt x="2288090" y="895165"/>
                  <a:pt x="2299607" y="896051"/>
                  <a:pt x="2310493" y="898772"/>
                </a:cubicBezTo>
                <a:cubicBezTo>
                  <a:pt x="2392828" y="962811"/>
                  <a:pt x="2353868" y="948397"/>
                  <a:pt x="2416629" y="964086"/>
                </a:cubicBezTo>
                <a:cubicBezTo>
                  <a:pt x="2424793" y="969529"/>
                  <a:pt x="2433583" y="974133"/>
                  <a:pt x="2441121" y="980415"/>
                </a:cubicBezTo>
                <a:cubicBezTo>
                  <a:pt x="2449991" y="987807"/>
                  <a:pt x="2455589" y="999180"/>
                  <a:pt x="2465614" y="1004908"/>
                </a:cubicBezTo>
                <a:cubicBezTo>
                  <a:pt x="2475356" y="1010475"/>
                  <a:pt x="2487385" y="1010351"/>
                  <a:pt x="2498271" y="1013072"/>
                </a:cubicBezTo>
                <a:cubicBezTo>
                  <a:pt x="2570471" y="1067222"/>
                  <a:pt x="2537768" y="1053452"/>
                  <a:pt x="2588079" y="1070222"/>
                </a:cubicBezTo>
                <a:cubicBezTo>
                  <a:pt x="2625907" y="1126966"/>
                  <a:pt x="2575326" y="1061114"/>
                  <a:pt x="2645229" y="1111044"/>
                </a:cubicBezTo>
                <a:cubicBezTo>
                  <a:pt x="2653213" y="1116747"/>
                  <a:pt x="2654619" y="1128598"/>
                  <a:pt x="2661557" y="1135536"/>
                </a:cubicBezTo>
                <a:cubicBezTo>
                  <a:pt x="2677863" y="1151842"/>
                  <a:pt x="2707380" y="1160397"/>
                  <a:pt x="2726871" y="1168194"/>
                </a:cubicBezTo>
                <a:cubicBezTo>
                  <a:pt x="2729593" y="1176358"/>
                  <a:pt x="2728951" y="1186601"/>
                  <a:pt x="2735036" y="1192686"/>
                </a:cubicBezTo>
                <a:cubicBezTo>
                  <a:pt x="2745126" y="1202776"/>
                  <a:pt x="2777547" y="1212299"/>
                  <a:pt x="2792186" y="1217179"/>
                </a:cubicBezTo>
                <a:cubicBezTo>
                  <a:pt x="2862382" y="1263977"/>
                  <a:pt x="2773568" y="1207870"/>
                  <a:pt x="2841171" y="1241672"/>
                </a:cubicBezTo>
                <a:cubicBezTo>
                  <a:pt x="2876180" y="1259177"/>
                  <a:pt x="2857655" y="1257215"/>
                  <a:pt x="2890157" y="1282494"/>
                </a:cubicBezTo>
                <a:cubicBezTo>
                  <a:pt x="2905648" y="1294542"/>
                  <a:pt x="2925266" y="1301274"/>
                  <a:pt x="2939143" y="1315151"/>
                </a:cubicBezTo>
                <a:cubicBezTo>
                  <a:pt x="2958193" y="1334201"/>
                  <a:pt x="2973192" y="1358440"/>
                  <a:pt x="2996293" y="1372301"/>
                </a:cubicBezTo>
                <a:cubicBezTo>
                  <a:pt x="3020112" y="1386593"/>
                  <a:pt x="3039626" y="1397422"/>
                  <a:pt x="3061607" y="1413122"/>
                </a:cubicBezTo>
                <a:cubicBezTo>
                  <a:pt x="3072680" y="1421031"/>
                  <a:pt x="3082725" y="1430403"/>
                  <a:pt x="3094264" y="1437615"/>
                </a:cubicBezTo>
                <a:cubicBezTo>
                  <a:pt x="3117326" y="1452029"/>
                  <a:pt x="3127603" y="1454171"/>
                  <a:pt x="3151414" y="1462108"/>
                </a:cubicBezTo>
                <a:cubicBezTo>
                  <a:pt x="3156857" y="1470272"/>
                  <a:pt x="3160449" y="1480037"/>
                  <a:pt x="3167743" y="1486601"/>
                </a:cubicBezTo>
                <a:cubicBezTo>
                  <a:pt x="3191239" y="1507747"/>
                  <a:pt x="3251891" y="1549056"/>
                  <a:pt x="3282043" y="1568244"/>
                </a:cubicBezTo>
                <a:cubicBezTo>
                  <a:pt x="3295430" y="1576763"/>
                  <a:pt x="3310169" y="1583215"/>
                  <a:pt x="3322864" y="1592736"/>
                </a:cubicBezTo>
                <a:cubicBezTo>
                  <a:pt x="3371792" y="1629431"/>
                  <a:pt x="3322727" y="1609018"/>
                  <a:pt x="3371850" y="1625394"/>
                </a:cubicBezTo>
                <a:cubicBezTo>
                  <a:pt x="3429442" y="1682985"/>
                  <a:pt x="3400182" y="1664052"/>
                  <a:pt x="3453493" y="1690708"/>
                </a:cubicBezTo>
                <a:cubicBezTo>
                  <a:pt x="3469548" y="1714791"/>
                  <a:pt x="3470740" y="1720050"/>
                  <a:pt x="3494314" y="1739694"/>
                </a:cubicBezTo>
                <a:cubicBezTo>
                  <a:pt x="3501852" y="1745976"/>
                  <a:pt x="3511473" y="1749503"/>
                  <a:pt x="3518807" y="1756022"/>
                </a:cubicBezTo>
                <a:cubicBezTo>
                  <a:pt x="3560987" y="1793515"/>
                  <a:pt x="3558999" y="1803595"/>
                  <a:pt x="3600450" y="1829501"/>
                </a:cubicBezTo>
                <a:cubicBezTo>
                  <a:pt x="3617530" y="1840176"/>
                  <a:pt x="3642616" y="1847174"/>
                  <a:pt x="3657600" y="1862158"/>
                </a:cubicBezTo>
                <a:cubicBezTo>
                  <a:pt x="3667222" y="1871780"/>
                  <a:pt x="3674184" y="1883742"/>
                  <a:pt x="3682093" y="1894815"/>
                </a:cubicBezTo>
                <a:cubicBezTo>
                  <a:pt x="3687796" y="1902800"/>
                  <a:pt x="3690883" y="1913026"/>
                  <a:pt x="3698421" y="1919308"/>
                </a:cubicBezTo>
                <a:cubicBezTo>
                  <a:pt x="3707771" y="1927099"/>
                  <a:pt x="3720512" y="1929598"/>
                  <a:pt x="3731079" y="1935636"/>
                </a:cubicBezTo>
                <a:cubicBezTo>
                  <a:pt x="3739598" y="1940504"/>
                  <a:pt x="3747407" y="1946522"/>
                  <a:pt x="3755571" y="1951965"/>
                </a:cubicBezTo>
                <a:cubicBezTo>
                  <a:pt x="3815593" y="2052001"/>
                  <a:pt x="3748013" y="1952571"/>
                  <a:pt x="3804557" y="2009115"/>
                </a:cubicBezTo>
                <a:cubicBezTo>
                  <a:pt x="3817820" y="2022378"/>
                  <a:pt x="3828674" y="2051320"/>
                  <a:pt x="3837214" y="2066265"/>
                </a:cubicBezTo>
                <a:cubicBezTo>
                  <a:pt x="3842082" y="2074785"/>
                  <a:pt x="3846605" y="2083820"/>
                  <a:pt x="3853543" y="2090758"/>
                </a:cubicBezTo>
                <a:cubicBezTo>
                  <a:pt x="3860481" y="2097696"/>
                  <a:pt x="3870776" y="2100486"/>
                  <a:pt x="3878036" y="2107086"/>
                </a:cubicBezTo>
                <a:cubicBezTo>
                  <a:pt x="3900818" y="2127797"/>
                  <a:pt x="3917731" y="2155323"/>
                  <a:pt x="3943350" y="2172401"/>
                </a:cubicBezTo>
                <a:cubicBezTo>
                  <a:pt x="3951514" y="2177844"/>
                  <a:pt x="3959324" y="2183861"/>
                  <a:pt x="3967843" y="2188729"/>
                </a:cubicBezTo>
                <a:cubicBezTo>
                  <a:pt x="3993245" y="2203244"/>
                  <a:pt x="4003298" y="2203307"/>
                  <a:pt x="4024993" y="2221386"/>
                </a:cubicBezTo>
                <a:cubicBezTo>
                  <a:pt x="4053770" y="2245366"/>
                  <a:pt x="4059386" y="2260730"/>
                  <a:pt x="4082143" y="2294865"/>
                </a:cubicBezTo>
                <a:cubicBezTo>
                  <a:pt x="4087586" y="2303029"/>
                  <a:pt x="4095368" y="2310049"/>
                  <a:pt x="4098471" y="2319358"/>
                </a:cubicBezTo>
                <a:cubicBezTo>
                  <a:pt x="4109070" y="2351153"/>
                  <a:pt x="4100551" y="2337766"/>
                  <a:pt x="4122964" y="2360179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2060848"/>
            <a:ext cx="3634408" cy="203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llipse 11"/>
          <p:cNvSpPr/>
          <p:nvPr/>
        </p:nvSpPr>
        <p:spPr>
          <a:xfrm>
            <a:off x="2123728" y="2307552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09284"/>
            <a:ext cx="6624736" cy="361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création d’un projet</a:t>
            </a:r>
            <a:br>
              <a:rPr lang="fr-FR" dirty="0" smtClean="0"/>
            </a:br>
            <a:r>
              <a:rPr lang="fr-FR" dirty="0" smtClean="0"/>
              <a:t>gdx-setup-ui.jar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Launch</a:t>
            </a:r>
            <a:r>
              <a:rPr lang="fr-FR" dirty="0" smtClean="0"/>
              <a:t> …</a:t>
            </a:r>
            <a:endParaRPr lang="fr-F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494524"/>
            <a:ext cx="5256584" cy="286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725144"/>
            <a:ext cx="3061345" cy="188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création d’un projet</a:t>
            </a:r>
            <a:br>
              <a:rPr lang="fr-FR" dirty="0" smtClean="0"/>
            </a:br>
            <a:r>
              <a:rPr lang="fr-FR" dirty="0" smtClean="0"/>
              <a:t>gdx-setup-ui.jar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Importer le projet dans Eclipse :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204864"/>
            <a:ext cx="5379318" cy="403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résultat :</a:t>
            </a:r>
            <a:endParaRPr lang="fr-FR" dirty="0"/>
          </a:p>
          <a:p>
            <a:pPr lvl="1"/>
            <a:r>
              <a:rPr lang="fr-FR" dirty="0" err="1" smtClean="0"/>
              <a:t>gdxInvader</a:t>
            </a:r>
            <a:r>
              <a:rPr lang="fr-FR" dirty="0" smtClean="0"/>
              <a:t> = code source à modifier</a:t>
            </a:r>
          </a:p>
          <a:p>
            <a:pPr lvl="1"/>
            <a:r>
              <a:rPr lang="fr-FR" dirty="0" err="1" smtClean="0"/>
              <a:t>gdxInvader</a:t>
            </a:r>
            <a:r>
              <a:rPr lang="fr-FR" dirty="0" smtClean="0"/>
              <a:t>-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2"/>
            <a:r>
              <a:rPr lang="fr-FR" dirty="0" smtClean="0"/>
              <a:t> « </a:t>
            </a:r>
            <a:r>
              <a:rPr lang="fr-FR" dirty="0" err="1" smtClean="0"/>
              <a:t>wrapper</a:t>
            </a:r>
            <a:r>
              <a:rPr lang="fr-FR" dirty="0" smtClean="0"/>
              <a:t> » </a:t>
            </a:r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err="1" smtClean="0"/>
              <a:t>gdxInvader</a:t>
            </a:r>
            <a:r>
              <a:rPr lang="fr-FR" dirty="0" smtClean="0"/>
              <a:t>-desktop</a:t>
            </a:r>
          </a:p>
          <a:p>
            <a:pPr lvl="2"/>
            <a:r>
              <a:rPr lang="fr-FR" dirty="0" smtClean="0"/>
              <a:t>« </a:t>
            </a:r>
            <a:r>
              <a:rPr lang="fr-FR" dirty="0" err="1" smtClean="0"/>
              <a:t>wrapper</a:t>
            </a:r>
            <a:r>
              <a:rPr lang="fr-FR" dirty="0" smtClean="0"/>
              <a:t> » Windows</a:t>
            </a:r>
          </a:p>
          <a:p>
            <a:pPr lvl="1"/>
            <a:r>
              <a:rPr lang="fr-FR" dirty="0" smtClean="0"/>
              <a:t>Croix rouge : pas d’inquiétude …</a:t>
            </a:r>
          </a:p>
          <a:p>
            <a:pPr lvl="2"/>
            <a:r>
              <a:rPr lang="fr-FR" dirty="0" err="1" smtClean="0"/>
              <a:t>Build</a:t>
            </a:r>
            <a:r>
              <a:rPr lang="fr-FR" dirty="0" smtClean="0"/>
              <a:t> = R.java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création d’un projet</a:t>
            </a:r>
            <a:br>
              <a:rPr lang="fr-FR" dirty="0" smtClean="0"/>
            </a:br>
            <a:r>
              <a:rPr lang="fr-FR" dirty="0" smtClean="0"/>
              <a:t>gdx-setup-ui.jar</a:t>
            </a:r>
            <a:endParaRPr lang="fr-FR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 cstate="print"/>
          <a:srcRect b="36316"/>
          <a:stretch>
            <a:fillRect/>
          </a:stretch>
        </p:blipFill>
        <p:spPr bwMode="auto">
          <a:xfrm>
            <a:off x="6876256" y="1196752"/>
            <a:ext cx="1986007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149080"/>
            <a:ext cx="2021082" cy="18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test du projet</a:t>
            </a:r>
            <a:br>
              <a:rPr lang="fr-FR" dirty="0" smtClean="0"/>
            </a:b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Créer une configuration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Apply</a:t>
            </a:r>
            <a:r>
              <a:rPr lang="fr-FR" dirty="0" smtClean="0"/>
              <a:t> … </a:t>
            </a:r>
            <a:r>
              <a:rPr lang="fr-FR" dirty="0" err="1" smtClean="0"/>
              <a:t>Run</a:t>
            </a:r>
            <a:r>
              <a:rPr lang="fr-FR" dirty="0" smtClean="0"/>
              <a:t> …</a:t>
            </a:r>
          </a:p>
          <a:p>
            <a:endParaRPr lang="fr-FR" dirty="0" smtClean="0"/>
          </a:p>
          <a:p>
            <a:r>
              <a:rPr lang="fr-FR" dirty="0" smtClean="0"/>
              <a:t>Maintenant :</a:t>
            </a:r>
            <a:endParaRPr lang="fr-FR" dirty="0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3" y="2132856"/>
            <a:ext cx="154763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llipse 10"/>
          <p:cNvSpPr/>
          <p:nvPr/>
        </p:nvSpPr>
        <p:spPr>
          <a:xfrm>
            <a:off x="2987824" y="2708920"/>
            <a:ext cx="21410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556792"/>
            <a:ext cx="2941808" cy="213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653136"/>
            <a:ext cx="1681411" cy="187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llipse 16"/>
          <p:cNvSpPr/>
          <p:nvPr/>
        </p:nvSpPr>
        <p:spPr>
          <a:xfrm>
            <a:off x="4139952" y="4797152"/>
            <a:ext cx="136815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132856"/>
            <a:ext cx="203490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3789040"/>
            <a:ext cx="2379958" cy="275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Libgdx</a:t>
            </a:r>
            <a:r>
              <a:rPr lang="fr-FR" dirty="0" smtClean="0"/>
              <a:t> : test du projet</a:t>
            </a:r>
            <a:br>
              <a:rPr lang="fr-FR" dirty="0" smtClean="0"/>
            </a:br>
            <a:r>
              <a:rPr lang="fr-FR" dirty="0" smtClean="0"/>
              <a:t>Desktop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Maintenant :</a:t>
            </a:r>
          </a:p>
          <a:p>
            <a:pPr lvl="1"/>
            <a:r>
              <a:rPr lang="fr-FR" dirty="0" smtClean="0"/>
              <a:t>Changer le nom avec </a:t>
            </a:r>
            <a:br>
              <a:rPr lang="fr-FR" dirty="0" smtClean="0"/>
            </a:br>
            <a:r>
              <a:rPr lang="fr-FR" dirty="0" err="1" smtClean="0"/>
              <a:t>Run</a:t>
            </a:r>
            <a:r>
              <a:rPr lang="fr-FR" dirty="0" smtClean="0"/>
              <a:t> Configurations ...</a:t>
            </a:r>
          </a:p>
          <a:p>
            <a:pPr lvl="1"/>
            <a:endParaRPr lang="fr-FR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3312368" cy="3377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00808"/>
            <a:ext cx="3157698" cy="231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293096"/>
            <a:ext cx="1700797" cy="20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Libgdx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fr-FR" dirty="0" smtClean="0"/>
              <a:t>Développement </a:t>
            </a:r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…</a:t>
            </a:r>
          </a:p>
          <a:p>
            <a:endParaRPr lang="fr-FR" dirty="0" smtClean="0"/>
          </a:p>
          <a:p>
            <a:r>
              <a:rPr lang="fr-FR" dirty="0" err="1" smtClean="0"/>
              <a:t>Debug</a:t>
            </a:r>
            <a:r>
              <a:rPr lang="fr-FR" dirty="0" smtClean="0"/>
              <a:t>/test sur Desktop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 vidéo : évolution d’un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Evoland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http://evoland.shirogames.com/</a:t>
            </a:r>
            <a:endParaRPr lang="fr-FR" dirty="0" smtClean="0"/>
          </a:p>
          <a:p>
            <a:pPr lvl="1"/>
            <a:r>
              <a:rPr lang="fr-FR" dirty="0" smtClean="0"/>
              <a:t>Développé par Nicolas Cannasse pour </a:t>
            </a:r>
            <a:r>
              <a:rPr lang="fr-FR" dirty="0" err="1" smtClean="0"/>
              <a:t>Ludum</a:t>
            </a:r>
            <a:r>
              <a:rPr lang="fr-FR" dirty="0" smtClean="0"/>
              <a:t> </a:t>
            </a:r>
            <a:r>
              <a:rPr lang="fr-FR" dirty="0" err="1" smtClean="0"/>
              <a:t>Dare</a:t>
            </a:r>
            <a:r>
              <a:rPr lang="fr-FR" dirty="0" smtClean="0"/>
              <a:t> 24 (Online Game Jam)</a:t>
            </a:r>
          </a:p>
          <a:p>
            <a:pPr lvl="1"/>
            <a:r>
              <a:rPr lang="fr-FR" dirty="0" smtClean="0"/>
              <a:t>Zelda-</a:t>
            </a:r>
            <a:r>
              <a:rPr lang="fr-FR" dirty="0" err="1" smtClean="0"/>
              <a:t>like</a:t>
            </a:r>
            <a:endParaRPr lang="fr-FR" dirty="0" smtClean="0"/>
          </a:p>
          <a:p>
            <a:r>
              <a:rPr lang="fr-FR" dirty="0" smtClean="0"/>
              <a:t>But :</a:t>
            </a:r>
          </a:p>
          <a:p>
            <a:pPr lvl="1"/>
            <a:r>
              <a:rPr lang="fr-FR" dirty="0" smtClean="0"/>
              <a:t>Retracer </a:t>
            </a:r>
            <a:br>
              <a:rPr lang="fr-FR" dirty="0" smtClean="0"/>
            </a:br>
            <a:r>
              <a:rPr lang="fr-FR" dirty="0" smtClean="0"/>
              <a:t>l’évolution du </a:t>
            </a:r>
            <a:br>
              <a:rPr lang="fr-FR" dirty="0" smtClean="0"/>
            </a:br>
            <a:r>
              <a:rPr lang="fr-FR" dirty="0" smtClean="0"/>
              <a:t>jeu </a:t>
            </a:r>
            <a:r>
              <a:rPr lang="fr-FR" dirty="0" smtClean="0"/>
              <a:t>vidéo</a:t>
            </a:r>
          </a:p>
          <a:p>
            <a:r>
              <a:rPr lang="fr-FR" dirty="0" smtClean="0"/>
              <a:t>Vidéo :</a:t>
            </a:r>
            <a:endParaRPr lang="fr-FR" dirty="0" smtClean="0"/>
          </a:p>
          <a:p>
            <a:pPr>
              <a:buNone/>
            </a:pPr>
            <a:endParaRPr lang="fr-FR" sz="1900" dirty="0" smtClean="0"/>
          </a:p>
          <a:p>
            <a:pPr>
              <a:buNone/>
            </a:pPr>
            <a:endParaRPr lang="fr-FR" sz="1900" dirty="0" smtClean="0"/>
          </a:p>
          <a:p>
            <a:pPr>
              <a:buNone/>
            </a:pPr>
            <a:r>
              <a:rPr lang="fr-FR" sz="1600" dirty="0" smtClean="0"/>
              <a:t>http://www.dailymotion.com/video/xypxts_evoland-quelques-evolutions-d-evoland_videogames</a:t>
            </a:r>
          </a:p>
          <a:p>
            <a:endParaRPr lang="fr-FR" dirty="0"/>
          </a:p>
        </p:txBody>
      </p:sp>
      <p:pic>
        <p:nvPicPr>
          <p:cNvPr id="6" name="Evoland 848x48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707904" y="3068960"/>
            <a:ext cx="4680520" cy="2562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jeu vidéo : évolution des consoles portables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console de jeux vidéo portable :</a:t>
            </a:r>
          </a:p>
          <a:p>
            <a:pPr lvl="1"/>
            <a:r>
              <a:rPr lang="fr-FR" dirty="0" smtClean="0"/>
              <a:t>1979 </a:t>
            </a:r>
            <a:r>
              <a:rPr lang="fr-FR" dirty="0" smtClean="0"/>
              <a:t>: </a:t>
            </a:r>
            <a:r>
              <a:rPr lang="fr-FR" dirty="0" err="1" smtClean="0"/>
              <a:t>Microvision</a:t>
            </a:r>
            <a:endParaRPr lang="fr-FR" dirty="0" smtClean="0"/>
          </a:p>
          <a:p>
            <a:pPr lvl="1"/>
            <a:r>
              <a:rPr lang="fr-FR" dirty="0" smtClean="0"/>
              <a:t>MB </a:t>
            </a:r>
            <a:r>
              <a:rPr lang="fr-FR" dirty="0" smtClean="0"/>
              <a:t>(Milton Bradley </a:t>
            </a:r>
            <a:r>
              <a:rPr lang="fr-FR" dirty="0" err="1" smtClean="0"/>
              <a:t>Company</a:t>
            </a:r>
            <a:r>
              <a:rPr lang="fr-FR" dirty="0" smtClean="0"/>
              <a:t>)</a:t>
            </a:r>
          </a:p>
          <a:p>
            <a:r>
              <a:rPr lang="fr-FR" dirty="0" smtClean="0"/>
              <a:t>…</a:t>
            </a:r>
          </a:p>
          <a:p>
            <a:r>
              <a:rPr lang="fr-FR" dirty="0" smtClean="0"/>
              <a:t>Vidéo :</a:t>
            </a:r>
          </a:p>
          <a:p>
            <a:endParaRPr lang="fr-FR" dirty="0" smtClean="0"/>
          </a:p>
          <a:p>
            <a:r>
              <a:rPr lang="fr-FR" dirty="0" smtClean="0"/>
              <a:t>Aujourd’hui</a:t>
            </a:r>
          </a:p>
          <a:p>
            <a:pPr lvl="1"/>
            <a:r>
              <a:rPr lang="fr-FR" dirty="0" smtClean="0"/>
              <a:t>Smartphone</a:t>
            </a:r>
          </a:p>
        </p:txBody>
      </p:sp>
      <p:pic>
        <p:nvPicPr>
          <p:cNvPr id="4" name="Jeux vidéo_ l'histoire des consoles portables(720p_H.264-AAC)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779912" y="3212976"/>
            <a:ext cx="4176464" cy="3132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jeu vidéo : évolution des jeux mobiles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Gameloft</a:t>
            </a:r>
            <a:endParaRPr lang="fr-FR" dirty="0" smtClean="0"/>
          </a:p>
          <a:p>
            <a:pPr lvl="1"/>
            <a:r>
              <a:rPr lang="fr-FR" dirty="0" smtClean="0"/>
              <a:t>Entreprise </a:t>
            </a:r>
            <a:r>
              <a:rPr lang="fr-FR" dirty="0" smtClean="0"/>
              <a:t>de développement et d'édition de jeux vidéo </a:t>
            </a:r>
            <a:r>
              <a:rPr lang="fr-FR" dirty="0" smtClean="0"/>
              <a:t>téléchargeables</a:t>
            </a:r>
          </a:p>
          <a:p>
            <a:pPr lvl="1"/>
            <a:r>
              <a:rPr lang="fr-FR" dirty="0" smtClean="0"/>
              <a:t>Fondée en 1999</a:t>
            </a:r>
          </a:p>
          <a:p>
            <a:pPr lvl="1"/>
            <a:r>
              <a:rPr lang="fr-FR" dirty="0" smtClean="0"/>
              <a:t>3500 développeurs</a:t>
            </a:r>
          </a:p>
          <a:p>
            <a:r>
              <a:rPr lang="fr-FR" dirty="0" smtClean="0"/>
              <a:t>Evolution sur 10 ans :</a:t>
            </a:r>
            <a:endParaRPr lang="fr-FR" dirty="0"/>
          </a:p>
        </p:txBody>
      </p:sp>
      <p:pic>
        <p:nvPicPr>
          <p:cNvPr id="5" name="Gameloft  -  10 ans d'évolution du jeu mobile !_H264-848x480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004048" y="3717032"/>
            <a:ext cx="3384376" cy="2398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vidéo mobile : un enjeu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Agence Française </a:t>
            </a:r>
            <a:br>
              <a:rPr lang="fr-FR" dirty="0" smtClean="0"/>
            </a:br>
            <a:r>
              <a:rPr lang="fr-FR" dirty="0" smtClean="0"/>
              <a:t>pour le Jeu Vidéo</a:t>
            </a:r>
          </a:p>
          <a:p>
            <a:r>
              <a:rPr lang="fr-FR" dirty="0" err="1" smtClean="0"/>
              <a:t>eCap</a:t>
            </a:r>
            <a:r>
              <a:rPr lang="fr-FR" dirty="0" smtClean="0"/>
              <a:t> Partner</a:t>
            </a:r>
            <a:endParaRPr lang="fr-FR" dirty="0"/>
          </a:p>
        </p:txBody>
      </p:sp>
      <p:pic>
        <p:nvPicPr>
          <p:cNvPr id="52226" name="Picture 2" descr="06854084-photo-infographie-le-jeu-sur-mobile"/>
          <p:cNvPicPr>
            <a:picLocks noChangeAspect="1" noChangeArrowheads="1"/>
          </p:cNvPicPr>
          <p:nvPr/>
        </p:nvPicPr>
        <p:blipFill>
          <a:blip r:embed="rId2" cstate="print"/>
          <a:srcRect t="9225" b="73931"/>
          <a:stretch>
            <a:fillRect/>
          </a:stretch>
        </p:blipFill>
        <p:spPr bwMode="auto">
          <a:xfrm>
            <a:off x="4211960" y="1340768"/>
            <a:ext cx="4176464" cy="5100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jeu vidéo mobile : un enjeu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Agence Française </a:t>
            </a:r>
            <a:br>
              <a:rPr lang="fr-FR" dirty="0" smtClean="0"/>
            </a:br>
            <a:r>
              <a:rPr lang="fr-FR" dirty="0" smtClean="0"/>
              <a:t>pour le Jeu Vidéo</a:t>
            </a:r>
          </a:p>
          <a:p>
            <a:r>
              <a:rPr lang="fr-FR" dirty="0" err="1" smtClean="0"/>
              <a:t>eCap</a:t>
            </a:r>
            <a:r>
              <a:rPr lang="fr-FR" dirty="0" smtClean="0"/>
              <a:t> Partner</a:t>
            </a:r>
            <a:endParaRPr lang="fr-FR" dirty="0"/>
          </a:p>
        </p:txBody>
      </p:sp>
      <p:pic>
        <p:nvPicPr>
          <p:cNvPr id="52226" name="Picture 2" descr="06854084-photo-infographie-le-jeu-sur-mobile"/>
          <p:cNvPicPr>
            <a:picLocks noChangeAspect="1" noChangeArrowheads="1"/>
          </p:cNvPicPr>
          <p:nvPr/>
        </p:nvPicPr>
        <p:blipFill>
          <a:blip r:embed="rId2" cstate="print"/>
          <a:srcRect t="28250" b="56532"/>
          <a:stretch>
            <a:fillRect/>
          </a:stretch>
        </p:blipFill>
        <p:spPr bwMode="auto">
          <a:xfrm>
            <a:off x="4283968" y="1700808"/>
            <a:ext cx="4176464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1106</Words>
  <Application>Microsoft Office PowerPoint</Application>
  <PresentationFormat>Affichage à l'écran (4:3)</PresentationFormat>
  <Paragraphs>311</Paragraphs>
  <Slides>46</Slides>
  <Notes>0</Notes>
  <HiddenSlides>0</HiddenSlides>
  <MMClips>5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Thème Office</vt:lpstr>
      <vt:lpstr>Introduction</vt:lpstr>
      <vt:lpstr>Le jeu vidéo : la naissance</vt:lpstr>
      <vt:lpstr>Le jeu vidéo : la naissance</vt:lpstr>
      <vt:lpstr>Le jeu vidéo : la naissance</vt:lpstr>
      <vt:lpstr>Le jeu vidéo : évolution d’un jeu</vt:lpstr>
      <vt:lpstr>Le jeu vidéo : évolution des consoles portables</vt:lpstr>
      <vt:lpstr>Le jeu vidéo : évolution des jeux mobiles</vt:lpstr>
      <vt:lpstr>Le jeu vidéo mobile : un enjeu</vt:lpstr>
      <vt:lpstr>Le jeu vidéo mobile : un enjeu</vt:lpstr>
      <vt:lpstr>Le jeu vidéo mobile : un enjeu</vt:lpstr>
      <vt:lpstr>Le jeu vidéo mobile : un enjeu</vt:lpstr>
      <vt:lpstr>Plateformes mobiles</vt:lpstr>
      <vt:lpstr>Développer un jeu sur une plateforme mobile</vt:lpstr>
      <vt:lpstr>Le choix : Libgdx</vt:lpstr>
      <vt:lpstr>Android : historique</vt:lpstr>
      <vt:lpstr> Android : la philosophie</vt:lpstr>
      <vt:lpstr> Android : la philosophie</vt:lpstr>
      <vt:lpstr> Android : plateformes de développement</vt:lpstr>
      <vt:lpstr>JDK : Java Development Kit</vt:lpstr>
      <vt:lpstr>SDK Android</vt:lpstr>
      <vt:lpstr>SDK Android</vt:lpstr>
      <vt:lpstr>ADT (Android Developer Tools)</vt:lpstr>
      <vt:lpstr>IDE Eclipse : Plug-in ADT</vt:lpstr>
      <vt:lpstr>IDE Eclipse : Plug-in ADT</vt:lpstr>
      <vt:lpstr>IDE Eclipse : Plug-in ADT</vt:lpstr>
      <vt:lpstr>AVD</vt:lpstr>
      <vt:lpstr>AVD</vt:lpstr>
      <vt:lpstr>AVD</vt:lpstr>
      <vt:lpstr>AVD</vt:lpstr>
      <vt:lpstr>AVD</vt:lpstr>
      <vt:lpstr>ADT Bundle</vt:lpstr>
      <vt:lpstr>Libgdx : introduction</vt:lpstr>
      <vt:lpstr>Libgdx</vt:lpstr>
      <vt:lpstr>Libgdx : création d’un projet gdx-setup-ui.jar</vt:lpstr>
      <vt:lpstr>Libgdx : création d’un projet gdx-setup-ui.jar</vt:lpstr>
      <vt:lpstr>Libgdx : création d’un projet gdx-setup-ui.jar</vt:lpstr>
      <vt:lpstr>Libgdx : création d’un projet gdx-setup-ui.jar</vt:lpstr>
      <vt:lpstr>Libgdx : création d’un projet gdx-setup-ui.jar</vt:lpstr>
      <vt:lpstr>Libgdx : création d’un projet gdx-setup-ui.jar</vt:lpstr>
      <vt:lpstr>Libgdx : création d’un projet gdx-setup-ui.jar</vt:lpstr>
      <vt:lpstr>Libgdx : création d’un projet gdx-setup-ui.jar</vt:lpstr>
      <vt:lpstr>Libgdx : création d’un projet gdx-setup-ui.jar</vt:lpstr>
      <vt:lpstr>Libgdx : création d’un projet gdx-setup-ui.jar</vt:lpstr>
      <vt:lpstr>Libgdx : test du projet Android</vt:lpstr>
      <vt:lpstr>Libgdx : test du projet Desktop </vt:lpstr>
      <vt:lpstr>Libgdx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Benoît</cp:lastModifiedBy>
  <cp:revision>125</cp:revision>
  <dcterms:created xsi:type="dcterms:W3CDTF">2013-07-23T07:35:43Z</dcterms:created>
  <dcterms:modified xsi:type="dcterms:W3CDTF">2014-01-09T16:52:43Z</dcterms:modified>
</cp:coreProperties>
</file>