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7" r:id="rId5"/>
    <p:sldId id="272" r:id="rId6"/>
    <p:sldId id="268" r:id="rId7"/>
    <p:sldId id="273" r:id="rId8"/>
    <p:sldId id="270" r:id="rId9"/>
    <p:sldId id="271" r:id="rId10"/>
    <p:sldId id="266" r:id="rId11"/>
    <p:sldId id="274" r:id="rId12"/>
    <p:sldId id="275" r:id="rId13"/>
    <p:sldId id="277" r:id="rId14"/>
    <p:sldId id="276" r:id="rId15"/>
    <p:sldId id="278" r:id="rId16"/>
    <p:sldId id="27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fichiers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disponibilité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Différentes plateforme</a:t>
            </a:r>
          </a:p>
          <a:p>
            <a:pPr>
              <a:buFont typeface="Wingdings" pitchFamily="2" charset="2"/>
              <a:buChar char="à"/>
            </a:pPr>
            <a:r>
              <a:rPr lang="fr-FR" dirty="0" smtClean="0">
                <a:sym typeface="Wingdings" pitchFamily="2" charset="2"/>
              </a:rPr>
              <a:t>t</a:t>
            </a:r>
            <a:r>
              <a:rPr lang="fr-FR" dirty="0" smtClean="0"/>
              <a:t>ester la disponibilité des différents types de stockage</a:t>
            </a:r>
          </a:p>
          <a:p>
            <a:pPr>
              <a:buFont typeface="Wingdings" pitchFamily="2" charset="2"/>
              <a:buChar char="à"/>
            </a:pPr>
            <a:endParaRPr lang="fr-FR" dirty="0" smtClean="0"/>
          </a:p>
          <a:p>
            <a:pPr>
              <a:buFont typeface="Wingdings" pitchFamily="2" charset="2"/>
              <a:buChar char="à"/>
            </a:pPr>
            <a:endParaRPr lang="fr-FR" dirty="0" smtClean="0"/>
          </a:p>
          <a:p>
            <a:pPr>
              <a:buFont typeface="Wingdings" pitchFamily="2" charset="2"/>
              <a:buChar char="à"/>
            </a:pPr>
            <a:r>
              <a:rPr lang="fr-FR" dirty="0" smtClean="0"/>
              <a:t>S’informer des répertoires de stockage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99592" y="3501008"/>
            <a:ext cx="72008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isExtAvailable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Gdx.files.isExternalStorageAvailable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isLocAvailable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Gdx.files.isLocalStorageAvailable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03648" y="5301208"/>
            <a:ext cx="604867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extRoot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Gdx.files.getExternalStoragePath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locRoot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Gdx.files.getLocalStoragePath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</a:t>
            </a:r>
            <a:r>
              <a:rPr lang="fr-FR" dirty="0" err="1" smtClean="0"/>
              <a:t>FileHandles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Obtenir un </a:t>
            </a:r>
            <a:r>
              <a:rPr lang="fr-FR" dirty="0" err="1" smtClean="0"/>
              <a:t>FileHandle</a:t>
            </a:r>
            <a:r>
              <a:rPr lang="fr-FR" dirty="0" smtClean="0"/>
              <a:t> :</a:t>
            </a:r>
          </a:p>
          <a:p>
            <a:pPr lvl="1"/>
            <a:r>
              <a:rPr lang="fr-FR" sz="3200" dirty="0" err="1" smtClean="0">
                <a:latin typeface="Cordia New" pitchFamily="34" charset="-34"/>
                <a:cs typeface="Cordia New" pitchFamily="34" charset="-34"/>
              </a:rPr>
              <a:t>FileHandle</a:t>
            </a:r>
            <a:r>
              <a:rPr lang="fr-FR" sz="3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fr-FR" sz="3200" dirty="0" err="1" smtClean="0">
                <a:latin typeface="Cordia New" pitchFamily="34" charset="-34"/>
                <a:cs typeface="Cordia New" pitchFamily="34" charset="-34"/>
              </a:rPr>
              <a:t>handle</a:t>
            </a:r>
            <a:r>
              <a:rPr lang="fr-FR" sz="3200" dirty="0" smtClean="0">
                <a:latin typeface="Cordia New" pitchFamily="34" charset="-34"/>
                <a:cs typeface="Cordia New" pitchFamily="34" charset="-34"/>
              </a:rPr>
              <a:t> = </a:t>
            </a:r>
            <a:r>
              <a:rPr lang="fr-FR" sz="3200" dirty="0" err="1" smtClean="0">
                <a:latin typeface="Cordia New" pitchFamily="34" charset="-34"/>
                <a:cs typeface="Cordia New" pitchFamily="34" charset="-34"/>
              </a:rPr>
              <a:t>Gdx.files.</a:t>
            </a:r>
            <a:r>
              <a:rPr lang="fr-FR" sz="3200" i="1" dirty="0" err="1" smtClean="0">
                <a:latin typeface="Cordia New" pitchFamily="34" charset="-34"/>
                <a:cs typeface="Cordia New" pitchFamily="34" charset="-34"/>
              </a:rPr>
              <a:t>type</a:t>
            </a:r>
            <a:r>
              <a:rPr lang="fr-FR" sz="3200" dirty="0" smtClean="0">
                <a:latin typeface="Cordia New" pitchFamily="34" charset="-34"/>
                <a:cs typeface="Cordia New" pitchFamily="34" charset="-34"/>
              </a:rPr>
              <a:t> ( </a:t>
            </a:r>
            <a:r>
              <a:rPr lang="fr-FR" sz="3200" i="1" dirty="0" smtClean="0">
                <a:latin typeface="Cordia New" pitchFamily="34" charset="-34"/>
                <a:cs typeface="Cordia New" pitchFamily="34" charset="-34"/>
              </a:rPr>
              <a:t>chemin</a:t>
            </a:r>
            <a:r>
              <a:rPr lang="fr-FR" sz="3200" dirty="0" smtClean="0">
                <a:latin typeface="Cordia New" pitchFamily="34" charset="-34"/>
                <a:cs typeface="Cordia New" pitchFamily="34" charset="-34"/>
              </a:rPr>
              <a:t> );</a:t>
            </a:r>
          </a:p>
          <a:p>
            <a:pPr lvl="1"/>
            <a:r>
              <a:rPr lang="fr-FR" dirty="0" smtClean="0"/>
              <a:t>Avec type = </a:t>
            </a:r>
            <a:r>
              <a:rPr lang="fr-FR" dirty="0" err="1" smtClean="0"/>
              <a:t>classpath</a:t>
            </a:r>
            <a:r>
              <a:rPr lang="fr-FR" dirty="0" smtClean="0"/>
              <a:t>, </a:t>
            </a:r>
            <a:r>
              <a:rPr lang="fr-FR" dirty="0" err="1" smtClean="0"/>
              <a:t>internal</a:t>
            </a:r>
            <a:r>
              <a:rPr lang="fr-FR" dirty="0" smtClean="0"/>
              <a:t>, local, </a:t>
            </a:r>
            <a:r>
              <a:rPr lang="fr-FR" dirty="0" err="1" smtClean="0"/>
              <a:t>external</a:t>
            </a:r>
            <a:r>
              <a:rPr lang="fr-FR" dirty="0" smtClean="0"/>
              <a:t>, </a:t>
            </a:r>
            <a:r>
              <a:rPr lang="fr-FR" dirty="0" err="1" smtClean="0"/>
              <a:t>absolute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  <a:p>
            <a:endParaRPr lang="fr-FR" sz="3600" dirty="0" smtClean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4149080"/>
            <a:ext cx="784887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("data/myfile.txt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Gdx.files.classpath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("myfile.txt");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Gdx.files.external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("myfile.txt");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Gdx.files.absolute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("/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some_dir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subdir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/myfile.txt");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Gdx.files.local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("test.txt");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arborescence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FileHandle</a:t>
            </a:r>
            <a:r>
              <a:rPr lang="fr-FR" dirty="0" smtClean="0"/>
              <a:t> permet</a:t>
            </a:r>
          </a:p>
          <a:p>
            <a:pPr lvl="1"/>
            <a:r>
              <a:rPr lang="fr-FR" dirty="0" smtClean="0"/>
              <a:t>de tester l’</a:t>
            </a:r>
            <a:r>
              <a:rPr lang="fr-FR" dirty="0" err="1" smtClean="0"/>
              <a:t>existance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tester le type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parcourir un répertoire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99592" y="2780928"/>
            <a:ext cx="72008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exists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Gdx.files.external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("doitexist.txt").exists();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15616" y="4869160"/>
            <a:ext cx="676875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[] files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Gdx.files.local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mylocaldir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/").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file: files)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// do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something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interesting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here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99592" y="3769295"/>
            <a:ext cx="72008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isDirectory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Gdx.files.external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("test/").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isDirectory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arborescence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FileHandle</a:t>
            </a:r>
            <a:r>
              <a:rPr lang="fr-FR" dirty="0" smtClean="0"/>
              <a:t> permet également de se déplacer</a:t>
            </a:r>
          </a:p>
          <a:p>
            <a:pPr lvl="1"/>
            <a:r>
              <a:rPr lang="fr-FR" dirty="0" smtClean="0"/>
              <a:t>v</a:t>
            </a:r>
            <a:r>
              <a:rPr lang="fr-FR" dirty="0" smtClean="0"/>
              <a:t>ers le « haut »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Vers le </a:t>
            </a:r>
            <a:r>
              <a:rPr lang="fr-FR" dirty="0" smtClean="0"/>
              <a:t>« bas »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27584" y="2780928"/>
            <a:ext cx="74888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parent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("data/graphics/myimage.png").parent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584" y="3759423"/>
            <a:ext cx="74888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child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("data/sounds/").child("myaudiofile.mp3");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lecture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Nombreuses possibilités</a:t>
            </a:r>
          </a:p>
          <a:p>
            <a:r>
              <a:rPr lang="fr-FR" dirty="0" smtClean="0"/>
              <a:t>Lire tout un fichier texte dans une chaîne de caractères</a:t>
            </a:r>
          </a:p>
          <a:p>
            <a:endParaRPr lang="fr-FR" dirty="0" smtClean="0"/>
          </a:p>
          <a:p>
            <a:r>
              <a:rPr lang="fr-FR" dirty="0" smtClean="0"/>
              <a:t>Lire tout un fichier </a:t>
            </a:r>
            <a:r>
              <a:rPr lang="fr-FR" dirty="0" smtClean="0"/>
              <a:t>binaire dans un tableau de </a:t>
            </a:r>
            <a:r>
              <a:rPr lang="fr-FR" dirty="0" err="1" smtClean="0"/>
              <a:t>byte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Sinon voir la documentation.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47664" y="3356992"/>
            <a:ext cx="568863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file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("myfile.txt");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file.readString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75656" y="4941168"/>
            <a:ext cx="56166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file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("myblob.bin");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bytes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file.readBytes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écriture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Similaire à la lecture.</a:t>
            </a:r>
          </a:p>
          <a:p>
            <a:r>
              <a:rPr lang="fr-FR" dirty="0" smtClean="0"/>
              <a:t>Ecrire une chaîne de caractères dans un fichier texte</a:t>
            </a:r>
          </a:p>
          <a:p>
            <a:pPr lvl="1"/>
            <a:r>
              <a:rPr lang="fr-FR" dirty="0" smtClean="0"/>
              <a:t>false = remplacement, </a:t>
            </a:r>
            <a:r>
              <a:rPr lang="fr-FR" dirty="0" err="1" smtClean="0"/>
              <a:t>true</a:t>
            </a:r>
            <a:r>
              <a:rPr lang="fr-FR" dirty="0" smtClean="0"/>
              <a:t> = ajout</a:t>
            </a:r>
          </a:p>
          <a:p>
            <a:r>
              <a:rPr lang="fr-FR" dirty="0" smtClean="0"/>
              <a:t>Ecrire une suite de </a:t>
            </a:r>
            <a:r>
              <a:rPr lang="fr-FR" dirty="0" err="1" smtClean="0"/>
              <a:t>byte</a:t>
            </a:r>
            <a:r>
              <a:rPr lang="fr-FR" dirty="0" smtClean="0"/>
              <a:t> dans un fichier binaire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Sinon voir la documentation.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195736" y="2780928"/>
            <a:ext cx="612068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file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Gdx.files.local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("myfile.txt");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file.writeString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("My god, it's full of stars", false);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75656" y="4365104"/>
            <a:ext cx="604867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file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Gdx.files.local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("myblob.bin");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file.writeBytes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[] { 20, 3, -2, 10 }, false);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4288" y="301611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divers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</a:t>
            </a:r>
          </a:p>
          <a:p>
            <a:r>
              <a:rPr lang="fr-FR" dirty="0" smtClean="0"/>
              <a:t>Renommer</a:t>
            </a:r>
          </a:p>
          <a:p>
            <a:endParaRPr lang="fr-FR" dirty="0" smtClean="0"/>
          </a:p>
          <a:p>
            <a:r>
              <a:rPr lang="fr-FR" dirty="0" smtClean="0"/>
              <a:t>Déplacer</a:t>
            </a:r>
          </a:p>
          <a:p>
            <a:endParaRPr lang="fr-FR" dirty="0" smtClean="0"/>
          </a:p>
          <a:p>
            <a:r>
              <a:rPr lang="fr-FR" dirty="0" smtClean="0"/>
              <a:t>Copier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419872" y="1772816"/>
            <a:ext cx="53285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Gdx.files.local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("fichierLocal.txt").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99592" y="2924944"/>
            <a:ext cx="78488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Gdx.files.external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("fichierExterne1.txt").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rename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("fichierExterne2.txt");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7544" y="4077072"/>
            <a:ext cx="82809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Gdx.files.external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("mycopy.txt").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moveTo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Gdx.files.local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("mylocalcopy.txt"));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5157192"/>
            <a:ext cx="748883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FileHandle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fichierSource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("fichierExterne.txt");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fichierSource.copyTo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Gdx.files.external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("laCopyExterne.txt");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Fichiers = ressources</a:t>
            </a:r>
          </a:p>
          <a:p>
            <a:r>
              <a:rPr lang="fr-FR" dirty="0" smtClean="0"/>
              <a:t>Module </a:t>
            </a:r>
            <a:r>
              <a:rPr lang="fr-FR" dirty="0" err="1" smtClean="0"/>
              <a:t>Gdx.files</a:t>
            </a:r>
            <a:endParaRPr lang="fr-FR" dirty="0" smtClean="0"/>
          </a:p>
          <a:p>
            <a:r>
              <a:rPr lang="fr-FR" dirty="0" smtClean="0"/>
              <a:t>Fonctionnalités</a:t>
            </a:r>
          </a:p>
          <a:p>
            <a:pPr lvl="1"/>
            <a:r>
              <a:rPr lang="fr-FR" dirty="0" smtClean="0"/>
              <a:t>La </a:t>
            </a:r>
            <a:r>
              <a:rPr lang="fr-FR" dirty="0" smtClean="0"/>
              <a:t>lecture d'un fichier</a:t>
            </a:r>
          </a:p>
          <a:p>
            <a:pPr lvl="1"/>
            <a:r>
              <a:rPr lang="fr-FR" dirty="0" smtClean="0"/>
              <a:t>L’écriture dans un fichier</a:t>
            </a:r>
          </a:p>
          <a:p>
            <a:pPr lvl="1"/>
            <a:r>
              <a:rPr lang="fr-FR" dirty="0" smtClean="0"/>
              <a:t>Copier un fichier</a:t>
            </a:r>
          </a:p>
          <a:p>
            <a:pPr lvl="1"/>
            <a:r>
              <a:rPr lang="fr-FR" dirty="0" smtClean="0"/>
              <a:t>Déplacer un fichier</a:t>
            </a:r>
          </a:p>
          <a:p>
            <a:pPr lvl="1"/>
            <a:r>
              <a:rPr lang="fr-FR" dirty="0" smtClean="0"/>
              <a:t>Supprimer un </a:t>
            </a:r>
            <a:r>
              <a:rPr lang="fr-FR" dirty="0" smtClean="0"/>
              <a:t>fichier</a:t>
            </a:r>
          </a:p>
          <a:p>
            <a:pPr lvl="1"/>
            <a:r>
              <a:rPr lang="fr-FR" dirty="0" smtClean="0"/>
              <a:t>Lister / Parcourir </a:t>
            </a:r>
            <a:r>
              <a:rPr lang="fr-FR" dirty="0" smtClean="0"/>
              <a:t>les fichiers et les </a:t>
            </a:r>
            <a:r>
              <a:rPr lang="fr-FR" dirty="0" smtClean="0"/>
              <a:t>répertoires</a:t>
            </a:r>
          </a:p>
          <a:p>
            <a:pPr lvl="1"/>
            <a:r>
              <a:rPr lang="fr-FR" dirty="0" smtClean="0"/>
              <a:t>Tester l’existence d’un fichier / répertoire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les types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Fichier = instance de la classe </a:t>
            </a:r>
            <a:r>
              <a:rPr lang="fr-FR" dirty="0" err="1" smtClean="0"/>
              <a:t>FileHandle</a:t>
            </a:r>
            <a:endParaRPr lang="fr-FR" dirty="0" smtClean="0"/>
          </a:p>
          <a:p>
            <a:r>
              <a:rPr lang="fr-FR" dirty="0" smtClean="0"/>
              <a:t>Son type dépend de la place du fichier.</a:t>
            </a:r>
          </a:p>
          <a:p>
            <a:r>
              <a:rPr lang="fr-FR" dirty="0" smtClean="0"/>
              <a:t>Les différents types sont :</a:t>
            </a:r>
          </a:p>
          <a:p>
            <a:pPr lvl="1"/>
            <a:r>
              <a:rPr lang="fr-FR" dirty="0" err="1" smtClean="0"/>
              <a:t>Classpath</a:t>
            </a:r>
            <a:endParaRPr lang="fr-FR" dirty="0" smtClean="0"/>
          </a:p>
          <a:p>
            <a:pPr lvl="1"/>
            <a:r>
              <a:rPr lang="fr-FR" dirty="0" err="1" smtClean="0"/>
              <a:t>Internal</a:t>
            </a:r>
            <a:endParaRPr lang="fr-FR" dirty="0" smtClean="0"/>
          </a:p>
          <a:p>
            <a:pPr lvl="1"/>
            <a:r>
              <a:rPr lang="fr-FR" dirty="0" smtClean="0"/>
              <a:t>Local</a:t>
            </a:r>
          </a:p>
          <a:p>
            <a:pPr lvl="1"/>
            <a:r>
              <a:rPr lang="fr-FR" dirty="0" err="1" smtClean="0"/>
              <a:t>External</a:t>
            </a:r>
            <a:endParaRPr lang="fr-FR" dirty="0" smtClean="0"/>
          </a:p>
          <a:p>
            <a:pPr lvl="1"/>
            <a:r>
              <a:rPr lang="fr-FR" dirty="0" err="1" smtClean="0"/>
              <a:t>Absolute</a:t>
            </a:r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</a:t>
            </a:r>
            <a:r>
              <a:rPr lang="fr-FR" dirty="0" err="1" smtClean="0"/>
              <a:t>Classpath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Ces </a:t>
            </a:r>
            <a:r>
              <a:rPr lang="fr-FR" dirty="0" smtClean="0"/>
              <a:t>fichiers </a:t>
            </a:r>
            <a:r>
              <a:rPr lang="fr-FR" dirty="0" smtClean="0"/>
              <a:t>sont directement stockés </a:t>
            </a:r>
            <a:r>
              <a:rPr lang="fr-FR" dirty="0" smtClean="0"/>
              <a:t>dans </a:t>
            </a:r>
            <a:r>
              <a:rPr lang="fr-FR" dirty="0" smtClean="0"/>
              <a:t>les répertoires sources de </a:t>
            </a:r>
            <a:r>
              <a:rPr lang="fr-FR" dirty="0" smtClean="0"/>
              <a:t>votre </a:t>
            </a:r>
            <a:r>
              <a:rPr lang="fr-FR" dirty="0" smtClean="0"/>
              <a:t>projet.</a:t>
            </a:r>
          </a:p>
          <a:p>
            <a:r>
              <a:rPr lang="fr-FR" dirty="0" smtClean="0"/>
              <a:t>Ils sont « emballés » avec les jars et sont en lecture-seule.</a:t>
            </a:r>
          </a:p>
          <a:p>
            <a:r>
              <a:rPr lang="fr-FR" dirty="0" smtClean="0"/>
              <a:t>Disponibilité :</a:t>
            </a:r>
          </a:p>
          <a:p>
            <a:endParaRPr lang="fr-FR" dirty="0" smtClean="0"/>
          </a:p>
          <a:p>
            <a:r>
              <a:rPr lang="fr-FR" dirty="0" smtClean="0"/>
              <a:t>Ce </a:t>
            </a:r>
            <a:r>
              <a:rPr lang="fr-FR" dirty="0" smtClean="0"/>
              <a:t>genre de fichier est à éviter dès que possibles</a:t>
            </a:r>
            <a:r>
              <a:rPr lang="fr-FR" dirty="0" smtClean="0"/>
              <a:t>.</a:t>
            </a:r>
            <a:endParaRPr lang="fr-FR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563888" y="3861048"/>
          <a:ext cx="4576472" cy="971303"/>
        </p:xfrm>
        <a:graphic>
          <a:graphicData uri="http://schemas.openxmlformats.org/drawingml/2006/table">
            <a:tbl>
              <a:tblPr/>
              <a:tblGrid>
                <a:gridCol w="1144118"/>
                <a:gridCol w="1144118"/>
                <a:gridCol w="1144118"/>
                <a:gridCol w="1144118"/>
              </a:tblGrid>
              <a:tr h="12017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Desktop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Android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HTML5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iOS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773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Non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Non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</a:t>
            </a:r>
            <a:r>
              <a:rPr lang="fr-FR" dirty="0" err="1" smtClean="0"/>
              <a:t>Internal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Internal = </a:t>
            </a:r>
            <a:r>
              <a:rPr lang="en-US" dirty="0" err="1" smtClean="0"/>
              <a:t>ressources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 smtClean="0"/>
          </a:p>
          <a:p>
            <a:pPr lvl="1"/>
            <a:r>
              <a:rPr lang="en-US" dirty="0" smtClean="0"/>
              <a:t>images</a:t>
            </a:r>
            <a:r>
              <a:rPr lang="en-US" dirty="0" smtClean="0"/>
              <a:t>, </a:t>
            </a:r>
            <a:r>
              <a:rPr lang="en-US" dirty="0" smtClean="0"/>
              <a:t>son, etc.</a:t>
            </a:r>
          </a:p>
          <a:p>
            <a:r>
              <a:rPr lang="en-US" dirty="0" err="1" smtClean="0"/>
              <a:t>Simplement</a:t>
            </a:r>
            <a:r>
              <a:rPr lang="en-US" dirty="0" smtClean="0"/>
              <a:t> les </a:t>
            </a:r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assets du </a:t>
            </a:r>
            <a:r>
              <a:rPr lang="en-US" dirty="0" err="1" smtClean="0"/>
              <a:t>projet</a:t>
            </a:r>
            <a:endParaRPr lang="en-US" dirty="0" smtClean="0"/>
          </a:p>
          <a:p>
            <a:pPr lvl="1"/>
            <a:r>
              <a:rPr lang="en-US" dirty="0" smtClean="0"/>
              <a:t>$ANDROID_PROJECT/assets/data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autres</a:t>
            </a:r>
            <a:r>
              <a:rPr lang="en-US" dirty="0" smtClean="0"/>
              <a:t> </a:t>
            </a:r>
            <a:r>
              <a:rPr lang="en-US" dirty="0" err="1" smtClean="0"/>
              <a:t>projets</a:t>
            </a:r>
            <a:r>
              <a:rPr lang="en-US" dirty="0" smtClean="0"/>
              <a:t> (Desktop)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liés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répertoire</a:t>
            </a:r>
            <a:r>
              <a:rPr lang="en-US" dirty="0" smtClean="0"/>
              <a:t> et le </a:t>
            </a:r>
            <a:r>
              <a:rPr lang="en-US" dirty="0" err="1" smtClean="0"/>
              <a:t>consulteront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l’exécution</a:t>
            </a:r>
            <a:r>
              <a:rPr lang="en-US" dirty="0" smtClean="0"/>
              <a:t> </a:t>
            </a:r>
            <a:r>
              <a:rPr lang="en-US" dirty="0" err="1" smtClean="0"/>
              <a:t>sous</a:t>
            </a:r>
            <a:r>
              <a:rPr lang="en-US" dirty="0" smtClean="0"/>
              <a:t> Eclipse</a:t>
            </a:r>
          </a:p>
          <a:p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stockés</a:t>
            </a:r>
            <a:endParaRPr lang="en-US" dirty="0" smtClean="0"/>
          </a:p>
          <a:p>
            <a:pPr lvl="1"/>
            <a:r>
              <a:rPr lang="en-US" dirty="0" err="1" smtClean="0"/>
              <a:t>relativement</a:t>
            </a:r>
            <a:r>
              <a:rPr lang="en-US" dirty="0" smtClean="0"/>
              <a:t> à la </a:t>
            </a:r>
            <a:r>
              <a:rPr lang="en-US" dirty="0" err="1" smtClean="0"/>
              <a:t>racine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du </a:t>
            </a:r>
            <a:r>
              <a:rPr lang="en-US" dirty="0" err="1" smtClean="0"/>
              <a:t>répertoire</a:t>
            </a:r>
            <a:r>
              <a:rPr lang="en-US" dirty="0" smtClean="0"/>
              <a:t> de travail </a:t>
            </a:r>
            <a:r>
              <a:rPr lang="en-US" dirty="0" err="1" smtClean="0"/>
              <a:t>sur</a:t>
            </a:r>
            <a:r>
              <a:rPr lang="en-US" dirty="0" smtClean="0"/>
              <a:t> Desktop,</a:t>
            </a:r>
          </a:p>
          <a:p>
            <a:pPr lvl="1"/>
            <a:r>
              <a:rPr lang="en-US" dirty="0" err="1" smtClean="0"/>
              <a:t>relativement</a:t>
            </a:r>
            <a:r>
              <a:rPr lang="en-US" dirty="0" smtClean="0"/>
              <a:t> au </a:t>
            </a:r>
            <a:r>
              <a:rPr lang="en-US" dirty="0" err="1" smtClean="0"/>
              <a:t>répertoire</a:t>
            </a:r>
            <a:r>
              <a:rPr lang="en-US" dirty="0" smtClean="0"/>
              <a:t> assets </a:t>
            </a:r>
            <a:r>
              <a:rPr lang="en-US" dirty="0" err="1" smtClean="0"/>
              <a:t>sur</a:t>
            </a:r>
            <a:r>
              <a:rPr lang="en-US" dirty="0" smtClean="0"/>
              <a:t> Android</a:t>
            </a:r>
            <a:r>
              <a:rPr lang="en-US" dirty="0" smtClean="0"/>
              <a:t>.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“</a:t>
            </a:r>
            <a:r>
              <a:rPr lang="en-US" dirty="0" err="1" smtClean="0"/>
              <a:t>emballés</a:t>
            </a:r>
            <a:r>
              <a:rPr lang="en-US" dirty="0" smtClean="0"/>
              <a:t>”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l’apk</a:t>
            </a:r>
            <a:r>
              <a:rPr lang="en-US" dirty="0" smtClean="0"/>
              <a:t>.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non </a:t>
            </a:r>
            <a:r>
              <a:rPr lang="en-US" dirty="0" err="1" smtClean="0"/>
              <a:t>accessibles</a:t>
            </a:r>
            <a:r>
              <a:rPr lang="en-US" dirty="0" smtClean="0"/>
              <a:t> pour les </a:t>
            </a:r>
            <a:r>
              <a:rPr lang="en-US" dirty="0" err="1" smtClean="0"/>
              <a:t>autres</a:t>
            </a:r>
            <a:r>
              <a:rPr lang="en-US" dirty="0" smtClean="0"/>
              <a:t> applications.</a:t>
            </a:r>
            <a:endParaRPr 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412776"/>
            <a:ext cx="1800200" cy="1850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948264" y="2420888"/>
            <a:ext cx="1656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</a:t>
            </a:r>
            <a:r>
              <a:rPr lang="fr-FR" dirty="0" err="1" smtClean="0"/>
              <a:t>Internal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en lecture </a:t>
            </a:r>
            <a:r>
              <a:rPr lang="en-US" dirty="0" err="1" smtClean="0"/>
              <a:t>seule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Disponibilité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dirty="0" smtClean="0"/>
              <a:t>Si un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trouvé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cherché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635896" y="2348880"/>
          <a:ext cx="4576472" cy="916631"/>
        </p:xfrm>
        <a:graphic>
          <a:graphicData uri="http://schemas.openxmlformats.org/drawingml/2006/table">
            <a:tbl>
              <a:tblPr/>
              <a:tblGrid>
                <a:gridCol w="1144118"/>
                <a:gridCol w="1144118"/>
                <a:gridCol w="1144118"/>
                <a:gridCol w="1144118"/>
              </a:tblGrid>
              <a:tr h="321029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Desktop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Android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HTML5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iOS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067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stockés</a:t>
            </a:r>
            <a:endParaRPr lang="en-US" dirty="0" smtClean="0"/>
          </a:p>
          <a:p>
            <a:pPr lvl="1"/>
            <a:r>
              <a:rPr lang="en-US" dirty="0" err="1" smtClean="0"/>
              <a:t>relativement</a:t>
            </a:r>
            <a:r>
              <a:rPr lang="en-US" dirty="0" smtClean="0"/>
              <a:t> </a:t>
            </a:r>
            <a:r>
              <a:rPr lang="en-US" dirty="0" smtClean="0"/>
              <a:t>à la </a:t>
            </a:r>
            <a:r>
              <a:rPr lang="en-US" dirty="0" err="1" smtClean="0"/>
              <a:t>racine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du </a:t>
            </a:r>
            <a:r>
              <a:rPr lang="en-US" dirty="0" err="1" smtClean="0"/>
              <a:t>répertoire</a:t>
            </a:r>
            <a:r>
              <a:rPr lang="en-US" dirty="0" smtClean="0"/>
              <a:t> de travail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smtClean="0"/>
              <a:t>Desktop (internal = local),</a:t>
            </a:r>
            <a:endParaRPr lang="en-US" dirty="0" smtClean="0"/>
          </a:p>
          <a:p>
            <a:pPr lvl="1"/>
            <a:r>
              <a:rPr lang="en-US" dirty="0" err="1" smtClean="0"/>
              <a:t>r</a:t>
            </a:r>
            <a:r>
              <a:rPr lang="en-US" dirty="0" err="1" smtClean="0"/>
              <a:t>elativement</a:t>
            </a:r>
            <a:r>
              <a:rPr lang="en-US" dirty="0" smtClean="0"/>
              <a:t>  au </a:t>
            </a:r>
            <a:r>
              <a:rPr lang="en-US" dirty="0" err="1" smtClean="0"/>
              <a:t>répertoire</a:t>
            </a:r>
            <a:r>
              <a:rPr lang="en-US" dirty="0" smtClean="0"/>
              <a:t> </a:t>
            </a:r>
            <a:r>
              <a:rPr lang="en-US" dirty="0" err="1" smtClean="0"/>
              <a:t>racine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> </a:t>
            </a:r>
            <a:r>
              <a:rPr lang="en-US" dirty="0" err="1" smtClean="0"/>
              <a:t>sous</a:t>
            </a:r>
            <a:r>
              <a:rPr lang="en-US" dirty="0" smtClean="0"/>
              <a:t> Android. 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privés</a:t>
            </a:r>
            <a:r>
              <a:rPr lang="en-US" dirty="0" smtClean="0"/>
              <a:t> et </a:t>
            </a:r>
            <a:r>
              <a:rPr lang="en-US" dirty="0" err="1" smtClean="0"/>
              <a:t>détruits</a:t>
            </a:r>
            <a:r>
              <a:rPr lang="en-US" dirty="0" smtClean="0"/>
              <a:t> avec </a:t>
            </a:r>
            <a:r>
              <a:rPr lang="en-US" dirty="0" err="1" smtClean="0"/>
              <a:t>l’application</a:t>
            </a:r>
            <a:r>
              <a:rPr lang="en-US" dirty="0" smtClean="0"/>
              <a:t>.</a:t>
            </a:r>
          </a:p>
          <a:p>
            <a:r>
              <a:rPr lang="fr-FR" dirty="0" smtClean="0"/>
              <a:t>C</a:t>
            </a:r>
            <a:r>
              <a:rPr lang="fr-FR" dirty="0" smtClean="0"/>
              <a:t>es </a:t>
            </a:r>
            <a:r>
              <a:rPr lang="fr-FR" dirty="0" smtClean="0"/>
              <a:t>fichiers </a:t>
            </a:r>
            <a:r>
              <a:rPr lang="fr-FR" dirty="0" smtClean="0"/>
              <a:t>sont </a:t>
            </a:r>
            <a:r>
              <a:rPr lang="fr-FR" dirty="0" smtClean="0"/>
              <a:t>en Lecture/Ecriture.</a:t>
            </a:r>
          </a:p>
          <a:p>
            <a:r>
              <a:rPr lang="en-US" dirty="0" err="1" smtClean="0"/>
              <a:t>Disponibilité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Utiles</a:t>
            </a:r>
            <a:r>
              <a:rPr lang="en-US" dirty="0" smtClean="0"/>
              <a:t> pour de </a:t>
            </a:r>
            <a:r>
              <a:rPr lang="en-US" dirty="0" err="1" smtClean="0"/>
              <a:t>petits</a:t>
            </a:r>
            <a:r>
              <a:rPr lang="en-US" dirty="0" smtClean="0"/>
              <a:t> </a:t>
            </a:r>
            <a:r>
              <a:rPr lang="en-US" dirty="0" err="1" smtClean="0"/>
              <a:t>fichiers</a:t>
            </a:r>
            <a:r>
              <a:rPr lang="en-US" dirty="0" smtClean="0"/>
              <a:t>. Pour un </a:t>
            </a:r>
            <a:r>
              <a:rPr lang="en-US" dirty="0" err="1" smtClean="0"/>
              <a:t>stockage</a:t>
            </a:r>
            <a:r>
              <a:rPr lang="en-US" dirty="0" smtClean="0"/>
              <a:t> de type clef/</a:t>
            </a:r>
            <a:r>
              <a:rPr lang="en-US" dirty="0" err="1" smtClean="0"/>
              <a:t>valeur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possible de </a:t>
            </a:r>
            <a:r>
              <a:rPr lang="en-US" dirty="0" err="1" smtClean="0"/>
              <a:t>voir</a:t>
            </a:r>
            <a:r>
              <a:rPr lang="en-US" dirty="0" smtClean="0"/>
              <a:t> les Preferences.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635896" y="4221088"/>
          <a:ext cx="4576472" cy="849418"/>
        </p:xfrm>
        <a:graphic>
          <a:graphicData uri="http://schemas.openxmlformats.org/drawingml/2006/table">
            <a:tbl>
              <a:tblPr/>
              <a:tblGrid>
                <a:gridCol w="1144118"/>
                <a:gridCol w="1144118"/>
                <a:gridCol w="1144118"/>
                <a:gridCol w="1144118"/>
              </a:tblGrid>
              <a:tr h="21613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Desktop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Android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HTML5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iOS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585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Non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</a:t>
            </a:r>
            <a:r>
              <a:rPr lang="fr-FR" dirty="0" err="1" smtClean="0"/>
              <a:t>External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stockés</a:t>
            </a:r>
            <a:endParaRPr lang="en-US" dirty="0" smtClean="0"/>
          </a:p>
          <a:p>
            <a:pPr lvl="1"/>
            <a:r>
              <a:rPr lang="en-US" dirty="0" err="1" smtClean="0"/>
              <a:t>relativement</a:t>
            </a:r>
            <a:r>
              <a:rPr lang="en-US" dirty="0" smtClean="0"/>
              <a:t> </a:t>
            </a:r>
            <a:r>
              <a:rPr lang="en-US" dirty="0" smtClean="0"/>
              <a:t>au </a:t>
            </a:r>
            <a:r>
              <a:rPr lang="en-US" dirty="0" err="1" smtClean="0"/>
              <a:t>répertoire</a:t>
            </a:r>
            <a:r>
              <a:rPr lang="en-US" dirty="0" smtClean="0"/>
              <a:t> Home de </a:t>
            </a:r>
            <a:r>
              <a:rPr lang="en-US" dirty="0" err="1" smtClean="0"/>
              <a:t>l’utilisateur</a:t>
            </a:r>
            <a:r>
              <a:rPr lang="en-US" dirty="0" smtClean="0"/>
              <a:t> Desktop,</a:t>
            </a:r>
            <a:endParaRPr lang="en-US" dirty="0" smtClean="0"/>
          </a:p>
          <a:p>
            <a:pPr lvl="1"/>
            <a:r>
              <a:rPr lang="en-US" dirty="0" err="1" smtClean="0"/>
              <a:t>relativement</a:t>
            </a:r>
            <a:r>
              <a:rPr lang="en-US" dirty="0" smtClean="0"/>
              <a:t>  </a:t>
            </a:r>
            <a:r>
              <a:rPr lang="en-US" dirty="0" smtClean="0"/>
              <a:t>au </a:t>
            </a:r>
            <a:r>
              <a:rPr lang="en-US" dirty="0" err="1" smtClean="0"/>
              <a:t>répertoire</a:t>
            </a:r>
            <a:r>
              <a:rPr lang="en-US" dirty="0" smtClean="0"/>
              <a:t> </a:t>
            </a:r>
            <a:r>
              <a:rPr lang="en-US" dirty="0" err="1" smtClean="0"/>
              <a:t>racine</a:t>
            </a:r>
            <a:r>
              <a:rPr lang="en-US" dirty="0" smtClean="0"/>
              <a:t> de </a:t>
            </a:r>
            <a:r>
              <a:rPr lang="en-US" dirty="0" smtClean="0"/>
              <a:t>la carte SD.</a:t>
            </a:r>
          </a:p>
          <a:p>
            <a:r>
              <a:rPr lang="fr-FR" dirty="0" smtClean="0"/>
              <a:t>Ces fichiers sont en Lecture/Ecriture.</a:t>
            </a:r>
          </a:p>
          <a:p>
            <a:r>
              <a:rPr lang="en-US" dirty="0" err="1" smtClean="0"/>
              <a:t>Disponibilité</a:t>
            </a:r>
            <a:r>
              <a:rPr lang="en-US" dirty="0" smtClean="0"/>
              <a:t>:</a:t>
            </a:r>
            <a:endParaRPr lang="en-US" dirty="0" smtClean="0"/>
          </a:p>
          <a:p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483768" y="4941168"/>
          <a:ext cx="4576472" cy="830842"/>
        </p:xfrm>
        <a:graphic>
          <a:graphicData uri="http://schemas.openxmlformats.org/drawingml/2006/table">
            <a:tbl>
              <a:tblPr/>
              <a:tblGrid>
                <a:gridCol w="1144118"/>
                <a:gridCol w="1144118"/>
                <a:gridCol w="1144118"/>
                <a:gridCol w="1144118"/>
              </a:tblGrid>
              <a:tr h="12017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Desktop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Android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HTML5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err="1"/>
                        <a:t>iOS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7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Non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fichiers : </a:t>
            </a:r>
            <a:r>
              <a:rPr lang="fr-FR" dirty="0" err="1" smtClean="0"/>
              <a:t>Absolute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chemin complet doit être indiqué.</a:t>
            </a:r>
          </a:p>
          <a:p>
            <a:r>
              <a:rPr lang="fr-FR" dirty="0" smtClean="0"/>
              <a:t>Disponibilité :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Portabilité </a:t>
            </a:r>
            <a:r>
              <a:rPr lang="fr-FR" dirty="0" smtClean="0">
                <a:sym typeface="Wingdings" pitchFamily="2" charset="2"/>
              </a:rPr>
              <a:t> à proscrire.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411760" y="2852936"/>
          <a:ext cx="4576472" cy="943211"/>
        </p:xfrm>
        <a:graphic>
          <a:graphicData uri="http://schemas.openxmlformats.org/drawingml/2006/table">
            <a:tbl>
              <a:tblPr/>
              <a:tblGrid>
                <a:gridCol w="1144118"/>
                <a:gridCol w="1144118"/>
                <a:gridCol w="1144118"/>
                <a:gridCol w="1144118"/>
              </a:tblGrid>
              <a:tr h="120172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Desktop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Android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HTML5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/>
                        <a:t>iOS</a:t>
                      </a:r>
                      <a:endParaRPr lang="fr-FR" sz="240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647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Non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 marL="3902" marR="3902" marT="3902" marB="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678</Words>
  <Application>Microsoft Office PowerPoint</Application>
  <PresentationFormat>Affichage à l'écran (4:3)</PresentationFormat>
  <Paragraphs>175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Les fichiers</vt:lpstr>
      <vt:lpstr>Les fichiers : introduction</vt:lpstr>
      <vt:lpstr>Les fichiers : les types de stockage</vt:lpstr>
      <vt:lpstr>Les fichiers : Classpath</vt:lpstr>
      <vt:lpstr>Les fichiers : Internal</vt:lpstr>
      <vt:lpstr>Les fichiers : Internal</vt:lpstr>
      <vt:lpstr>Les fichiers : Local</vt:lpstr>
      <vt:lpstr>Les fichiers : External</vt:lpstr>
      <vt:lpstr>Les fichiers : Absolute</vt:lpstr>
      <vt:lpstr>Les fichiers : disponibilité</vt:lpstr>
      <vt:lpstr>Les fichiers : FileHandles</vt:lpstr>
      <vt:lpstr>Les fichiers : arborescence</vt:lpstr>
      <vt:lpstr>Les fichiers : arborescence</vt:lpstr>
      <vt:lpstr>Les fichiers : lecture</vt:lpstr>
      <vt:lpstr>Les fichiers : écriture</vt:lpstr>
      <vt:lpstr>Les fichiers : divers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Benoît</cp:lastModifiedBy>
  <cp:revision>222</cp:revision>
  <dcterms:created xsi:type="dcterms:W3CDTF">2013-07-23T07:35:43Z</dcterms:created>
  <dcterms:modified xsi:type="dcterms:W3CDTF">2013-12-09T13:42:16Z</dcterms:modified>
</cp:coreProperties>
</file>