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70" r:id="rId8"/>
    <p:sldId id="269" r:id="rId9"/>
    <p:sldId id="271" r:id="rId10"/>
    <p:sldId id="272" r:id="rId11"/>
    <p:sldId id="268" r:id="rId12"/>
    <p:sldId id="274" r:id="rId13"/>
    <p:sldId id="275" r:id="rId14"/>
    <p:sldId id="277" r:id="rId15"/>
    <p:sldId id="278" r:id="rId16"/>
    <p:sldId id="279" r:id="rId17"/>
    <p:sldId id="276" r:id="rId18"/>
    <p:sldId id="273" r:id="rId19"/>
    <p:sldId id="280" r:id="rId20"/>
    <p:sldId id="284" r:id="rId21"/>
    <p:sldId id="287" r:id="rId22"/>
    <p:sldId id="286" r:id="rId23"/>
    <p:sldId id="288" r:id="rId24"/>
    <p:sldId id="285" r:id="rId25"/>
    <p:sldId id="290" r:id="rId26"/>
    <p:sldId id="291" r:id="rId27"/>
    <p:sldId id="289" r:id="rId28"/>
    <p:sldId id="292" r:id="rId29"/>
    <p:sldId id="297" r:id="rId30"/>
    <p:sldId id="293" r:id="rId31"/>
    <p:sldId id="294" r:id="rId32"/>
    <p:sldId id="295" r:id="rId33"/>
    <p:sldId id="296" r:id="rId34"/>
    <p:sldId id="300" r:id="rId35"/>
    <p:sldId id="301" r:id="rId36"/>
    <p:sldId id="302" r:id="rId37"/>
    <p:sldId id="304" r:id="rId38"/>
    <p:sldId id="305" r:id="rId39"/>
    <p:sldId id="306" r:id="rId40"/>
    <p:sldId id="303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93" d="100"/>
          <a:sy n="93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einerstilesets.d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libgdx-texturepacker-gui/" TargetMode="External"/><Relationship Id="rId2" Type="http://schemas.openxmlformats.org/officeDocument/2006/relationships/hyperlink" Target="http://www.codeandweb.com/texturepa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Cavalier.avi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graphique 2D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Mélange (</a:t>
            </a:r>
            <a:r>
              <a:rPr lang="fr-FR" dirty="0" err="1" smtClean="0"/>
              <a:t>Blending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608" y="2276872"/>
            <a:ext cx="6552728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("data/soleil.png"));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Gdx.gl.glClear(GL10.GL_COLOR_BUFFER_BIT);  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Gdx.gl.glClearColor(0, 0, .75f, 0);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_batch.disableBlending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_batch.disableBlending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_batch.end();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40" y="5229200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484784"/>
            <a:ext cx="1381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331640" y="5589240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509120"/>
            <a:ext cx="2799233" cy="205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Portion visible du monde sur</a:t>
            </a:r>
            <a:br>
              <a:rPr lang="fr-FR" dirty="0" smtClean="0"/>
            </a:br>
            <a:r>
              <a:rPr lang="fr-FR" dirty="0" smtClean="0"/>
              <a:t>l’écran du dispositif</a:t>
            </a:r>
          </a:p>
          <a:p>
            <a:r>
              <a:rPr lang="fr-FR" dirty="0" smtClean="0"/>
              <a:t>Par défaut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552" y="3212976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4932040" y="2348880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39552" y="320368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987824" y="2924944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95536" y="4869160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92152" y="4869160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6444208" y="3625279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6444208" y="2041103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444208" y="3625279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987824" y="2348880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932040" y="3645024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44208" y="2329135"/>
            <a:ext cx="1944216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444208" y="232913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pic>
        <p:nvPicPr>
          <p:cNvPr id="614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293096"/>
            <a:ext cx="571128" cy="571128"/>
          </a:xfrm>
          <a:prstGeom prst="rect">
            <a:avLst/>
          </a:prstGeom>
          <a:noFill/>
        </p:spPr>
      </p:pic>
      <p:pic>
        <p:nvPicPr>
          <p:cNvPr id="3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9144" y="3068960"/>
            <a:ext cx="571128" cy="5711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87824" y="3553271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2987824" y="4221088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923928" y="3284984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987824" y="3645024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987824" y="3553271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/>
      <p:bldP spid="23" grpId="0"/>
      <p:bldP spid="4" grpId="0" animBg="1"/>
      <p:bldP spid="15" grpId="0"/>
      <p:bldP spid="6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cas de déplacement</a:t>
            </a:r>
            <a:br>
              <a:rPr lang="fr-FR" dirty="0" smtClean="0"/>
            </a:br>
            <a:r>
              <a:rPr lang="fr-FR" dirty="0" smtClean="0"/>
              <a:t>d’un objet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552" y="3016697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4932040" y="2152601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501008"/>
            <a:ext cx="571128" cy="5711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87824" y="3376737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39552" y="300740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987824" y="2728665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95536" y="4672881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92152" y="467288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987824" y="3356992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6444208" y="3429000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6444208" y="1844824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444208" y="3429000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2987824" y="4024809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923928" y="3088705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987824" y="2152601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932040" y="3448745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44208" y="2132856"/>
            <a:ext cx="1944216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444208" y="21328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987824" y="3448745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348880"/>
            <a:ext cx="571128" cy="571128"/>
          </a:xfrm>
          <a:prstGeom prst="rect">
            <a:avLst/>
          </a:prstGeom>
          <a:noFill/>
        </p:spPr>
      </p:pic>
      <p:sp>
        <p:nvSpPr>
          <p:cNvPr id="26" name="ZoneTexte 25"/>
          <p:cNvSpPr txBox="1"/>
          <p:nvPr/>
        </p:nvSpPr>
        <p:spPr>
          <a:xfrm>
            <a:off x="5940152" y="4841865"/>
            <a:ext cx="280831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…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batch.draw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100, 100);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2160" y="5417929"/>
            <a:ext cx="2592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cas de </a:t>
            </a:r>
            <a:r>
              <a:rPr lang="fr-FR" dirty="0" err="1" smtClean="0"/>
              <a:t>redimenssionnement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 l’écran, le </a:t>
            </a:r>
            <a:r>
              <a:rPr lang="fr-FR" dirty="0" err="1" smtClean="0"/>
              <a:t>viewport</a:t>
            </a:r>
            <a:r>
              <a:rPr lang="fr-FR" dirty="0" smtClean="0"/>
              <a:t> ne </a:t>
            </a:r>
            <a:br>
              <a:rPr lang="fr-FR" dirty="0" smtClean="0"/>
            </a:br>
            <a:r>
              <a:rPr lang="fr-FR" dirty="0" smtClean="0"/>
              <a:t>change pas !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47664" y="3140968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5940152" y="2257127"/>
            <a:ext cx="2520280" cy="12438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73351"/>
            <a:ext cx="571128" cy="5711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95936" y="3501008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547664" y="313167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995936" y="2852936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03648" y="4797152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00264" y="4797152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995936" y="3481263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7452320" y="3553271"/>
            <a:ext cx="1296144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52320" y="1969095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308304" y="355327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995936" y="4149080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32040" y="3212976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995936" y="2276872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5940152" y="3553271"/>
            <a:ext cx="2520280" cy="12438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452320" y="2257127"/>
            <a:ext cx="1008112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452320" y="22571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995936" y="3573016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049215"/>
            <a:ext cx="296140" cy="57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Gérer son propre </a:t>
            </a:r>
            <a:r>
              <a:rPr lang="fr-FR" dirty="0" err="1" smtClean="0"/>
              <a:t>ViewPort</a:t>
            </a:r>
            <a:r>
              <a:rPr lang="fr-FR" dirty="0" smtClean="0"/>
              <a:t> = Camera</a:t>
            </a:r>
          </a:p>
          <a:p>
            <a:pPr lvl="1"/>
            <a:r>
              <a:rPr lang="fr-FR" dirty="0" err="1" smtClean="0"/>
              <a:t>OrthographicCamera</a:t>
            </a:r>
            <a:endParaRPr lang="fr-FR" dirty="0" smtClean="0"/>
          </a:p>
          <a:p>
            <a:r>
              <a:rPr lang="fr-FR" dirty="0" smtClean="0"/>
              <a:t>Création de la caméra :</a:t>
            </a:r>
          </a:p>
          <a:p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267744" y="3415640"/>
            <a:ext cx="51125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OrthographicCamera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OrthographicCamera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792" y="4927808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Dimensionner le </a:t>
            </a:r>
            <a:r>
              <a:rPr lang="fr-FR" dirty="0" err="1" smtClean="0"/>
              <a:t>ViewPort</a:t>
            </a:r>
            <a:endParaRPr lang="fr-FR" dirty="0" smtClean="0"/>
          </a:p>
          <a:p>
            <a:pPr lvl="1"/>
            <a:r>
              <a:rPr lang="fr-FR" dirty="0" err="1" smtClean="0"/>
              <a:t>resize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ViewPort</a:t>
            </a:r>
            <a:r>
              <a:rPr lang="fr-FR" dirty="0" smtClean="0"/>
              <a:t> change à chaque changement de taille d’écran</a:t>
            </a:r>
          </a:p>
          <a:p>
            <a:pPr lvl="1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475656" y="2636912"/>
            <a:ext cx="619268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_camera.setToOrtho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(false,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_camera.position.set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/ 2, 0);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_camera.update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704" y="3717032"/>
            <a:ext cx="525658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Prise en compte de la caméra</a:t>
            </a:r>
          </a:p>
          <a:p>
            <a:pPr lvl="1"/>
            <a:r>
              <a:rPr lang="fr-FR" dirty="0" err="1" smtClean="0"/>
              <a:t>render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24" y="2348880"/>
            <a:ext cx="5616624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Gdx.gl.glClear(GL10.GL_COLOR_BUFFER_BIT);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Gdx.gl.glClearColor(0, 0, .75f, 0);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_batch.setProjectionMatrix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_camera.combined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0, -10);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_batch.end();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872" y="4077072"/>
            <a:ext cx="49685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Modifier l’écran </a:t>
            </a:r>
            <a:r>
              <a:rPr lang="fr-FR" dirty="0" smtClean="0">
                <a:sym typeface="Wingdings" pitchFamily="2" charset="2"/>
              </a:rPr>
              <a:t> changer le </a:t>
            </a:r>
            <a:r>
              <a:rPr lang="fr-FR" dirty="0" err="1" smtClean="0">
                <a:sym typeface="Wingdings" pitchFamily="2" charset="2"/>
              </a:rPr>
              <a:t>ViewPort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La même échelle est conservée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47664" y="3140968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5004048" y="2257128"/>
            <a:ext cx="3456384" cy="1243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73351"/>
            <a:ext cx="571128" cy="5711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95936" y="3501008"/>
            <a:ext cx="1008112" cy="12961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547664" y="313167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995936" y="2852936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03648" y="4797152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00264" y="4797152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995936" y="3481263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7452320" y="3553271"/>
            <a:ext cx="1296144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52320" y="1969095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452320" y="355327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995936" y="4149080"/>
            <a:ext cx="1368152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499992" y="3212976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995936" y="2276872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5004048" y="3553272"/>
            <a:ext cx="3456384" cy="1243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452320" y="2257127"/>
            <a:ext cx="1008112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452320" y="22571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995936" y="3573016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52320" y="2996952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Changer l’échelle 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Changer le </a:t>
            </a:r>
            <a:r>
              <a:rPr lang="fr-FR" dirty="0" err="1" smtClean="0">
                <a:sym typeface="Wingdings" pitchFamily="2" charset="2"/>
              </a:rPr>
              <a:t>Viewport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3212976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923928" y="2348880"/>
            <a:ext cx="4464496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39552" y="320368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987824" y="2924944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95536" y="4869160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92152" y="4869160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444208" y="3625279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444208" y="2041103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444208" y="3625279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987824" y="2348880"/>
            <a:ext cx="3456384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23928" y="3645024"/>
            <a:ext cx="4464496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44208" y="2329135"/>
            <a:ext cx="1944216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44208" y="232913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pic>
        <p:nvPicPr>
          <p:cNvPr id="17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293096"/>
            <a:ext cx="571128" cy="571128"/>
          </a:xfrm>
          <a:prstGeom prst="rect">
            <a:avLst/>
          </a:prstGeom>
          <a:noFill/>
        </p:spPr>
      </p:pic>
      <p:pic>
        <p:nvPicPr>
          <p:cNvPr id="18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9144" y="2497832"/>
            <a:ext cx="1219200" cy="12192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87824" y="4221087"/>
            <a:ext cx="936104" cy="62832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987824" y="4509120"/>
            <a:ext cx="1224136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491880" y="3933056"/>
            <a:ext cx="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987824" y="3645024"/>
            <a:ext cx="3456384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987824" y="3553271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2" grpId="0"/>
      <p:bldP spid="15" grpId="0" animBg="1"/>
      <p:bldP spid="16" grpId="0"/>
      <p:bldP spid="19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Déplacer tous les objets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Déplacer le </a:t>
            </a:r>
            <a:r>
              <a:rPr lang="fr-FR" dirty="0" err="1" smtClean="0">
                <a:sym typeface="Wingdings" pitchFamily="2" charset="2"/>
              </a:rPr>
              <a:t>Viewport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9552" y="3212976"/>
            <a:ext cx="489654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3995936" y="2348880"/>
            <a:ext cx="4392488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39552" y="320368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monde (world)</a:t>
            </a:r>
            <a:endParaRPr lang="fr-FR" sz="14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987824" y="2924944"/>
            <a:ext cx="0" cy="360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95536" y="4869160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492152" y="4869160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6444208" y="3625279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444208" y="2041103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44208" y="3625279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(0,0)</a:t>
            </a:r>
            <a:endParaRPr lang="fr-FR" sz="14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2051720" y="2348880"/>
            <a:ext cx="4392488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3995936" y="3645024"/>
            <a:ext cx="4392488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4208" y="2329135"/>
            <a:ext cx="1944216" cy="1296144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444208" y="232913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L’écran</a:t>
            </a:r>
            <a:endParaRPr lang="fr-FR" sz="1400" dirty="0"/>
          </a:p>
        </p:txBody>
      </p:sp>
      <p:pic>
        <p:nvPicPr>
          <p:cNvPr id="37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293096"/>
            <a:ext cx="571128" cy="571128"/>
          </a:xfrm>
          <a:prstGeom prst="rect">
            <a:avLst/>
          </a:prstGeom>
          <a:noFill/>
        </p:spPr>
      </p:pic>
      <p:pic>
        <p:nvPicPr>
          <p:cNvPr id="38" name="Picture 1" descr="C:\Users\Benoît\Documents\Enseignement\Cours\Libgdx\Bob\sole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420888"/>
            <a:ext cx="571128" cy="571128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2051720" y="4201343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051720" y="4869160"/>
            <a:ext cx="2232248" cy="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2987824" y="3933056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051720" y="3645024"/>
            <a:ext cx="4392488" cy="1872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051720" y="4201343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fenêtre (</a:t>
            </a:r>
            <a:r>
              <a:rPr lang="fr-FR" sz="1400" dirty="0" err="1" smtClean="0"/>
              <a:t>ViewPort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0152" y="4841865"/>
            <a:ext cx="280831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…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camera.position.set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(0, 0);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9" grpId="0"/>
      <p:bldP spid="32" grpId="0"/>
      <p:bldP spid="35" grpId="0" animBg="1"/>
      <p:bldP spid="36" grpId="0"/>
      <p:bldP spid="39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= </a:t>
            </a:r>
            <a:r>
              <a:rPr lang="en-US" dirty="0" err="1" smtClean="0"/>
              <a:t>une</a:t>
            </a:r>
            <a:r>
              <a:rPr lang="en-US" dirty="0" smtClean="0"/>
              <a:t> image </a:t>
            </a:r>
            <a:r>
              <a:rPr lang="en-US" dirty="0" err="1" smtClean="0"/>
              <a:t>décodée</a:t>
            </a:r>
            <a:r>
              <a:rPr lang="en-US" dirty="0" smtClean="0"/>
              <a:t> (par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png</a:t>
            </a:r>
            <a:r>
              <a:rPr lang="en-US" dirty="0" smtClean="0"/>
              <a:t>) et </a:t>
            </a:r>
            <a:r>
              <a:rPr lang="en-US" dirty="0" err="1" smtClean="0"/>
              <a:t>envoyée</a:t>
            </a:r>
            <a:r>
              <a:rPr lang="en-US" dirty="0" smtClean="0"/>
              <a:t> au GPU.</a:t>
            </a:r>
          </a:p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géométrie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alors</a:t>
            </a:r>
            <a:r>
              <a:rPr lang="en-US" dirty="0" smtClean="0"/>
              <a:t> </a:t>
            </a:r>
            <a:r>
              <a:rPr lang="en-US" dirty="0" err="1" smtClean="0"/>
              <a:t>décrite</a:t>
            </a:r>
            <a:r>
              <a:rPr lang="en-US" dirty="0" smtClean="0"/>
              <a:t> et la texture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appliquée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indiquer</a:t>
            </a:r>
            <a:r>
              <a:rPr lang="en-US" dirty="0" smtClean="0"/>
              <a:t> les </a:t>
            </a:r>
            <a:r>
              <a:rPr lang="en-US" dirty="0" err="1" smtClean="0"/>
              <a:t>correspondances</a:t>
            </a:r>
            <a:r>
              <a:rPr lang="en-US" dirty="0" smtClean="0"/>
              <a:t> de points entre la texture et la </a:t>
            </a:r>
            <a:r>
              <a:rPr lang="en-US" dirty="0" err="1" smtClean="0"/>
              <a:t>géométrie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 rectangle qui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sous-partie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texture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appelé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région</a:t>
            </a:r>
            <a:r>
              <a:rPr lang="en-US" dirty="0" smtClean="0"/>
              <a:t> (texture region).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Sprite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Regrouper dans un seul objet</a:t>
            </a:r>
          </a:p>
          <a:p>
            <a:pPr lvl="1"/>
            <a:r>
              <a:rPr lang="fr-FR" dirty="0" smtClean="0"/>
              <a:t>La texture</a:t>
            </a:r>
          </a:p>
          <a:p>
            <a:pPr lvl="1"/>
            <a:r>
              <a:rPr lang="fr-FR" dirty="0" smtClean="0"/>
              <a:t>La région</a:t>
            </a:r>
          </a:p>
          <a:p>
            <a:pPr lvl="1"/>
            <a:r>
              <a:rPr lang="fr-FR" dirty="0" smtClean="0"/>
              <a:t>La géométrie</a:t>
            </a:r>
          </a:p>
          <a:p>
            <a:r>
              <a:rPr lang="fr-FR" dirty="0" smtClean="0"/>
              <a:t>Attention</a:t>
            </a:r>
          </a:p>
          <a:p>
            <a:pPr lvl="1"/>
            <a:r>
              <a:rPr lang="fr-FR" dirty="0" smtClean="0"/>
              <a:t>On associe des</a:t>
            </a:r>
            <a:br>
              <a:rPr lang="fr-FR" dirty="0" smtClean="0"/>
            </a:br>
            <a:r>
              <a:rPr lang="fr-FR" dirty="0" smtClean="0"/>
              <a:t>données modèle avec des données vue</a:t>
            </a:r>
          </a:p>
          <a:p>
            <a:pPr lvl="1"/>
            <a:r>
              <a:rPr lang="fr-FR" dirty="0" smtClean="0"/>
              <a:t>Cela va à l’encontre d’une approche MVC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63888" y="2708920"/>
            <a:ext cx="525658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texture =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("image.png"));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(texture, 20, 20, 50, 50);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sprite.setPosition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(10, 10);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sprite.setRotation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(45);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sprite.draw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(batch);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batch.end();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Préparer une image</a:t>
            </a:r>
          </a:p>
          <a:p>
            <a:pPr lvl="1"/>
            <a:r>
              <a:rPr lang="fr-FR" dirty="0" smtClean="0"/>
              <a:t>pour être stockée en mémoire.</a:t>
            </a:r>
          </a:p>
          <a:p>
            <a:pPr lvl="1"/>
            <a:r>
              <a:rPr lang="fr-FR" dirty="0" smtClean="0"/>
              <a:t>Pour être téléchargée dans le GPU sous la forme d’une texture.</a:t>
            </a:r>
          </a:p>
          <a:p>
            <a:r>
              <a:rPr lang="fr-FR" dirty="0" smtClean="0"/>
              <a:t>On peut dessiner des lignes, des rectangles, etc. et même dessiner pixel par pixel</a:t>
            </a:r>
          </a:p>
          <a:p>
            <a:r>
              <a:rPr lang="fr-FR" dirty="0" smtClean="0"/>
              <a:t>Création à partir</a:t>
            </a:r>
          </a:p>
          <a:p>
            <a:pPr lvl="1"/>
            <a:r>
              <a:rPr lang="fr-FR" dirty="0" smtClean="0"/>
              <a:t>d'un tableau d'octets contenant les données d'image codées en tant que JPEG , PNG ou BMP</a:t>
            </a:r>
          </a:p>
          <a:p>
            <a:pPr lvl="1"/>
            <a:r>
              <a:rPr lang="fr-FR" dirty="0" smtClean="0"/>
              <a:t>d’un fichier</a:t>
            </a:r>
          </a:p>
          <a:p>
            <a:pPr lvl="1"/>
            <a:r>
              <a:rPr lang="fr-FR" dirty="0" smtClean="0"/>
              <a:t>de ses dimensions et son format.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Pixmap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Pixmap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3608" y="3789040"/>
            <a:ext cx="338437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_batch.end();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200809"/>
            <a:ext cx="7488832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Pixmap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Pixmap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(256,128, Pixmap.Format.RGBA8888);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_pixmap.setColor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(Color.RED);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_pixmap.fill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_pixmap.setColor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Color.BLACK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_pixmap.drawLine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(0, 0,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()-1,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()-1);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_pixmap.drawLine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()-1,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()-1, 0);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_pixmap.setColor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Color.YELLOW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_pixmap.drawCircle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()/2,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()/2,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()/2 - 1);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    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Texture(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_pixmap.dispose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Gdx.gl.glClear(GL10.GL_COLOR_BUFFER_BIT);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Gdx.gl.glClearColor(0, 0, .75f, 0);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_batch.end();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933056"/>
            <a:ext cx="34386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différents</a:t>
            </a:r>
            <a:r>
              <a:rPr lang="en-US" dirty="0" smtClean="0"/>
              <a:t> formats </a:t>
            </a:r>
            <a:r>
              <a:rPr lang="en-US" dirty="0" err="1" smtClean="0"/>
              <a:t>possibles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RGBA8888 - "True Color".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composante</a:t>
            </a:r>
            <a:r>
              <a:rPr lang="en-US" dirty="0" smtClean="0"/>
              <a:t> (R, G, B, A) </a:t>
            </a:r>
            <a:r>
              <a:rPr lang="en-US" dirty="0" err="1" smtClean="0"/>
              <a:t>est</a:t>
            </a:r>
            <a:r>
              <a:rPr lang="en-US" dirty="0" smtClean="0"/>
              <a:t> un octet de 8 bits pour </a:t>
            </a:r>
            <a:r>
              <a:rPr lang="en-US" dirty="0" err="1" smtClean="0"/>
              <a:t>obtenir</a:t>
            </a:r>
            <a:r>
              <a:rPr lang="en-US" dirty="0" smtClean="0"/>
              <a:t> des </a:t>
            </a:r>
            <a:r>
              <a:rPr lang="en-US" dirty="0" err="1" smtClean="0"/>
              <a:t>couleurs</a:t>
            </a:r>
            <a:r>
              <a:rPr lang="en-US" dirty="0" smtClean="0"/>
              <a:t> de haute </a:t>
            </a:r>
            <a:r>
              <a:rPr lang="en-US" dirty="0" err="1" smtClean="0"/>
              <a:t>qualité</a:t>
            </a:r>
            <a:r>
              <a:rPr lang="en-US" dirty="0" smtClean="0"/>
              <a:t> avec transparence.</a:t>
            </a:r>
          </a:p>
          <a:p>
            <a:pPr lvl="1"/>
            <a:r>
              <a:rPr lang="en-US" dirty="0" smtClean="0"/>
              <a:t>RGBA4444 – </a:t>
            </a:r>
            <a:r>
              <a:rPr lang="en-US" dirty="0" err="1" smtClean="0"/>
              <a:t>Similaire</a:t>
            </a:r>
            <a:r>
              <a:rPr lang="en-US" dirty="0" smtClean="0"/>
              <a:t> au </a:t>
            </a:r>
            <a:r>
              <a:rPr lang="en-US" dirty="0" err="1" smtClean="0"/>
              <a:t>précédent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avec </a:t>
            </a:r>
            <a:r>
              <a:rPr lang="en-US" dirty="0" err="1" smtClean="0"/>
              <a:t>seulement</a:t>
            </a:r>
            <a:r>
              <a:rPr lang="en-US" dirty="0" smtClean="0"/>
              <a:t> 4bits par </a:t>
            </a:r>
            <a:r>
              <a:rPr lang="en-US" dirty="0" err="1" smtClean="0"/>
              <a:t>composante</a:t>
            </a:r>
            <a:r>
              <a:rPr lang="en-US" dirty="0" smtClean="0"/>
              <a:t>.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meilleures</a:t>
            </a:r>
            <a:r>
              <a:rPr lang="en-US" dirty="0" smtClean="0"/>
              <a:t> performances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consommation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RGB565 – Les </a:t>
            </a:r>
            <a:r>
              <a:rPr lang="en-US" dirty="0" err="1" smtClean="0"/>
              <a:t>composantes</a:t>
            </a:r>
            <a:r>
              <a:rPr lang="en-US" dirty="0" smtClean="0"/>
              <a:t> rouges et </a:t>
            </a:r>
            <a:r>
              <a:rPr lang="en-US" dirty="0" err="1" smtClean="0"/>
              <a:t>bleues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représentées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5bits. Le </a:t>
            </a:r>
            <a:r>
              <a:rPr lang="en-US" dirty="0" err="1" smtClean="0"/>
              <a:t>vert</a:t>
            </a:r>
            <a:r>
              <a:rPr lang="en-US" dirty="0" smtClean="0"/>
              <a:t> </a:t>
            </a:r>
            <a:r>
              <a:rPr lang="en-US" dirty="0" err="1" smtClean="0"/>
              <a:t>l’est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6bits car </a:t>
            </a:r>
            <a:r>
              <a:rPr lang="en-US" dirty="0" err="1" smtClean="0"/>
              <a:t>l’oeil</a:t>
            </a:r>
            <a:r>
              <a:rPr lang="en-US" dirty="0" smtClean="0"/>
              <a:t> </a:t>
            </a:r>
            <a:r>
              <a:rPr lang="en-US" dirty="0" err="1" smtClean="0"/>
              <a:t>humain</a:t>
            </a:r>
            <a:r>
              <a:rPr lang="en-US" dirty="0" smtClean="0"/>
              <a:t> </a:t>
            </a:r>
            <a:r>
              <a:rPr lang="en-US" dirty="0" err="1" smtClean="0"/>
              <a:t>perçoit</a:t>
            </a:r>
            <a:r>
              <a:rPr lang="en-US" dirty="0" smtClean="0"/>
              <a:t> </a:t>
            </a:r>
            <a:r>
              <a:rPr lang="en-US" dirty="0" err="1" smtClean="0"/>
              <a:t>généralement</a:t>
            </a:r>
            <a:r>
              <a:rPr lang="en-US" dirty="0" smtClean="0"/>
              <a:t> plus de nuances de vert.</a:t>
            </a:r>
          </a:p>
          <a:p>
            <a:pPr lvl="1"/>
            <a:r>
              <a:rPr lang="en-US" dirty="0" err="1" smtClean="0"/>
              <a:t>LuminanceAlpha</a:t>
            </a:r>
            <a:r>
              <a:rPr lang="en-US" dirty="0" smtClean="0"/>
              <a:t> – Image à </a:t>
            </a:r>
            <a:r>
              <a:rPr lang="en-US" dirty="0" err="1" smtClean="0"/>
              <a:t>niveau</a:t>
            </a:r>
            <a:r>
              <a:rPr lang="en-US" dirty="0" smtClean="0"/>
              <a:t> de </a:t>
            </a:r>
            <a:r>
              <a:rPr lang="en-US" dirty="0" err="1" smtClean="0"/>
              <a:t>gris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composante</a:t>
            </a:r>
            <a:r>
              <a:rPr lang="en-US" dirty="0" smtClean="0"/>
              <a:t> de transparence. Les </a:t>
            </a:r>
            <a:r>
              <a:rPr lang="en-US" dirty="0" err="1" smtClean="0"/>
              <a:t>couleurs</a:t>
            </a:r>
            <a:r>
              <a:rPr lang="en-US" dirty="0" smtClean="0"/>
              <a:t> à </a:t>
            </a:r>
            <a:r>
              <a:rPr lang="en-US" dirty="0" err="1" smtClean="0"/>
              <a:t>niveau</a:t>
            </a:r>
            <a:r>
              <a:rPr lang="en-US" dirty="0" smtClean="0"/>
              <a:t> de </a:t>
            </a:r>
            <a:r>
              <a:rPr lang="en-US" dirty="0" err="1" smtClean="0"/>
              <a:t>gris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les </a:t>
            </a:r>
            <a:r>
              <a:rPr lang="en-US" dirty="0" err="1" smtClean="0"/>
              <a:t>trois</a:t>
            </a:r>
            <a:r>
              <a:rPr lang="en-US" dirty="0" smtClean="0"/>
              <a:t> </a:t>
            </a:r>
            <a:r>
              <a:rPr lang="en-US" dirty="0" err="1" smtClean="0"/>
              <a:t>composantes</a:t>
            </a:r>
            <a:r>
              <a:rPr lang="en-US" dirty="0" smtClean="0"/>
              <a:t> RGB </a:t>
            </a:r>
            <a:r>
              <a:rPr lang="en-US" dirty="0" err="1" smtClean="0"/>
              <a:t>égales</a:t>
            </a:r>
            <a:r>
              <a:rPr lang="en-US" dirty="0" smtClean="0"/>
              <a:t>. </a:t>
            </a:r>
            <a:r>
              <a:rPr lang="en-US" dirty="0" err="1" smtClean="0"/>
              <a:t>Ainsi</a:t>
            </a:r>
            <a:r>
              <a:rPr lang="en-US" dirty="0" smtClean="0"/>
              <a:t> (R=127, G=127, B=127, A=255)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représenté</a:t>
            </a:r>
            <a:r>
              <a:rPr lang="en-US" dirty="0" smtClean="0"/>
              <a:t> par </a:t>
            </a:r>
            <a:r>
              <a:rPr lang="en-US" dirty="0" err="1" smtClean="0"/>
              <a:t>LuminanceAlpha</a:t>
            </a:r>
            <a:r>
              <a:rPr lang="en-US" dirty="0" smtClean="0"/>
              <a:t>: (L=127, A=255).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composante</a:t>
            </a:r>
            <a:r>
              <a:rPr lang="en-US" dirty="0" smtClean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8 bits.</a:t>
            </a:r>
          </a:p>
          <a:p>
            <a:pPr lvl="1"/>
            <a:r>
              <a:rPr lang="en-US" dirty="0" smtClean="0"/>
              <a:t>Alpha – Image </a:t>
            </a:r>
            <a:r>
              <a:rPr lang="en-US" dirty="0" err="1" smtClean="0"/>
              <a:t>particulière</a:t>
            </a:r>
            <a:r>
              <a:rPr lang="en-US" dirty="0" smtClean="0"/>
              <a:t> qui ne </a:t>
            </a:r>
            <a:r>
              <a:rPr lang="en-US" dirty="0" err="1" smtClean="0"/>
              <a:t>stocke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transparence </a:t>
            </a:r>
            <a:r>
              <a:rPr lang="en-US" dirty="0" err="1" smtClean="0"/>
              <a:t>sur</a:t>
            </a:r>
            <a:r>
              <a:rPr lang="en-US" dirty="0" smtClean="0"/>
              <a:t> 8 bits.</a:t>
            </a:r>
          </a:p>
          <a:p>
            <a:pPr lvl="1"/>
            <a:r>
              <a:rPr lang="en-US" dirty="0" smtClean="0"/>
              <a:t>Intensity – Image </a:t>
            </a:r>
            <a:r>
              <a:rPr lang="en-US" dirty="0" err="1" smtClean="0"/>
              <a:t>particulière</a:t>
            </a:r>
            <a:r>
              <a:rPr lang="en-US" dirty="0" smtClean="0"/>
              <a:t> avec un </a:t>
            </a:r>
            <a:r>
              <a:rPr lang="en-US" dirty="0" err="1" smtClean="0"/>
              <a:t>seul</a:t>
            </a:r>
            <a:r>
              <a:rPr lang="en-US" dirty="0" smtClean="0"/>
              <a:t> canal.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couleur</a:t>
            </a:r>
            <a:r>
              <a:rPr lang="en-US" dirty="0" smtClean="0"/>
              <a:t> (L=127) sera </a:t>
            </a:r>
            <a:r>
              <a:rPr lang="en-US" dirty="0" err="1" smtClean="0"/>
              <a:t>équivalente</a:t>
            </a:r>
            <a:r>
              <a:rPr lang="en-US" dirty="0" smtClean="0"/>
              <a:t> à (R=127, G=127, B=127, A=127).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Pixmap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</a:t>
            </a:r>
            <a:r>
              <a:rPr lang="fr-FR" dirty="0" err="1" smtClean="0"/>
              <a:t>setColor</a:t>
            </a:r>
            <a:r>
              <a:rPr lang="fr-FR" dirty="0" smtClean="0"/>
              <a:t> (</a:t>
            </a:r>
            <a:r>
              <a:rPr lang="fr-FR" dirty="0" err="1" smtClean="0"/>
              <a:t>SpriteBatch</a:t>
            </a:r>
            <a:r>
              <a:rPr lang="fr-FR" dirty="0" smtClean="0"/>
              <a:t>, </a:t>
            </a:r>
            <a:r>
              <a:rPr lang="fr-FR" dirty="0" err="1" smtClean="0"/>
              <a:t>Sprite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Modifier la couleur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Color.WHITE</a:t>
            </a:r>
            <a:r>
              <a:rPr lang="fr-FR" dirty="0" smtClean="0"/>
              <a:t> (1,1,1,1)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Tinting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3284984"/>
            <a:ext cx="4248472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_batch.setColor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Color.WHITE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_batch.setColor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(.5f, .5f, .5f, 1f);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100, 75);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_batch.setColor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(1f, 1f, 1f, .5f);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200, 150);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_batch.setColor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(0f, 1f, 1f, 1f);   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300, 225);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_batch.end();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573016"/>
            <a:ext cx="3269752" cy="23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TextureRegion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Prendre en compte une partie d’une texture</a:t>
            </a:r>
          </a:p>
          <a:p>
            <a:r>
              <a:rPr lang="fr-FR" dirty="0" smtClean="0"/>
              <a:t>Créer la texture et ensuite créer la région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83568" y="2924944"/>
            <a:ext cx="5400600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TextureRegion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_region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Texture(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("data/soleil.png"));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_region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TextureRegion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             0, 0,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_texture.getHeight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/2);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_batch.draw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_region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212976"/>
            <a:ext cx="2947789" cy="216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5576" y="321297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43608" y="4005064"/>
            <a:ext cx="36724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71600" y="5517232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TextureRegion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23528" y="2780928"/>
          <a:ext cx="8712968" cy="1584017"/>
        </p:xfrm>
        <a:graphic>
          <a:graphicData uri="http://schemas.openxmlformats.org/drawingml/2006/table">
            <a:tbl>
              <a:tblPr/>
              <a:tblGrid>
                <a:gridCol w="4356484"/>
                <a:gridCol w="4356484"/>
              </a:tblGrid>
              <a:tr h="1576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Method</a:t>
                      </a:r>
                      <a:r>
                        <a:rPr lang="fr-FR" sz="1400" b="1" dirty="0"/>
                        <a:t> signature</a:t>
                      </a:r>
                      <a:endParaRPr lang="fr-FR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Description</a:t>
                      </a:r>
                      <a:endParaRPr lang="fr-FR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 New" pitchFamily="49" charset="0"/>
                          <a:cs typeface="Courier New" pitchFamily="49" charset="0"/>
                        </a:rPr>
                        <a:t>draw(</a:t>
                      </a:r>
                      <a:r>
                        <a:rPr lang="en-US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TextureRegion</a:t>
                      </a:r>
                      <a:r>
                        <a:rPr lang="en-US" sz="1000" dirty="0" smtClean="0">
                          <a:latin typeface="Courier New" pitchFamily="49" charset="0"/>
                          <a:cs typeface="Courier New" pitchFamily="49" charset="0"/>
                        </a:rPr>
                        <a:t> region, float x, float y)</a:t>
                      </a:r>
                      <a:endParaRPr 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Draws the region using the width and height of the region.</a:t>
                      </a:r>
                      <a:endParaRPr lang="en-US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44">
                <a:tc>
                  <a:txBody>
                    <a:bodyPr/>
                    <a:lstStyle/>
                    <a:p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TextureRegion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region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height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fr-FR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Draws the region, stretched to the width and height.</a:t>
                      </a:r>
                      <a:endParaRPr lang="en-US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062">
                <a:tc>
                  <a:txBody>
                    <a:bodyPr/>
                    <a:lstStyle/>
                    <a:p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TextureRegion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region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originX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originY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height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scaleX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scaleY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 smtClean="0">
                          <a:latin typeface="Courier New" pitchFamily="49" charset="0"/>
                          <a:cs typeface="Courier New" pitchFamily="49" charset="0"/>
                        </a:rPr>
                        <a:t> rotation)</a:t>
                      </a:r>
                      <a:endParaRPr lang="fr-FR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Draws the region, stretched to the width and height, and scaled and rotated around an origin.</a:t>
                      </a:r>
                      <a:endParaRPr lang="en-US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Simplifier </a:t>
            </a:r>
            <a:r>
              <a:rPr lang="en-US" dirty="0" err="1" smtClean="0"/>
              <a:t>l’usage</a:t>
            </a:r>
            <a:r>
              <a:rPr lang="en-US" dirty="0" smtClean="0"/>
              <a:t> de </a:t>
            </a:r>
            <a:r>
              <a:rPr lang="en-US" dirty="0" err="1" smtClean="0"/>
              <a:t>TextureRegion</a:t>
            </a:r>
            <a:endParaRPr lang="en-US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TextureAtlas</a:t>
            </a:r>
            <a:endParaRPr lang="en-US" dirty="0" smtClean="0"/>
          </a:p>
          <a:p>
            <a:r>
              <a:rPr lang="en-US" dirty="0" err="1" smtClean="0"/>
              <a:t>Accéder</a:t>
            </a:r>
            <a:r>
              <a:rPr lang="en-US" dirty="0" smtClean="0"/>
              <a:t> aux texture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</a:t>
            </a:r>
            <a:r>
              <a:rPr lang="en-US" dirty="0" err="1" smtClean="0"/>
              <a:t>régions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image unique</a:t>
            </a:r>
          </a:p>
          <a:p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r>
              <a:rPr lang="en-US" dirty="0" smtClean="0"/>
              <a:t> unique qui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les </a:t>
            </a:r>
            <a:r>
              <a:rPr lang="en-US" dirty="0" err="1" smtClean="0"/>
              <a:t>différentes</a:t>
            </a:r>
            <a:r>
              <a:rPr lang="en-US" dirty="0" smtClean="0"/>
              <a:t> textures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 : </a:t>
            </a:r>
            <a:r>
              <a:rPr lang="fr-FR" dirty="0" smtClean="0">
                <a:hlinkClick r:id="rId2"/>
              </a:rPr>
              <a:t>http://www.reinerstilesets.de/</a:t>
            </a: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04864"/>
            <a:ext cx="5083845" cy="418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outils</a:t>
            </a:r>
            <a:endParaRPr lang="en-US" dirty="0" smtClean="0"/>
          </a:p>
          <a:p>
            <a:pPr lvl="1"/>
            <a:r>
              <a:rPr lang="fr-FR" sz="2400" dirty="0" smtClean="0">
                <a:hlinkClick r:id="rId2"/>
              </a:rPr>
              <a:t>http://www.codeandweb.com/texturepacker</a:t>
            </a:r>
            <a:endParaRPr lang="en-US" sz="2400" dirty="0" smtClean="0"/>
          </a:p>
          <a:p>
            <a:pPr lvl="1"/>
            <a:r>
              <a:rPr lang="fr-FR" sz="2400" dirty="0" smtClean="0">
                <a:hlinkClick r:id="rId3"/>
              </a:rPr>
              <a:t>https://code.google.com/p/libgdx-texturepacker-gui/</a:t>
            </a:r>
            <a:endParaRPr lang="en-US" sz="2400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 dernier ne </a:t>
            </a:r>
            <a:br>
              <a:rPr lang="en-US" dirty="0" smtClean="0"/>
            </a:br>
            <a:r>
              <a:rPr lang="en-US" dirty="0" err="1" smtClean="0"/>
              <a:t>demande</a:t>
            </a:r>
            <a:r>
              <a:rPr lang="en-US" dirty="0" smtClean="0"/>
              <a:t> pas </a:t>
            </a:r>
            <a:br>
              <a:rPr lang="en-US" dirty="0" smtClean="0"/>
            </a:br>
            <a:r>
              <a:rPr lang="en-US" dirty="0" err="1" smtClean="0"/>
              <a:t>d’installation</a:t>
            </a:r>
            <a:endParaRPr lang="en-US" dirty="0" smtClean="0"/>
          </a:p>
          <a:p>
            <a:r>
              <a:rPr lang="en-US" dirty="0" err="1" smtClean="0"/>
              <a:t>Exécuter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gdx-texturepacker</a:t>
            </a: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4355976" cy="302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Pour </a:t>
            </a:r>
            <a:r>
              <a:rPr lang="en-US" dirty="0" err="1" smtClean="0"/>
              <a:t>dessiner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la texture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chargée</a:t>
            </a:r>
            <a:r>
              <a:rPr lang="en-US" dirty="0" smtClean="0"/>
              <a:t> (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devient</a:t>
            </a:r>
            <a:r>
              <a:rPr lang="en-US" dirty="0" smtClean="0"/>
              <a:t> courante)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géométrie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indiquée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taille</a:t>
            </a:r>
            <a:r>
              <a:rPr lang="en-US" dirty="0" smtClean="0"/>
              <a:t> et la position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l’écran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déterminées</a:t>
            </a:r>
            <a:r>
              <a:rPr lang="en-US" dirty="0" smtClean="0"/>
              <a:t> par la </a:t>
            </a:r>
            <a:r>
              <a:rPr lang="en-US" dirty="0" err="1" smtClean="0"/>
              <a:t>géométrie</a:t>
            </a:r>
            <a:r>
              <a:rPr lang="en-US" dirty="0" smtClean="0"/>
              <a:t> et le viewport OpenGL (</a:t>
            </a:r>
            <a:r>
              <a:rPr lang="en-US" dirty="0" err="1" smtClean="0"/>
              <a:t>voir</a:t>
            </a:r>
            <a:r>
              <a:rPr lang="en-US" dirty="0" smtClean="0"/>
              <a:t> plus </a:t>
            </a:r>
            <a:r>
              <a:rPr lang="en-US" dirty="0" err="1" smtClean="0"/>
              <a:t>tard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courant de </a:t>
            </a:r>
            <a:r>
              <a:rPr lang="en-US" dirty="0" err="1" smtClean="0"/>
              <a:t>dessiner</a:t>
            </a:r>
            <a:r>
              <a:rPr lang="en-US" dirty="0" smtClean="0"/>
              <a:t> les textures </a:t>
            </a:r>
            <a:r>
              <a:rPr lang="en-US" dirty="0" err="1" smtClean="0"/>
              <a:t>dans</a:t>
            </a:r>
            <a:r>
              <a:rPr lang="en-US" dirty="0" smtClean="0"/>
              <a:t> des rectangles.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également</a:t>
            </a:r>
            <a:r>
              <a:rPr lang="en-US" dirty="0" smtClean="0"/>
              <a:t> courant </a:t>
            </a:r>
            <a:r>
              <a:rPr lang="en-US" dirty="0" err="1" smtClean="0"/>
              <a:t>d’utiliser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la </a:t>
            </a:r>
            <a:r>
              <a:rPr lang="en-US" dirty="0" err="1" smtClean="0"/>
              <a:t>même</a:t>
            </a:r>
            <a:r>
              <a:rPr lang="en-US" dirty="0" smtClean="0"/>
              <a:t> texture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régions</a:t>
            </a:r>
            <a:r>
              <a:rPr lang="en-US" dirty="0" smtClean="0"/>
              <a:t> de la </a:t>
            </a:r>
            <a:r>
              <a:rPr lang="en-US" dirty="0" err="1" smtClean="0"/>
              <a:t>même</a:t>
            </a:r>
            <a:r>
              <a:rPr lang="en-US" dirty="0" smtClean="0"/>
              <a:t> texture.</a:t>
            </a:r>
          </a:p>
          <a:p>
            <a:r>
              <a:rPr lang="en-US" dirty="0" err="1" smtClean="0"/>
              <a:t>Optimisation</a:t>
            </a:r>
            <a:r>
              <a:rPr lang="en-US" dirty="0" smtClean="0"/>
              <a:t> = </a:t>
            </a:r>
            <a:r>
              <a:rPr lang="en-US" dirty="0" err="1" smtClean="0"/>
              <a:t>regrouper</a:t>
            </a:r>
            <a:r>
              <a:rPr lang="en-US" dirty="0" smtClean="0"/>
              <a:t> les instructions en </a:t>
            </a:r>
            <a:r>
              <a:rPr lang="en-US" dirty="0" err="1" smtClean="0"/>
              <a:t>paquet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SpriteBatch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Créer</a:t>
            </a:r>
            <a:r>
              <a:rPr lang="en-US" dirty="0" smtClean="0"/>
              <a:t> un pack 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Pack’em</a:t>
            </a:r>
            <a:r>
              <a:rPr lang="en-US" dirty="0" smtClean="0"/>
              <a:t> all :</a:t>
            </a:r>
          </a:p>
          <a:p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r="56185" b="64823"/>
          <a:stretch>
            <a:fillRect/>
          </a:stretch>
        </p:blipFill>
        <p:spPr bwMode="auto">
          <a:xfrm>
            <a:off x="5724128" y="1268760"/>
            <a:ext cx="2931486" cy="16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068960"/>
            <a:ext cx="4932660" cy="343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de sortie :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fichier</a:t>
            </a:r>
            <a:r>
              <a:rPr lang="en-US" dirty="0" smtClean="0"/>
              <a:t> Cavalier.png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Cavalier.pack</a:t>
            </a:r>
            <a:endParaRPr lang="en-US" dirty="0" smtClean="0"/>
          </a:p>
          <a:p>
            <a:pPr lvl="2"/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texte</a:t>
            </a:r>
            <a:r>
              <a:rPr lang="en-US" dirty="0" smtClean="0"/>
              <a:t> avec les positions </a:t>
            </a:r>
            <a:br>
              <a:rPr lang="en-US" dirty="0" smtClean="0"/>
            </a:br>
            <a:r>
              <a:rPr lang="en-US" dirty="0" smtClean="0"/>
              <a:t>des textures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 lvl="2"/>
            <a:r>
              <a:rPr lang="en-US" dirty="0" smtClean="0"/>
              <a:t>Et les index … car les </a:t>
            </a:r>
            <a:r>
              <a:rPr lang="en-US" dirty="0" err="1" smtClean="0"/>
              <a:t>noms</a:t>
            </a:r>
            <a:r>
              <a:rPr lang="en-US" dirty="0" smtClean="0"/>
              <a:t> des</a:t>
            </a:r>
            <a:br>
              <a:rPr lang="en-US" dirty="0" smtClean="0"/>
            </a:b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étaient</a:t>
            </a:r>
            <a:r>
              <a:rPr lang="en-US" dirty="0" smtClean="0"/>
              <a:t> </a:t>
            </a:r>
            <a:r>
              <a:rPr lang="en-US" dirty="0" err="1" smtClean="0"/>
              <a:t>nom_n</a:t>
            </a:r>
            <a:r>
              <a:rPr lang="en-US" dirty="0" smtClean="0"/>
              <a:t>°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pic>
        <p:nvPicPr>
          <p:cNvPr id="45058" name="Picture 2" descr="C:\Users\Benoît\Documents\Enseignement\Cours\Libgdx\Cavalier\Caval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64904"/>
            <a:ext cx="3168352" cy="158417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868144" y="2204864"/>
            <a:ext cx="280831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Cavalier.png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format: RGBA8888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Nearest,Nearest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none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walking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false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1, 293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size: 144, 144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144, 144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offset: 0, 0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index: 0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walking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false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1, 147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size: 144, 144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144, 144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offset: 0, 0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index: 1</a:t>
            </a:r>
          </a:p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walking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false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: 147, 293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au </a:t>
            </a:r>
            <a:br>
              <a:rPr lang="en-US" dirty="0" smtClean="0"/>
            </a:b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Eclipse</a:t>
            </a:r>
          </a:p>
          <a:p>
            <a:endParaRPr lang="en-US" dirty="0" smtClean="0"/>
          </a:p>
          <a:p>
            <a:r>
              <a:rPr lang="en-US" dirty="0" smtClean="0"/>
              <a:t>Charger le </a:t>
            </a:r>
            <a:r>
              <a:rPr lang="en-US" dirty="0" err="1" smtClean="0"/>
              <a:t>fichier</a:t>
            </a:r>
            <a:r>
              <a:rPr lang="en-US" dirty="0" smtClean="0"/>
              <a:t> pack pour </a:t>
            </a:r>
            <a:br>
              <a:rPr lang="en-US" dirty="0" smtClean="0"/>
            </a:b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l’atlas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340768"/>
            <a:ext cx="1896244" cy="2460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259632" y="4365104"/>
            <a:ext cx="6264696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TextureAtlas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_spriteSheet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_spriteSheet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TextureAtlas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("data/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Cavalier.pack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4653136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Accéder</a:t>
            </a:r>
            <a:r>
              <a:rPr lang="en-US" dirty="0" smtClean="0"/>
              <a:t> aux Sprite à </a:t>
            </a:r>
            <a:r>
              <a:rPr lang="en-US" dirty="0" err="1" smtClean="0"/>
              <a:t>l’intérieur</a:t>
            </a:r>
            <a:r>
              <a:rPr lang="en-US" dirty="0" smtClean="0"/>
              <a:t> de </a:t>
            </a:r>
            <a:r>
              <a:rPr lang="en-US" dirty="0" err="1" smtClean="0"/>
              <a:t>l’atlas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Nom du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d’origine</a:t>
            </a:r>
            <a:endParaRPr lang="en-US" dirty="0" smtClean="0"/>
          </a:p>
          <a:p>
            <a:pPr lvl="1"/>
            <a:r>
              <a:rPr lang="en-US" dirty="0" err="1" smtClean="0"/>
              <a:t>CreateSprite</a:t>
            </a:r>
            <a:endParaRPr lang="en-US" dirty="0" smtClean="0"/>
          </a:p>
          <a:p>
            <a:pPr lvl="2"/>
            <a:r>
              <a:rPr lang="en-US" dirty="0" err="1" smtClean="0"/>
              <a:t>Retourne</a:t>
            </a:r>
            <a:r>
              <a:rPr lang="en-US" dirty="0" smtClean="0"/>
              <a:t> le premier Sprite </a:t>
            </a:r>
            <a:r>
              <a:rPr lang="en-US" dirty="0" err="1" smtClean="0"/>
              <a:t>dont</a:t>
            </a:r>
            <a:r>
              <a:rPr lang="en-US" dirty="0" smtClean="0"/>
              <a:t> le nom correspond</a:t>
            </a:r>
          </a:p>
          <a:p>
            <a:pPr lvl="1"/>
            <a:r>
              <a:rPr lang="en-US" dirty="0" err="1" smtClean="0"/>
              <a:t>CreateSprites</a:t>
            </a:r>
            <a:endParaRPr lang="en-US" dirty="0" smtClean="0"/>
          </a:p>
          <a:p>
            <a:pPr lvl="2"/>
            <a:r>
              <a:rPr lang="en-US" dirty="0" err="1" smtClean="0"/>
              <a:t>Retourne</a:t>
            </a:r>
            <a:r>
              <a:rPr lang="en-US" dirty="0" smtClean="0"/>
              <a:t> un array de Sprites </a:t>
            </a:r>
            <a:r>
              <a:rPr lang="en-US" dirty="0" err="1" smtClean="0"/>
              <a:t>dont</a:t>
            </a:r>
            <a:r>
              <a:rPr lang="en-US" dirty="0" smtClean="0"/>
              <a:t> le nom correspond</a:t>
            </a:r>
          </a:p>
          <a:p>
            <a:pPr lvl="2"/>
            <a:r>
              <a:rPr lang="en-US" dirty="0" smtClean="0"/>
              <a:t>En </a:t>
            </a:r>
            <a:r>
              <a:rPr lang="en-US" dirty="0" err="1" smtClean="0"/>
              <a:t>respectant</a:t>
            </a:r>
            <a:r>
              <a:rPr lang="en-US" dirty="0" smtClean="0"/>
              <a:t> les index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Extraire</a:t>
            </a:r>
            <a:r>
              <a:rPr lang="en-US" dirty="0" smtClean="0"/>
              <a:t> les Sprites de </a:t>
            </a:r>
            <a:r>
              <a:rPr lang="en-US" dirty="0" err="1" smtClean="0"/>
              <a:t>l’atlas</a:t>
            </a:r>
            <a:r>
              <a:rPr lang="en-US" dirty="0" smtClean="0"/>
              <a:t>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2636912"/>
            <a:ext cx="626469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com.badlogic.gdx.utils.Array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TextureAtlas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_spriteSheet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_skeleton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_spriteSheet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TextureAtlas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("data/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Cavalier.pack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_skeleton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_spriteSheet.createSprites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walking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4581128"/>
            <a:ext cx="40324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19672" y="3717032"/>
            <a:ext cx="40324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Utiliser</a:t>
            </a:r>
            <a:r>
              <a:rPr lang="en-US" dirty="0" smtClean="0"/>
              <a:t> et </a:t>
            </a:r>
            <a:r>
              <a:rPr lang="en-US" dirty="0" err="1" smtClean="0"/>
              <a:t>animer</a:t>
            </a:r>
            <a:r>
              <a:rPr lang="en-US" dirty="0" smtClean="0"/>
              <a:t> les Sprites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 </a:t>
            </a:r>
            <a:r>
              <a:rPr lang="fr-FR" dirty="0" err="1" smtClean="0"/>
              <a:t>Atlases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59632" y="2276872"/>
            <a:ext cx="396044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_cpt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_elapsedTime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final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_frameLength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.075f;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Gdx.gl.glClear(GL10.GL_COLOR_BUFFER_BIT);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Gdx.gl.glClearColor(0, 0, .75f, 0);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_elapsedTime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+= delta;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_elapsedTime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_frameLength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_elapsedTime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_frameLength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_cpt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_cpt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+ 1) %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_skeleton.size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_skeleton.get(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_cpt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_batch.end();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564904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03648" y="3789040"/>
            <a:ext cx="360040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403648" y="4725144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Cavalier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156176" y="3140968"/>
            <a:ext cx="2163762" cy="188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Afficher</a:t>
            </a:r>
            <a:r>
              <a:rPr lang="en-US" dirty="0" smtClean="0"/>
              <a:t> des</a:t>
            </a:r>
            <a:endParaRPr lang="en-US" dirty="0" smtClean="0"/>
          </a:p>
          <a:p>
            <a:pPr lvl="1"/>
            <a:r>
              <a:rPr lang="en-US" dirty="0" smtClean="0"/>
              <a:t>Points,</a:t>
            </a:r>
          </a:p>
          <a:p>
            <a:pPr lvl="1"/>
            <a:r>
              <a:rPr lang="en-US" dirty="0" err="1" smtClean="0"/>
              <a:t>Lignes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Cercles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ectangles,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Utile pour le debug 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ShapeRenderer</a:t>
            </a:r>
            <a:endParaRPr lang="fr-FR" dirty="0"/>
          </a:p>
        </p:txBody>
      </p:sp>
      <p:pic>
        <p:nvPicPr>
          <p:cNvPr id="2050" name="Picture 2" descr="http://obviam.net/wp-content/uploads/2012/02/Screen-shot-2012-02-22-at-18.47.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789040"/>
            <a:ext cx="3456384" cy="2604632"/>
          </a:xfrm>
          <a:prstGeom prst="rect">
            <a:avLst/>
          </a:prstGeom>
          <a:noFill/>
        </p:spPr>
      </p:pic>
      <p:pic>
        <p:nvPicPr>
          <p:cNvPr id="2052" name="Picture 4" descr="http://obviam.net/wp-content/uploads/2012/02/Screen-shot-2012-02-24-at-17.12.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340768"/>
            <a:ext cx="3461792" cy="2608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commandes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“</a:t>
            </a:r>
            <a:r>
              <a:rPr lang="en-US" dirty="0" err="1" smtClean="0"/>
              <a:t>batchées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classique</a:t>
            </a:r>
            <a:r>
              <a:rPr lang="en-US" dirty="0" smtClean="0"/>
              <a:t> </a:t>
            </a:r>
            <a:r>
              <a:rPr lang="en-US" dirty="0" err="1" smtClean="0"/>
              <a:t>d’usage</a:t>
            </a:r>
            <a:r>
              <a:rPr lang="en-US" dirty="0" smtClean="0"/>
              <a:t> :</a:t>
            </a: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ShapeRenderer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07704" y="3068960"/>
            <a:ext cx="604867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camera.update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shapeRenderer.setProjectionMatrix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camera.combined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ShapeType.Line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shapeRenderer.setColor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(1, 1, 0, 1);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shapeRenderer.line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(x, y, x2, y2);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shapeRenderer.rect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(x, y,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shapeRenderer.circle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(x, y, radius);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shapeRenderer.end();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ShapeType.Filled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shapeRenderer.setColor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(0, 1, 0, 1);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shapeRenderer.rect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(x, y,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shapeRenderer.circle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(x, y, radius);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shapeRenderer.end();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Méthode</a:t>
            </a:r>
            <a:r>
              <a:rPr lang="en-US" dirty="0" smtClean="0"/>
              <a:t> Simple : </a:t>
            </a:r>
            <a:r>
              <a:rPr lang="en-US" dirty="0" err="1" smtClean="0"/>
              <a:t>utiliser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Intersector</a:t>
            </a:r>
            <a:endParaRPr lang="en-US" dirty="0" smtClean="0"/>
          </a:p>
          <a:p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statiques</a:t>
            </a:r>
            <a:r>
              <a:rPr lang="en-US" dirty="0" smtClean="0"/>
              <a:t> pour tester</a:t>
            </a:r>
          </a:p>
          <a:p>
            <a:pPr lvl="1"/>
            <a:r>
              <a:rPr lang="en-US" dirty="0" smtClean="0"/>
              <a:t>Distances</a:t>
            </a:r>
          </a:p>
          <a:p>
            <a:pPr lvl="1"/>
            <a:r>
              <a:rPr lang="en-US" dirty="0" smtClean="0"/>
              <a:t>Intersections</a:t>
            </a:r>
          </a:p>
          <a:p>
            <a:pPr lvl="1"/>
            <a:r>
              <a:rPr lang="en-US" dirty="0" smtClean="0"/>
              <a:t>Superposition</a:t>
            </a:r>
          </a:p>
          <a:p>
            <a:r>
              <a:rPr lang="en-US" dirty="0" smtClean="0"/>
              <a:t>Entre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géométries</a:t>
            </a:r>
            <a:endParaRPr lang="en-US" dirty="0" smtClean="0"/>
          </a:p>
          <a:p>
            <a:pPr lvl="1"/>
            <a:r>
              <a:rPr lang="en-US" dirty="0" smtClean="0"/>
              <a:t>Triangles, </a:t>
            </a:r>
            <a:r>
              <a:rPr lang="en-US" dirty="0" err="1" smtClean="0"/>
              <a:t>Cercles</a:t>
            </a:r>
            <a:r>
              <a:rPr lang="en-US" dirty="0" smtClean="0"/>
              <a:t>, Rectangles, etc.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collisions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Pour </a:t>
            </a:r>
            <a:r>
              <a:rPr lang="en-US" dirty="0" err="1" smtClean="0"/>
              <a:t>obtenir</a:t>
            </a:r>
            <a:r>
              <a:rPr lang="en-US" dirty="0" smtClean="0"/>
              <a:t> le rectangle </a:t>
            </a:r>
            <a:r>
              <a:rPr lang="en-US" dirty="0" err="1" smtClean="0"/>
              <a:t>intersecté</a:t>
            </a:r>
            <a:r>
              <a:rPr lang="en-US" dirty="0" smtClean="0"/>
              <a:t> :</a:t>
            </a: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collisions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2348880"/>
            <a:ext cx="7776864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intersect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Rectangle r1,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Rectangle r2,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Rectangle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intersection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if (!r1.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overlaps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(r2))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x = Math.max(r1.x, r2.x);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y = Math.max(r1.y, r2.y);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Math.min(r1.x + r1.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r2.x + r2.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- x;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Math.min(r1.y + r1.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r2.y + r2.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- y;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intersection.set(x, y,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3429000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SpriteBatch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SpriteBatch</a:t>
            </a:r>
            <a:r>
              <a:rPr lang="en-US" dirty="0" smtClean="0"/>
              <a:t> </a:t>
            </a:r>
            <a:r>
              <a:rPr lang="en-US" dirty="0" err="1" smtClean="0"/>
              <a:t>reçoit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texture et les </a:t>
            </a:r>
            <a:r>
              <a:rPr lang="en-US" dirty="0" err="1" smtClean="0"/>
              <a:t>coordonnées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rectangle à tracer.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collectées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pas </a:t>
            </a:r>
            <a:r>
              <a:rPr lang="en-US" dirty="0" err="1" smtClean="0"/>
              <a:t>envoyées</a:t>
            </a:r>
            <a:r>
              <a:rPr lang="en-US" dirty="0" smtClean="0"/>
              <a:t> au GPU.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envoyées</a:t>
            </a:r>
            <a:r>
              <a:rPr lang="en-US" dirty="0" smtClean="0"/>
              <a:t> à la fin du </a:t>
            </a:r>
            <a:r>
              <a:rPr lang="en-US" dirty="0" err="1" smtClean="0"/>
              <a:t>SpriteBatch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à </a:t>
            </a:r>
            <a:r>
              <a:rPr lang="en-US" dirty="0" err="1" smtClean="0"/>
              <a:t>l’arrivée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nouvelle texture</a:t>
            </a:r>
          </a:p>
          <a:p>
            <a:r>
              <a:rPr lang="en-US" dirty="0" smtClean="0"/>
              <a:t>Changer </a:t>
            </a:r>
            <a:r>
              <a:rPr lang="en-US" dirty="0" err="1" smtClean="0"/>
              <a:t>souvent</a:t>
            </a:r>
            <a:r>
              <a:rPr lang="en-US" dirty="0" smtClean="0"/>
              <a:t> de texture </a:t>
            </a:r>
            <a:r>
              <a:rPr lang="en-US" dirty="0" err="1" smtClean="0"/>
              <a:t>implique</a:t>
            </a:r>
            <a:r>
              <a:rPr lang="en-US" dirty="0" smtClean="0"/>
              <a:t> un envoi </a:t>
            </a:r>
            <a:r>
              <a:rPr lang="en-US" dirty="0" err="1" smtClean="0"/>
              <a:t>fréquent</a:t>
            </a:r>
            <a:r>
              <a:rPr lang="en-US" dirty="0" smtClean="0"/>
              <a:t> au GPU.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courant de stocker les petites textures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grosse</a:t>
            </a:r>
            <a:r>
              <a:rPr lang="en-US" dirty="0" smtClean="0"/>
              <a:t> texture et </a:t>
            </a:r>
            <a:r>
              <a:rPr lang="en-US" dirty="0" err="1" smtClean="0"/>
              <a:t>d’utiliser</a:t>
            </a:r>
            <a:r>
              <a:rPr lang="en-US" dirty="0" smtClean="0"/>
              <a:t> des texture region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TexturePacker</a:t>
            </a:r>
            <a:r>
              <a:rPr lang="en-US" dirty="0" smtClean="0"/>
              <a:t> plus </a:t>
            </a:r>
            <a:r>
              <a:rPr lang="en-US" dirty="0" err="1" smtClean="0"/>
              <a:t>tard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La texture ne change pas </a:t>
            </a:r>
            <a:r>
              <a:rPr lang="en-US" dirty="0" err="1" smtClean="0"/>
              <a:t>mais</a:t>
            </a:r>
            <a:r>
              <a:rPr lang="en-US" dirty="0" smtClean="0"/>
              <a:t> la </a:t>
            </a:r>
            <a:r>
              <a:rPr lang="en-US" dirty="0" err="1" smtClean="0"/>
              <a:t>région</a:t>
            </a:r>
            <a:r>
              <a:rPr lang="en-US" dirty="0" smtClean="0"/>
              <a:t> change</a:t>
            </a:r>
          </a:p>
          <a:p>
            <a:pPr>
              <a:buFont typeface="Wingdings"/>
              <a:buChar char="à"/>
            </a:pPr>
            <a:r>
              <a:rPr lang="en-US" dirty="0" smtClean="0"/>
              <a:t>Les </a:t>
            </a:r>
            <a:r>
              <a:rPr lang="en-US" dirty="0" err="1" smtClean="0"/>
              <a:t>paquets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plus </a:t>
            </a:r>
            <a:r>
              <a:rPr lang="en-US" dirty="0" err="1" smtClean="0"/>
              <a:t>gros</a:t>
            </a:r>
            <a:r>
              <a:rPr lang="en-US" dirty="0" smtClean="0"/>
              <a:t> et le code </a:t>
            </a:r>
            <a:r>
              <a:rPr lang="en-US" dirty="0" err="1" smtClean="0"/>
              <a:t>mieux</a:t>
            </a:r>
            <a:r>
              <a:rPr lang="en-US" dirty="0" smtClean="0"/>
              <a:t> </a:t>
            </a:r>
            <a:r>
              <a:rPr lang="en-US" dirty="0" err="1" smtClean="0"/>
              <a:t>optimisé</a:t>
            </a:r>
            <a:r>
              <a:rPr lang="en-US" dirty="0" smtClean="0"/>
              <a:t> pour le GPU.</a:t>
            </a:r>
          </a:p>
          <a:p>
            <a:pPr>
              <a:buFont typeface="Wingdings"/>
              <a:buChar char="à"/>
            </a:pP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BitmapFont</a:t>
            </a:r>
            <a:endParaRPr lang="en-US" dirty="0" smtClean="0"/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police Arial 15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Texte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2708920"/>
            <a:ext cx="511256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BitmapFont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_font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InvaderScreen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_font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BitmapFont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Gdx.gl.glClear(GL10.GL_COLOR_BUFFER_BIT);  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Gdx.gl.glClearColor(0, 0, .75f, 0); 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_font.draw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"hello", 100, 100);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_batch.end();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568" y="3069546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83568" y="3789626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3568" y="5229786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12976"/>
            <a:ext cx="3393845" cy="248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SpriteBatch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Squelette</a:t>
            </a:r>
            <a:r>
              <a:rPr lang="en-US" dirty="0" smtClean="0"/>
              <a:t> :</a:t>
            </a:r>
          </a:p>
          <a:p>
            <a:pPr>
              <a:buFont typeface="Wingdings"/>
              <a:buChar char="à"/>
            </a:pPr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403648" y="2276872"/>
            <a:ext cx="619268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Game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ApplicationListener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Gdx.gl.glClear(GL10.GL_COLOR_BUFFER_BIT); // Efface l’écran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// Dessins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batch.end();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2564904"/>
            <a:ext cx="28083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28083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19672" y="4581128"/>
            <a:ext cx="18002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Prendre en compte une image.</a:t>
            </a:r>
          </a:p>
          <a:p>
            <a:r>
              <a:rPr lang="fr-FR" dirty="0" smtClean="0"/>
              <a:t>Le fichier devrait se situer dans « </a:t>
            </a:r>
            <a:r>
              <a:rPr lang="fr-FR" dirty="0" err="1" smtClean="0"/>
              <a:t>assets</a:t>
            </a:r>
            <a:r>
              <a:rPr lang="fr-FR" dirty="0" smtClean="0"/>
              <a:t> ». </a:t>
            </a:r>
          </a:p>
          <a:p>
            <a:r>
              <a:rPr lang="fr-FR" dirty="0" smtClean="0"/>
              <a:t>GL 1.0 </a:t>
            </a:r>
            <a:r>
              <a:rPr lang="fr-FR" dirty="0" smtClean="0">
                <a:sym typeface="Wingdings" pitchFamily="2" charset="2"/>
              </a:rPr>
              <a:t> dimension en puissance de 2</a:t>
            </a:r>
          </a:p>
          <a:p>
            <a:r>
              <a:rPr lang="fr-FR" dirty="0" smtClean="0">
                <a:sym typeface="Wingdings" pitchFamily="2" charset="2"/>
              </a:rPr>
              <a:t>Pour passer en GL 2.0 :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5223867" cy="2156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11760" y="5157192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(128x128px) :</a:t>
            </a:r>
          </a:p>
          <a:p>
            <a:pPr lvl="1"/>
            <a:r>
              <a:rPr lang="fr-FR" dirty="0" smtClean="0"/>
              <a:t>(0,0) en bas à gauche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71600" y="2667684"/>
            <a:ext cx="6552728" cy="3785652"/>
            <a:chOff x="1043608" y="2276872"/>
            <a:chExt cx="6552728" cy="3785652"/>
          </a:xfrm>
        </p:grpSpPr>
        <p:sp>
          <p:nvSpPr>
            <p:cNvPr id="4" name="ZoneTexte 3"/>
            <p:cNvSpPr txBox="1"/>
            <p:nvPr/>
          </p:nvSpPr>
          <p:spPr>
            <a:xfrm>
              <a:off x="1043608" y="2276872"/>
              <a:ext cx="6552728" cy="3785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InvaderScreen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Screen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Texture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_texture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SpriteBatch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_batch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public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InvaderScreen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_texture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= new Texture(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Gdx.files.internal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("data/soleil.png"));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_batch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SpriteBatch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Override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public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render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delta) {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Gdx.gl.glClear(GL10.GL_COLOR_BUFFER_BIT);   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Gdx.gl.glClearColor(0, 0, .75f, 0); 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_batch.begin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_batch.draw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_texture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, 0, 0);</a:t>
              </a:r>
            </a:p>
            <a:p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  _batch.end();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31640" y="5013176"/>
              <a:ext cx="316835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2492896"/>
              <a:ext cx="25202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3140968"/>
              <a:ext cx="60486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484784"/>
            <a:ext cx="1381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2764712" cy="202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Texture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23528" y="2204864"/>
          <a:ext cx="8712968" cy="4154001"/>
        </p:xfrm>
        <a:graphic>
          <a:graphicData uri="http://schemas.openxmlformats.org/drawingml/2006/table">
            <a:tbl>
              <a:tblPr/>
              <a:tblGrid>
                <a:gridCol w="4356484"/>
                <a:gridCol w="4356484"/>
              </a:tblGrid>
              <a:tr h="1576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Method</a:t>
                      </a:r>
                      <a:r>
                        <a:rPr lang="fr-FR" sz="1400" b="1" dirty="0"/>
                        <a:t> signature</a:t>
                      </a:r>
                      <a:endParaRPr lang="fr-FR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Description</a:t>
                      </a:r>
                      <a:endParaRPr lang="fr-FR" sz="1400" dirty="0"/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draw(Texture </a:t>
                      </a:r>
                      <a:r>
                        <a:rPr lang="en-US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, float x, float y)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Draws the texture using the texture's width and height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44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(Texture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Draws a portion of the texture.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062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(Texture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flipX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flipY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Draws a portion of a texture, stretched to the width and height, and optionally flipped.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781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(Texture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originX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originY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scaleX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scaleY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rotation,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srcHeight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flipX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flipY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monster method draws a portion of a texture, stretched to </a:t>
                      </a:r>
                      <a:r>
                        <a:rPr lang="en-US" sz="1400" dirty="0" err="1"/>
                        <a:t>thewidth</a:t>
                      </a:r>
                      <a:r>
                        <a:rPr lang="en-US" sz="1400" dirty="0"/>
                        <a:t> and height, scaled and rotated around an origin, and optionally flipped.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781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draw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(Texture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y,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height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u,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v,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u2, </a:t>
                      </a:r>
                      <a:r>
                        <a:rPr lang="fr-FR" sz="1000" dirty="0" err="1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fr-FR" sz="1000" dirty="0">
                          <a:latin typeface="Courier New" pitchFamily="49" charset="0"/>
                          <a:cs typeface="Courier New" pitchFamily="49" charset="0"/>
                        </a:rPr>
                        <a:t> v2)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draws a portion of a texture, stretched to the width and height. This is a somewhat advanced method as it uses texture coordinates from 0-1 rather than pixel coordinates.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42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draw(Texture </a:t>
                      </a:r>
                      <a:r>
                        <a:rPr lang="en-US" sz="1000" dirty="0" err="1">
                          <a:latin typeface="Courier New" pitchFamily="49" charset="0"/>
                          <a:cs typeface="Courier New" pitchFamily="49" charset="0"/>
                        </a:rPr>
                        <a:t>texture</a:t>
                      </a:r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, float[] </a:t>
                      </a:r>
                      <a:r>
                        <a:rPr lang="en-US" sz="1000" dirty="0" err="1">
                          <a:latin typeface="Courier New" pitchFamily="49" charset="0"/>
                          <a:cs typeface="Courier New" pitchFamily="49" charset="0"/>
                        </a:rPr>
                        <a:t>spriteVertices</a:t>
                      </a:r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 offset, </a:t>
                      </a:r>
                      <a:r>
                        <a:rPr lang="en-US" sz="10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000" dirty="0">
                          <a:latin typeface="Courier New" pitchFamily="49" charset="0"/>
                          <a:cs typeface="Courier New" pitchFamily="49" charset="0"/>
                        </a:rPr>
                        <a:t> length)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is an advanced method for passing in the raw geometry, texture coordinates, and color information. This can be used to draw any quadrilateral, not just rectangles.</a:t>
                      </a:r>
                    </a:p>
                  </a:txBody>
                  <a:tcPr marL="17133" marR="17133" marT="17133" marB="17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Mélange (</a:t>
            </a:r>
            <a:r>
              <a:rPr lang="fr-FR" dirty="0" err="1" smtClean="0"/>
              <a:t>Blending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 défaut, le </a:t>
            </a:r>
            <a:r>
              <a:rPr lang="fr-FR" dirty="0" err="1" smtClean="0"/>
              <a:t>blending</a:t>
            </a:r>
            <a:r>
              <a:rPr lang="fr-FR" dirty="0" smtClean="0"/>
              <a:t> est actif.</a:t>
            </a:r>
          </a:p>
          <a:p>
            <a:r>
              <a:rPr lang="fr-FR" dirty="0" smtClean="0"/>
              <a:t>Les parties transparentes ne sont pas traitées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blending</a:t>
            </a:r>
            <a:r>
              <a:rPr lang="fr-FR" dirty="0" smtClean="0"/>
              <a:t> est désactivé, l’image est affecté par la totalité de la texture.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Efficacité !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le </a:t>
            </a:r>
            <a:r>
              <a:rPr lang="fr-FR" dirty="0" err="1" smtClean="0">
                <a:sym typeface="Wingdings" pitchFamily="2" charset="2"/>
              </a:rPr>
              <a:t>Blending</a:t>
            </a:r>
            <a:r>
              <a:rPr lang="fr-FR" dirty="0" smtClean="0">
                <a:sym typeface="Wingdings" pitchFamily="2" charset="2"/>
              </a:rPr>
              <a:t> devrait être désactivé sauf si nécessaire.</a:t>
            </a:r>
            <a:endParaRPr lang="fr-FR" dirty="0" smtClean="0"/>
          </a:p>
          <a:p>
            <a:pPr lvl="1"/>
            <a:r>
              <a:rPr lang="fr-FR" dirty="0" smtClean="0"/>
              <a:t>Par exemple, affichage du fond d’écran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Attention : ne pas oublier d’effacer l’écran.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2090</Words>
  <Application>Microsoft Office PowerPoint</Application>
  <PresentationFormat>Affichage à l'écran (4:3)</PresentationFormat>
  <Paragraphs>557</Paragraphs>
  <Slides>40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Le graphique 2D</vt:lpstr>
      <vt:lpstr>Introduction</vt:lpstr>
      <vt:lpstr>Introduction</vt:lpstr>
      <vt:lpstr>SpriteBatch</vt:lpstr>
      <vt:lpstr>SpriteBatch</vt:lpstr>
      <vt:lpstr>Texture</vt:lpstr>
      <vt:lpstr>Texture</vt:lpstr>
      <vt:lpstr>Texture</vt:lpstr>
      <vt:lpstr>Mélange (Blending)</vt:lpstr>
      <vt:lpstr>Mélange (Blending)</vt:lpstr>
      <vt:lpstr>Viewport</vt:lpstr>
      <vt:lpstr>Viewport</vt:lpstr>
      <vt:lpstr>Viewport</vt:lpstr>
      <vt:lpstr>Viewport</vt:lpstr>
      <vt:lpstr>Viewport</vt:lpstr>
      <vt:lpstr>Viewport</vt:lpstr>
      <vt:lpstr>Viewport</vt:lpstr>
      <vt:lpstr>Viewport</vt:lpstr>
      <vt:lpstr>Viewport</vt:lpstr>
      <vt:lpstr>Sprite</vt:lpstr>
      <vt:lpstr>Pixmap</vt:lpstr>
      <vt:lpstr>Pixmap</vt:lpstr>
      <vt:lpstr>Pixmap</vt:lpstr>
      <vt:lpstr>Tinting</vt:lpstr>
      <vt:lpstr>TextureRegion</vt:lpstr>
      <vt:lpstr>TextureRegion</vt:lpstr>
      <vt:lpstr>Texture Atlases</vt:lpstr>
      <vt:lpstr>Texture Atlases</vt:lpstr>
      <vt:lpstr>Texture Atlases</vt:lpstr>
      <vt:lpstr>Texture Atlases</vt:lpstr>
      <vt:lpstr>Texture Atlases</vt:lpstr>
      <vt:lpstr>Texture Atlases</vt:lpstr>
      <vt:lpstr>Texture Atlases</vt:lpstr>
      <vt:lpstr>Texture Atlases</vt:lpstr>
      <vt:lpstr>Texture Atlases</vt:lpstr>
      <vt:lpstr>ShapeRenderer</vt:lpstr>
      <vt:lpstr>ShapeRenderer</vt:lpstr>
      <vt:lpstr>Les collisions</vt:lpstr>
      <vt:lpstr>Les collisions</vt:lpstr>
      <vt:lpstr>Le Texte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365</cp:revision>
  <dcterms:created xsi:type="dcterms:W3CDTF">2013-07-23T07:35:43Z</dcterms:created>
  <dcterms:modified xsi:type="dcterms:W3CDTF">2014-01-16T15:12:11Z</dcterms:modified>
</cp:coreProperties>
</file>