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80" r:id="rId4"/>
    <p:sldId id="283" r:id="rId5"/>
    <p:sldId id="282" r:id="rId6"/>
    <p:sldId id="293" r:id="rId7"/>
    <p:sldId id="292" r:id="rId8"/>
    <p:sldId id="294" r:id="rId9"/>
    <p:sldId id="296" r:id="rId10"/>
    <p:sldId id="297" r:id="rId11"/>
    <p:sldId id="299" r:id="rId12"/>
    <p:sldId id="300" r:id="rId13"/>
    <p:sldId id="301" r:id="rId14"/>
    <p:sldId id="303" r:id="rId15"/>
    <p:sldId id="304" r:id="rId16"/>
    <p:sldId id="305" r:id="rId17"/>
    <p:sldId id="302" r:id="rId18"/>
    <p:sldId id="298" r:id="rId19"/>
    <p:sldId id="306" r:id="rId2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04" y="-6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siteduzero.com/informatique/tutoriels/creez-des-applications-pour-android" TargetMode="Externa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siteduzero.com/informatique/tutoriels/creez-des-applications-pour-android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09/02/18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  <p:sp>
        <p:nvSpPr>
          <p:cNvPr id="7" name="ZoneTexte 6"/>
          <p:cNvSpPr txBox="1"/>
          <p:nvPr userDrawn="1"/>
        </p:nvSpPr>
        <p:spPr>
          <a:xfrm>
            <a:off x="467544" y="6597352"/>
            <a:ext cx="82089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hlinkClick r:id="rId2"/>
              </a:rPr>
              <a:t>http://www.siteduzero.com/informatique/tutoriels/creez-des-applications-pour-android</a:t>
            </a:r>
            <a:endParaRPr lang="fr-FR" sz="1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09/02/18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09/02/18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6165304"/>
            <a:ext cx="2133600" cy="365125"/>
          </a:xfrm>
        </p:spPr>
        <p:txBody>
          <a:bodyPr/>
          <a:lstStyle/>
          <a:p>
            <a:fld id="{AA309A6D-C09C-4548-B29A-6CF363A7E532}" type="datetimeFigureOut">
              <a:rPr lang="fr-FR" smtClean="0"/>
              <a:pPr/>
              <a:t>09/02/18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6165304"/>
            <a:ext cx="2895600" cy="365125"/>
          </a:xfrm>
        </p:spPr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6165304"/>
            <a:ext cx="2133600" cy="365125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  <p:sp>
        <p:nvSpPr>
          <p:cNvPr id="7" name="ZoneTexte 6"/>
          <p:cNvSpPr txBox="1"/>
          <p:nvPr userDrawn="1"/>
        </p:nvSpPr>
        <p:spPr>
          <a:xfrm>
            <a:off x="467544" y="6597352"/>
            <a:ext cx="82089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hlinkClick r:id="rId2"/>
              </a:rPr>
              <a:t>http://www.siteduzero.com/informatique/tutoriels/creez-des-applications-pour-android</a:t>
            </a:r>
            <a:endParaRPr lang="fr-FR" sz="10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09/02/18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09/02/18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09/02/18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09/02/18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09/02/18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09/02/18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09/02/18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09/02/18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mtClean="0"/>
              <a:t>«</a:t>
            </a:r>
            <a:r>
              <a:rPr lang="fr-FR" dirty="0" smtClean="0"/>
              <a:t> Aide »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Idées : </a:t>
            </a:r>
            <a:r>
              <a:rPr lang="fr-FR" dirty="0" err="1" smtClean="0"/>
              <a:t>Pacman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Permettre d’animer la bouche de </a:t>
            </a:r>
            <a:r>
              <a:rPr lang="fr-FR" dirty="0" err="1" smtClean="0"/>
              <a:t>Pacman</a:t>
            </a:r>
            <a:endParaRPr lang="fr-FR" dirty="0" smtClean="0"/>
          </a:p>
          <a:p>
            <a:r>
              <a:rPr lang="fr-FR" dirty="0" smtClean="0"/>
              <a:t>Plusieurs textures pour une même classe</a:t>
            </a:r>
          </a:p>
          <a:p>
            <a:pPr lvl="1"/>
            <a:r>
              <a:rPr lang="fr-FR" dirty="0" err="1" smtClean="0"/>
              <a:t>Pacman.class</a:t>
            </a:r>
            <a:endParaRPr lang="fr-FR" dirty="0" smtClean="0"/>
          </a:p>
          <a:p>
            <a:r>
              <a:rPr lang="fr-FR" dirty="0" smtClean="0"/>
              <a:t>La texture change en accord avec le temps</a:t>
            </a:r>
          </a:p>
          <a:p>
            <a:pPr lvl="1"/>
            <a:r>
              <a:rPr lang="fr-FR" dirty="0" smtClean="0"/>
              <a:t>Par exemple 4 textures, la première de 0 à 250ms, la deuxième de 251 à 500ms, etc.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Idées : </a:t>
            </a:r>
            <a:r>
              <a:rPr lang="fr-FR" dirty="0" err="1" smtClean="0"/>
              <a:t>Pacman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La </a:t>
            </a:r>
            <a:r>
              <a:rPr lang="fr-FR" dirty="0" err="1" smtClean="0"/>
              <a:t>textureFactory</a:t>
            </a:r>
            <a:r>
              <a:rPr lang="fr-FR" dirty="0" smtClean="0"/>
              <a:t> stocke actuellement une texture par classe</a:t>
            </a:r>
          </a:p>
          <a:p>
            <a:r>
              <a:rPr lang="fr-FR" dirty="0" smtClean="0"/>
              <a:t>Il faut pouvoir stocker également plusieurs textures pour une classe donnée</a:t>
            </a:r>
          </a:p>
          <a:p>
            <a:r>
              <a:rPr lang="fr-FR" dirty="0" smtClean="0"/>
              <a:t>Une solution : la texture </a:t>
            </a:r>
            <a:r>
              <a:rPr lang="fr-FR" dirty="0" err="1" smtClean="0"/>
              <a:t>factory</a:t>
            </a:r>
            <a:r>
              <a:rPr lang="fr-FR" dirty="0" smtClean="0"/>
              <a:t> stockera un objet contenant la ou les textures d’une classe</a:t>
            </a:r>
          </a:p>
          <a:p>
            <a:r>
              <a:rPr lang="fr-FR" dirty="0" smtClean="0"/>
              <a:t>Cet objet devra proposer une méthode </a:t>
            </a:r>
            <a:r>
              <a:rPr lang="fr-FR" dirty="0" err="1" smtClean="0"/>
              <a:t>getTexture</a:t>
            </a:r>
            <a:r>
              <a:rPr lang="fr-FR" dirty="0" smtClean="0"/>
              <a:t> ()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View</a:t>
            </a:r>
            <a:r>
              <a:rPr lang="fr-FR" dirty="0" smtClean="0"/>
              <a:t> : </a:t>
            </a:r>
            <a:r>
              <a:rPr lang="fr-FR" dirty="0" err="1" smtClean="0"/>
              <a:t>TextureFactory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dirty="0" smtClean="0"/>
          </a:p>
        </p:txBody>
      </p:sp>
      <p:sp>
        <p:nvSpPr>
          <p:cNvPr id="4" name="ZoneTexte 3"/>
          <p:cNvSpPr txBox="1"/>
          <p:nvPr/>
        </p:nvSpPr>
        <p:spPr>
          <a:xfrm>
            <a:off x="683568" y="1844824"/>
            <a:ext cx="3240360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public interface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iTexturable</a:t>
            </a:r>
            <a:endParaRPr lang="fr-FR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…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public Texture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getTexture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();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pic>
        <p:nvPicPr>
          <p:cNvPr id="5" name="Image 4" descr="C:\Users\Benoît\Documents\Enseignement\Cours\Libgdx\TP1\DiagUML-pacmanv1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41894" y="1254859"/>
            <a:ext cx="2894602" cy="167008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6" name="Ellipse 5"/>
          <p:cNvSpPr/>
          <p:nvPr/>
        </p:nvSpPr>
        <p:spPr>
          <a:xfrm>
            <a:off x="6069886" y="1830923"/>
            <a:ext cx="576064" cy="576064"/>
          </a:xfrm>
          <a:prstGeom prst="ellipse">
            <a:avLst/>
          </a:prstGeom>
          <a:solidFill>
            <a:srgbClr val="FF00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683568" y="3068960"/>
            <a:ext cx="7848872" cy="34163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TextureFactory</a:t>
            </a:r>
            <a:endParaRPr lang="fr-FR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…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HashMap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&lt;Class&lt;?&gt;,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iTexturable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_textures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fr-FR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TextureFactory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{	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_textures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HashMap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&lt;Class&lt;?&gt;,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iTexturable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&gt;();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endParaRPr lang="fr-FR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public Texture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getTexture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(Class &lt;?&gt; c)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_textures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[c].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getTexture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();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endParaRPr lang="fr-FR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…	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View</a:t>
            </a:r>
            <a:r>
              <a:rPr lang="fr-FR" dirty="0" smtClean="0"/>
              <a:t> : </a:t>
            </a:r>
            <a:r>
              <a:rPr lang="fr-FR" dirty="0" err="1" smtClean="0"/>
              <a:t>TextureFactory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Cela ne change presque rien pour les classes avec une </a:t>
            </a:r>
            <a:br>
              <a:rPr lang="fr-FR" dirty="0" smtClean="0"/>
            </a:br>
            <a:r>
              <a:rPr lang="fr-FR" dirty="0" smtClean="0"/>
              <a:t>texture </a:t>
            </a:r>
            <a:br>
              <a:rPr lang="fr-FR" dirty="0" smtClean="0"/>
            </a:br>
            <a:r>
              <a:rPr lang="fr-FR" dirty="0" smtClean="0"/>
              <a:t>unique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323528" y="4145012"/>
            <a:ext cx="8640960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TextureFactory</a:t>
            </a:r>
            <a:endParaRPr lang="fr-FR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TextureFactory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{	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_textures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HashMap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&lt;Class&lt;?&gt;, Texture&gt;();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  _textures.put(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Block.class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                new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TextureUnique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(new Texture (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Gdx.files.internal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("images/bloc.png")));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…	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3635896" y="2204864"/>
            <a:ext cx="5112568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TextureUnique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implements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iTexturable</a:t>
            </a:r>
            <a:endParaRPr lang="fr-FR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Texture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_texture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fr-FR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public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TextureUnique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(Texture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texture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_texture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= texture;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endParaRPr lang="fr-FR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public Texture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getTexture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() {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_texture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View</a:t>
            </a:r>
            <a:r>
              <a:rPr lang="fr-FR" dirty="0" smtClean="0"/>
              <a:t> : </a:t>
            </a:r>
            <a:r>
              <a:rPr lang="fr-FR" dirty="0" err="1" smtClean="0"/>
              <a:t>TextureFactory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L’intérêt est pour </a:t>
            </a:r>
            <a:br>
              <a:rPr lang="fr-FR" dirty="0" smtClean="0"/>
            </a:br>
            <a:r>
              <a:rPr lang="fr-FR" dirty="0" smtClean="0"/>
              <a:t>les textures </a:t>
            </a:r>
            <a:br>
              <a:rPr lang="fr-FR" dirty="0" smtClean="0"/>
            </a:br>
            <a:r>
              <a:rPr lang="fr-FR" dirty="0" smtClean="0"/>
              <a:t>multiples</a:t>
            </a:r>
          </a:p>
          <a:p>
            <a:r>
              <a:rPr lang="fr-FR" dirty="0" smtClean="0"/>
              <a:t>Direction de</a:t>
            </a:r>
            <a:br>
              <a:rPr lang="fr-FR" dirty="0" smtClean="0"/>
            </a:br>
            <a:r>
              <a:rPr lang="fr-FR" dirty="0" err="1" smtClean="0"/>
              <a:t>pacman</a:t>
            </a:r>
            <a:endParaRPr lang="fr-FR" dirty="0" smtClean="0"/>
          </a:p>
        </p:txBody>
      </p:sp>
      <p:sp>
        <p:nvSpPr>
          <p:cNvPr id="8" name="ZoneTexte 7"/>
          <p:cNvSpPr txBox="1"/>
          <p:nvPr/>
        </p:nvSpPr>
        <p:spPr>
          <a:xfrm>
            <a:off x="323528" y="4145012"/>
            <a:ext cx="8640960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TextureFactory</a:t>
            </a:r>
            <a:endParaRPr lang="fr-FR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TextureFactory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(World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world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{	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_textures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HashMap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&lt;Class&lt;?&gt;, Texture&gt;();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  _textures.put(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Pacman.class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                new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TexturePacman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2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world.getPacman</a:t>
            </a:r>
            <a:r>
              <a:rPr lang="fr-FR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())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…	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3995936" y="1484784"/>
            <a:ext cx="4824536" cy="34163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TexturePacman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implements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iTexturable</a:t>
            </a:r>
            <a:endParaRPr lang="fr-FR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Pacman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_pacman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Texture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_textureLEFT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_textureRIGHT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, … ;</a:t>
            </a:r>
          </a:p>
          <a:p>
            <a:endParaRPr lang="fr-FR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public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TexturePacman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Pacman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pacman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_pacman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pacman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_textureLEFT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= new Texture (…);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endParaRPr lang="fr-FR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public Texture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getTexture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() {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  if (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_pacman.direction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() == LEFT)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    return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_textureLEFT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View</a:t>
            </a:r>
            <a:r>
              <a:rPr lang="fr-FR" dirty="0" smtClean="0"/>
              <a:t> : </a:t>
            </a:r>
            <a:r>
              <a:rPr lang="fr-FR" dirty="0" err="1" smtClean="0"/>
              <a:t>TextureFactory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En fonction du</a:t>
            </a:r>
            <a:br>
              <a:rPr lang="fr-FR" dirty="0" smtClean="0"/>
            </a:br>
            <a:r>
              <a:rPr lang="fr-FR" dirty="0" smtClean="0"/>
              <a:t>temps</a:t>
            </a:r>
          </a:p>
          <a:p>
            <a:r>
              <a:rPr lang="fr-FR" dirty="0" smtClean="0"/>
              <a:t>Exemple avec</a:t>
            </a:r>
            <a:br>
              <a:rPr lang="fr-FR" dirty="0" smtClean="0"/>
            </a:br>
            <a:r>
              <a:rPr lang="fr-FR" dirty="0" smtClean="0"/>
              <a:t>deux textures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3563888" y="1268760"/>
            <a:ext cx="5256584" cy="52629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TexturePacman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implements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iTexturable</a:t>
            </a:r>
            <a:endParaRPr lang="fr-FR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Pacman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_pacman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double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_deltaT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double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_seuil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Texture _texture1, _texture2;</a:t>
            </a:r>
          </a:p>
          <a:p>
            <a:endParaRPr lang="fr-FR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public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TexturePacman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Pacman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pacman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, double seuil) {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_deltaT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= 0.0;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_seuil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= seuil;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_pacman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pacman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  _texture1 = new Texture (…);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  _texture2 = new Texture (…);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endParaRPr lang="fr-FR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public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render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(double delta) {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_deltaT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+= delta;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  if (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_deltaT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&gt;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_seuil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_deltaT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= 0.0;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endParaRPr lang="fr-FR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public Texture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getTexture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() {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  if (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_deltaT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&lt; (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_seuil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/ 2.0))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    return _texture1;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else</a:t>
            </a:r>
            <a:endParaRPr lang="fr-FR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    return _texture2;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View</a:t>
            </a:r>
            <a:r>
              <a:rPr lang="fr-FR" dirty="0" smtClean="0"/>
              <a:t> : </a:t>
            </a:r>
            <a:r>
              <a:rPr lang="fr-FR" dirty="0" err="1" smtClean="0"/>
              <a:t>TextureFactory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dirty="0" smtClean="0"/>
          </a:p>
        </p:txBody>
      </p:sp>
      <p:sp>
        <p:nvSpPr>
          <p:cNvPr id="8" name="ZoneTexte 7"/>
          <p:cNvSpPr txBox="1"/>
          <p:nvPr/>
        </p:nvSpPr>
        <p:spPr>
          <a:xfrm>
            <a:off x="1115616" y="2204864"/>
            <a:ext cx="6552728" cy="34163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TextureFactory</a:t>
            </a:r>
            <a:endParaRPr lang="fr-FR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TextureFactory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(World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world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{	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_textures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HashMap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&lt;Class&lt;?&gt;, Texture&gt;();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  _textures.put(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Pacman.class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                new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TexturePacman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2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world.getPacman</a:t>
            </a:r>
            <a:r>
              <a:rPr lang="fr-FR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(), 1000)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endParaRPr lang="fr-FR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…	</a:t>
            </a:r>
          </a:p>
          <a:p>
            <a:endParaRPr lang="fr-FR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public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iTexturable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getTexturable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(Class &lt;?&gt; c)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_textures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[c];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pic>
        <p:nvPicPr>
          <p:cNvPr id="6" name="Image 5" descr="C:\Users\Benoît\Documents\Enseignement\Cours\Libgdx\TP1\DiagUML-pacmanv1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41894" y="1254859"/>
            <a:ext cx="2894602" cy="167008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9" name="Ellipse 8"/>
          <p:cNvSpPr/>
          <p:nvPr/>
        </p:nvSpPr>
        <p:spPr>
          <a:xfrm>
            <a:off x="6084168" y="1772816"/>
            <a:ext cx="576064" cy="576064"/>
          </a:xfrm>
          <a:prstGeom prst="ellipse">
            <a:avLst/>
          </a:prstGeom>
          <a:solidFill>
            <a:srgbClr val="FF00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dirty="0" smtClean="0"/>
          </a:p>
        </p:txBody>
      </p:sp>
      <p:sp>
        <p:nvSpPr>
          <p:cNvPr id="7" name="ZoneTexte 6"/>
          <p:cNvSpPr txBox="1"/>
          <p:nvPr/>
        </p:nvSpPr>
        <p:spPr>
          <a:xfrm>
            <a:off x="467544" y="1772816"/>
            <a:ext cx="8280920" cy="45243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fr-FR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WorldRenderer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…</a:t>
            </a:r>
          </a:p>
          <a:p>
            <a:endParaRPr lang="fr-FR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public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render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delta) {</a:t>
            </a:r>
          </a:p>
          <a:p>
            <a:endParaRPr lang="fr-FR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TexturePacman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texturePacman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=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         (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TexturePacman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TextureFactory.getInstance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().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getTexturable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Pacman.class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texturePacman.render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(delta);</a:t>
            </a:r>
          </a:p>
          <a:p>
            <a:endParaRPr lang="fr-FR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this.spriteBatch.begin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GameElement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element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: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this.world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this.spriteBatch.draw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TextureFactory.getInstance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().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getTexture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element.getClass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()), 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element.getPosition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().x *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ppuX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element.getPosition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().y *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ppuY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element.getWidth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() *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ppuX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element.getHeight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() *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ppuY</a:t>
            </a:r>
            <a:endParaRPr lang="fr-FR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    );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this.spriteBatch.end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View</a:t>
            </a:r>
            <a:r>
              <a:rPr lang="fr-FR" dirty="0" smtClean="0"/>
              <a:t> : </a:t>
            </a:r>
            <a:r>
              <a:rPr lang="fr-FR" dirty="0" err="1" smtClean="0"/>
              <a:t>TextureFactory</a:t>
            </a:r>
            <a:endParaRPr lang="fr-FR" dirty="0"/>
          </a:p>
        </p:txBody>
      </p:sp>
      <p:pic>
        <p:nvPicPr>
          <p:cNvPr id="5" name="Image 4" descr="C:\Users\Benoît\Documents\Enseignement\Cours\Libgdx\TP1\DiagUML-pacmanv1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41894" y="1254859"/>
            <a:ext cx="2894602" cy="167008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6" name="Ellipse 5"/>
          <p:cNvSpPr/>
          <p:nvPr/>
        </p:nvSpPr>
        <p:spPr>
          <a:xfrm>
            <a:off x="7308304" y="1772816"/>
            <a:ext cx="576064" cy="576064"/>
          </a:xfrm>
          <a:prstGeom prst="ellipse">
            <a:avLst/>
          </a:prstGeom>
          <a:solidFill>
            <a:srgbClr val="FF00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Idées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Permettre aux fantômes de regarder dans la direction du déplacement</a:t>
            </a:r>
          </a:p>
          <a:p>
            <a:r>
              <a:rPr lang="fr-FR" dirty="0" smtClean="0"/>
              <a:t>Comme </a:t>
            </a:r>
            <a:r>
              <a:rPr lang="fr-FR" dirty="0" err="1" smtClean="0"/>
              <a:t>Pacman</a:t>
            </a:r>
            <a:r>
              <a:rPr lang="fr-FR" dirty="0" smtClean="0"/>
              <a:t> ?</a:t>
            </a:r>
          </a:p>
          <a:p>
            <a:endParaRPr lang="fr-FR" dirty="0" smtClean="0"/>
          </a:p>
        </p:txBody>
      </p:sp>
      <p:sp>
        <p:nvSpPr>
          <p:cNvPr id="4" name="ZoneTexte 3"/>
          <p:cNvSpPr txBox="1"/>
          <p:nvPr/>
        </p:nvSpPr>
        <p:spPr>
          <a:xfrm>
            <a:off x="1331640" y="3429000"/>
            <a:ext cx="6552728" cy="28623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WorldRenderer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 …</a:t>
            </a: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 public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render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delta) {</a:t>
            </a: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this.spriteBatch.begin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GameElement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element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: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this.world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this.spriteBatch.draw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TextureFactory.getInstance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().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getTexture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element.getClass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()), </a:t>
            </a: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element.getPosition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().x *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ppuX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element.getPosition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().y *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ppuY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element.getWidth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() *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ppuX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element.getHeight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() *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ppuY</a:t>
            </a:r>
            <a:endParaRPr lang="fr-FR" sz="1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     );</a:t>
            </a: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000" dirty="0" err="1" smtClean="0">
                <a:latin typeface="Courier New" pitchFamily="49" charset="0"/>
                <a:cs typeface="Courier New" pitchFamily="49" charset="0"/>
              </a:rPr>
              <a:t>this.spriteBatch.end</a:t>
            </a:r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fr-FR" sz="10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pic>
        <p:nvPicPr>
          <p:cNvPr id="5" name="Image 4" descr="C:\Users\Benoît\Documents\Enseignement\Cours\Libgdx\TP1\DiagUML-pacmanv1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41894" y="1254859"/>
            <a:ext cx="2894602" cy="167008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6" name="Ellipse 5"/>
          <p:cNvSpPr/>
          <p:nvPr/>
        </p:nvSpPr>
        <p:spPr>
          <a:xfrm>
            <a:off x="7308304" y="1772816"/>
            <a:ext cx="576064" cy="576064"/>
          </a:xfrm>
          <a:prstGeom prst="ellipse">
            <a:avLst/>
          </a:prstGeom>
          <a:solidFill>
            <a:srgbClr val="FF00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4860032" y="4509120"/>
            <a:ext cx="1800200" cy="576064"/>
          </a:xfrm>
          <a:prstGeom prst="ellipse">
            <a:avLst/>
          </a:prstGeom>
          <a:solidFill>
            <a:srgbClr val="FF00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Idées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Une seule classe </a:t>
            </a:r>
          </a:p>
          <a:p>
            <a:pPr>
              <a:buNone/>
            </a:pPr>
            <a:r>
              <a:rPr lang="fr-FR" dirty="0" smtClean="0">
                <a:sym typeface="Wingdings" pitchFamily="2" charset="2"/>
              </a:rPr>
              <a:t> une seule classe </a:t>
            </a:r>
            <a:r>
              <a:rPr lang="fr-FR" dirty="0" err="1" smtClean="0">
                <a:sym typeface="Wingdings" pitchFamily="2" charset="2"/>
              </a:rPr>
              <a:t>iTexturable</a:t>
            </a:r>
            <a:r>
              <a:rPr lang="fr-FR" dirty="0" smtClean="0">
                <a:sym typeface="Wingdings" pitchFamily="2" charset="2"/>
              </a:rPr>
              <a:t/>
            </a:r>
            <a:br>
              <a:rPr lang="fr-FR" dirty="0" smtClean="0">
                <a:sym typeface="Wingdings" pitchFamily="2" charset="2"/>
              </a:rPr>
            </a:br>
            <a:r>
              <a:rPr lang="fr-FR" dirty="0" smtClean="0">
                <a:sym typeface="Wingdings" pitchFamily="2" charset="2"/>
              </a:rPr>
              <a:t> associée</a:t>
            </a:r>
          </a:p>
          <a:p>
            <a:r>
              <a:rPr lang="fr-FR" dirty="0" smtClean="0">
                <a:sym typeface="Wingdings" pitchFamily="2" charset="2"/>
              </a:rPr>
              <a:t>Quel fantôme est concerné ?</a:t>
            </a:r>
          </a:p>
          <a:p>
            <a:r>
              <a:rPr lang="fr-FR" dirty="0" smtClean="0">
                <a:sym typeface="Wingdings" pitchFamily="2" charset="2"/>
              </a:rPr>
              <a:t>Comment différencier les fantômes et associer un objet </a:t>
            </a:r>
            <a:r>
              <a:rPr lang="fr-FR" dirty="0" err="1" smtClean="0">
                <a:sym typeface="Wingdings" pitchFamily="2" charset="2"/>
              </a:rPr>
              <a:t>iTexturable</a:t>
            </a:r>
            <a:r>
              <a:rPr lang="fr-FR" dirty="0" smtClean="0">
                <a:sym typeface="Wingdings" pitchFamily="2" charset="2"/>
              </a:rPr>
              <a:t> différent ?</a:t>
            </a:r>
          </a:p>
          <a:p>
            <a:r>
              <a:rPr lang="fr-FR" dirty="0" smtClean="0">
                <a:sym typeface="Wingdings" pitchFamily="2" charset="2"/>
              </a:rPr>
              <a:t>Une solution : faire une classe par fantôme et un objet </a:t>
            </a:r>
            <a:r>
              <a:rPr lang="fr-FR" dirty="0" err="1" smtClean="0">
                <a:sym typeface="Wingdings" pitchFamily="2" charset="2"/>
              </a:rPr>
              <a:t>iTexturable</a:t>
            </a:r>
            <a:r>
              <a:rPr lang="fr-FR" dirty="0" smtClean="0">
                <a:sym typeface="Wingdings" pitchFamily="2" charset="2"/>
              </a:rPr>
              <a:t> pour </a:t>
            </a:r>
            <a:r>
              <a:rPr lang="fr-FR" smtClean="0">
                <a:sym typeface="Wingdings" pitchFamily="2" charset="2"/>
              </a:rPr>
              <a:t>chaque fantôme</a:t>
            </a:r>
            <a:endParaRPr lang="fr-FR" dirty="0" smtClean="0">
              <a:sym typeface="Wingdings" pitchFamily="2" charset="2"/>
            </a:endParaRPr>
          </a:p>
        </p:txBody>
      </p:sp>
      <p:pic>
        <p:nvPicPr>
          <p:cNvPr id="5" name="Image 4" descr="C:\Users\Benoît\Documents\Enseignement\Cours\Libgdx\TP1\DiagUML-pacmanv1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41894" y="1254859"/>
            <a:ext cx="2894602" cy="167008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6" name="Ellipse 5"/>
          <p:cNvSpPr/>
          <p:nvPr/>
        </p:nvSpPr>
        <p:spPr>
          <a:xfrm>
            <a:off x="7308304" y="1772816"/>
            <a:ext cx="576064" cy="576064"/>
          </a:xfrm>
          <a:prstGeom prst="ellipse">
            <a:avLst/>
          </a:prstGeom>
          <a:solidFill>
            <a:srgbClr val="FF00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UML de départ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dirty="0" smtClean="0"/>
          </a:p>
        </p:txBody>
      </p:sp>
      <p:pic>
        <p:nvPicPr>
          <p:cNvPr id="6" name="Image 5" descr="C:\Users\Benoît\Documents\Enseignement\Cours\Libgdx\TP1\DiagUML-pacmanv1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412776"/>
            <a:ext cx="8007170" cy="46198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View</a:t>
            </a:r>
            <a:r>
              <a:rPr lang="fr-FR" dirty="0" smtClean="0"/>
              <a:t> : </a:t>
            </a:r>
            <a:r>
              <a:rPr lang="fr-FR" dirty="0" err="1" smtClean="0"/>
              <a:t>TextureFactory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dirty="0" smtClean="0"/>
          </a:p>
        </p:txBody>
      </p:sp>
      <p:sp>
        <p:nvSpPr>
          <p:cNvPr id="4" name="ZoneTexte 3"/>
          <p:cNvSpPr txBox="1"/>
          <p:nvPr/>
        </p:nvSpPr>
        <p:spPr>
          <a:xfrm>
            <a:off x="395536" y="1268760"/>
            <a:ext cx="5472608" cy="52629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fr-FR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TextureFactory</a:t>
            </a:r>
            <a:endParaRPr lang="fr-FR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TextureFactory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_instance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null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TextureFactory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 {	</a:t>
            </a: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public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reset()</a:t>
            </a: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_instance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null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public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TextureFactory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getInstance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   if (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_instance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==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null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_instance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TextureFactory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_instance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 …	</a:t>
            </a: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pic>
        <p:nvPicPr>
          <p:cNvPr id="5" name="Image 4" descr="C:\Users\Benoît\Documents\Enseignement\Cours\Libgdx\TP1\DiagUML-pacmanv1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2160" y="1196752"/>
            <a:ext cx="2894602" cy="167008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6" name="Ellipse 5"/>
          <p:cNvSpPr/>
          <p:nvPr/>
        </p:nvSpPr>
        <p:spPr>
          <a:xfrm>
            <a:off x="5940152" y="1772816"/>
            <a:ext cx="576064" cy="576064"/>
          </a:xfrm>
          <a:prstGeom prst="ellipse">
            <a:avLst/>
          </a:prstGeom>
          <a:solidFill>
            <a:srgbClr val="FF00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View</a:t>
            </a:r>
            <a:r>
              <a:rPr lang="fr-FR" dirty="0" smtClean="0"/>
              <a:t> : </a:t>
            </a:r>
            <a:r>
              <a:rPr lang="fr-FR" dirty="0" err="1" smtClean="0"/>
              <a:t>TextureFactory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dirty="0" smtClean="0"/>
          </a:p>
        </p:txBody>
      </p:sp>
      <p:sp>
        <p:nvSpPr>
          <p:cNvPr id="4" name="ZoneTexte 3"/>
          <p:cNvSpPr txBox="1"/>
          <p:nvPr/>
        </p:nvSpPr>
        <p:spPr>
          <a:xfrm>
            <a:off x="251520" y="1196752"/>
            <a:ext cx="8640960" cy="54476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fr-FR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TextureFactory</a:t>
            </a:r>
            <a:endParaRPr lang="fr-FR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…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HashMap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&lt;Class&lt;?&gt;, Texture&gt;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_textures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fr-FR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TextureFactory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{	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_textures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HashMap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&lt;Class&lt;?&gt;, Texture&gt;();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  _textures.put(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Pacman.class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, new Texture(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Gdx.files.internal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("images/pacman.png")));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  _textures.put(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Block.class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, new Texture(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Gdx.files.internal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("images/bloc.png")));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public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reset()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_instance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null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public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TextureFactory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getInstance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  if (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_instance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==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null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_instance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TextureFactory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_instance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endParaRPr lang="fr-FR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 …	</a:t>
            </a:r>
          </a:p>
          <a:p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pic>
        <p:nvPicPr>
          <p:cNvPr id="5" name="Image 4" descr="C:\Users\Benoît\Documents\Enseignement\Cours\Libgdx\TP1\DiagUML-pacmanv1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41894" y="1254859"/>
            <a:ext cx="2894602" cy="167008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6" name="Ellipse 5"/>
          <p:cNvSpPr/>
          <p:nvPr/>
        </p:nvSpPr>
        <p:spPr>
          <a:xfrm>
            <a:off x="6069886" y="1830923"/>
            <a:ext cx="576064" cy="576064"/>
          </a:xfrm>
          <a:prstGeom prst="ellipse">
            <a:avLst/>
          </a:prstGeom>
          <a:solidFill>
            <a:srgbClr val="FF00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View</a:t>
            </a:r>
            <a:r>
              <a:rPr lang="fr-FR" dirty="0" smtClean="0"/>
              <a:t> : </a:t>
            </a:r>
            <a:r>
              <a:rPr lang="fr-FR" dirty="0" err="1" smtClean="0"/>
              <a:t>WorldRenderer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dirty="0" smtClean="0"/>
          </a:p>
        </p:txBody>
      </p:sp>
      <p:sp>
        <p:nvSpPr>
          <p:cNvPr id="4" name="ZoneTexte 3"/>
          <p:cNvSpPr txBox="1"/>
          <p:nvPr/>
        </p:nvSpPr>
        <p:spPr>
          <a:xfrm>
            <a:off x="467544" y="1772816"/>
            <a:ext cx="8280920" cy="41857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fr-FR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WorldRenderer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 …</a:t>
            </a:r>
          </a:p>
          <a:p>
            <a:endParaRPr lang="fr-FR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 public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render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delta) {</a:t>
            </a: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this.spriteBatch.begin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GameElement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element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: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this.world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this.spriteBatch.draw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TextureFactory.getInstance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().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getTexture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element.getClass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()), </a:t>
            </a: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element.getPosition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().x *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ppuX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element.getPosition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().y *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ppuY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element.getWidth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() *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ppuX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element.getHeight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() *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ppuY</a:t>
            </a:r>
            <a:endParaRPr lang="fr-FR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     );</a:t>
            </a: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this.spriteBatch.end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pic>
        <p:nvPicPr>
          <p:cNvPr id="6" name="Image 5" descr="C:\Users\Benoît\Documents\Enseignement\Cours\Libgdx\TP1\DiagUML-pacmanv1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2160" y="1196752"/>
            <a:ext cx="2894602" cy="167008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7" name="Ellipse 6"/>
          <p:cNvSpPr/>
          <p:nvPr/>
        </p:nvSpPr>
        <p:spPr>
          <a:xfrm>
            <a:off x="7164288" y="1700808"/>
            <a:ext cx="576064" cy="576064"/>
          </a:xfrm>
          <a:prstGeom prst="ellipse">
            <a:avLst/>
          </a:prstGeom>
          <a:solidFill>
            <a:srgbClr val="FF00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Model : Game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dirty="0" smtClean="0"/>
          </a:p>
        </p:txBody>
      </p:sp>
      <p:sp>
        <p:nvSpPr>
          <p:cNvPr id="4" name="ZoneTexte 3"/>
          <p:cNvSpPr txBox="1"/>
          <p:nvPr/>
        </p:nvSpPr>
        <p:spPr>
          <a:xfrm>
            <a:off x="1043608" y="2060848"/>
            <a:ext cx="6264696" cy="22467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fr-FR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PacmanGame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extends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Game {</a:t>
            </a:r>
          </a:p>
          <a:p>
            <a:endParaRPr lang="fr-FR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	@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Override</a:t>
            </a:r>
            <a:endParaRPr lang="fr-FR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	public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create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this.setScreen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(new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GameScreen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pic>
        <p:nvPicPr>
          <p:cNvPr id="6" name="Image 5" descr="C:\Users\Benoît\Documents\Enseignement\Cours\Libgdx\TP1\DiagUML-pacmanv1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2160" y="1196752"/>
            <a:ext cx="2894602" cy="167008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7" name="Ellipse 6"/>
          <p:cNvSpPr/>
          <p:nvPr/>
        </p:nvSpPr>
        <p:spPr>
          <a:xfrm>
            <a:off x="7668344" y="1844824"/>
            <a:ext cx="432048" cy="360040"/>
          </a:xfrm>
          <a:prstGeom prst="ellipse">
            <a:avLst/>
          </a:prstGeom>
          <a:solidFill>
            <a:srgbClr val="FF00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Model : </a:t>
            </a:r>
            <a:r>
              <a:rPr lang="fr-FR" dirty="0" err="1" smtClean="0"/>
              <a:t>Screen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dirty="0" smtClean="0"/>
          </a:p>
        </p:txBody>
      </p:sp>
      <p:sp>
        <p:nvSpPr>
          <p:cNvPr id="4" name="ZoneTexte 3"/>
          <p:cNvSpPr txBox="1"/>
          <p:nvPr/>
        </p:nvSpPr>
        <p:spPr>
          <a:xfrm>
            <a:off x="539552" y="1340768"/>
            <a:ext cx="8280920" cy="52168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fr-FR" sz="9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fr-FR" sz="900" dirty="0" err="1" smtClean="0">
                <a:latin typeface="Courier New" pitchFamily="49" charset="0"/>
                <a:cs typeface="Courier New" pitchFamily="49" charset="0"/>
              </a:rPr>
              <a:t>GameScreen</a:t>
            </a:r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900" dirty="0" err="1" smtClean="0">
                <a:latin typeface="Courier New" pitchFamily="49" charset="0"/>
                <a:cs typeface="Courier New" pitchFamily="49" charset="0"/>
              </a:rPr>
              <a:t>implements</a:t>
            </a:r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900" dirty="0" err="1" smtClean="0">
                <a:latin typeface="Courier New" pitchFamily="49" charset="0"/>
                <a:cs typeface="Courier New" pitchFamily="49" charset="0"/>
              </a:rPr>
              <a:t>Screen</a:t>
            </a:r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fr-FR" sz="900" dirty="0" err="1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 World </a:t>
            </a:r>
            <a:r>
              <a:rPr lang="fr-FR" sz="900" dirty="0" err="1" smtClean="0">
                <a:latin typeface="Courier New" pitchFamily="49" charset="0"/>
                <a:cs typeface="Courier New" pitchFamily="49" charset="0"/>
              </a:rPr>
              <a:t>_world</a:t>
            </a:r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fr-FR" sz="900" dirty="0" err="1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900" dirty="0" err="1" smtClean="0">
                <a:latin typeface="Courier New" pitchFamily="49" charset="0"/>
                <a:cs typeface="Courier New" pitchFamily="49" charset="0"/>
              </a:rPr>
              <a:t>WorldRenderer</a:t>
            </a:r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900" dirty="0" err="1" smtClean="0">
                <a:latin typeface="Courier New" pitchFamily="49" charset="0"/>
                <a:cs typeface="Courier New" pitchFamily="49" charset="0"/>
              </a:rPr>
              <a:t>_worldRenderer</a:t>
            </a:r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  public </a:t>
            </a:r>
            <a:r>
              <a:rPr lang="fr-FR" sz="900" dirty="0" err="1" smtClean="0">
                <a:latin typeface="Courier New" pitchFamily="49" charset="0"/>
                <a:cs typeface="Courier New" pitchFamily="49" charset="0"/>
              </a:rPr>
              <a:t>GameScreen</a:t>
            </a:r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900" dirty="0" err="1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fr-FR" sz="900" dirty="0" err="1" smtClean="0">
                <a:latin typeface="Courier New" pitchFamily="49" charset="0"/>
                <a:cs typeface="Courier New" pitchFamily="49" charset="0"/>
              </a:rPr>
              <a:t>_world</a:t>
            </a:r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 = new World();</a:t>
            </a:r>
          </a:p>
          <a:p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900" dirty="0" err="1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fr-FR" sz="900" dirty="0" err="1" smtClean="0">
                <a:latin typeface="Courier New" pitchFamily="49" charset="0"/>
                <a:cs typeface="Courier New" pitchFamily="49" charset="0"/>
              </a:rPr>
              <a:t>_worldRenderer</a:t>
            </a:r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fr-FR" sz="900" dirty="0" err="1" smtClean="0">
                <a:latin typeface="Courier New" pitchFamily="49" charset="0"/>
                <a:cs typeface="Courier New" pitchFamily="49" charset="0"/>
              </a:rPr>
              <a:t>WorldRenderer</a:t>
            </a:r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900" dirty="0" err="1" smtClean="0">
                <a:latin typeface="Courier New" pitchFamily="49" charset="0"/>
                <a:cs typeface="Courier New" pitchFamily="49" charset="0"/>
              </a:rPr>
              <a:t>this.world</a:t>
            </a:r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  public World </a:t>
            </a:r>
            <a:r>
              <a:rPr lang="fr-FR" sz="900" dirty="0" err="1" smtClean="0">
                <a:latin typeface="Courier New" pitchFamily="49" charset="0"/>
                <a:cs typeface="Courier New" pitchFamily="49" charset="0"/>
              </a:rPr>
              <a:t>getWorld</a:t>
            </a:r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() { return </a:t>
            </a:r>
            <a:r>
              <a:rPr lang="fr-FR" sz="900" dirty="0" err="1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fr-FR" sz="900" dirty="0" err="1" smtClean="0">
                <a:latin typeface="Courier New" pitchFamily="49" charset="0"/>
                <a:cs typeface="Courier New" pitchFamily="49" charset="0"/>
              </a:rPr>
              <a:t>_world</a:t>
            </a:r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; }</a:t>
            </a:r>
          </a:p>
          <a:p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  @</a:t>
            </a:r>
            <a:r>
              <a:rPr lang="fr-FR" sz="900" dirty="0" err="1" smtClean="0">
                <a:latin typeface="Courier New" pitchFamily="49" charset="0"/>
                <a:cs typeface="Courier New" pitchFamily="49" charset="0"/>
              </a:rPr>
              <a:t>Override</a:t>
            </a:r>
            <a:endParaRPr lang="fr-FR" sz="9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  public </a:t>
            </a:r>
            <a:r>
              <a:rPr lang="fr-FR" sz="900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900" dirty="0" err="1" smtClean="0">
                <a:latin typeface="Courier New" pitchFamily="49" charset="0"/>
                <a:cs typeface="Courier New" pitchFamily="49" charset="0"/>
              </a:rPr>
              <a:t>render</a:t>
            </a:r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900" dirty="0" err="1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 delta) {</a:t>
            </a:r>
          </a:p>
          <a:p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    Gdx.gl.glClear(GL10.GL_COLOR_BUFFER_BIT);</a:t>
            </a:r>
          </a:p>
          <a:p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    Gdx.gl.glClearColor(0, 0, 0, 0);</a:t>
            </a:r>
          </a:p>
          <a:p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900" dirty="0" err="1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fr-FR" sz="900" dirty="0" err="1" smtClean="0">
                <a:latin typeface="Courier New" pitchFamily="49" charset="0"/>
                <a:cs typeface="Courier New" pitchFamily="49" charset="0"/>
              </a:rPr>
              <a:t>_worldRenderer.render</a:t>
            </a:r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(delta);</a:t>
            </a:r>
          </a:p>
          <a:p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endParaRPr lang="fr-FR" sz="9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  @</a:t>
            </a:r>
            <a:r>
              <a:rPr lang="fr-FR" sz="900" dirty="0" err="1" smtClean="0">
                <a:latin typeface="Courier New" pitchFamily="49" charset="0"/>
                <a:cs typeface="Courier New" pitchFamily="49" charset="0"/>
              </a:rPr>
              <a:t>Override</a:t>
            </a:r>
            <a:endParaRPr lang="fr-FR" sz="9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  public </a:t>
            </a:r>
            <a:r>
              <a:rPr lang="fr-FR" sz="900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900" dirty="0" err="1" smtClean="0">
                <a:latin typeface="Courier New" pitchFamily="49" charset="0"/>
                <a:cs typeface="Courier New" pitchFamily="49" charset="0"/>
              </a:rPr>
              <a:t>resize</a:t>
            </a:r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9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900" dirty="0" err="1" smtClean="0">
                <a:latin typeface="Courier New" pitchFamily="49" charset="0"/>
                <a:cs typeface="Courier New" pitchFamily="49" charset="0"/>
              </a:rPr>
              <a:t>width</a:t>
            </a:r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9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900" dirty="0" err="1" smtClean="0">
                <a:latin typeface="Courier New" pitchFamily="49" charset="0"/>
                <a:cs typeface="Courier New" pitchFamily="49" charset="0"/>
              </a:rPr>
              <a:t>height</a:t>
            </a:r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900" dirty="0" err="1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fr-FR" sz="900" dirty="0" err="1" smtClean="0">
                <a:latin typeface="Courier New" pitchFamily="49" charset="0"/>
                <a:cs typeface="Courier New" pitchFamily="49" charset="0"/>
              </a:rPr>
              <a:t>_worldRenderer.setPpuX</a:t>
            </a:r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900" dirty="0" err="1" smtClean="0">
                <a:latin typeface="Courier New" pitchFamily="49" charset="0"/>
                <a:cs typeface="Courier New" pitchFamily="49" charset="0"/>
              </a:rPr>
              <a:t>width</a:t>
            </a:r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/(</a:t>
            </a:r>
            <a:r>
              <a:rPr lang="fr-FR" sz="900" dirty="0" err="1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fr-FR" sz="900" dirty="0" err="1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fr-FR" sz="900" dirty="0" err="1" smtClean="0">
                <a:latin typeface="Courier New" pitchFamily="49" charset="0"/>
                <a:cs typeface="Courier New" pitchFamily="49" charset="0"/>
              </a:rPr>
              <a:t>_world.getWidth</a:t>
            </a:r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900" dirty="0" err="1" smtClean="0">
                <a:latin typeface="Courier New" pitchFamily="49" charset="0"/>
                <a:cs typeface="Courier New" pitchFamily="49" charset="0"/>
              </a:rPr>
              <a:t>this_</a:t>
            </a:r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fr-FR" sz="900" dirty="0" err="1" smtClean="0">
                <a:latin typeface="Courier New" pitchFamily="49" charset="0"/>
                <a:cs typeface="Courier New" pitchFamily="49" charset="0"/>
              </a:rPr>
              <a:t>worldRenderer.setPpuY</a:t>
            </a:r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900" dirty="0" err="1" smtClean="0">
                <a:latin typeface="Courier New" pitchFamily="49" charset="0"/>
                <a:cs typeface="Courier New" pitchFamily="49" charset="0"/>
              </a:rPr>
              <a:t>height</a:t>
            </a:r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/(</a:t>
            </a:r>
            <a:r>
              <a:rPr lang="fr-FR" sz="900" dirty="0" err="1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fr-FR" sz="900" dirty="0" err="1" smtClean="0">
                <a:latin typeface="Courier New" pitchFamily="49" charset="0"/>
                <a:cs typeface="Courier New" pitchFamily="49" charset="0"/>
              </a:rPr>
              <a:t>this</a:t>
            </a:r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fr-FR" sz="900" dirty="0" err="1" smtClean="0">
                <a:latin typeface="Courier New" pitchFamily="49" charset="0"/>
                <a:cs typeface="Courier New" pitchFamily="49" charset="0"/>
              </a:rPr>
              <a:t>_world.getHeight</a:t>
            </a:r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  @</a:t>
            </a:r>
            <a:r>
              <a:rPr lang="fr-FR" sz="900" dirty="0" err="1" smtClean="0">
                <a:latin typeface="Courier New" pitchFamily="49" charset="0"/>
                <a:cs typeface="Courier New" pitchFamily="49" charset="0"/>
              </a:rPr>
              <a:t>Override</a:t>
            </a:r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 public </a:t>
            </a:r>
            <a:r>
              <a:rPr lang="fr-FR" sz="900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 show() { </a:t>
            </a:r>
            <a:r>
              <a:rPr lang="fr-FR" sz="900" dirty="0" err="1" smtClean="0">
                <a:latin typeface="Courier New" pitchFamily="49" charset="0"/>
                <a:cs typeface="Courier New" pitchFamily="49" charset="0"/>
              </a:rPr>
              <a:t>TextureFactory.reset</a:t>
            </a:r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(); }</a:t>
            </a:r>
          </a:p>
          <a:p>
            <a:endParaRPr lang="fr-FR" sz="9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  @</a:t>
            </a:r>
            <a:r>
              <a:rPr lang="fr-FR" sz="900" dirty="0" err="1" smtClean="0">
                <a:latin typeface="Courier New" pitchFamily="49" charset="0"/>
                <a:cs typeface="Courier New" pitchFamily="49" charset="0"/>
              </a:rPr>
              <a:t>Override</a:t>
            </a:r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 public </a:t>
            </a:r>
            <a:r>
              <a:rPr lang="fr-FR" sz="900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900" dirty="0" err="1" smtClean="0">
                <a:latin typeface="Courier New" pitchFamily="49" charset="0"/>
                <a:cs typeface="Courier New" pitchFamily="49" charset="0"/>
              </a:rPr>
              <a:t>hide</a:t>
            </a:r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() { // TODO Auto-</a:t>
            </a:r>
            <a:r>
              <a:rPr lang="fr-FR" sz="900" dirty="0" err="1" smtClean="0">
                <a:latin typeface="Courier New" pitchFamily="49" charset="0"/>
                <a:cs typeface="Courier New" pitchFamily="49" charset="0"/>
              </a:rPr>
              <a:t>generated</a:t>
            </a:r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900" dirty="0" err="1" smtClean="0">
                <a:latin typeface="Courier New" pitchFamily="49" charset="0"/>
                <a:cs typeface="Courier New" pitchFamily="49" charset="0"/>
              </a:rPr>
              <a:t>method</a:t>
            </a:r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 stub }</a:t>
            </a:r>
          </a:p>
          <a:p>
            <a:endParaRPr lang="fr-FR" sz="9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  @</a:t>
            </a:r>
            <a:r>
              <a:rPr lang="fr-FR" sz="900" dirty="0" err="1" smtClean="0">
                <a:latin typeface="Courier New" pitchFamily="49" charset="0"/>
                <a:cs typeface="Courier New" pitchFamily="49" charset="0"/>
              </a:rPr>
              <a:t>Override</a:t>
            </a:r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 public </a:t>
            </a:r>
            <a:r>
              <a:rPr lang="fr-FR" sz="900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 pause() { // TODO Auto-</a:t>
            </a:r>
            <a:r>
              <a:rPr lang="fr-FR" sz="900" dirty="0" err="1" smtClean="0">
                <a:latin typeface="Courier New" pitchFamily="49" charset="0"/>
                <a:cs typeface="Courier New" pitchFamily="49" charset="0"/>
              </a:rPr>
              <a:t>generated</a:t>
            </a:r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900" dirty="0" err="1" smtClean="0">
                <a:latin typeface="Courier New" pitchFamily="49" charset="0"/>
                <a:cs typeface="Courier New" pitchFamily="49" charset="0"/>
              </a:rPr>
              <a:t>method</a:t>
            </a:r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 stub }</a:t>
            </a:r>
          </a:p>
          <a:p>
            <a:endParaRPr lang="fr-FR" sz="9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  @</a:t>
            </a:r>
            <a:r>
              <a:rPr lang="fr-FR" sz="900" dirty="0" err="1" smtClean="0">
                <a:latin typeface="Courier New" pitchFamily="49" charset="0"/>
                <a:cs typeface="Courier New" pitchFamily="49" charset="0"/>
              </a:rPr>
              <a:t>Override</a:t>
            </a:r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 public </a:t>
            </a:r>
            <a:r>
              <a:rPr lang="fr-FR" sz="900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900" dirty="0" err="1" smtClean="0">
                <a:latin typeface="Courier New" pitchFamily="49" charset="0"/>
                <a:cs typeface="Courier New" pitchFamily="49" charset="0"/>
              </a:rPr>
              <a:t>resume</a:t>
            </a:r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() { // TODO Auto-</a:t>
            </a:r>
            <a:r>
              <a:rPr lang="fr-FR" sz="900" dirty="0" err="1" smtClean="0">
                <a:latin typeface="Courier New" pitchFamily="49" charset="0"/>
                <a:cs typeface="Courier New" pitchFamily="49" charset="0"/>
              </a:rPr>
              <a:t>generated</a:t>
            </a:r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900" dirty="0" err="1" smtClean="0">
                <a:latin typeface="Courier New" pitchFamily="49" charset="0"/>
                <a:cs typeface="Courier New" pitchFamily="49" charset="0"/>
              </a:rPr>
              <a:t>method</a:t>
            </a:r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 stub }</a:t>
            </a:r>
          </a:p>
          <a:p>
            <a:endParaRPr lang="fr-FR" sz="9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  @</a:t>
            </a:r>
            <a:r>
              <a:rPr lang="fr-FR" sz="900" dirty="0" err="1" smtClean="0">
                <a:latin typeface="Courier New" pitchFamily="49" charset="0"/>
                <a:cs typeface="Courier New" pitchFamily="49" charset="0"/>
              </a:rPr>
              <a:t>Override</a:t>
            </a:r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 public </a:t>
            </a:r>
            <a:r>
              <a:rPr lang="fr-FR" sz="900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 dispose() { // TODO Auto-</a:t>
            </a:r>
            <a:r>
              <a:rPr lang="fr-FR" sz="900" dirty="0" err="1" smtClean="0">
                <a:latin typeface="Courier New" pitchFamily="49" charset="0"/>
                <a:cs typeface="Courier New" pitchFamily="49" charset="0"/>
              </a:rPr>
              <a:t>generated</a:t>
            </a:r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900" dirty="0" err="1" smtClean="0">
                <a:latin typeface="Courier New" pitchFamily="49" charset="0"/>
                <a:cs typeface="Courier New" pitchFamily="49" charset="0"/>
              </a:rPr>
              <a:t>method</a:t>
            </a:r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 stub }</a:t>
            </a:r>
          </a:p>
          <a:p>
            <a:r>
              <a:rPr lang="fr-FR" sz="9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pic>
        <p:nvPicPr>
          <p:cNvPr id="6" name="Image 5" descr="C:\Users\Benoît\Documents\Enseignement\Cours\Libgdx\TP1\DiagUML-pacmanv1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2160" y="1196752"/>
            <a:ext cx="2894602" cy="167008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7" name="Ellipse 6"/>
          <p:cNvSpPr/>
          <p:nvPr/>
        </p:nvSpPr>
        <p:spPr>
          <a:xfrm>
            <a:off x="7596336" y="1124744"/>
            <a:ext cx="504056" cy="648072"/>
          </a:xfrm>
          <a:prstGeom prst="ellipse">
            <a:avLst/>
          </a:prstGeom>
          <a:solidFill>
            <a:srgbClr val="FF00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La suite …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Permettre d’animer la bouche de </a:t>
            </a:r>
            <a:r>
              <a:rPr lang="fr-FR" dirty="0" err="1" smtClean="0"/>
              <a:t>Pacman</a:t>
            </a:r>
            <a:endParaRPr lang="fr-FR" dirty="0" smtClean="0"/>
          </a:p>
          <a:p>
            <a:r>
              <a:rPr lang="fr-FR" dirty="0" smtClean="0"/>
              <a:t>Permettre aux fantômes de regarder dans la direction du déplacement</a:t>
            </a:r>
          </a:p>
          <a:p>
            <a:r>
              <a:rPr lang="fr-FR" dirty="0" smtClean="0"/>
              <a:t>Permettre de changer la texture d’un fantôme en fonction de l’état du fantôme</a:t>
            </a:r>
          </a:p>
          <a:p>
            <a:pPr lvl="1"/>
            <a:r>
              <a:rPr lang="fr-FR" dirty="0" smtClean="0"/>
              <a:t>Normal, mangé, poursuivi, etc.</a:t>
            </a:r>
          </a:p>
          <a:p>
            <a:r>
              <a:rPr lang="fr-FR" dirty="0" smtClean="0"/>
              <a:t>Mettre un écran de « chargement » et un écran de fin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Idées : les écrans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Mettre un écran de « chargement » et un écran de fin</a:t>
            </a:r>
          </a:p>
          <a:p>
            <a:r>
              <a:rPr lang="fr-FR" dirty="0" smtClean="0"/>
              <a:t>Développer deux écrans héritant de </a:t>
            </a:r>
            <a:r>
              <a:rPr lang="fr-FR" dirty="0" err="1" smtClean="0"/>
              <a:t>GameScreen</a:t>
            </a:r>
            <a:endParaRPr lang="fr-FR" dirty="0" smtClean="0"/>
          </a:p>
          <a:p>
            <a:r>
              <a:rPr lang="fr-FR" dirty="0" smtClean="0"/>
              <a:t>Modifier l’écran courant par la méthode </a:t>
            </a:r>
            <a:r>
              <a:rPr lang="fr-FR" dirty="0" err="1" smtClean="0"/>
              <a:t>SetScreen</a:t>
            </a:r>
            <a:r>
              <a:rPr lang="fr-FR" dirty="0" smtClean="0"/>
              <a:t> de la classe </a:t>
            </a:r>
            <a:r>
              <a:rPr lang="fr-FR" dirty="0" err="1" smtClean="0"/>
              <a:t>PacmanGame</a:t>
            </a:r>
            <a:endParaRPr lang="fr-FR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1239</TotalTime>
  <Words>898</Words>
  <Application>Microsoft Macintosh PowerPoint</Application>
  <PresentationFormat>Présentation à l'écran (4:3)</PresentationFormat>
  <Paragraphs>331</Paragraphs>
  <Slides>19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0" baseType="lpstr">
      <vt:lpstr>Thème Office</vt:lpstr>
      <vt:lpstr>« Aide »</vt:lpstr>
      <vt:lpstr>UML de départ</vt:lpstr>
      <vt:lpstr>View : TextureFactory</vt:lpstr>
      <vt:lpstr>View : TextureFactory</vt:lpstr>
      <vt:lpstr>View : WorldRenderer</vt:lpstr>
      <vt:lpstr>Model : Game</vt:lpstr>
      <vt:lpstr>Model : Screen</vt:lpstr>
      <vt:lpstr>La suite …</vt:lpstr>
      <vt:lpstr>Idées : les écrans</vt:lpstr>
      <vt:lpstr>Idées : Pacman</vt:lpstr>
      <vt:lpstr>Idées : Pacman</vt:lpstr>
      <vt:lpstr>View : TextureFactory</vt:lpstr>
      <vt:lpstr>View : TextureFactory</vt:lpstr>
      <vt:lpstr>View : TextureFactory</vt:lpstr>
      <vt:lpstr>View : TextureFactory</vt:lpstr>
      <vt:lpstr>View : TextureFactory</vt:lpstr>
      <vt:lpstr>View : TextureFactory</vt:lpstr>
      <vt:lpstr>Idées</vt:lpstr>
      <vt:lpstr>Idées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création d’Android</dc:title>
  <dc:creator>Benoît</dc:creator>
  <cp:lastModifiedBy>Benoit MARTIN</cp:lastModifiedBy>
  <cp:revision>335</cp:revision>
  <dcterms:created xsi:type="dcterms:W3CDTF">2013-07-23T07:35:43Z</dcterms:created>
  <dcterms:modified xsi:type="dcterms:W3CDTF">2018-02-09T10:58:24Z</dcterms:modified>
</cp:coreProperties>
</file>