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5"/>
  </p:notesMasterIdLst>
  <p:handoutMasterIdLst>
    <p:handoutMasterId r:id="rId216"/>
  </p:handoutMasterIdLst>
  <p:sldIdLst>
    <p:sldId id="260" r:id="rId2"/>
    <p:sldId id="261" r:id="rId3"/>
    <p:sldId id="262" r:id="rId4"/>
    <p:sldId id="263" r:id="rId5"/>
    <p:sldId id="377" r:id="rId6"/>
    <p:sldId id="378" r:id="rId7"/>
    <p:sldId id="379" r:id="rId8"/>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 id="400" r:id="rId29"/>
    <p:sldId id="401" r:id="rId30"/>
    <p:sldId id="402" r:id="rId31"/>
    <p:sldId id="403" r:id="rId32"/>
    <p:sldId id="404" r:id="rId33"/>
    <p:sldId id="405" r:id="rId34"/>
    <p:sldId id="406"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20" r:id="rId48"/>
    <p:sldId id="421" r:id="rId49"/>
    <p:sldId id="422" r:id="rId50"/>
    <p:sldId id="423" r:id="rId51"/>
    <p:sldId id="424" r:id="rId52"/>
    <p:sldId id="425" r:id="rId53"/>
    <p:sldId id="426" r:id="rId54"/>
    <p:sldId id="427" r:id="rId55"/>
    <p:sldId id="428" r:id="rId56"/>
    <p:sldId id="429" r:id="rId57"/>
    <p:sldId id="430" r:id="rId58"/>
    <p:sldId id="431" r:id="rId59"/>
    <p:sldId id="432" r:id="rId60"/>
    <p:sldId id="433" r:id="rId61"/>
    <p:sldId id="434" r:id="rId62"/>
    <p:sldId id="435" r:id="rId63"/>
    <p:sldId id="436" r:id="rId64"/>
    <p:sldId id="437" r:id="rId65"/>
    <p:sldId id="438" r:id="rId66"/>
    <p:sldId id="439" r:id="rId67"/>
    <p:sldId id="440" r:id="rId68"/>
    <p:sldId id="441" r:id="rId69"/>
    <p:sldId id="442" r:id="rId70"/>
    <p:sldId id="443" r:id="rId71"/>
    <p:sldId id="444" r:id="rId72"/>
    <p:sldId id="445" r:id="rId73"/>
    <p:sldId id="448" r:id="rId74"/>
    <p:sldId id="449" r:id="rId75"/>
    <p:sldId id="450" r:id="rId76"/>
    <p:sldId id="453" r:id="rId77"/>
    <p:sldId id="454" r:id="rId78"/>
    <p:sldId id="455" r:id="rId79"/>
    <p:sldId id="456" r:id="rId80"/>
    <p:sldId id="457" r:id="rId81"/>
    <p:sldId id="458" r:id="rId82"/>
    <p:sldId id="459" r:id="rId83"/>
    <p:sldId id="460" r:id="rId84"/>
    <p:sldId id="461" r:id="rId85"/>
    <p:sldId id="462" r:id="rId86"/>
    <p:sldId id="463" r:id="rId87"/>
    <p:sldId id="464" r:id="rId88"/>
    <p:sldId id="465" r:id="rId89"/>
    <p:sldId id="466" r:id="rId90"/>
    <p:sldId id="467" r:id="rId91"/>
    <p:sldId id="468" r:id="rId92"/>
    <p:sldId id="469" r:id="rId93"/>
    <p:sldId id="470" r:id="rId94"/>
    <p:sldId id="471" r:id="rId95"/>
    <p:sldId id="472" r:id="rId96"/>
    <p:sldId id="473" r:id="rId97"/>
    <p:sldId id="474" r:id="rId98"/>
    <p:sldId id="475" r:id="rId99"/>
    <p:sldId id="476" r:id="rId100"/>
    <p:sldId id="477" r:id="rId101"/>
    <p:sldId id="478" r:id="rId102"/>
    <p:sldId id="479" r:id="rId103"/>
    <p:sldId id="480" r:id="rId104"/>
    <p:sldId id="481" r:id="rId105"/>
    <p:sldId id="482" r:id="rId106"/>
    <p:sldId id="483" r:id="rId107"/>
    <p:sldId id="484" r:id="rId108"/>
    <p:sldId id="485" r:id="rId109"/>
    <p:sldId id="486" r:id="rId110"/>
    <p:sldId id="487" r:id="rId111"/>
    <p:sldId id="488" r:id="rId112"/>
    <p:sldId id="489" r:id="rId113"/>
    <p:sldId id="490" r:id="rId114"/>
    <p:sldId id="491" r:id="rId115"/>
    <p:sldId id="492" r:id="rId116"/>
    <p:sldId id="493" r:id="rId117"/>
    <p:sldId id="494" r:id="rId118"/>
    <p:sldId id="495" r:id="rId119"/>
    <p:sldId id="496" r:id="rId120"/>
    <p:sldId id="497" r:id="rId121"/>
    <p:sldId id="498" r:id="rId122"/>
    <p:sldId id="499" r:id="rId123"/>
    <p:sldId id="500" r:id="rId124"/>
    <p:sldId id="501" r:id="rId125"/>
    <p:sldId id="502" r:id="rId126"/>
    <p:sldId id="503" r:id="rId127"/>
    <p:sldId id="504" r:id="rId128"/>
    <p:sldId id="505" r:id="rId129"/>
    <p:sldId id="506" r:id="rId130"/>
    <p:sldId id="507" r:id="rId131"/>
    <p:sldId id="508" r:id="rId132"/>
    <p:sldId id="509" r:id="rId133"/>
    <p:sldId id="510" r:id="rId134"/>
    <p:sldId id="511" r:id="rId135"/>
    <p:sldId id="512" r:id="rId136"/>
    <p:sldId id="513" r:id="rId137"/>
    <p:sldId id="514" r:id="rId138"/>
    <p:sldId id="515" r:id="rId139"/>
    <p:sldId id="516" r:id="rId140"/>
    <p:sldId id="517" r:id="rId141"/>
    <p:sldId id="518" r:id="rId142"/>
    <p:sldId id="519" r:id="rId143"/>
    <p:sldId id="520" r:id="rId144"/>
    <p:sldId id="521" r:id="rId145"/>
    <p:sldId id="522" r:id="rId146"/>
    <p:sldId id="523" r:id="rId147"/>
    <p:sldId id="524" r:id="rId148"/>
    <p:sldId id="525" r:id="rId149"/>
    <p:sldId id="526" r:id="rId150"/>
    <p:sldId id="527" r:id="rId151"/>
    <p:sldId id="528" r:id="rId152"/>
    <p:sldId id="529" r:id="rId153"/>
    <p:sldId id="530" r:id="rId154"/>
    <p:sldId id="531" r:id="rId155"/>
    <p:sldId id="532" r:id="rId156"/>
    <p:sldId id="533" r:id="rId157"/>
    <p:sldId id="534" r:id="rId158"/>
    <p:sldId id="535" r:id="rId159"/>
    <p:sldId id="536" r:id="rId160"/>
    <p:sldId id="537" r:id="rId161"/>
    <p:sldId id="538" r:id="rId162"/>
    <p:sldId id="539" r:id="rId163"/>
    <p:sldId id="540" r:id="rId164"/>
    <p:sldId id="541" r:id="rId165"/>
    <p:sldId id="542" r:id="rId166"/>
    <p:sldId id="543" r:id="rId167"/>
    <p:sldId id="544" r:id="rId168"/>
    <p:sldId id="545" r:id="rId169"/>
    <p:sldId id="546" r:id="rId170"/>
    <p:sldId id="547" r:id="rId171"/>
    <p:sldId id="548" r:id="rId172"/>
    <p:sldId id="549" r:id="rId173"/>
    <p:sldId id="550" r:id="rId174"/>
    <p:sldId id="551" r:id="rId175"/>
    <p:sldId id="552" r:id="rId176"/>
    <p:sldId id="553" r:id="rId177"/>
    <p:sldId id="554" r:id="rId178"/>
    <p:sldId id="555" r:id="rId179"/>
    <p:sldId id="556" r:id="rId180"/>
    <p:sldId id="557" r:id="rId181"/>
    <p:sldId id="558" r:id="rId182"/>
    <p:sldId id="559" r:id="rId183"/>
    <p:sldId id="560" r:id="rId184"/>
    <p:sldId id="561" r:id="rId185"/>
    <p:sldId id="562" r:id="rId186"/>
    <p:sldId id="563" r:id="rId187"/>
    <p:sldId id="564" r:id="rId188"/>
    <p:sldId id="565" r:id="rId189"/>
    <p:sldId id="566" r:id="rId190"/>
    <p:sldId id="567" r:id="rId191"/>
    <p:sldId id="568" r:id="rId192"/>
    <p:sldId id="569" r:id="rId193"/>
    <p:sldId id="570" r:id="rId194"/>
    <p:sldId id="571" r:id="rId195"/>
    <p:sldId id="572" r:id="rId196"/>
    <p:sldId id="573" r:id="rId197"/>
    <p:sldId id="574" r:id="rId198"/>
    <p:sldId id="575" r:id="rId199"/>
    <p:sldId id="576" r:id="rId200"/>
    <p:sldId id="577" r:id="rId201"/>
    <p:sldId id="580" r:id="rId202"/>
    <p:sldId id="581" r:id="rId203"/>
    <p:sldId id="582" r:id="rId204"/>
    <p:sldId id="583" r:id="rId205"/>
    <p:sldId id="584" r:id="rId206"/>
    <p:sldId id="585" r:id="rId207"/>
    <p:sldId id="586" r:id="rId208"/>
    <p:sldId id="587" r:id="rId209"/>
    <p:sldId id="588" r:id="rId210"/>
    <p:sldId id="589" r:id="rId211"/>
    <p:sldId id="590" r:id="rId212"/>
    <p:sldId id="258" r:id="rId213"/>
    <p:sldId id="259" r:id="rId21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87" d="100"/>
          <a:sy n="87" d="100"/>
        </p:scale>
        <p:origin x="840" y="28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handoutMaster" Target="handoutMasters/handout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viewProps" Target="view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heme" Target="theme/theme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2025/7/5</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2025/7/5</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主要记住</a:t>
            </a:r>
            <a:r>
              <a:rPr kumimoji="1" lang="en-US" altLang="zh-CN" dirty="0"/>
              <a:t>smell</a:t>
            </a:r>
            <a:r>
              <a:rPr kumimoji="1" lang="zh-CN" altLang="en-US" dirty="0"/>
              <a:t>相关的。</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114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115</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116</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117</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118</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120</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121</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122</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123</a:t>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124</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125</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126</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127</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128</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129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130</a:t>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131</a:t>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132</a:t>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133</a:t>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134</a:t>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135</a:t>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136</a:t>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137</a:t>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138</a:t>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139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14</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140</a:t>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141</a:t>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142</a:t>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143</a:t>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144</a:t>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145</a:t>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146</a:t>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147</a:t>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148</a:t>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149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15</a:t>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150</a:t>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151</a:t>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152</a:t>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153</a:t>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154</a:t>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155</a:t>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156</a:t>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157</a:t>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158</a:t>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159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16</a:t>
            </a:fld>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160</a:t>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161</a:t>
            </a:fld>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162</a:t>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163</a:t>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164</a:t>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165</a:t>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166</a:t>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167</a:t>
            </a:fld>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168</a:t>
            </a:fld>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169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17</a:t>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170</a:t>
            </a:fld>
            <a:endParaRPr lang="zh-CN"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171</a:t>
            </a:fld>
            <a:endParaRPr lang="zh-CN" alt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172</a:t>
            </a:fld>
            <a:endParaRPr lang="zh-CN" alt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173</a:t>
            </a:fld>
            <a:endParaRPr lang="zh-CN"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174</a:t>
            </a:fld>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175</a:t>
            </a:fld>
            <a:endParaRPr lang="zh-CN" alt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176</a:t>
            </a:fld>
            <a:endParaRPr lang="zh-CN" alt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177</a:t>
            </a:fld>
            <a:endParaRPr lang="zh-CN" alt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178</a:t>
            </a:fld>
            <a:endParaRPr lang="zh-CN" alt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179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18</a:t>
            </a:fld>
            <a:endParaRPr lang="zh-CN" altLang="en-U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180</a:t>
            </a:fld>
            <a:endParaRPr lang="zh-CN" altLang="en-US"/>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181</a:t>
            </a:fld>
            <a:endParaRPr lang="zh-CN" altLang="en-US"/>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182</a:t>
            </a:fld>
            <a:endParaRPr lang="zh-CN" altLang="en-US"/>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183</a:t>
            </a:fld>
            <a:endParaRPr lang="zh-CN" altLang="en-US"/>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184</a:t>
            </a:fld>
            <a:endParaRPr lang="zh-CN" altLang="en-US"/>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185</a:t>
            </a:fld>
            <a:endParaRPr lang="zh-CN" altLang="en-US"/>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186</a:t>
            </a:fld>
            <a:endParaRPr lang="zh-CN" altLang="en-US"/>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187</a:t>
            </a:fld>
            <a:endParaRPr lang="zh-CN" altLang="en-US"/>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188</a:t>
            </a:fld>
            <a:endParaRPr lang="zh-CN" altLang="en-US"/>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189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19</a:t>
            </a:fld>
            <a:endParaRPr lang="zh-CN" altLang="en-US"/>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190</a:t>
            </a:fld>
            <a:endParaRPr lang="zh-CN" altLang="en-US"/>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191</a:t>
            </a:fld>
            <a:endParaRPr lang="zh-CN" altLang="en-US"/>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192</a:t>
            </a:fld>
            <a:endParaRPr lang="zh-CN" altLang="en-US"/>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193</a:t>
            </a:fld>
            <a:endParaRPr lang="zh-CN" altLang="en-US"/>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194</a:t>
            </a:fld>
            <a:endParaRPr lang="zh-CN" altLang="en-US"/>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195</a:t>
            </a:fld>
            <a:endParaRPr lang="zh-CN" altLang="en-US"/>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196</a:t>
            </a:fld>
            <a:endParaRPr lang="zh-CN" altLang="en-US"/>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197</a:t>
            </a:fld>
            <a:endParaRPr lang="zh-CN" altLang="en-US"/>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198</a:t>
            </a:fld>
            <a:endParaRPr lang="zh-CN" altLang="en-US"/>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199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20</a:t>
            </a:fld>
            <a:endParaRPr lang="zh-CN" altLang="en-US"/>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200</a:t>
            </a:fld>
            <a:endParaRPr lang="zh-CN" altLang="en-US"/>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201</a:t>
            </a:fld>
            <a:endParaRPr lang="zh-CN" altLang="en-US"/>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202</a:t>
            </a:fld>
            <a:endParaRPr lang="zh-CN" altLang="en-US"/>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203</a:t>
            </a:fld>
            <a:endParaRPr lang="zh-CN" altLang="en-US"/>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204</a:t>
            </a:fld>
            <a:endParaRPr lang="zh-CN" altLang="en-US"/>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205</a:t>
            </a:fld>
            <a:endParaRPr lang="zh-CN" altLang="en-US"/>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206</a:t>
            </a:fld>
            <a:endParaRPr lang="zh-CN" altLang="en-US"/>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207</a:t>
            </a:fld>
            <a:endParaRPr lang="zh-CN" altLang="en-US"/>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208</a:t>
            </a:fld>
            <a:endParaRPr lang="zh-CN" altLang="en-US"/>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209</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21</a:t>
            </a:fld>
            <a:endParaRPr lang="zh-CN" altLang="en-US"/>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210</a:t>
            </a:fld>
            <a:endParaRPr lang="zh-CN" altLang="en-US"/>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211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2025/7/5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2025/7/5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2025/7/5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2025/7/5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2025/7/5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2025/7/5</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2025/7/5</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dirty="0">
                <a:latin typeface="PingFang SC Regular" panose="020B0400000000000000" charset="-122"/>
                <a:ea typeface="PingFang SC Regular" panose="020B0400000000000000" charset="-122"/>
                <a:cs typeface="PingFang SC Regular" panose="020B0400000000000000" charset="-122"/>
              </a:rPr>
              <a:t>noisome</a:t>
            </a:r>
          </a:p>
          <a:p>
            <a:pPr marL="0" indent="0">
              <a:buNone/>
            </a:pPr>
            <a:r>
              <a:rPr lang="en-US" altLang="zh-CN" sz="2000" dirty="0">
                <a:latin typeface="PingFang SC Regular" panose="020B0400000000000000" charset="-122"/>
                <a:ea typeface="PingFang SC Regular" panose="020B0400000000000000" charset="-122"/>
                <a:cs typeface="PingFang SC Regular" panose="020B0400000000000000" charset="-122"/>
              </a:rPr>
              <a:t> [ˈ</a:t>
            </a:r>
            <a:r>
              <a:rPr lang="en-US" altLang="zh-CN" sz="2000" dirty="0" err="1">
                <a:latin typeface="PingFang SC Regular" panose="020B0400000000000000" charset="-122"/>
                <a:ea typeface="PingFang SC Regular" panose="020B0400000000000000" charset="-122"/>
                <a:cs typeface="PingFang SC Regular" panose="020B0400000000000000" charset="-122"/>
              </a:rPr>
              <a:t>nɔɪsəm</a:t>
            </a:r>
            <a:r>
              <a:rPr lang="en-US" altLang="zh-CN" sz="2000" dirty="0">
                <a:latin typeface="PingFang SC Regular" panose="020B0400000000000000" charset="-122"/>
                <a:ea typeface="PingFang SC Regular" panose="020B0400000000000000" charset="-122"/>
                <a:cs typeface="PingFang SC Regular" panose="020B0400000000000000" charset="-122"/>
              </a:rPr>
              <a:t>]</a:t>
            </a:r>
          </a:p>
          <a:p>
            <a:pPr marL="0" indent="0">
              <a:buNone/>
            </a:pPr>
            <a:endParaRPr lang="en-US" altLang="zh-CN" sz="1600" dirty="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dirty="0">
                <a:latin typeface="PingFang SC Regular" panose="020B0400000000000000" charset="-122"/>
                <a:ea typeface="PingFang SC Regular" panose="020B0400000000000000" charset="-122"/>
                <a:cs typeface="PingFang SC Regular" panose="020B0400000000000000" charset="-122"/>
              </a:rPr>
              <a:t>考法一：令人讨厌的，恶臭的</a:t>
            </a:r>
            <a:endParaRPr lang="en-US" altLang="zh-CN" sz="1600" b="1" dirty="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r>
              <a:rPr lang="en-US" altLang="zh-CN" sz="1600" dirty="0">
                <a:latin typeface="PingFang SC Regular" panose="020B0400000000000000" charset="-122"/>
                <a:ea typeface="PingFang SC Regular" panose="020B0400000000000000" charset="-122"/>
                <a:cs typeface="PingFang SC Regular" panose="020B0400000000000000" charset="-122"/>
              </a:rPr>
              <a:t>            adj. offensive to the senses and especially to the sense of smell</a:t>
            </a:r>
          </a:p>
          <a:p>
            <a:pPr marL="0" indent="0">
              <a:buNone/>
            </a:pPr>
            <a:endParaRPr lang="en-US" altLang="zh-CN" sz="1600" dirty="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dirty="0">
                <a:latin typeface="PingFang SC Regular" panose="020B0400000000000000" charset="-122"/>
                <a:ea typeface="PingFang SC Regular" panose="020B0400000000000000" charset="-122"/>
                <a:cs typeface="PingFang SC Regular" panose="020B0400000000000000" charset="-122"/>
              </a:rPr>
              <a:t>例句：</a:t>
            </a:r>
            <a:r>
              <a:rPr lang="en-US" altLang="zh-CN" sz="1600" dirty="0">
                <a:latin typeface="PingFang SC Regular" panose="020B0400000000000000" charset="-122"/>
                <a:ea typeface="PingFang SC Regular" panose="020B0400000000000000" charset="-122"/>
                <a:cs typeface="PingFang SC Regular" panose="020B0400000000000000" charset="-122"/>
              </a:rPr>
              <a:t>Noisome vapors arise from the mud left in the docks.</a:t>
            </a:r>
          </a:p>
          <a:p>
            <a:pPr marL="0" indent="0">
              <a:buNone/>
            </a:pPr>
            <a:r>
              <a:rPr lang="en-US" altLang="zh-CN" sz="1600" dirty="0">
                <a:latin typeface="PingFang SC Regular" panose="020B0400000000000000" charset="-122"/>
                <a:ea typeface="PingFang SC Regular" panose="020B0400000000000000" charset="-122"/>
                <a:cs typeface="PingFang SC Regular" panose="020B0400000000000000" charset="-122"/>
              </a:rPr>
              <a:t>         </a:t>
            </a:r>
            <a:r>
              <a:rPr lang="en-US" altLang="zh-CN" sz="1600" dirty="0" err="1">
                <a:latin typeface="PingFang SC Regular" panose="020B0400000000000000" charset="-122"/>
                <a:ea typeface="PingFang SC Regular" panose="020B0400000000000000" charset="-122"/>
                <a:cs typeface="PingFang SC Regular" panose="020B0400000000000000" charset="-122"/>
              </a:rPr>
              <a:t>难闻的蒸汽由船坞中余留的泥浆散发出来</a:t>
            </a:r>
            <a:r>
              <a:rPr lang="en-US" altLang="zh-CN" sz="1600" dirty="0">
                <a:latin typeface="PingFang SC Regular" panose="020B0400000000000000" charset="-122"/>
                <a:ea typeface="PingFang SC Regular" panose="020B0400000000000000" charset="-122"/>
                <a:cs typeface="PingFang SC Regular" panose="020B0400000000000000" charset="-122"/>
              </a:rPr>
              <a:t>。</a:t>
            </a:r>
          </a:p>
          <a:p>
            <a:pPr marL="0" indent="0">
              <a:buNone/>
            </a:pPr>
            <a:endParaRPr lang="en-US" altLang="zh-CN" sz="1600" dirty="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dirty="0">
                <a:latin typeface="PingFang SC Regular" panose="020B0400000000000000" charset="-122"/>
                <a:ea typeface="PingFang SC Regular" panose="020B0400000000000000" charset="-122"/>
                <a:cs typeface="PingFang SC Regular" panose="020B0400000000000000" charset="-122"/>
              </a:rPr>
              <a:t>等价词：malodorous </a:t>
            </a:r>
            <a:r>
              <a:rPr lang="en-US" altLang="zh-CN" sz="1600" dirty="0">
                <a:latin typeface="PingFang SC Regular" panose="020B0400000000000000" charset="-122"/>
                <a:ea typeface="PingFang SC Regular" panose="020B0400000000000000" charset="-122"/>
                <a:cs typeface="PingFang SC Regular" panose="020B0400000000000000" charset="-122"/>
              </a:rPr>
              <a:t>mal:</a:t>
            </a:r>
            <a:r>
              <a:rPr lang="zh-CN" altLang="en-US" sz="1600" dirty="0">
                <a:latin typeface="PingFang SC Regular" panose="020B0400000000000000" charset="-122"/>
                <a:ea typeface="PingFang SC Regular" panose="020B0400000000000000" charset="-122"/>
                <a:cs typeface="PingFang SC Regular" panose="020B0400000000000000" charset="-122"/>
              </a:rPr>
              <a:t>不好的，</a:t>
            </a:r>
            <a:r>
              <a:rPr lang="en-US" altLang="zh-CN" sz="1600" dirty="0">
                <a:latin typeface="PingFang SC Regular" panose="020B0400000000000000" charset="-122"/>
                <a:ea typeface="PingFang SC Regular" panose="020B0400000000000000" charset="-122"/>
                <a:cs typeface="PingFang SC Regular" panose="020B0400000000000000" charset="-122"/>
              </a:rPr>
              <a:t>odorous </a:t>
            </a:r>
            <a:r>
              <a:rPr lang="zh-CN" altLang="en-US" sz="1600" dirty="0">
                <a:latin typeface="PingFang SC Regular" panose="020B0400000000000000" charset="-122"/>
                <a:ea typeface="PingFang SC Regular" panose="020B0400000000000000" charset="-122"/>
                <a:cs typeface="PingFang SC Regular" panose="020B0400000000000000" charset="-122"/>
              </a:rPr>
              <a:t>气味的</a:t>
            </a:r>
            <a:endParaRPr lang="zh-CN" altLang="en-US" sz="1600" b="1" dirty="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dirty="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dirty="0">
                <a:latin typeface="PingFang SC Regular" panose="020B0400000000000000" charset="-122"/>
                <a:ea typeface="PingFang SC Regular" panose="020B0400000000000000" charset="-122"/>
                <a:cs typeface="PingFang SC Regular" panose="020B0400000000000000" charset="-122"/>
              </a:rPr>
              <a:t>记忆法：联想记忆</a:t>
            </a:r>
            <a:r>
              <a:rPr lang="en-US" altLang="zh-CN" sz="1600" dirty="0">
                <a:latin typeface="PingFang SC Regular" panose="020B0400000000000000" charset="-122"/>
                <a:ea typeface="PingFang SC Regular" panose="020B0400000000000000" charset="-122"/>
                <a:cs typeface="PingFang SC Regular" panose="020B0400000000000000" charset="-122"/>
              </a:rPr>
              <a:t> noise</a:t>
            </a:r>
            <a:r>
              <a:rPr lang="zh-CN" altLang="en-US" sz="1600" dirty="0">
                <a:latin typeface="PingFang SC Regular" panose="020B0400000000000000" charset="-122"/>
                <a:ea typeface="PingFang SC Regular" panose="020B0400000000000000" charset="-122"/>
                <a:cs typeface="PingFang SC Regular" panose="020B0400000000000000" charset="-122"/>
              </a:rPr>
              <a:t>吵闹的</a:t>
            </a:r>
            <a:r>
              <a:rPr lang="en-US" altLang="zh-CN" sz="1600" dirty="0">
                <a:latin typeface="PingFang SC Regular" panose="020B0400000000000000" charset="-122"/>
                <a:ea typeface="PingFang SC Regular" panose="020B0400000000000000" charset="-122"/>
                <a:cs typeface="PingFang SC Regular" panose="020B0400000000000000" charset="-122"/>
              </a:rPr>
              <a:t>+some</a:t>
            </a:r>
            <a:r>
              <a:rPr lang="zh-CN" altLang="en-US" sz="1600" dirty="0">
                <a:latin typeface="PingFang SC Regular" panose="020B0400000000000000" charset="-122"/>
                <a:ea typeface="PingFang SC Regular" panose="020B0400000000000000" charset="-122"/>
                <a:cs typeface="PingFang SC Regular" panose="020B0400000000000000" charset="-122"/>
              </a:rPr>
              <a:t>形容词后缀，吵闹也是令人讨厌的</a:t>
            </a:r>
            <a:endParaRPr lang="en-US" altLang="zh-CN" sz="1600" dirty="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dirty="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dirty="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dwindle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[ˈdwɪndl]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考法一：逐渐减少，逐渐变小</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gradually become smaller</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Exports are dwindling and the trade deficit is swelling.</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出口在缩减，贸易赤字在增长。</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等价词：contract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d</a:t>
            </a:r>
            <a:r>
              <a:rPr lang="zh-CN" altLang="en-US" sz="1600">
                <a:latin typeface="PingFang SC Regular" panose="020B0400000000000000" charset="-122"/>
                <a:ea typeface="PingFang SC Regular" panose="020B0400000000000000" charset="-122"/>
                <a:cs typeface="PingFang SC Regular" panose="020B0400000000000000" charset="-122"/>
              </a:rPr>
              <a:t>谐音“挡”，</a:t>
            </a:r>
            <a:r>
              <a:rPr lang="en-US" altLang="zh-CN" sz="1600">
                <a:latin typeface="PingFang SC Regular" panose="020B0400000000000000" charset="-122"/>
                <a:ea typeface="PingFang SC Regular" panose="020B0400000000000000" charset="-122"/>
                <a:cs typeface="PingFang SC Regular" panose="020B0400000000000000" charset="-122"/>
              </a:rPr>
              <a:t>wind=</a:t>
            </a:r>
            <a:r>
              <a:rPr lang="zh-CN" altLang="en-US" sz="1600">
                <a:latin typeface="PingFang SC Regular" panose="020B0400000000000000" charset="-122"/>
                <a:ea typeface="PingFang SC Regular" panose="020B0400000000000000" charset="-122"/>
                <a:cs typeface="PingFang SC Regular" panose="020B0400000000000000" charset="-122"/>
              </a:rPr>
              <a:t>风，挡风的，减小风速</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wayward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[ˈweɪwəd]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考法一：任性的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following one’s own capricious, wanton, or depraved inclinations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例句：Wayward students are always getting into trouble.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任性的学生老是惹麻烦。</a:t>
            </a:r>
          </a:p>
          <a:p>
            <a:pPr marL="0" indent="0">
              <a:buNone/>
            </a:pPr>
            <a:endParaRPr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sz="1600" b="1">
                <a:latin typeface="PingFang SC Semibold" panose="020B0400000000000000" charset="-122"/>
                <a:ea typeface="PingFang SC Semibold" panose="020B0400000000000000" charset="-122"/>
                <a:cs typeface="PingFang SC Semibold" panose="020B0400000000000000" charset="-122"/>
              </a:rPr>
              <a:t>等价词：errant, unpredictable</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记忆法：way-, 缩写自 away, 离开， -ward, 转走，词源同 toward, 引申词义难以控制的，倔强的。</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unprecedented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[ʌnˈpresɪdentɪd]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考法一：前所未有的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not done or experienced before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例句：Such a move is rare, but not unprecedented.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这种做法很罕见，但也不是没有先例的。</a:t>
            </a:r>
          </a:p>
          <a:p>
            <a:pPr marL="0" indent="0">
              <a:buNone/>
            </a:pPr>
            <a:endParaRPr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sz="1600" b="1">
                <a:latin typeface="PingFang SC Semibold" panose="020B0400000000000000" charset="-122"/>
                <a:ea typeface="PingFang SC Semibold" panose="020B0400000000000000" charset="-122"/>
                <a:cs typeface="PingFang SC Semibold" panose="020B0400000000000000" charset="-122"/>
              </a:rPr>
              <a:t>等价词：abnormal</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un-</a:t>
            </a:r>
            <a:r>
              <a:rPr lang="zh-CN" altLang="en-US" sz="1600">
                <a:latin typeface="PingFang SC Regular" panose="020B0400000000000000" charset="-122"/>
                <a:ea typeface="PingFang SC Regular" panose="020B0400000000000000" charset="-122"/>
                <a:cs typeface="PingFang SC Regular" panose="020B0400000000000000" charset="-122"/>
              </a:rPr>
              <a:t>否定前缀，</a:t>
            </a:r>
            <a:r>
              <a:rPr lang="en-US" altLang="zh-CN" sz="1600">
                <a:latin typeface="PingFang SC Regular" panose="020B0400000000000000" charset="-122"/>
                <a:ea typeface="PingFang SC Regular" panose="020B0400000000000000" charset="-122"/>
                <a:cs typeface="PingFang SC Regular" panose="020B0400000000000000" charset="-122"/>
              </a:rPr>
              <a:t>precedent=</a:t>
            </a:r>
            <a:r>
              <a:rPr lang="zh-CN" altLang="en-US" sz="1600">
                <a:latin typeface="PingFang SC Regular" panose="020B0400000000000000" charset="-122"/>
                <a:ea typeface="PingFang SC Regular" panose="020B0400000000000000" charset="-122"/>
                <a:cs typeface="PingFang SC Regular" panose="020B0400000000000000" charset="-122"/>
              </a:rPr>
              <a:t>先例，</a:t>
            </a:r>
            <a:r>
              <a:rPr lang="en-US" altLang="zh-CN" sz="1600">
                <a:latin typeface="PingFang SC Regular" panose="020B0400000000000000" charset="-122"/>
                <a:ea typeface="PingFang SC Regular" panose="020B0400000000000000" charset="-122"/>
                <a:cs typeface="PingFang SC Regular" panose="020B0400000000000000" charset="-122"/>
              </a:rPr>
              <a:t>-ed=</a:t>
            </a:r>
            <a:r>
              <a:rPr lang="zh-CN" altLang="en-US" sz="1600">
                <a:latin typeface="PingFang SC Regular" panose="020B0400000000000000" charset="-122"/>
                <a:ea typeface="PingFang SC Regular" panose="020B0400000000000000" charset="-122"/>
                <a:cs typeface="PingFang SC Regular" panose="020B0400000000000000" charset="-122"/>
              </a:rPr>
              <a:t>形容词后缀</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stagnate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[stæg'neɪt]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考法一：停滞</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stop developing, progressing, moving, etc.</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例句：Taiwan's economy is likely to stagnate for a long time to come.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台湾经济很可能会停滞很长一段时间。</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记忆法：联想记忆</a:t>
            </a:r>
            <a:r>
              <a:rPr lang="en-US" altLang="zh-CN" sz="1600">
                <a:latin typeface="PingFang SC Regular" panose="020B0400000000000000" charset="-122"/>
                <a:ea typeface="PingFang SC Regular" panose="020B0400000000000000" charset="-122"/>
                <a:cs typeface="PingFang SC Regular" panose="020B0400000000000000" charset="-122"/>
              </a:rPr>
              <a:t>-stag</a:t>
            </a:r>
            <a:r>
              <a:rPr lang="zh-CN" altLang="en-US" sz="1600">
                <a:latin typeface="PingFang SC Regular" panose="020B0400000000000000" charset="-122"/>
                <a:ea typeface="PingFang SC Regular" panose="020B0400000000000000" charset="-122"/>
                <a:cs typeface="PingFang SC Regular" panose="020B0400000000000000" charset="-122"/>
              </a:rPr>
              <a:t>看成</a:t>
            </a:r>
            <a:r>
              <a:rPr lang="en-US" altLang="zh-CN" sz="1600">
                <a:latin typeface="PingFang SC Regular" panose="020B0400000000000000" charset="-122"/>
                <a:ea typeface="PingFang SC Regular" panose="020B0400000000000000" charset="-122"/>
                <a:cs typeface="PingFang SC Regular" panose="020B0400000000000000" charset="-122"/>
              </a:rPr>
              <a:t>stage</a:t>
            </a:r>
            <a:r>
              <a:rPr lang="zh-CN" altLang="en-US" sz="1600">
                <a:latin typeface="PingFang SC Regular" panose="020B0400000000000000" charset="-122"/>
                <a:ea typeface="PingFang SC Regular" panose="020B0400000000000000" charset="-122"/>
                <a:cs typeface="PingFang SC Regular" panose="020B0400000000000000" charset="-122"/>
              </a:rPr>
              <a:t>，</a:t>
            </a:r>
            <a:r>
              <a:rPr lang="en-US" altLang="zh-CN" sz="1600">
                <a:latin typeface="PingFang SC Regular" panose="020B0400000000000000" charset="-122"/>
                <a:ea typeface="PingFang SC Regular" panose="020B0400000000000000" charset="-122"/>
                <a:cs typeface="PingFang SC Regular" panose="020B0400000000000000" charset="-122"/>
              </a:rPr>
              <a:t>ate=</a:t>
            </a:r>
            <a:r>
              <a:rPr lang="zh-CN" altLang="en-US" sz="1600">
                <a:latin typeface="PingFang SC Regular" panose="020B0400000000000000" charset="-122"/>
                <a:ea typeface="PingFang SC Regular" panose="020B0400000000000000" charset="-122"/>
                <a:cs typeface="PingFang SC Regular" panose="020B0400000000000000" charset="-122"/>
              </a:rPr>
              <a:t>吃，在舞台上吃东西，要停滞表演。</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词源：stagnate源于拉丁语stagnatus，意为停滞、停顿。</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acquiescence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[ˌækwiˈesns]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考法一：默许</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passive assent or agreement without protest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例句：Mike claimed that he did it under the acquiescence of his boss.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迈克声称他是在上司的默许下做这件事的。</a:t>
            </a:r>
          </a:p>
          <a:p>
            <a:pPr marL="0" indent="0">
              <a:buNone/>
            </a:pPr>
            <a:endParaRPr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sz="1600" b="1">
                <a:latin typeface="PingFang SC Semibold" panose="020B0400000000000000" charset="-122"/>
                <a:ea typeface="PingFang SC Semibold" panose="020B0400000000000000" charset="-122"/>
                <a:cs typeface="PingFang SC Semibold" panose="020B0400000000000000" charset="-122"/>
              </a:rPr>
              <a:t>等价词：accession</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ac</a:t>
            </a:r>
            <a:r>
              <a:rPr lang="zh-CN" altLang="en-US" sz="1600">
                <a:latin typeface="PingFang SC Regular" panose="020B0400000000000000" charset="-122"/>
                <a:ea typeface="PingFang SC Regular" panose="020B0400000000000000" charset="-122"/>
                <a:cs typeface="PingFang SC Regular" panose="020B0400000000000000" charset="-122"/>
              </a:rPr>
              <a:t>表加强，</a:t>
            </a:r>
            <a:r>
              <a:rPr lang="en-US" altLang="zh-CN" sz="1600">
                <a:latin typeface="PingFang SC Regular" panose="020B0400000000000000" charset="-122"/>
                <a:ea typeface="PingFang SC Regular" panose="020B0400000000000000" charset="-122"/>
                <a:cs typeface="PingFang SC Regular" panose="020B0400000000000000" charset="-122"/>
              </a:rPr>
              <a:t>qui=quiet=</a:t>
            </a:r>
            <a:r>
              <a:rPr lang="zh-CN" altLang="en-US" sz="1600">
                <a:latin typeface="PingFang SC Regular" panose="020B0400000000000000" charset="-122"/>
                <a:ea typeface="PingFang SC Regular" panose="020B0400000000000000" charset="-122"/>
                <a:cs typeface="PingFang SC Regular" panose="020B0400000000000000" charset="-122"/>
              </a:rPr>
              <a:t>安静</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decouple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[di:ˈkʌpl]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考法一：使...没有联系</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eliminate the interrelationship of</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issue threatened to decouple Europe from the United States.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这一问题可能会割裂欧洲同美国的关系。</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de=</a:t>
            </a:r>
            <a:r>
              <a:rPr lang="zh-CN" altLang="en-US" sz="1600">
                <a:latin typeface="PingFang SC Regular" panose="020B0400000000000000" charset="-122"/>
                <a:ea typeface="PingFang SC Regular" panose="020B0400000000000000" charset="-122"/>
                <a:cs typeface="PingFang SC Regular" panose="020B0400000000000000" charset="-122"/>
              </a:rPr>
              <a:t>去掉，</a:t>
            </a:r>
            <a:r>
              <a:rPr lang="en-US" altLang="zh-CN" sz="1600">
                <a:latin typeface="PingFang SC Regular" panose="020B0400000000000000" charset="-122"/>
                <a:ea typeface="PingFang SC Regular" panose="020B0400000000000000" charset="-122"/>
                <a:cs typeface="PingFang SC Regular" panose="020B0400000000000000" charset="-122"/>
              </a:rPr>
              <a:t>couple=</a:t>
            </a:r>
            <a:r>
              <a:rPr lang="zh-CN" altLang="en-US" sz="1600">
                <a:latin typeface="PingFang SC Regular" panose="020B0400000000000000" charset="-122"/>
                <a:ea typeface="PingFang SC Regular" panose="020B0400000000000000" charset="-122"/>
                <a:cs typeface="PingFang SC Regular" panose="020B0400000000000000" charset="-122"/>
              </a:rPr>
              <a:t>一对，夫妻</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goosebumps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[guːsbʌmps]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考法一：鸡皮疙瘩</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small bumps on your skin that are caused by cold, fear, or a sudden feeling of excitement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例句：When I ride a bicycle on a windy night, I get goosebumps.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当我在起风的夜里骑脚踏车时，我会起鸡皮疙瘩。</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goose=</a:t>
            </a:r>
            <a:r>
              <a:rPr lang="zh-CN" altLang="en-US" sz="1600">
                <a:latin typeface="PingFang SC Regular" panose="020B0400000000000000" charset="-122"/>
                <a:ea typeface="PingFang SC Regular" panose="020B0400000000000000" charset="-122"/>
                <a:cs typeface="PingFang SC Regular" panose="020B0400000000000000" charset="-122"/>
              </a:rPr>
              <a:t>鹅，</a:t>
            </a:r>
            <a:r>
              <a:rPr lang="en-US" altLang="zh-CN" sz="1600">
                <a:latin typeface="PingFang SC Regular" panose="020B0400000000000000" charset="-122"/>
                <a:ea typeface="PingFang SC Regular" panose="020B0400000000000000" charset="-122"/>
                <a:cs typeface="PingFang SC Regular" panose="020B0400000000000000" charset="-122"/>
              </a:rPr>
              <a:t>bumps=</a:t>
            </a:r>
            <a:r>
              <a:rPr lang="zh-CN" altLang="en-US" sz="1600">
                <a:latin typeface="PingFang SC Regular" panose="020B0400000000000000" charset="-122"/>
                <a:ea typeface="PingFang SC Regular" panose="020B0400000000000000" charset="-122"/>
                <a:cs typeface="PingFang SC Regular" panose="020B0400000000000000" charset="-122"/>
              </a:rPr>
              <a:t>凸块</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empirical</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[em'pɪrɪkl]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考法一：根据实证或经验的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based on testing or experience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例句：More than ever, economics today is an empirical discipline.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如今，经济学比以往任何时候都是一门实证学科。</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记忆法：em使...，-pir尝试, 冒险，-ic人/学科，-al</a:t>
            </a:r>
            <a:r>
              <a:rPr lang="en-US" altLang="zh-CN" sz="1600">
                <a:latin typeface="PingFang SC Regular" panose="020B0400000000000000" charset="-122"/>
                <a:ea typeface="PingFang SC Regular" panose="020B0400000000000000" charset="-122"/>
                <a:cs typeface="PingFang SC Regular" panose="020B0400000000000000" charset="-122"/>
              </a:rPr>
              <a:t>.</a:t>
            </a:r>
            <a:r>
              <a:rPr lang="zh-CN" altLang="en-US" sz="1600">
                <a:latin typeface="PingFang SC Regular" panose="020B0400000000000000" charset="-122"/>
                <a:ea typeface="PingFang SC Regular" panose="020B0400000000000000" charset="-122"/>
                <a:cs typeface="PingFang SC Regular" panose="020B0400000000000000" charset="-122"/>
              </a:rPr>
              <a:t>..的</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0000" lnSpcReduction="2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forestall</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[fɔ:ˈstɔ:l]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考法一：预先阻止</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exclude, hinder, or prevent (something) by prior occupation or measures</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Try to anticipate what your child will do and forestall problems.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尽量预见你的孩子会干什么，并预先阻止问题发生。</a:t>
            </a: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等价词：stave off, avert, prevent</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考法二：提前行动</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act before in order to prevent something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She is a beautiful girl in my dream, but I never detect it, forestall.</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在我的梦里她是一个美丽的女孩儿，但我预先从没有察觉它。</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fore=</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提前，</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stall</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暂缓，耽误，合成意思为“提前阻止”</a:t>
            </a: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live up to</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[lɪv ʌp tu]</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考法一：达到，不辜负</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phrase. achieve the expectation of </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例句：Stephen Chase had determined to live up to the expectations of the company.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斯蒂芬·蔡斯已决心不辜负公司的期望。</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lugubrious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[ləˈgu:briəs]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考法一：悲伤的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full of sadness or sorrow</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例句：He plays some passages so slowly that they become lugubrious.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有些段落他演奏得异常徐缓，听上去有些忧伤。</a:t>
            </a:r>
          </a:p>
          <a:p>
            <a:pPr marL="0" indent="0">
              <a:buNone/>
            </a:pPr>
            <a:endParaRPr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sz="1600" b="1">
                <a:latin typeface="PingFang SC Semibold" panose="020B0400000000000000" charset="-122"/>
                <a:ea typeface="PingFang SC Semibold" panose="020B0400000000000000" charset="-122"/>
                <a:cs typeface="PingFang SC Semibold" panose="020B0400000000000000" charset="-122"/>
              </a:rPr>
              <a:t>等价词：gloomy</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记忆法：lug = mourn （悲伤）</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lugubrious 悲伤的，伤心的（lug+ubr工作+ious——悲伤起作用）</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implacable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[ɪmˈplækəbl]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考法一：无法安抚的</a:t>
            </a:r>
            <a:r>
              <a:rPr lang="en-US" altLang="zh-CN" sz="1600" b="1">
                <a:latin typeface="PingFang SC Regular" panose="020B0400000000000000" charset="-122"/>
                <a:ea typeface="PingFang SC Regular" panose="020B0400000000000000" charset="-122"/>
                <a:cs typeface="PingFang SC Regular" panose="020B0400000000000000" charset="-122"/>
                <a:sym typeface="+mn-ea"/>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opposed to someone or something in a very angry or determined way that cannot be changed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例句：She is implacable an adversary as a wife suing for alimony.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有如诉讼要求赡养费的妻子一样，她是个难以安抚的对手。</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等价词：unyielding, inexorable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im</a:t>
            </a:r>
            <a:r>
              <a:rPr lang="zh-CN" altLang="en-US" sz="1600">
                <a:latin typeface="PingFang SC Regular" panose="020B0400000000000000" charset="-122"/>
                <a:ea typeface="PingFang SC Regular" panose="020B0400000000000000" charset="-122"/>
                <a:cs typeface="PingFang SC Regular" panose="020B0400000000000000" charset="-122"/>
              </a:rPr>
              <a:t>表否定，</a:t>
            </a:r>
            <a:r>
              <a:rPr lang="en-US" altLang="zh-CN" sz="1600">
                <a:latin typeface="PingFang SC Regular" panose="020B0400000000000000" charset="-122"/>
                <a:ea typeface="PingFang SC Regular" panose="020B0400000000000000" charset="-122"/>
                <a:cs typeface="PingFang SC Regular" panose="020B0400000000000000" charset="-122"/>
              </a:rPr>
              <a:t>plac=please</a:t>
            </a:r>
            <a:r>
              <a:rPr lang="zh-CN" altLang="en-US" sz="1600">
                <a:latin typeface="PingFang SC Regular" panose="020B0400000000000000" charset="-122"/>
                <a:ea typeface="PingFang SC Regular" panose="020B0400000000000000" charset="-122"/>
                <a:cs typeface="PingFang SC Regular" panose="020B0400000000000000" charset="-122"/>
              </a:rPr>
              <a:t>平息，使平静，</a:t>
            </a:r>
            <a:r>
              <a:rPr lang="en-US" altLang="zh-CN" sz="1600">
                <a:latin typeface="PingFang SC Regular" panose="020B0400000000000000" charset="-122"/>
                <a:ea typeface="PingFang SC Regular" panose="020B0400000000000000" charset="-122"/>
                <a:cs typeface="PingFang SC Regular" panose="020B0400000000000000" charset="-122"/>
              </a:rPr>
              <a:t>able</a:t>
            </a:r>
            <a:r>
              <a:rPr lang="zh-CN" altLang="en-US" sz="1600">
                <a:latin typeface="PingFang SC Regular" panose="020B0400000000000000" charset="-122"/>
                <a:ea typeface="PingFang SC Regular" panose="020B0400000000000000" charset="-122"/>
                <a:cs typeface="PingFang SC Regular" panose="020B0400000000000000" charset="-122"/>
              </a:rPr>
              <a:t>形容词后缀</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comparable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[ˈkɒmpərəbl]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考法一：相似的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used to say that two or more things are very similar and can be compared to each other</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 comparable house in the south of the city would cost twice as much.</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一栋类似的房子位于城南部就要贵一倍的价钱。</a:t>
            </a:r>
          </a:p>
          <a:p>
            <a:pPr marL="0" indent="0">
              <a:buNone/>
            </a:pPr>
            <a:endParaRPr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sz="1600" b="1">
                <a:latin typeface="PingFang SC Semibold" panose="020B0400000000000000" charset="-122"/>
                <a:ea typeface="PingFang SC Semibold" panose="020B0400000000000000" charset="-122"/>
                <a:cs typeface="PingFang SC Semibold" panose="020B0400000000000000" charset="-122"/>
              </a:rPr>
              <a:t>等价词：analogous</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compare=</a:t>
            </a:r>
            <a:r>
              <a:rPr lang="zh-CN" altLang="en-US" sz="1600">
                <a:latin typeface="PingFang SC Regular" panose="020B0400000000000000" charset="-122"/>
                <a:ea typeface="PingFang SC Regular" panose="020B0400000000000000" charset="-122"/>
                <a:cs typeface="PingFang SC Regular" panose="020B0400000000000000" charset="-122"/>
              </a:rPr>
              <a:t>比较，</a:t>
            </a:r>
            <a:r>
              <a:rPr lang="en-US" altLang="zh-CN" sz="1600">
                <a:latin typeface="PingFang SC Regular" panose="020B0400000000000000" charset="-122"/>
                <a:ea typeface="PingFang SC Regular" panose="020B0400000000000000" charset="-122"/>
                <a:cs typeface="PingFang SC Regular" panose="020B0400000000000000" charset="-122"/>
              </a:rPr>
              <a:t>able=</a:t>
            </a:r>
            <a:r>
              <a:rPr lang="zh-CN" altLang="en-US" sz="1600">
                <a:latin typeface="PingFang SC Regular" panose="020B0400000000000000" charset="-122"/>
                <a:ea typeface="PingFang SC Regular" panose="020B0400000000000000" charset="-122"/>
                <a:cs typeface="PingFang SC Regular" panose="020B0400000000000000" charset="-122"/>
              </a:rPr>
              <a:t>能够</a:t>
            </a:r>
            <a:r>
              <a:rPr lang="en-US" altLang="zh-CN" sz="1600">
                <a:latin typeface="PingFang SC Regular" panose="020B0400000000000000" charset="-122"/>
                <a:ea typeface="PingFang SC Regular" panose="020B0400000000000000" charset="-122"/>
                <a:cs typeface="PingFang SC Regular" panose="020B0400000000000000" charset="-122"/>
              </a:rPr>
              <a:t>......</a:t>
            </a:r>
            <a:r>
              <a:rPr lang="zh-CN" altLang="en-US" sz="1600">
                <a:latin typeface="PingFang SC Regular" panose="020B0400000000000000" charset="-122"/>
                <a:ea typeface="PingFang SC Regular" panose="020B0400000000000000" charset="-122"/>
                <a:cs typeface="PingFang SC Regular" panose="020B0400000000000000" charset="-122"/>
              </a:rPr>
              <a:t>的</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spurn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[spə:n]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考法一：拒绝</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refuse to accept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例句：Eve spurned Mark's invitation.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伊夫一口回绝了马克的邀请。</a:t>
            </a:r>
          </a:p>
          <a:p>
            <a:pPr marL="0" indent="0">
              <a:buNone/>
            </a:pPr>
            <a:endParaRPr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sz="1600" b="1">
                <a:latin typeface="PingFang SC Semibold" panose="020B0400000000000000" charset="-122"/>
                <a:ea typeface="PingFang SC Semibold" panose="020B0400000000000000" charset="-122"/>
                <a:cs typeface="PingFang SC Semibold" panose="020B0400000000000000" charset="-122"/>
              </a:rPr>
              <a:t>等价词：flout</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记忆法：谐音“死笨”，因为死笨死笨的，所以拒绝</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convoluted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[ˈkɒnvəlu:tɪd]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考法一：复杂难解的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very complicated and difficult to understand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例句：Despite its length and convoluted plot, Asta's Book is a rich and rewarding read.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虽然篇幅很长，而且情节复杂，但是《阿斯塔的书》仍不失为一部内容丰富、值得一读的作品。</a:t>
            </a:r>
          </a:p>
          <a:p>
            <a:pPr marL="0" indent="0">
              <a:buNone/>
            </a:pPr>
            <a:endParaRPr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sz="1600" b="1">
                <a:latin typeface="PingFang SC Semibold" panose="020B0400000000000000" charset="-122"/>
                <a:ea typeface="PingFang SC Semibold" panose="020B0400000000000000" charset="-122"/>
                <a:cs typeface="PingFang SC Semibold" panose="020B0400000000000000" charset="-122"/>
              </a:rPr>
              <a:t>等价词：intricate, tortuous</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记忆法：con-, 强调，-vol, 转，旋转，词源同</a:t>
            </a:r>
            <a:r>
              <a:rPr lang="en-US" altLang="zh-CN" sz="1600">
                <a:latin typeface="PingFang SC Regular" panose="020B0400000000000000" charset="-122"/>
                <a:ea typeface="PingFang SC Regular" panose="020B0400000000000000" charset="-122"/>
                <a:cs typeface="PingFang SC Regular" panose="020B0400000000000000" charset="-122"/>
              </a:rPr>
              <a:t>v</a:t>
            </a:r>
            <a:r>
              <a:rPr lang="zh-CN" altLang="en-US" sz="1600">
                <a:latin typeface="PingFang SC Regular" panose="020B0400000000000000" charset="-122"/>
                <a:ea typeface="PingFang SC Regular" panose="020B0400000000000000" charset="-122"/>
                <a:cs typeface="PingFang SC Regular" panose="020B0400000000000000" charset="-122"/>
              </a:rPr>
              <a:t>olvo。</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daunting</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[dɔ:ntɪŋ]</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考法一：使人畏惧的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tending to make people afraid or less confident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例句：They were faced with the daunting task of restoring the house.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他们面临着修复房子的艰巨任务。</a:t>
            </a:r>
          </a:p>
          <a:p>
            <a:pPr marL="0" indent="0">
              <a:buNone/>
            </a:pPr>
            <a:endParaRPr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sz="1600" b="1">
                <a:latin typeface="PingFang SC Semibold" panose="020B0400000000000000" charset="-122"/>
                <a:ea typeface="PingFang SC Semibold" panose="020B0400000000000000" charset="-122"/>
                <a:cs typeface="PingFang SC Semibold" panose="020B0400000000000000" charset="-122"/>
              </a:rPr>
              <a:t>等价词：formidable, sensational, forbidding</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记忆法：谐音“当庭”，上法庭很害怕</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pecuniary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[pɪˈkju:niəri]</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考法一：金钱的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of or relating to money</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例句：She denies obtaining a pecuniary advantage by deception.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她否认通过欺骗手段获得经济利益。</a:t>
            </a:r>
          </a:p>
          <a:p>
            <a:pPr marL="0" indent="0">
              <a:buNone/>
            </a:pPr>
            <a:endParaRPr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sz="1600" b="1">
                <a:latin typeface="PingFang SC Semibold" panose="020B0400000000000000" charset="-122"/>
                <a:ea typeface="PingFang SC Semibold" panose="020B0400000000000000" charset="-122"/>
                <a:cs typeface="PingFang SC Semibold" panose="020B0400000000000000" charset="-122"/>
              </a:rPr>
              <a:t>等价词：economic</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记忆法：来自拉丁语pecunia</a:t>
            </a:r>
            <a:r>
              <a:rPr lang="en-US" altLang="zh-CN" sz="1600">
                <a:latin typeface="PingFang SC Regular" panose="020B0400000000000000" charset="-122"/>
                <a:ea typeface="PingFang SC Regular" panose="020B0400000000000000" charset="-122"/>
                <a:cs typeface="PingFang SC Regular" panose="020B0400000000000000" charset="-122"/>
              </a:rPr>
              <a:t>=</a:t>
            </a:r>
            <a:r>
              <a:rPr lang="zh-CN" altLang="en-US" sz="1600">
                <a:latin typeface="PingFang SC Regular" panose="020B0400000000000000" charset="-122"/>
                <a:ea typeface="PingFang SC Regular" panose="020B0400000000000000" charset="-122"/>
                <a:cs typeface="PingFang SC Regular" panose="020B0400000000000000" charset="-122"/>
              </a:rPr>
              <a:t>钱财，财产</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interrelated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[ˌɪntərɪ'leɪtɪd]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考法一：相互联系的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having a mutual or reciprocal relation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例句：All things are interrelated and interact on each other.</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一切事物都互相联系并相互作用。</a:t>
            </a:r>
          </a:p>
          <a:p>
            <a:pPr marL="0" indent="0">
              <a:buNone/>
            </a:pPr>
            <a:endParaRPr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sz="1600" b="1">
                <a:latin typeface="PingFang SC Semibold" panose="020B0400000000000000" charset="-122"/>
                <a:ea typeface="PingFang SC Semibold" panose="020B0400000000000000" charset="-122"/>
                <a:cs typeface="PingFang SC Semibold" panose="020B0400000000000000" charset="-122"/>
              </a:rPr>
              <a:t>等价词：interdependent</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inter-</a:t>
            </a:r>
            <a:r>
              <a:rPr lang="zh-CN" altLang="en-US" sz="1600">
                <a:latin typeface="PingFang SC Regular" panose="020B0400000000000000" charset="-122"/>
                <a:ea typeface="PingFang SC Regular" panose="020B0400000000000000" charset="-122"/>
                <a:cs typeface="PingFang SC Regular" panose="020B0400000000000000" charset="-122"/>
              </a:rPr>
              <a:t>内部，</a:t>
            </a:r>
            <a:r>
              <a:rPr lang="en-US" altLang="zh-CN" sz="1600">
                <a:latin typeface="PingFang SC Regular" panose="020B0400000000000000" charset="-122"/>
                <a:ea typeface="PingFang SC Regular" panose="020B0400000000000000" charset="-122"/>
                <a:cs typeface="PingFang SC Regular" panose="020B0400000000000000" charset="-122"/>
              </a:rPr>
              <a:t>related</a:t>
            </a:r>
            <a:r>
              <a:rPr lang="zh-CN" altLang="en-US" sz="1600">
                <a:latin typeface="PingFang SC Regular" panose="020B0400000000000000" charset="-122"/>
                <a:ea typeface="PingFang SC Regular" panose="020B0400000000000000" charset="-122"/>
                <a:cs typeface="PingFang SC Regular" panose="020B0400000000000000" charset="-122"/>
              </a:rPr>
              <a:t>，有关联的</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abridge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[ə'brɪdʒ]</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考法一：删减</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shorten in duration or extent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例句：Book publisher may alter or abridge a work with the permission of the copyright owner.</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图书出版者经作者许可</a:t>
            </a:r>
            <a:r>
              <a:rPr lang="zh-CN" altLang="en-US" sz="1600">
                <a:latin typeface="PingFang SC Regular" panose="020B0400000000000000" charset="-122"/>
                <a:ea typeface="PingFang SC Regular" panose="020B0400000000000000" charset="-122"/>
                <a:cs typeface="PingFang SC Regular" panose="020B0400000000000000" charset="-122"/>
              </a:rPr>
              <a:t>，</a:t>
            </a:r>
            <a:r>
              <a:rPr lang="en-US" altLang="zh-CN" sz="1600">
                <a:latin typeface="PingFang SC Regular" panose="020B0400000000000000" charset="-122"/>
                <a:ea typeface="PingFang SC Regular" panose="020B0400000000000000" charset="-122"/>
                <a:cs typeface="PingFang SC Regular" panose="020B0400000000000000" charset="-122"/>
              </a:rPr>
              <a:t>可以对作品修改、删减。</a:t>
            </a:r>
            <a:endParaRPr 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a=</a:t>
            </a:r>
            <a:r>
              <a:rPr lang="zh-CN" altLang="en-US" sz="1600">
                <a:latin typeface="PingFang SC Regular" panose="020B0400000000000000" charset="-122"/>
                <a:ea typeface="PingFang SC Regular" panose="020B0400000000000000" charset="-122"/>
                <a:cs typeface="PingFang SC Regular" panose="020B0400000000000000" charset="-122"/>
              </a:rPr>
              <a:t>一个，</a:t>
            </a:r>
            <a:r>
              <a:rPr lang="en-US" altLang="zh-CN" sz="1600">
                <a:latin typeface="PingFang SC Regular" panose="020B0400000000000000" charset="-122"/>
                <a:ea typeface="PingFang SC Regular" panose="020B0400000000000000" charset="-122"/>
                <a:cs typeface="PingFang SC Regular" panose="020B0400000000000000" charset="-122"/>
              </a:rPr>
              <a:t>bridge</a:t>
            </a:r>
            <a:r>
              <a:rPr lang="zh-CN" altLang="en-US" sz="1600">
                <a:latin typeface="PingFang SC Regular" panose="020B0400000000000000" charset="-122"/>
                <a:ea typeface="PingFang SC Regular" panose="020B0400000000000000" charset="-122"/>
                <a:cs typeface="PingFang SC Regular" panose="020B0400000000000000" charset="-122"/>
              </a:rPr>
              <a:t>桥，桥梁是缩短路程用的</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hamper</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[ˈhæmpə]</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考法一：阻碍</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slow the movement, progress, or action of</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bad weather hampered rescue operations.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sz="1600">
                <a:latin typeface="PingFang SC Regular" panose="020B0400000000000000" charset="-122"/>
                <a:ea typeface="PingFang SC Regular" panose="020B0400000000000000" charset="-122"/>
                <a:cs typeface="PingFang SC Regular" panose="020B0400000000000000" charset="-122"/>
              </a:rPr>
              <a:t>恶劣的天气阻碍了救援工作的进行。</a:t>
            </a:r>
          </a:p>
          <a:p>
            <a:pPr marL="0" indent="0">
              <a:buNone/>
            </a:pPr>
            <a:endParaRPr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sz="1600" b="1">
                <a:latin typeface="PingFang SC Semibold" panose="020B0400000000000000" charset="-122"/>
                <a:ea typeface="PingFang SC Semibold" panose="020B0400000000000000" charset="-122"/>
                <a:cs typeface="PingFang SC Semibold" panose="020B0400000000000000" charset="-122"/>
              </a:rPr>
              <a:t>等价词：impede</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记忆法：词根</a:t>
            </a:r>
            <a:r>
              <a:rPr lang="en-US" altLang="zh-CN" sz="1600">
                <a:latin typeface="PingFang SC Regular" panose="020B0400000000000000" charset="-122"/>
                <a:ea typeface="PingFang SC Regular" panose="020B0400000000000000" charset="-122"/>
                <a:cs typeface="PingFang SC Regular" panose="020B0400000000000000" charset="-122"/>
              </a:rPr>
              <a:t>hamp-</a:t>
            </a:r>
            <a:r>
              <a:rPr lang="zh-CN" altLang="en-US" sz="1600">
                <a:latin typeface="PingFang SC Regular" panose="020B0400000000000000" charset="-122"/>
                <a:ea typeface="PingFang SC Regular" panose="020B0400000000000000" charset="-122"/>
                <a:cs typeface="PingFang SC Regular" panose="020B0400000000000000" charset="-122"/>
              </a:rPr>
              <a:t>阻碍。</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fascinate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['fæsɪneɪt]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考法一：使着迷</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cause to be very interested in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 new generation of scientists became fascinated by dinosaurs.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sz="1600">
                <a:latin typeface="PingFang SC Regular" panose="020B0400000000000000" charset="-122"/>
                <a:ea typeface="PingFang SC Regular" panose="020B0400000000000000" charset="-122"/>
                <a:cs typeface="PingFang SC Regular" panose="020B0400000000000000" charset="-122"/>
              </a:rPr>
              <a:t>新一代科学家对恐龙研究着了迷。</a:t>
            </a:r>
          </a:p>
          <a:p>
            <a:pPr marL="0" indent="0">
              <a:buNone/>
            </a:pPr>
            <a:endParaRPr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同义词：</a:t>
            </a:r>
            <a:r>
              <a:rPr lang="en-US" altLang="zh-CN" sz="1600" b="1">
                <a:latin typeface="PingFang SC Regular" panose="020B0400000000000000" charset="-122"/>
                <a:ea typeface="PingFang SC Regular" panose="020B0400000000000000" charset="-122"/>
                <a:cs typeface="PingFang SC Regular" panose="020B0400000000000000" charset="-122"/>
              </a:rPr>
              <a:t>entice</a:t>
            </a:r>
            <a:r>
              <a:rPr lang="zh-CN" altLang="en-US" sz="1600" b="1">
                <a:latin typeface="PingFang SC Regular" panose="020B0400000000000000" charset="-122"/>
                <a:ea typeface="PingFang SC Regular" panose="020B0400000000000000" charset="-122"/>
                <a:cs typeface="PingFang SC Regular" panose="020B0400000000000000" charset="-122"/>
              </a:rPr>
              <a:t>，</a:t>
            </a:r>
            <a:r>
              <a:rPr lang="en-US" altLang="zh-CN" sz="1600" b="1">
                <a:latin typeface="PingFang SC Regular" panose="020B0400000000000000" charset="-122"/>
                <a:ea typeface="PingFang SC Regular" panose="020B0400000000000000" charset="-122"/>
                <a:cs typeface="PingFang SC Regular" panose="020B0400000000000000" charset="-122"/>
              </a:rPr>
              <a:t>enchant</a:t>
            </a:r>
            <a:r>
              <a:rPr lang="zh-CN" altLang="en-US" sz="1600" b="1">
                <a:latin typeface="PingFang SC Regular" panose="020B0400000000000000" charset="-122"/>
                <a:ea typeface="PingFang SC Regular" panose="020B0400000000000000" charset="-122"/>
                <a:cs typeface="PingFang SC Regular" panose="020B0400000000000000" charset="-122"/>
              </a:rPr>
              <a:t>，</a:t>
            </a:r>
            <a:r>
              <a:rPr lang="en-US" altLang="zh-CN" sz="1600" b="1">
                <a:latin typeface="PingFang SC Regular" panose="020B0400000000000000" charset="-122"/>
                <a:ea typeface="PingFang SC Regular" panose="020B0400000000000000" charset="-122"/>
                <a:cs typeface="PingFang SC Regular" panose="020B0400000000000000" charset="-122"/>
              </a:rPr>
              <a:t>captivate</a:t>
            </a:r>
            <a:r>
              <a:rPr lang="zh-CN" altLang="en-US" sz="1600" b="1">
                <a:latin typeface="PingFang SC Regular" panose="020B0400000000000000" charset="-122"/>
                <a:ea typeface="PingFang SC Regular" panose="020B0400000000000000" charset="-122"/>
                <a:cs typeface="PingFang SC Regular" panose="020B0400000000000000" charset="-122"/>
              </a:rPr>
              <a:t>，</a:t>
            </a:r>
            <a:r>
              <a:rPr lang="en-US" altLang="zh-CN" sz="1600" b="1">
                <a:latin typeface="PingFang SC Regular" panose="020B0400000000000000" charset="-122"/>
                <a:ea typeface="PingFang SC Regular" panose="020B0400000000000000" charset="-122"/>
                <a:cs typeface="PingFang SC Regular" panose="020B0400000000000000" charset="-122"/>
              </a:rPr>
              <a:t>charm</a:t>
            </a:r>
            <a:r>
              <a:rPr lang="zh-CN" altLang="en-US" sz="1600" b="1">
                <a:latin typeface="PingFang SC Regular" panose="020B0400000000000000" charset="-122"/>
                <a:ea typeface="PingFang SC Regular" panose="020B0400000000000000" charset="-122"/>
                <a:cs typeface="PingFang SC Regular" panose="020B0400000000000000" charset="-122"/>
              </a:rPr>
              <a:t>，</a:t>
            </a:r>
            <a:r>
              <a:rPr lang="en-US" altLang="zh-CN" sz="1600" b="1">
                <a:latin typeface="PingFang SC Regular" panose="020B0400000000000000" charset="-122"/>
                <a:ea typeface="PingFang SC Regular" panose="020B0400000000000000" charset="-122"/>
                <a:cs typeface="PingFang SC Regular" panose="020B0400000000000000" charset="-122"/>
              </a:rPr>
              <a:t>intrigue</a:t>
            </a:r>
            <a:r>
              <a:rPr lang="zh-CN" altLang="en-US" sz="1600" b="1">
                <a:latin typeface="PingFang SC Regular" panose="020B0400000000000000" charset="-122"/>
                <a:ea typeface="PingFang SC Regular" panose="020B0400000000000000" charset="-122"/>
                <a:cs typeface="PingFang SC Regular" panose="020B0400000000000000" charset="-122"/>
              </a:rPr>
              <a:t>，</a:t>
            </a:r>
            <a:r>
              <a:rPr lang="en-US" altLang="zh-CN" sz="1600" b="1">
                <a:latin typeface="PingFang SC Regular" panose="020B0400000000000000" charset="-122"/>
                <a:ea typeface="PingFang SC Regular" panose="020B0400000000000000" charset="-122"/>
                <a:cs typeface="PingFang SC Regular" panose="020B0400000000000000" charset="-122"/>
              </a:rPr>
              <a:t>enthrall</a:t>
            </a:r>
            <a:r>
              <a:rPr lang="zh-CN" altLang="en-US" sz="1600" b="1">
                <a:latin typeface="PingFang SC Regular" panose="020B0400000000000000" charset="-122"/>
                <a:ea typeface="PingFang SC Regular" panose="020B0400000000000000" charset="-122"/>
                <a:cs typeface="PingFang SC Regular" panose="020B0400000000000000" charset="-122"/>
              </a:rPr>
              <a:t>，</a:t>
            </a:r>
            <a:r>
              <a:rPr lang="en-US" altLang="zh-CN" sz="1600" b="1">
                <a:latin typeface="PingFang SC Regular" panose="020B0400000000000000" charset="-122"/>
                <a:ea typeface="PingFang SC Regular" panose="020B0400000000000000" charset="-122"/>
                <a:cs typeface="PingFang SC Regular" panose="020B0400000000000000" charset="-122"/>
              </a:rPr>
              <a:t>engross</a:t>
            </a: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fasc-</a:t>
            </a:r>
            <a:r>
              <a:rPr lang="zh-CN" altLang="en-US" sz="1600">
                <a:latin typeface="PingFang SC Regular" panose="020B0400000000000000" charset="-122"/>
                <a:ea typeface="PingFang SC Regular" panose="020B0400000000000000" charset="-122"/>
                <a:cs typeface="PingFang SC Regular" panose="020B0400000000000000" charset="-122"/>
              </a:rPr>
              <a:t>捆，</a:t>
            </a:r>
            <a:r>
              <a:rPr lang="en-US" altLang="zh-CN" sz="1600">
                <a:latin typeface="PingFang SC Regular" panose="020B0400000000000000" charset="-122"/>
                <a:ea typeface="PingFang SC Regular" panose="020B0400000000000000" charset="-122"/>
                <a:cs typeface="PingFang SC Regular" panose="020B0400000000000000" charset="-122"/>
              </a:rPr>
              <a:t>ate</a:t>
            </a:r>
            <a:r>
              <a:rPr lang="zh-CN" altLang="en-US" sz="1600">
                <a:latin typeface="PingFang SC Regular" panose="020B0400000000000000" charset="-122"/>
                <a:ea typeface="PingFang SC Regular" panose="020B0400000000000000" charset="-122"/>
                <a:cs typeface="PingFang SC Regular" panose="020B0400000000000000" charset="-122"/>
              </a:rPr>
              <a:t>动词后缀</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0000" lnSpcReduction="2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fiery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[ˈfaɪəri]</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考法一：热烈的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full of or exuding emotion or spirit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Hilton's spirits, however, were as fiery as ever.</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然而希尔顿的精神却仍然同从前一样抖擞。</a:t>
            </a: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等价词：impassioned</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考法二：暴躁的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adj. easily provoked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She has a fiery temper.</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她脾气暴躁。</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记忆法：发音像</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 fire + ry</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，火想到热烈，热情，脾气大</a:t>
            </a: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available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[əˈveɪləbl]</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考法一：可获得的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easy or possible to get or use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例句：Tickets are available free of charge from the school.</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学校有免费票。</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考法二：有空的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adj. present and able or willing to talk to someone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director was not available for comment.</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 </a:t>
            </a:r>
            <a:r>
              <a:rPr lang="en-US" altLang="zh-CN" sz="1600">
                <a:latin typeface="PingFang SC Regular" panose="020B0400000000000000" charset="-122"/>
                <a:ea typeface="PingFang SC Regular" panose="020B0400000000000000" charset="-122"/>
                <a:cs typeface="PingFang SC Regular" panose="020B0400000000000000" charset="-122"/>
              </a:rPr>
              <a:t>        主管没有时间发表意见。</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avail=</a:t>
            </a:r>
            <a:r>
              <a:rPr lang="zh-CN" altLang="en-US" sz="1600">
                <a:latin typeface="PingFang SC Regular" panose="020B0400000000000000" charset="-122"/>
                <a:ea typeface="PingFang SC Regular" panose="020B0400000000000000" charset="-122"/>
                <a:cs typeface="PingFang SC Regular" panose="020B0400000000000000" charset="-122"/>
              </a:rPr>
              <a:t>有利，有用，</a:t>
            </a:r>
            <a:r>
              <a:rPr lang="en-US" altLang="zh-CN" sz="1600">
                <a:latin typeface="PingFang SC Regular" panose="020B0400000000000000" charset="-122"/>
                <a:ea typeface="PingFang SC Regular" panose="020B0400000000000000" charset="-122"/>
                <a:cs typeface="PingFang SC Regular" panose="020B0400000000000000" charset="-122"/>
              </a:rPr>
              <a:t>able</a:t>
            </a:r>
            <a:r>
              <a:rPr lang="zh-CN" altLang="en-US" sz="1600">
                <a:latin typeface="PingFang SC Regular" panose="020B0400000000000000" charset="-122"/>
                <a:ea typeface="PingFang SC Regular" panose="020B0400000000000000" charset="-122"/>
                <a:cs typeface="PingFang SC Regular" panose="020B0400000000000000" charset="-122"/>
              </a:rPr>
              <a:t>形容词后缀</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chagrin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[ˈʃægrɪn]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考法一：失望</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a feeling of being frustrated or annoyed because of failure or disappointment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例句：But to the chagrin of many of its trading partners, the stabilization of the Chinese renminbi is most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 </a:t>
            </a: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unwelcome.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sz="1600">
                <a:latin typeface="PingFang SC Regular" panose="020B0400000000000000" charset="-122"/>
                <a:ea typeface="PingFang SC Regular" panose="020B0400000000000000" charset="-122"/>
                <a:cs typeface="PingFang SC Regular" panose="020B0400000000000000" charset="-122"/>
              </a:rPr>
              <a:t>但对中国的贸易伙伴来说，人民币汇率趋稳可不是好事，令它们失望。</a:t>
            </a:r>
          </a:p>
          <a:p>
            <a:pPr marL="0" indent="0">
              <a:buNone/>
            </a:pPr>
            <a:endParaRPr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sz="1600" b="1">
                <a:latin typeface="PingFang SC Semibold" panose="020B0400000000000000" charset="-122"/>
                <a:ea typeface="PingFang SC Semibold" panose="020B0400000000000000" charset="-122"/>
                <a:cs typeface="PingFang SC Semibold" panose="020B0400000000000000" charset="-122"/>
              </a:rPr>
              <a:t>等价词：vexation</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记忆法：chagrin的词根是“chag”，它是来自法语的一个词根，意思是“后悔”或“懊悔”。</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enrich</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[ɪnˈrɪtʃ]</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考法一：使丰富</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make rich or richer especially by the addition or increase of some desirable quality, attribute,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or ingredient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例句：Some cream will enrich the sauce.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sz="1600">
                <a:latin typeface="PingFang SC Regular" panose="020B0400000000000000" charset="-122"/>
                <a:ea typeface="PingFang SC Regular" panose="020B0400000000000000" charset="-122"/>
                <a:cs typeface="PingFang SC Regular" panose="020B0400000000000000" charset="-122"/>
              </a:rPr>
              <a:t>在调味汁里加一些奶油会使其味道更加丰富。</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en-</a:t>
            </a:r>
            <a:r>
              <a:rPr lang="zh-CN" altLang="en-US" sz="1600">
                <a:latin typeface="PingFang SC Regular" panose="020B0400000000000000" charset="-122"/>
                <a:ea typeface="PingFang SC Regular" panose="020B0400000000000000" charset="-122"/>
                <a:cs typeface="PingFang SC Regular" panose="020B0400000000000000" charset="-122"/>
              </a:rPr>
              <a:t>动词前缀，使</a:t>
            </a:r>
            <a:r>
              <a:rPr lang="en-US" altLang="zh-CN" sz="1600">
                <a:latin typeface="PingFang SC Regular" panose="020B0400000000000000" charset="-122"/>
                <a:ea typeface="PingFang SC Regular" panose="020B0400000000000000" charset="-122"/>
                <a:cs typeface="PingFang SC Regular" panose="020B0400000000000000" charset="-122"/>
              </a:rPr>
              <a:t>...</a:t>
            </a:r>
            <a:r>
              <a:rPr lang="zh-CN" altLang="en-US" sz="1600">
                <a:latin typeface="PingFang SC Regular" panose="020B0400000000000000" charset="-122"/>
                <a:ea typeface="PingFang SC Regular" panose="020B0400000000000000" charset="-122"/>
                <a:cs typeface="PingFang SC Regular" panose="020B0400000000000000" charset="-122"/>
              </a:rPr>
              <a:t>，</a:t>
            </a:r>
            <a:r>
              <a:rPr lang="en-US" altLang="zh-CN" sz="1600">
                <a:latin typeface="PingFang SC Regular" panose="020B0400000000000000" charset="-122"/>
                <a:ea typeface="PingFang SC Regular" panose="020B0400000000000000" charset="-122"/>
                <a:cs typeface="PingFang SC Regular" panose="020B0400000000000000" charset="-122"/>
              </a:rPr>
              <a:t>rich=</a:t>
            </a:r>
            <a:r>
              <a:rPr lang="zh-CN" altLang="en-US" sz="1600">
                <a:latin typeface="PingFang SC Regular" panose="020B0400000000000000" charset="-122"/>
                <a:ea typeface="PingFang SC Regular" panose="020B0400000000000000" charset="-122"/>
                <a:cs typeface="PingFang SC Regular" panose="020B0400000000000000" charset="-122"/>
              </a:rPr>
              <a:t>丰富的</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regular</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['rɛgjəlɚ]</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考法一：常出现的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happening or done very often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例句：She has become a regular visitor to Houghton Hall.</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sz="1600">
                <a:latin typeface="PingFang SC Regular" panose="020B0400000000000000" charset="-122"/>
                <a:ea typeface="PingFang SC Regular" panose="020B0400000000000000" charset="-122"/>
                <a:cs typeface="PingFang SC Regular" panose="020B0400000000000000" charset="-122"/>
              </a:rPr>
              <a:t>她已成为霍顿府邸的一名常客。</a:t>
            </a:r>
          </a:p>
          <a:p>
            <a:pPr marL="0" indent="0">
              <a:buNone/>
            </a:pPr>
            <a:endParaRPr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sz="1600" b="1">
                <a:latin typeface="PingFang SC Semibold" panose="020B0400000000000000" charset="-122"/>
                <a:ea typeface="PingFang SC Semibold" panose="020B0400000000000000" charset="-122"/>
                <a:cs typeface="PingFang SC Semibold" panose="020B0400000000000000" charset="-122"/>
              </a:rPr>
              <a:t>等价词：abundant</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0000" lnSpcReduction="2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unqualified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[ˌʌnˈkwɒlɪfaɪd]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考法一：完全的，不受限制的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complete or total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I gave her my unqualified support.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我全力支持她。</a:t>
            </a: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等价词：unalloyed</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考法二：无资格的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adj. not having the skills, knowledge, or experience needed to do a particular job or activity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He is an unqualified practitioner of law.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他是个无资格的律师。</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un-</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否定前缀，</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qualify-</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使有资格</a:t>
            </a: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0000" lnSpcReduction="2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adopt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[əˈdɒpt]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考法一：收养</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take a child of other parents legally as your own child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She was forced to have her baby adopted.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她被迫把婴儿给人收养。</a:t>
            </a: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等价词：foster</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考法二：采用</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begin to use or have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The council is expected to adopt the new policy at its next meeting.</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委员会有望在下次会议上正式通过这项新政策。</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ad-</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加强，</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opt-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选择</a:t>
            </a: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crumble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['krʌmbl]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考法一：崩溃，破碎</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break into small pieces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例句：Rice flour makes the cake less likely to crumble.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sz="1600">
                <a:latin typeface="PingFang SC Regular" panose="020B0400000000000000" charset="-122"/>
                <a:ea typeface="PingFang SC Regular" panose="020B0400000000000000" charset="-122"/>
                <a:cs typeface="PingFang SC Regular" panose="020B0400000000000000" charset="-122"/>
              </a:rPr>
              <a:t>这种糕饼用米粉做不那么容易碎。</a:t>
            </a:r>
          </a:p>
          <a:p>
            <a:pPr marL="0" indent="0">
              <a:buNone/>
            </a:pPr>
            <a:endParaRPr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sz="1600" b="1">
                <a:latin typeface="PingFang SC Semibold" panose="020B0400000000000000" charset="-122"/>
                <a:ea typeface="PingFang SC Semibold" panose="020B0400000000000000" charset="-122"/>
                <a:cs typeface="PingFang SC Semibold" panose="020B0400000000000000" charset="-122"/>
              </a:rPr>
              <a:t>等价词：disintegrate</a:t>
            </a:r>
          </a:p>
          <a:p>
            <a:pPr marL="0" indent="0">
              <a:buNone/>
            </a:pPr>
            <a:endParaRPr 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crumb</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面包屑，食物碎屑</a:t>
            </a: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negotiable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[nɪˈgəʊʃiəbl]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考法一：可协商的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able to be discussed and changed before an agreement or decision is made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例句：He warned that his economic program for the country was not negotiable.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sz="1600">
                <a:latin typeface="PingFang SC Regular" panose="020B0400000000000000" charset="-122"/>
                <a:ea typeface="PingFang SC Regular" panose="020B0400000000000000" charset="-122"/>
                <a:cs typeface="PingFang SC Regular" panose="020B0400000000000000" charset="-122"/>
              </a:rPr>
              <a:t>他告诫说他为国家制订的经济计划是不容商榷的。</a:t>
            </a:r>
          </a:p>
          <a:p>
            <a:pPr marL="0" indent="0">
              <a:buNone/>
            </a:pPr>
            <a:endParaRPr 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记忆法：动词原形</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negotiate-</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协商</a:t>
            </a: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875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lapse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[læps]</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考法一：错误</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an occurrence in which you fail to think or act in the usual or proper way for a brief time and make a mistake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A momentary lapse in the final set cost her the match.</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她最后一盘稍有失误，输掉了整场比赛</a:t>
            </a:r>
            <a:r>
              <a:rPr lang="zh-CN" altLang="en-US" sz="1600">
                <a:latin typeface="PingFang SC Regular" panose="020B0400000000000000" charset="-122"/>
                <a:ea typeface="PingFang SC Regular" panose="020B0400000000000000" charset="-122"/>
                <a:cs typeface="PingFang SC Regular" panose="020B0400000000000000" charset="-122"/>
              </a:rPr>
              <a:t>。</a:t>
            </a: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考法二：行为失检</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n. an occurrence in which someone behaves badly or usually  a short period of time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On Friday he showed neither decency nor dignity. It was an uncommon lapse.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星期五那天他的表现既不得体，又有失尊严。如此失态非常少有。</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考法三：终止</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stop for usually a brief time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Her membership of the Labour Party has lapsed.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她已不再是工党党员。</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well-defined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['weldi'faind]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考法一：明确的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easy to see or understand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例句：We at least have a well-defined system of contributions and benefits.</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 </a:t>
            </a:r>
            <a:r>
              <a:rPr lang="en-US" altLang="zh-CN" sz="1600">
                <a:latin typeface="PingFang SC Regular" panose="020B0400000000000000" charset="-122"/>
                <a:ea typeface="PingFang SC Regular" panose="020B0400000000000000" charset="-122"/>
                <a:cs typeface="PingFang SC Regular" panose="020B0400000000000000" charset="-122"/>
              </a:rPr>
              <a:t>        我们至少有一个定义明确的缴付款项和享受福利的系统。</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well-</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好，</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difine-</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定义</a:t>
            </a: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0000" lnSpcReduction="2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admonish</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[əd'mɑnɪʃ]</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考法一：反对，批评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speak to in a way that expresses disapproval or criticism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My wife admonished me for taking risks with my health.</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我的妻子责备我不应拿自己的健康冒险。</a:t>
            </a: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等价词：scold</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考法二：告诫</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tell or urge to do something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A warning voice admonished him not to let this happen.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他耳边响起警钟，警告他别让这种事情发生。</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记忆法：ad(去)+monish(劝告、警告)→告诫</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repudiate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[rɪˈpju:dieɪt]</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考法一：拒绝承认</a:t>
            </a:r>
            <a:r>
              <a:rPr lang="en-US" altLang="zh-CN" sz="1600" b="1">
                <a:latin typeface="PingFang SC Regular" panose="020B0400000000000000" charset="-122"/>
                <a:ea typeface="PingFang SC Regular" panose="020B0400000000000000" charset="-122"/>
                <a:cs typeface="PingFang SC Regular" panose="020B0400000000000000" charset="-122"/>
                <a:sym typeface="+mn-ea"/>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refuse to accept or support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例句：He used his position to repudiate the charge.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他利用自己的职位来否认指控。</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考法二：与...断绝关系</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refuse to having anything to do with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例句：He utterly repudiated my offer of friendship.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他完全断绝了我的友好表示。</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re</a:t>
            </a:r>
            <a:r>
              <a:rPr lang="zh-CN" altLang="en-US" sz="1600">
                <a:latin typeface="PingFang SC Regular" panose="020B0400000000000000" charset="-122"/>
                <a:ea typeface="PingFang SC Regular" panose="020B0400000000000000" charset="-122"/>
                <a:cs typeface="PingFang SC Regular" panose="020B0400000000000000" charset="-122"/>
              </a:rPr>
              <a:t>表示“反”，</a:t>
            </a:r>
            <a:r>
              <a:rPr lang="en-US" altLang="zh-CN" sz="1600">
                <a:latin typeface="PingFang SC Regular" panose="020B0400000000000000" charset="-122"/>
                <a:ea typeface="PingFang SC Regular" panose="020B0400000000000000" charset="-122"/>
                <a:cs typeface="PingFang SC Regular" panose="020B0400000000000000" charset="-122"/>
              </a:rPr>
              <a:t>pud=ped</a:t>
            </a:r>
            <a:r>
              <a:rPr lang="zh-CN" altLang="en-US" sz="1600">
                <a:latin typeface="PingFang SC Regular" panose="020B0400000000000000" charset="-122"/>
                <a:ea typeface="PingFang SC Regular" panose="020B0400000000000000" charset="-122"/>
                <a:cs typeface="PingFang SC Regular" panose="020B0400000000000000" charset="-122"/>
              </a:rPr>
              <a:t>“脚”，</a:t>
            </a:r>
            <a:r>
              <a:rPr lang="en-US" altLang="zh-CN" sz="1600">
                <a:latin typeface="PingFang SC Regular" panose="020B0400000000000000" charset="-122"/>
                <a:ea typeface="PingFang SC Regular" panose="020B0400000000000000" charset="-122"/>
                <a:cs typeface="PingFang SC Regular" panose="020B0400000000000000" charset="-122"/>
              </a:rPr>
              <a:t>ate</a:t>
            </a:r>
            <a:r>
              <a:rPr lang="zh-CN" altLang="en-US" sz="1600">
                <a:latin typeface="PingFang SC Regular" panose="020B0400000000000000" charset="-122"/>
                <a:ea typeface="PingFang SC Regular" panose="020B0400000000000000" charset="-122"/>
                <a:cs typeface="PingFang SC Regular" panose="020B0400000000000000" charset="-122"/>
              </a:rPr>
              <a:t>动词后缀</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utopia</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[ju:'təʊpɪə]</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考法一：不切实际的幻想</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an impractical scheme for social improvement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例句：As Russia was opening up to the world, it was bidding farewell to America as a dream and a Utopia.</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 </a:t>
            </a:r>
            <a:r>
              <a:rPr lang="en-US" altLang="zh-CN" sz="1600">
                <a:latin typeface="PingFang SC Regular" panose="020B0400000000000000" charset="-122"/>
                <a:ea typeface="PingFang SC Regular" panose="020B0400000000000000" charset="-122"/>
                <a:cs typeface="PingFang SC Regular" panose="020B0400000000000000" charset="-122"/>
              </a:rPr>
              <a:t>        随着俄罗斯向世界开放，它向美国这个曾经的梦与乌托邦说再见。</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记忆法：音译“乌托邦”</a:t>
            </a: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defect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['diːfekt]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考法一：缺陷</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an imperfection that impairs worth or utility</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 report has pointed out the defects of the present system.</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 </a:t>
            </a:r>
            <a:r>
              <a:rPr lang="en-US" altLang="zh-CN" sz="1600">
                <a:latin typeface="PingFang SC Regular" panose="020B0400000000000000" charset="-122"/>
                <a:ea typeface="PingFang SC Regular" panose="020B0400000000000000" charset="-122"/>
                <a:cs typeface="PingFang SC Regular" panose="020B0400000000000000" charset="-122"/>
              </a:rPr>
              <a:t>        一份报告指出了当前体制存在的缺陷。</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de-</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不好，</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fect-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制作</a:t>
            </a: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relish</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[ˈrelɪʃ]</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考法一：享受</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enjoy or take pleasure in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例句：He ate quietly, relishing his meal.</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 </a:t>
            </a:r>
            <a:r>
              <a:rPr lang="en-US" altLang="zh-CN" sz="1600">
                <a:latin typeface="PingFang SC Regular" panose="020B0400000000000000" charset="-122"/>
                <a:ea typeface="PingFang SC Regular" panose="020B0400000000000000" charset="-122"/>
                <a:cs typeface="PingFang SC Regular" panose="020B0400000000000000" charset="-122"/>
              </a:rPr>
              <a:t>        他安静地吃着，细细品味着食物。</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等价词：delight in</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re-</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反复，第二次，</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lish=lax=</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放松</a:t>
            </a: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875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signal</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[ˈsɪgnəl]</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考法一：信号，标志</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sign, indication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Kurdish leaders saw the visit as an important signal of support.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sz="1600">
                <a:latin typeface="PingFang SC Regular" panose="020B0400000000000000" charset="-122"/>
                <a:ea typeface="PingFang SC Regular" panose="020B0400000000000000" charset="-122"/>
                <a:cs typeface="PingFang SC Regular" panose="020B0400000000000000" charset="-122"/>
              </a:rPr>
              <a:t>库尔德领导人将这次访问视作一种表示支持的重要信号。</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考法二：表明</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be a sign of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He stood up, signalling to the officer that he had finished with his client.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他站起身，向警察示意他和他的当事人已经谈完了。</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考法三：显著的，重要的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adj. very important or great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Mathematics is crucial component of our culture. It can and should make a signal educational contribution.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数学是我们文化中极为重要的一个组成部分, 它能够也必将作出显著的教育上的贡献。</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striking</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[ˈstraɪkɪŋ]</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考法一：引人注目的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attracting attention or notice through unusual or conspicuous qualities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most striking feature of those statistics is the high proportion of suicides.</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 </a:t>
            </a:r>
            <a:r>
              <a:rPr lang="en-US" altLang="zh-CN" sz="1600">
                <a:latin typeface="PingFang SC Regular" panose="020B0400000000000000" charset="-122"/>
                <a:ea typeface="PingFang SC Regular" panose="020B0400000000000000" charset="-122"/>
                <a:cs typeface="PingFang SC Regular" panose="020B0400000000000000" charset="-122"/>
              </a:rPr>
              <a:t>        那些统计数据最引人注目之处是其极高的自杀率。</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记忆法：动词原形</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-strike</a:t>
            </a: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emblematic</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[ˌembləˈmætɪk]</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考法一：象征的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representing something that cannot be seen by itself</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例句：In some works, flowers take on a powerful emblematic quality.</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 </a:t>
            </a:r>
            <a:r>
              <a:rPr lang="en-US" altLang="zh-CN" sz="1600">
                <a:latin typeface="PingFang SC Regular" panose="020B0400000000000000" charset="-122"/>
                <a:ea typeface="PingFang SC Regular" panose="020B0400000000000000" charset="-122"/>
                <a:cs typeface="PingFang SC Regular" panose="020B0400000000000000" charset="-122"/>
              </a:rPr>
              <a:t>        在一些作品中，花具有强烈的象征意义。</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等价词：totemic</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记忆法：名词原型</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-emblem</a:t>
            </a: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feeble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[ˈfi:bl]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考法一：虚弱的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markedly lacking in strength</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newborn baby gave a feeble cry.</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 </a:t>
            </a:r>
            <a:r>
              <a:rPr lang="en-US" altLang="zh-CN" sz="1600">
                <a:latin typeface="PingFang SC Regular" panose="020B0400000000000000" charset="-122"/>
                <a:ea typeface="PingFang SC Regular" panose="020B0400000000000000" charset="-122"/>
                <a:cs typeface="PingFang SC Regular" panose="020B0400000000000000" charset="-122"/>
              </a:rPr>
              <a:t>        那个新生儿哭声很弱。</a:t>
            </a:r>
            <a:endParaRPr lang="zh-CN" altLang="en-US"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记忆法：谐音“飞薄”</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很薄的意思</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  enfeeble-</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使衰落，使无力</a:t>
            </a: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defiant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[dɪ'faɪənt]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考法一：蔑视的，挑战的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refusing to obey something or someone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例句：Despite pulling back its missiles, the government maintained a defiant posture for home consumption.</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 </a:t>
            </a:r>
            <a:r>
              <a:rPr lang="en-US" altLang="zh-CN" sz="1600">
                <a:latin typeface="PingFang SC Regular" panose="020B0400000000000000" charset="-122"/>
                <a:ea typeface="PingFang SC Regular" panose="020B0400000000000000" charset="-122"/>
                <a:cs typeface="PingFang SC Regular" panose="020B0400000000000000" charset="-122"/>
              </a:rPr>
              <a:t>        尽管撤回了导弹，该政府在国内消费问题上仍旧保持蔑视的姿态。</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记忆法：动词原形</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-defy</a:t>
            </a: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0000" lnSpcReduction="2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forge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[fɔːdʒ]</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考法一：锻造</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form by heating and hammering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Everything new comes from the forge of hard and bitter struggle.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一切新东西都是从艰苦斗争中锻炼出来的。</a:t>
            </a: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等价词：fabricate</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考法二：伪造</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make or imitate falsely especially with intent to defraud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He's getting good at forging his mother's signature.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他把母亲的签名伪造得越来越惟妙惟肖了。</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记忆法："forge" 这个词的词根是来自拉丁语 "fabrica"，意为"制造、建造"</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salubrious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[sə'lubrɪəs]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考法一：有益健康的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making good health possible or likely</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例句：With its graceful movements and salubrious effects on health, it has a strong appeal to a vast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 </a:t>
            </a: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multitude of people. </a:t>
            </a:r>
            <a:r>
              <a:rPr lang="en-US" altLang="zh-CN" sz="1600">
                <a:latin typeface="PingFang SC Regular" panose="020B0400000000000000" charset="-122"/>
                <a:ea typeface="PingFang SC Regular" panose="020B0400000000000000" charset="-122"/>
                <a:cs typeface="PingFang SC Regular" panose="020B0400000000000000" charset="-122"/>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因其优美的运动姿态和对健康的有益影响，武术在广大群众中有很强的吸引力。</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salubr=salu-</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健康，</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ious-</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形容词后缀。</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salutary</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有益的</a:t>
            </a: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evenhanded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['i:vən'hændɪd]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考法一：公平的</a:t>
            </a:r>
            <a:r>
              <a:rPr lang="en-US" altLang="zh-CN" sz="1600" b="1">
                <a:latin typeface="PingFang SC Regular" panose="020B0400000000000000" charset="-122"/>
                <a:ea typeface="PingFang SC Regular" panose="020B0400000000000000" charset="-122"/>
                <a:cs typeface="PingFang SC Regular" panose="020B0400000000000000" charset="-122"/>
                <a:sym typeface="+mn-ea"/>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not favoring one side or group over another</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例句：He is a broad-minded but evenhanded judge.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他是一个</a:t>
            </a:r>
            <a:r>
              <a:rPr lang="en-US" altLang="zh-CN" sz="1600">
                <a:latin typeface="PingFang SC Regular" panose="020B0400000000000000" charset="-122"/>
                <a:ea typeface="PingFang SC Regular" panose="020B0400000000000000" charset="-122"/>
                <a:cs typeface="PingFang SC Regular" panose="020B0400000000000000" charset="-122"/>
              </a:rPr>
              <a:t>开明而公正的法官。</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等价词：impartial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even=</a:t>
            </a:r>
            <a:r>
              <a:rPr lang="zh-CN" altLang="en-US" sz="1600">
                <a:latin typeface="PingFang SC Regular" panose="020B0400000000000000" charset="-122"/>
                <a:ea typeface="PingFang SC Regular" panose="020B0400000000000000" charset="-122"/>
                <a:cs typeface="PingFang SC Regular" panose="020B0400000000000000" charset="-122"/>
              </a:rPr>
              <a:t>水平，</a:t>
            </a:r>
            <a:r>
              <a:rPr lang="en-US" altLang="zh-CN" sz="1600">
                <a:latin typeface="PingFang SC Regular" panose="020B0400000000000000" charset="-122"/>
                <a:ea typeface="PingFang SC Regular" panose="020B0400000000000000" charset="-122"/>
                <a:cs typeface="PingFang SC Regular" panose="020B0400000000000000" charset="-122"/>
              </a:rPr>
              <a:t>hand=</a:t>
            </a:r>
            <a:r>
              <a:rPr lang="zh-CN" altLang="en-US" sz="1600">
                <a:latin typeface="PingFang SC Regular" panose="020B0400000000000000" charset="-122"/>
                <a:ea typeface="PingFang SC Regular" panose="020B0400000000000000" charset="-122"/>
                <a:cs typeface="PingFang SC Regular" panose="020B0400000000000000" charset="-122"/>
              </a:rPr>
              <a:t>手，两手端平的</a:t>
            </a:r>
            <a:r>
              <a:rPr lang="en-US" altLang="zh-CN" sz="1600">
                <a:latin typeface="PingFang SC Regular" panose="020B0400000000000000" charset="-122"/>
                <a:ea typeface="PingFang SC Regular" panose="020B0400000000000000" charset="-122"/>
                <a:cs typeface="PingFang SC Regular" panose="020B0400000000000000" charset="-122"/>
              </a:rPr>
              <a:t>=</a:t>
            </a:r>
            <a:r>
              <a:rPr lang="zh-CN" altLang="en-US" sz="1600">
                <a:latin typeface="PingFang SC Regular" panose="020B0400000000000000" charset="-122"/>
                <a:ea typeface="PingFang SC Regular" panose="020B0400000000000000" charset="-122"/>
                <a:cs typeface="PingFang SC Regular" panose="020B0400000000000000" charset="-122"/>
              </a:rPr>
              <a:t>公平的</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captivate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[ˈkæptɪveɪt]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考法一：迷住</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attract and hold the attention of by being interesting, pretty, etc.</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例句：For 40 years she has captivated the world with her radiant looks.</a:t>
            </a:r>
            <a:r>
              <a:rPr lang="en-US" altLang="zh-CN" sz="1600">
                <a:latin typeface="PingFang SC Regular" panose="020B0400000000000000" charset="-122"/>
                <a:ea typeface="PingFang SC Regular" panose="020B0400000000000000" charset="-122"/>
                <a:cs typeface="PingFang SC Regular" panose="020B0400000000000000" charset="-122"/>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40年来，她那令人惊艳的美貌让全世界为之痴迷。</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等价词：enamor</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capt-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取，拿，</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ate-</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动词后缀</a:t>
            </a:r>
            <a:endParaRPr 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shortcoming</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[ˈʃɔ:tkʌmɪŋ]</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考法一：缺点</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an imperfection or lack that detracts from the whole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sz="1600">
                <a:latin typeface="PingFang SC Regular" panose="020B0400000000000000" charset="-122"/>
                <a:ea typeface="PingFang SC Regular" panose="020B0400000000000000" charset="-122"/>
                <a:cs typeface="PingFang SC Regular" panose="020B0400000000000000" charset="-122"/>
              </a:rPr>
              <a:t>Not being punctual is his greatest shortcoming.</a:t>
            </a:r>
            <a:r>
              <a:rPr lang="en-US" altLang="zh-CN" sz="1600">
                <a:latin typeface="PingFang SC Regular" panose="020B0400000000000000" charset="-122"/>
                <a:ea typeface="PingFang SC Regular" panose="020B0400000000000000" charset="-122"/>
                <a:cs typeface="PingFang SC Regular" panose="020B0400000000000000" charset="-122"/>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不守时间是他的最大缺点。</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等价词：fault</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short=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短，</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come=</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来</a:t>
            </a:r>
            <a:endParaRPr 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crestfallen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['krestfɔːlən]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考法一：不高兴的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very sad and disappointed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sz="1600">
                <a:latin typeface="PingFang SC Regular" panose="020B0400000000000000" charset="-122"/>
                <a:ea typeface="PingFang SC Regular" panose="020B0400000000000000" charset="-122"/>
                <a:cs typeface="PingFang SC Regular" panose="020B0400000000000000" charset="-122"/>
              </a:rPr>
              <a:t>When he heard that he had failed the exam, he hung his head looking crestfallen.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听说自己没考及格，他耷拉下脑袋，看上去垂头丧气的。</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等价词：disgruntled</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crest-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徽章，羽冠，</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fallen-</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掉下来</a:t>
            </a:r>
            <a:endParaRPr 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budding</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[ˈbʌdɪŋ]</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考法一：萌芽期的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being in an early stage of development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sz="1600">
                <a:latin typeface="PingFang SC Regular" panose="020B0400000000000000" charset="-122"/>
                <a:ea typeface="PingFang SC Regular" panose="020B0400000000000000" charset="-122"/>
                <a:cs typeface="PingFang SC Regular" panose="020B0400000000000000" charset="-122"/>
              </a:rPr>
              <a:t>The forum is now open to all budding entrepreneurs.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这个论坛目前向所有企业家新秀敞开大门。</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等价词：nascent</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budding</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和</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pudding</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都读音像“布丁”，小布丁，联想到萌芽期的</a:t>
            </a:r>
            <a:endParaRPr 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annihilate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[əˈnaɪəleɪt]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考法一：消灭，毁灭</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destroy completely</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sz="1600">
                <a:latin typeface="PingFang SC Regular" panose="020B0400000000000000" charset="-122"/>
                <a:ea typeface="PingFang SC Regular" panose="020B0400000000000000" charset="-122"/>
                <a:cs typeface="PingFang SC Regular" panose="020B0400000000000000" charset="-122"/>
              </a:rPr>
              <a:t>An atomic bomb can annihilate a city.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一枚原子弹能毁灭一个城市。</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等价词：destroy</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zh-CN" sz="1600">
                <a:latin typeface="PingFang SC" panose="020B0400000000000000" charset="-122"/>
                <a:ea typeface="PingFang SC" panose="020B0400000000000000" charset="-122"/>
                <a:cs typeface="PingFang SC" panose="020B0400000000000000" charset="-122"/>
              </a:rPr>
              <a:t>=an(=ad,去)+nihil(零)+ate(动词后缀)→使其归零→消灭</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trenchant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[ˈtrentʃənt]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考法一：有力的，有效的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very strong, clear, and effective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sz="1600">
                <a:latin typeface="PingFang SC Regular" panose="020B0400000000000000" charset="-122"/>
                <a:ea typeface="PingFang SC Regular" panose="020B0400000000000000" charset="-122"/>
                <a:cs typeface="PingFang SC Regular" panose="020B0400000000000000" charset="-122"/>
              </a:rPr>
              <a:t>His comment was trenchant and perceptive.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他的评论既一针见血又鞭辟入里。</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等价词：profound, incisive</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记忆法：trench 切，割 + ant …的，具有…性质的 → 像刀切进去一样 → 一针见血的</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850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deliberate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[dɪˈlɪbərət]</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考法一：深思熟虑</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think about or discuss something very carefully in order to make a decision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She deliberated over the decision for a long time before she made up her mind.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sz="1600">
                <a:latin typeface="PingFang SC Regular" panose="020B0400000000000000" charset="-122"/>
                <a:ea typeface="PingFang SC Regular" panose="020B0400000000000000" charset="-122"/>
                <a:cs typeface="PingFang SC Regular" panose="020B0400000000000000" charset="-122"/>
              </a:rPr>
              <a:t>她慎重考虑了好久才下定决心作出这一决定。</a:t>
            </a:r>
          </a:p>
          <a:p>
            <a:pPr marL="0" indent="0">
              <a:buNone/>
            </a:pPr>
            <a:r>
              <a:rPr lang="zh-CN" sz="1600" b="1">
                <a:latin typeface="PingFang SC Semibold" panose="020B0400000000000000" charset="-122"/>
                <a:ea typeface="PingFang SC Semibold" panose="020B0400000000000000" charset="-122"/>
                <a:cs typeface="PingFang SC Semibold" panose="020B0400000000000000" charset="-122"/>
              </a:rPr>
              <a:t>等价词：calculated</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考法二：谨慎的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adj. done or said in a way that is planned or intended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He did it in a deliberate manner.</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他以慎重的态度来做这件事。</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考法三：故意的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adj. done or decided after careful thought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This was a deliberate piece of misinformation.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这是一条故意提供的虚假消息。</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bucolic</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[bju:ˈkɒlɪk]</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考法一：乡村的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of or relating to the country or country life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sz="1600">
                <a:latin typeface="PingFang SC Regular" panose="020B0400000000000000" charset="-122"/>
                <a:ea typeface="PingFang SC Regular" panose="020B0400000000000000" charset="-122"/>
                <a:cs typeface="PingFang SC Regular" panose="020B0400000000000000" charset="-122"/>
              </a:rPr>
              <a:t>Tomorrow I head off with my family to a bucolic place at the edge of the continent.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明天我将和家人去到这块大陆边缘的一个宁静乡村。</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等价词：pastoral</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记忆法：这个词根来源于古希腊语，其中buco-表示“牧羊”，-lic表示形容词词尾</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rejection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[rɪ'dʒekʃn]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考法一：拒绝，排斥</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the action of rejecting</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rejection of this measure aroused the people to indignation.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对该议案的否决激起人民的愤慨。</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等价词：liberation from</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re=</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反，</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ject=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抛</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capricious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[kəˈprɪʃəs]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考法一：变化无常的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changing often and quickly</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Union accused Walesa of being capricious and undemocratic.</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工会指责威尔沙反复无常，不讲民主。</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等价词：unpredictable, impulsive, cavalier, versatile, volatile</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记忆法：原型</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caprice</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cap</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帽子，</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rice</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米饭，把米饭放到帽子上，所以是一个任性的人</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peregrinate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['perɪgrɪˌneɪt]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考法一：旅行</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walk or travel over </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Some peasants left their home village and peregrinated the country for seasonal jobs.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一些农民离开老家，走遍全国寻找季节工作。</a:t>
            </a:r>
          </a:p>
          <a:p>
            <a:pPr marL="0" indent="0">
              <a:buNone/>
            </a:pPr>
            <a:endParaRPr lang="en-US" altLang="zh-CN" sz="1600" b="1">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per-</a:t>
            </a:r>
            <a:r>
              <a:rPr lang="zh-CN" altLang="en-US" sz="1600">
                <a:latin typeface="PingFang SC Regular" panose="020B0400000000000000" charset="-122"/>
                <a:ea typeface="PingFang SC Regular" panose="020B0400000000000000" charset="-122"/>
                <a:cs typeface="PingFang SC Regular" panose="020B0400000000000000" charset="-122"/>
              </a:rPr>
              <a:t>表示“通过，贯穿”，</a:t>
            </a:r>
            <a:r>
              <a:rPr lang="en-US" altLang="zh-CN" sz="1600">
                <a:latin typeface="PingFang SC Regular" panose="020B0400000000000000" charset="-122"/>
                <a:ea typeface="PingFang SC Regular" panose="020B0400000000000000" charset="-122"/>
                <a:cs typeface="PingFang SC Regular" panose="020B0400000000000000" charset="-122"/>
              </a:rPr>
              <a:t>egri=</a:t>
            </a:r>
            <a:r>
              <a:rPr lang="zh-CN" altLang="en-US" sz="1600">
                <a:latin typeface="PingFang SC Regular" panose="020B0400000000000000" charset="-122"/>
                <a:ea typeface="PingFang SC Regular" panose="020B0400000000000000" charset="-122"/>
                <a:cs typeface="PingFang SC Regular" panose="020B0400000000000000" charset="-122"/>
              </a:rPr>
              <a:t>“土地”</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wondrous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['wʌndrəs]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考法一：奇妙的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causing wonder</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例句：We were driven across this wondrous vast land of lakes and forests.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我们乘车穿越这片有着湖泊及森林的广袤而神奇的土地。</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等价词：amazing</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记忆法：联想</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wonderful</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wonder</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等词汇</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portend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[pɔ:ˈtend]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考法一：预言</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give an omen or anticipatory sign of</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change did not portend a basic improvement in social conditions.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该变化没有预示社会状况的基本改观。</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等价词：predict, presage</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记忆法：por- (向前) + tend</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 (伸出) --&gt; portendre (预测，预言)</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conform to</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[kənˈfɔ:m]</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考法一：遵从</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obey or agree with something</a:t>
            </a: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等价词：hew to</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考法二：与...一致</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be in agreement or harmony</a:t>
            </a: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sym typeface="+mn-ea"/>
              </a:rPr>
              <a:t>等价词：square with</a:t>
            </a:r>
            <a:endParaRPr lang="en-US" alt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en-US" altLang="zh-CN" sz="1600" b="1">
              <a:latin typeface="PingFang SC Semibold" panose="020B0400000000000000" charset="-122"/>
              <a:ea typeface="PingFang SC Semibold" panose="020B0400000000000000" charset="-122"/>
              <a:cs typeface="PingFang SC Semibold" panose="020B0400000000000000" charset="-122"/>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exculpate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[ˈekskʌlpeɪt]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考法一：开脱罪行</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prove that someone is not guilty of doing something wrong</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H</a:t>
            </a:r>
            <a:r>
              <a:rPr lang="zh-CN" altLang="en-US" sz="1600">
                <a:latin typeface="PingFang SC Regular" panose="020B0400000000000000" charset="-122"/>
                <a:ea typeface="PingFang SC Regular" panose="020B0400000000000000" charset="-122"/>
                <a:cs typeface="PingFang SC Regular" panose="020B0400000000000000" charset="-122"/>
              </a:rPr>
              <a:t>e was exculpated by the testimony of several witnesses.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几名目击者的证词证明他无罪。</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等价词：vindicate</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ex-</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外面，</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culp-</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罪行，</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ate-</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动词后缀</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interdependent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[ˌɪntədɪˈpendənt]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考法一：相互依赖的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depending on each other</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例句：We live in an increasingly interdependent world.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我们生活在一个日益相互依赖的世界。</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等价词：interrelated</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inter-</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相互的，内部的，</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dependent=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依赖的</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75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rant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[rænt]</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考法一：咆哮</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talk loudly and in a way that shows anger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As the boss began to rant, I stood up and went out.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老板开始咆哮的时候，我起身走了出去。</a:t>
            </a:r>
            <a:endParaRPr lang="zh-CN" altLang="en-US"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考法二：严厉批评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scold vehemently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She ranted at her maid.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她大声责骂女仆。</a:t>
            </a: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sym typeface="+mn-ea"/>
              </a:rPr>
              <a:t>等价词：diatribe</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记忆法：谐音“软蛋”，这是骂人的话。</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quaff</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[kwɒf]</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考法一：痛饮</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drink a large amount of quickly</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例句：He's quaffed many a glass of champagne in his time.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他年轻时曾经开怀畅饮过不少香槟美酒。</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等价词：imbibe</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记忆法：谐音“夸父”，夸父逐日累了，痛饮水</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pervasive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[pəˈveɪsɪv]</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考法一：普遍的，弥漫的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existing in every part of something</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例句：It is knowledge directed to the fundamental and pervasive concerns of existence.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它要回答的是人类生存的根本、普遍的问题。</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等价词：rife</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记忆法：per</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贯穿+ vas走，行+ ive…的</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venal</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[ˈvi:nl]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考法一：贪污的，唯利是图的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willing to do dishonest things in return for money</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 venal moving-van company had revealed her address.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一家唯利是图的搬运汽车公司还是把她的住址泄露了。</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ven-</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买卖，</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venal</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唯利是图的，</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vend</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售卖，</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vendor</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小商贩</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celebrate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[ˈselɪbreɪt]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考法一：赞美</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praise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例句：We celebrate somebody like a Steve Jobs, who has created  different revolutionary products.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我们赞美像史蒂夫·乔布斯那样的人，他创造出了差异化的革命性产品。</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记忆法：本意庆祝</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引申庆祝一个人</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赞美一个人</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enhance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[ɪnˈhɑ:ns]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考法一：提高，改善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increase or improve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例句：BBC backing for the scheme will enhance its credibility.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英国广播公司对这一计划的支持将提高其可信度。</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等价词：hone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en</a:t>
            </a:r>
            <a:r>
              <a:rPr lang="zh-CN" altLang="en-US" sz="1600">
                <a:latin typeface="PingFang SC Regular" panose="020B0400000000000000" charset="-122"/>
                <a:ea typeface="PingFang SC Regular" panose="020B0400000000000000" charset="-122"/>
                <a:cs typeface="PingFang SC Regular" panose="020B0400000000000000" charset="-122"/>
              </a:rPr>
              <a:t>使，</a:t>
            </a:r>
            <a:r>
              <a:rPr lang="en-US" altLang="zh-CN" sz="1600">
                <a:latin typeface="PingFang SC Regular" panose="020B0400000000000000" charset="-122"/>
                <a:ea typeface="PingFang SC Regular" panose="020B0400000000000000" charset="-122"/>
                <a:cs typeface="PingFang SC Regular" panose="020B0400000000000000" charset="-122"/>
              </a:rPr>
              <a:t>hance</a:t>
            </a:r>
            <a:r>
              <a:rPr lang="zh-CN" altLang="en-US" sz="1600">
                <a:latin typeface="PingFang SC Regular" panose="020B0400000000000000" charset="-122"/>
                <a:ea typeface="PingFang SC Regular" panose="020B0400000000000000" charset="-122"/>
                <a:cs typeface="PingFang SC Regular" panose="020B0400000000000000" charset="-122"/>
              </a:rPr>
              <a:t>高</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tantamount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[ˈtæntəmaʊnt]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考法一：等同于</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equal to something in value, meaning, or effect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例句：If he resigned it would be tantamount to admitting that he was guilty.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他若辞职就等于承认自己有错。</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等价词：synonymous</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lnSpc>
                <a:spcPct val="150000"/>
              </a:lnSpc>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记忆法：tantus本身是拉丁语词汇，表示“如此大的，如此多的”。后缀是-amount，意为“数量”或“程度”。所以，tantamount的意思为“等同于一定数量/程度的”。</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unfathomable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[ʌn'fæðəməbl]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考法一：不可理解的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impossible to understand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例句：His feeling was confused and drifting, but deep unfathomable.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这思绪是散乱而飘浮的, 又是幽深而莫测的。</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等价词：inscrutable</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记忆法：un-否定前缀 + fathom-n.英寻，长度单位，v.彻底了解 → able-动词后构成形容词词性，能够…的→ 不</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能够彻底了解的东西就是深不可测的</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complex</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[kəmˈpleks]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考法一：复杂难懂的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having parts that connect or go together in complicated ways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例句：It is a complex yet stimulating book.</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这是一本复杂却能引发兴趣的书。</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com-</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一起，</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plex-</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重叠</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tremendous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[trə'mɛndəs]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考法一：巨大的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very large or great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例句：He brought a tremendous infusion of hope to the people.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他给人们带来巨大希望。</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记忆法：trem-意为“颤抖”，-ous是表示形容词的后缀。tremendous“引起颤栗的，巨大的，极好的”</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empower</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[ɪmˈpaʊə]</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考法一：授权</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give official authority or legal power to</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new law empowered the police to search private house.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新法律给予警察搜查私人住宅的权利。</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em-</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使，</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power-</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权力</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00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cumbersome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[ˈkʌmbəsəm]</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考法一：笨重的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hard to handle or manage because of size or weight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Although the machine looks cumbersome, it is actually easy to use.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尽管这台机器看上去很笨重，操作起来却很容易。</a:t>
            </a: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等价词：unwieldy</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考法二：复杂难做的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adj. complicated and hard to do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The proposed regulations are ill-defined and cumbersome and could be unnecessarily costly.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提议的规章制度阐述不清、复杂低效，而且可能会带来不必要的过高花费。</a:t>
            </a:r>
          </a:p>
          <a:p>
            <a:pPr marL="0" indent="0">
              <a:buNone/>
            </a:pPr>
            <a:endParaRPr lang="zh-CN" altLang="en-US" sz="1600" b="1">
              <a:latin typeface="PingFang SC Semibold" panose="020B0400000000000000" charset="-122"/>
              <a:ea typeface="PingFang SC Semibold" panose="020B0400000000000000" charset="-122"/>
              <a:cs typeface="PingFang SC Semibold" panose="020B0400000000000000" charset="-122"/>
              <a:sym typeface="+mn-ea"/>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cumber=lie down </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躺下，</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some-</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形容词后缀</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obeisance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[əʊˈbeɪsns]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考法一：尊敬</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respect for someone or something</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例句：He made a deep obeisance to the queen.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他向女王深深鞠了一躬。</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记忆法：obeis〔= obe</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y</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〕服从 + ance 状态</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decry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[dɪˈkraɪ]</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考法一：公开谴责</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say publicly and forcefully that you regard as bad, wrong, etc.</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例句：People decried the campaign as a waste of money.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人们谴责这一活动是浪费金钱。</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等价词：condemn</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de-</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不好，</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cry-</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喊</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prestige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[preˈsti:ʒ]</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考法一：威望</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the respect and admiration that someone or something gets for being successful or important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例句：It was his responsibility for foreign affairs that gained him international prestige.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是他在外交事务中的尽职尽责为他赢得了国际声望。</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记忆法：pre在...之前+ stigm标志-&gt;人前的声誉(标志)-&gt; prestige威望</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850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resolve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[rɪˈzɒlv]</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考法一：解决</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find an answer or solution to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We must find a way to resolve these problems before it's too late.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sz="1600">
                <a:latin typeface="PingFang SC Regular" panose="020B0400000000000000" charset="-122"/>
                <a:ea typeface="PingFang SC Regular" panose="020B0400000000000000" charset="-122"/>
                <a:cs typeface="PingFang SC Regular" panose="020B0400000000000000" charset="-122"/>
              </a:rPr>
              <a:t>我们必须及时找到解决这些问题的方法。</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考法二：决定</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make a definite and serious decision to do something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She resolved that she would never see him again.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她决心再也不见他了。</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考法三：决心</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n. a strong determination to do something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Nothing could weaken his resolve to continue.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什么也不能削弱他继续下去的决心。</a:t>
            </a:r>
          </a:p>
          <a:p>
            <a:pPr marL="0" indent="0">
              <a:buNone/>
            </a:pPr>
            <a:r>
              <a:rPr lang="zh-CN" sz="1600" b="1">
                <a:latin typeface="PingFang SC Semibold" panose="020B0400000000000000" charset="-122"/>
                <a:ea typeface="PingFang SC Semibold" panose="020B0400000000000000" charset="-122"/>
                <a:cs typeface="PingFang SC Semibold" panose="020B0400000000000000" charset="-122"/>
                <a:sym typeface="+mn-ea"/>
              </a:rPr>
              <a:t>等价词：tenacity</a:t>
            </a:r>
            <a:endParaRPr 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startling</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['stɑrtlɪŋ]</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考法一：令人惊讶的</a:t>
            </a:r>
            <a:r>
              <a:rPr lang="en-US" altLang="zh-CN" sz="1600" b="1">
                <a:latin typeface="PingFang SC Regular" panose="020B0400000000000000" charset="-122"/>
                <a:ea typeface="PingFang SC Regular" panose="020B0400000000000000" charset="-122"/>
                <a:cs typeface="PingFang SC Regular" panose="020B0400000000000000" charset="-122"/>
                <a:sym typeface="+mn-ea"/>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very surprising, shocking, or frightening</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例句：Sometimes the results may be rather startling.</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有时结果可能会令人吃惊。</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重要考点：取反！</a:t>
            </a:r>
            <a:endParaRPr lang="en-US" altLang="zh-CN" sz="1600" b="1">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记忆法：原型</a:t>
            </a:r>
            <a:r>
              <a:rPr lang="en-US" altLang="zh-CN" sz="1600">
                <a:latin typeface="PingFang SC Regular" panose="020B0400000000000000" charset="-122"/>
                <a:ea typeface="PingFang SC Regular" panose="020B0400000000000000" charset="-122"/>
                <a:cs typeface="PingFang SC Regular" panose="020B0400000000000000" charset="-122"/>
              </a:rPr>
              <a:t>startle</a:t>
            </a:r>
            <a:r>
              <a:rPr lang="zh-CN" altLang="en-US" sz="1600">
                <a:latin typeface="PingFang SC Regular" panose="020B0400000000000000" charset="-122"/>
                <a:ea typeface="PingFang SC Regular" panose="020B0400000000000000" charset="-122"/>
                <a:cs typeface="PingFang SC Regular" panose="020B0400000000000000" charset="-122"/>
              </a:rPr>
              <a:t>看成</a:t>
            </a:r>
            <a:r>
              <a:rPr lang="en-US" altLang="zh-CN" sz="1600">
                <a:latin typeface="PingFang SC Regular" panose="020B0400000000000000" charset="-122"/>
                <a:ea typeface="PingFang SC Regular" panose="020B0400000000000000" charset="-122"/>
                <a:cs typeface="PingFang SC Regular" panose="020B0400000000000000" charset="-122"/>
              </a:rPr>
              <a:t>start</a:t>
            </a:r>
            <a:r>
              <a:rPr lang="zh-CN" altLang="en-US" sz="1600">
                <a:latin typeface="PingFang SC Regular" panose="020B0400000000000000" charset="-122"/>
                <a:ea typeface="PingFang SC Regular" panose="020B0400000000000000" charset="-122"/>
                <a:cs typeface="PingFang SC Regular" panose="020B0400000000000000" charset="-122"/>
              </a:rPr>
              <a:t>开始，吓一跳</a:t>
            </a:r>
            <a:r>
              <a:rPr lang="en-US" altLang="zh-CN" sz="1600">
                <a:latin typeface="PingFang SC Regular" panose="020B0400000000000000" charset="-122"/>
                <a:ea typeface="PingFang SC Regular" panose="020B0400000000000000" charset="-122"/>
                <a:cs typeface="PingFang SC Regular" panose="020B0400000000000000" charset="-122"/>
              </a:rPr>
              <a:t>+le</a:t>
            </a:r>
            <a:r>
              <a:rPr lang="zh-CN" altLang="en-US" sz="1600">
                <a:latin typeface="PingFang SC Regular" panose="020B0400000000000000" charset="-122"/>
                <a:ea typeface="PingFang SC Regular" panose="020B0400000000000000" charset="-122"/>
                <a:cs typeface="PingFang SC Regular" panose="020B0400000000000000" charset="-122"/>
              </a:rPr>
              <a:t>了</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emendation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[ˌi:menˈdeɪʃn]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考法一：修订</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an alteration designed to correct or improve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例句：Chief editor finally accepted the textual emendations made by associate chief editor.</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主编最终接受了副编辑的修订文稿。</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等价词：revision</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emend</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修改，</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ation</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名词后缀</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ubiquitous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[ju:ˈbɪkwɪtəs]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考法一：无处不在的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seeming to be seen everywhere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例句：In the US, the camcorder has become ubiquitous.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便携式摄录机在美国随处可见。</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等价词：omnipresent, universal</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记忆法：ubi地方+quit+ous→自由地进入任何地方</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hidebound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['haɪdbaʊnd]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考法一：迂腐守旧的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not willing to accept new or different ideas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例句：You will never change their ideas because they are far too hidebound.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你无法改变他们的意思</a:t>
            </a:r>
            <a:r>
              <a:rPr lang="zh-CN" altLang="en-US" sz="1600">
                <a:latin typeface="PingFang SC Regular" panose="020B0400000000000000" charset="-122"/>
                <a:ea typeface="PingFang SC Regular" panose="020B0400000000000000" charset="-122"/>
                <a:cs typeface="PingFang SC Regular" panose="020B0400000000000000" charset="-122"/>
              </a:rPr>
              <a:t>，</a:t>
            </a:r>
            <a:r>
              <a:rPr lang="en-US" altLang="zh-CN" sz="1600">
                <a:latin typeface="PingFang SC Regular" panose="020B0400000000000000" charset="-122"/>
                <a:ea typeface="PingFang SC Regular" panose="020B0400000000000000" charset="-122"/>
                <a:cs typeface="PingFang SC Regular" panose="020B0400000000000000" charset="-122"/>
              </a:rPr>
              <a:t>因为他们太墨守成规。</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等价词：illiberal</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记忆法：hide, 兽皮， bound, 绑着，束缚。其原义为瘦骨嶙峋的老牛，后用于比喻义守旧的，迂腐的。</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benevolent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[bəˈnevələnt]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考法一：仁慈的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organized to do good things for other people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rich are not benevolent; the benevolent are not rich.</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sz="1600">
                <a:latin typeface="PingFang SC Regular" panose="020B0400000000000000" charset="-122"/>
                <a:ea typeface="PingFang SC Regular" panose="020B0400000000000000" charset="-122"/>
                <a:cs typeface="PingFang SC Regular" panose="020B0400000000000000" charset="-122"/>
              </a:rPr>
              <a:t>为富不仁，为仁不富。</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等价词：altruistic, magnanimous</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记忆法：bene</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好</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volens</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愿意的，意为“乐意行善的”。</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reprehensible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[ˌrɛprɪ'hɛnsəbl]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考法一：应受谴责的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deserving very strong criticism</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例句：Mr Cramer said the violence by anti-government protestors was reprehensible.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sz="1600">
                <a:latin typeface="PingFang SC Regular" panose="020B0400000000000000" charset="-122"/>
                <a:ea typeface="PingFang SC Regular" panose="020B0400000000000000" charset="-122"/>
                <a:cs typeface="PingFang SC Regular" panose="020B0400000000000000" charset="-122"/>
              </a:rPr>
              <a:t>克拉默先生说反政府示威者的暴力活动应该受到谴责。</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等价词：deplorable</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 re</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反 + prehens</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抓 + ible</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可…的，能…的，具有…性质的 → 应受责难的</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disgorge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[dɪsˈgɔ:dʒ]</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考法一：排出</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let out or release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combine disgorged a steady stream of grain.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收割机不断吐出谷粒。</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等价词：dump</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 dis-否定前缀，gorge</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喉咙，吞没</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interweave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[ɪntə'wiːv]</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考法一：交织</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twist or weave together</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program successfully interweaves words and pictures.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该节目将文字和画面成功地交织在一起。</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 </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inter-</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相互，</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weave=</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织</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irresolution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[ɪˌrezə'lu:ʃn]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考法一：犹豫不决</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the state of not being certain about what to do</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例句：As if he were in pain or in some torment of irresolution.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好像他很痛苦或者是处在某种犹豫不决的折磨中。</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等价词：vacillation</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 </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ir-</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否定前缀，</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resolute-</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坚决的，果断的</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relic</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[ˈrelɪk]</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考法一：遗迹</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something that is from a past time, place, culture, etc.</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building stands as the last remaining relic of the town's cotton industry.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这座建筑物是小镇棉纺业仅存的遗迹。</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等价词：vestige</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sym typeface="+mn-ea"/>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manacle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['mænəkl]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考法一：束缚</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restrain from movement, progress, or action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例句：He was manacled by the police.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他被警察上了镣铐。</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panose="020B0400000000000000" charset="-122"/>
                <a:ea typeface="PingFang SC" panose="020B0400000000000000" charset="-122"/>
                <a:cs typeface="PingFang SC Semibold" panose="020B0400000000000000" charset="-122"/>
              </a:rPr>
              <a:t>记忆法：man, maun= hand，表示手，</a:t>
            </a:r>
            <a:r>
              <a:rPr lang="en-US" altLang="zh-CN" sz="1600">
                <a:latin typeface="PingFang SC" panose="020B0400000000000000" charset="-122"/>
                <a:ea typeface="PingFang SC" panose="020B0400000000000000" charset="-122"/>
                <a:cs typeface="PingFang SC Semibold" panose="020B0400000000000000" charset="-122"/>
              </a:rPr>
              <a:t>acle-</a:t>
            </a:r>
            <a:r>
              <a:rPr lang="zh-CN" altLang="en-US" sz="1600">
                <a:latin typeface="PingFang SC" panose="020B0400000000000000" charset="-122"/>
                <a:ea typeface="PingFang SC" panose="020B0400000000000000" charset="-122"/>
                <a:cs typeface="PingFang SC Semibold" panose="020B0400000000000000" charset="-122"/>
              </a:rPr>
              <a:t>名词后缀</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954905"/>
          </a:xfrm>
        </p:spPr>
        <p:txBody>
          <a:bodyPr>
            <a:normAutofit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master</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[ˈmɑ:stə]</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考法一：能手</a:t>
            </a:r>
            <a:r>
              <a:rPr lang="en-US" altLang="zh-CN" sz="1600" b="1">
                <a:latin typeface="PingFang SC Regular" panose="020B0400000000000000" charset="-122"/>
                <a:ea typeface="PingFang SC Regular" panose="020B0400000000000000" charset="-122"/>
                <a:cs typeface="PingFang SC Regular" panose="020B0400000000000000" charset="-122"/>
                <a:sym typeface="+mn-ea"/>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an artist, performer, or player of consummate skill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She was a master of the GRE, but was sent to jail because of cheating as the substitute.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她是GRE高手，却因为代考作弊被捕入狱。</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考法二：有控制权的人</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n. one having control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例句：My master ordered me not to deliver the message except in private.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我的主人命令我务必私下里传递消息。</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考法三：精通</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become skilled or proficient in the use of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例句：Students are expected to master a second language.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学生应该掌握一门第二语言。</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记忆法：硕士</a:t>
            </a:r>
            <a:r>
              <a:rPr lang="en-US" altLang="zh-CN" sz="1600">
                <a:latin typeface="PingFang SC Regular" panose="020B0400000000000000" charset="-122"/>
                <a:ea typeface="PingFang SC Regular" panose="020B0400000000000000" charset="-122"/>
                <a:cs typeface="PingFang SC Regular" panose="020B0400000000000000" charset="-122"/>
              </a:rPr>
              <a:t>-</a:t>
            </a:r>
            <a:r>
              <a:rPr lang="zh-CN" altLang="en-US" sz="1600">
                <a:latin typeface="PingFang SC Regular" panose="020B0400000000000000" charset="-122"/>
                <a:ea typeface="PingFang SC Regular" panose="020B0400000000000000" charset="-122"/>
                <a:cs typeface="PingFang SC Regular" panose="020B0400000000000000" charset="-122"/>
              </a:rPr>
              <a:t>联想到学习能力强，精通很多东西</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platitudinous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[ˌplætɪ'tju:dɪnəs]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考法一：陈腐的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having the characteristics of a platitude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whole speech was platitudinous nonsense.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整篇讲话都是陈谷子烂芝麻。</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panose="020B0400000000000000" charset="-122"/>
                <a:ea typeface="PingFang SC" panose="020B0400000000000000" charset="-122"/>
                <a:cs typeface="PingFang SC Semibold" panose="020B0400000000000000" charset="-122"/>
              </a:rPr>
              <a:t>记忆法：原型</a:t>
            </a:r>
            <a:r>
              <a:rPr lang="en-US" altLang="zh-CN" sz="1600">
                <a:latin typeface="PingFang SC" panose="020B0400000000000000" charset="-122"/>
                <a:ea typeface="PingFang SC" panose="020B0400000000000000" charset="-122"/>
                <a:cs typeface="PingFang SC Semibold" panose="020B0400000000000000" charset="-122"/>
              </a:rPr>
              <a:t>platitude</a:t>
            </a:r>
            <a:r>
              <a:rPr lang="zh-CN" altLang="en-US" sz="1600">
                <a:latin typeface="PingFang SC" panose="020B0400000000000000" charset="-122"/>
                <a:ea typeface="PingFang SC" panose="020B0400000000000000" charset="-122"/>
                <a:cs typeface="PingFang SC Semibold" panose="020B0400000000000000" charset="-122"/>
              </a:rPr>
              <a:t>，</a:t>
            </a:r>
            <a:r>
              <a:rPr lang="en-US" altLang="zh-CN" sz="1600">
                <a:latin typeface="PingFang SC" panose="020B0400000000000000" charset="-122"/>
                <a:ea typeface="PingFang SC" panose="020B0400000000000000" charset="-122"/>
                <a:cs typeface="PingFang SC Semibold" panose="020B0400000000000000" charset="-122"/>
              </a:rPr>
              <a:t>plat-</a:t>
            </a:r>
            <a:r>
              <a:rPr lang="zh-CN" altLang="en-US" sz="1600">
                <a:latin typeface="PingFang SC" panose="020B0400000000000000" charset="-122"/>
                <a:ea typeface="PingFang SC" panose="020B0400000000000000" charset="-122"/>
                <a:cs typeface="PingFang SC Semibold" panose="020B0400000000000000" charset="-122"/>
              </a:rPr>
              <a:t>平，</a:t>
            </a:r>
            <a:r>
              <a:rPr lang="en-US" altLang="zh-CN" sz="1600">
                <a:latin typeface="PingFang SC" panose="020B0400000000000000" charset="-122"/>
                <a:ea typeface="PingFang SC" panose="020B0400000000000000" charset="-122"/>
                <a:cs typeface="PingFang SC Semibold" panose="020B0400000000000000" charset="-122"/>
              </a:rPr>
              <a:t>itude-</a:t>
            </a:r>
            <a:r>
              <a:rPr lang="zh-CN" altLang="en-US" sz="1600">
                <a:latin typeface="PingFang SC" panose="020B0400000000000000" charset="-122"/>
                <a:ea typeface="PingFang SC" panose="020B0400000000000000" charset="-122"/>
                <a:cs typeface="PingFang SC Semibold" panose="020B0400000000000000" charset="-122"/>
              </a:rPr>
              <a:t>名词后缀。</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sym typeface="+mn-ea"/>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rationale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[ˌræʃəˈnɑ:l]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考法一：根本原因，逻辑依据</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the reason or explanation for something</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例句：However, the rationale for such initiatives is not, of course, solely economic.</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然而，这种提议的根据当然并不仅仅是经济方面的。</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panose="020B0400000000000000" charset="-122"/>
                <a:ea typeface="PingFang SC" panose="020B0400000000000000" charset="-122"/>
                <a:cs typeface="PingFang SC Semibold" panose="020B0400000000000000" charset="-122"/>
              </a:rPr>
              <a:t>记忆法：rat，ratio=to reckon(推定)，</a:t>
            </a:r>
            <a:r>
              <a:rPr lang="en-US" altLang="zh-CN" sz="1600">
                <a:latin typeface="PingFang SC" panose="020B0400000000000000" charset="-122"/>
                <a:ea typeface="PingFang SC" panose="020B0400000000000000" charset="-122"/>
                <a:cs typeface="PingFang SC Semibold" panose="020B0400000000000000" charset="-122"/>
              </a:rPr>
              <a:t>nale-</a:t>
            </a:r>
            <a:r>
              <a:rPr lang="zh-CN" altLang="en-US" sz="1600">
                <a:latin typeface="PingFang SC" panose="020B0400000000000000" charset="-122"/>
                <a:ea typeface="PingFang SC" panose="020B0400000000000000" charset="-122"/>
                <a:cs typeface="PingFang SC Semibold" panose="020B0400000000000000" charset="-122"/>
              </a:rPr>
              <a:t>名词后缀</a:t>
            </a:r>
          </a:p>
          <a:p>
            <a:pPr marL="0" indent="0">
              <a:buNone/>
            </a:pPr>
            <a:r>
              <a:rPr lang="zh-CN" altLang="en-US" sz="1600">
                <a:latin typeface="PingFang SC" panose="020B0400000000000000" charset="-122"/>
                <a:ea typeface="PingFang SC" panose="020B0400000000000000" charset="-122"/>
                <a:cs typeface="PingFang SC Semibold" panose="020B0400000000000000" charset="-122"/>
              </a:rPr>
              <a:t> </a:t>
            </a:r>
            <a:r>
              <a:rPr lang="en-US" altLang="zh-CN" sz="1600">
                <a:latin typeface="PingFang SC" panose="020B0400000000000000" charset="-122"/>
                <a:ea typeface="PingFang SC" panose="020B0400000000000000" charset="-122"/>
                <a:cs typeface="PingFang SC Semibold" panose="020B0400000000000000" charset="-122"/>
              </a:rPr>
              <a:t>           rational </a:t>
            </a:r>
            <a:r>
              <a:rPr lang="zh-CN" altLang="en-US" sz="1600">
                <a:latin typeface="PingFang SC" panose="020B0400000000000000" charset="-122"/>
                <a:ea typeface="PingFang SC" panose="020B0400000000000000" charset="-122"/>
                <a:cs typeface="PingFang SC Semibold" panose="020B0400000000000000" charset="-122"/>
              </a:rPr>
              <a:t>理性的，有理数</a:t>
            </a:r>
            <a:r>
              <a:rPr lang="en-US" altLang="zh-CN" sz="1600">
                <a:latin typeface="PingFang SC" panose="020B0400000000000000" charset="-122"/>
                <a:ea typeface="PingFang SC" panose="020B0400000000000000" charset="-122"/>
                <a:cs typeface="PingFang SC Semibold" panose="020B0400000000000000" charset="-122"/>
              </a:rPr>
              <a:t>  rationality </a:t>
            </a:r>
            <a:r>
              <a:rPr lang="zh-CN" altLang="en-US" sz="1600">
                <a:latin typeface="PingFang SC" panose="020B0400000000000000" charset="-122"/>
                <a:ea typeface="PingFang SC" panose="020B0400000000000000" charset="-122"/>
                <a:cs typeface="PingFang SC Semibold" panose="020B0400000000000000" charset="-122"/>
              </a:rPr>
              <a:t>合理性</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sym typeface="+mn-ea"/>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secondhand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['sekənd'hænd]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考法一：间接的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not original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例句：One heart expert thinks this study provides further evidence of the dangers of secondhand smoke.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一位心脏专家认为这一研究提供了间接吸烟危险性的进一步证据。</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panose="020B0400000000000000" charset="-122"/>
                <a:ea typeface="PingFang SC" panose="020B0400000000000000" charset="-122"/>
                <a:cs typeface="PingFang SC Semibold" panose="020B0400000000000000" charset="-122"/>
              </a:rPr>
              <a:t>记忆法：直译</a:t>
            </a:r>
            <a:r>
              <a:rPr lang="en-US" altLang="zh-CN" sz="1600">
                <a:latin typeface="PingFang SC" panose="020B0400000000000000" charset="-122"/>
                <a:ea typeface="PingFang SC" panose="020B0400000000000000" charset="-122"/>
                <a:cs typeface="PingFang SC Semibold" panose="020B0400000000000000" charset="-122"/>
              </a:rPr>
              <a:t>-</a:t>
            </a:r>
            <a:r>
              <a:rPr lang="zh-CN" altLang="en-US" sz="1600">
                <a:latin typeface="PingFang SC" panose="020B0400000000000000" charset="-122"/>
                <a:ea typeface="PingFang SC" panose="020B0400000000000000" charset="-122"/>
                <a:cs typeface="PingFang SC Semibold" panose="020B0400000000000000" charset="-122"/>
              </a:rPr>
              <a:t>“二手的”</a:t>
            </a:r>
            <a:r>
              <a:rPr lang="en-US" altLang="zh-CN" sz="1600">
                <a:latin typeface="PingFang SC" panose="020B0400000000000000" charset="-122"/>
                <a:ea typeface="PingFang SC" panose="020B0400000000000000" charset="-122"/>
                <a:cs typeface="PingFang SC Semibold" panose="020B0400000000000000" charset="-122"/>
              </a:rPr>
              <a:t>   secondhand car </a:t>
            </a:r>
            <a:r>
              <a:rPr lang="zh-CN" altLang="en-US" sz="1600">
                <a:latin typeface="PingFang SC" panose="020B0400000000000000" charset="-122"/>
                <a:ea typeface="PingFang SC" panose="020B0400000000000000" charset="-122"/>
                <a:cs typeface="PingFang SC Semibold" panose="020B0400000000000000" charset="-122"/>
              </a:rPr>
              <a:t>二手车</a:t>
            </a: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sym typeface="+mn-ea"/>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prevalent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[ˈprevələnt]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考法一：流行的，普遍的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accepted, done, or happening often or over a large area at a particular time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例句：These prejudices are particularly prevalent among people living in the North.</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这些偏见在北方人中尤为常见。</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等价词：widespread, extensive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panose="020B0400000000000000" charset="-122"/>
                <a:ea typeface="PingFang SC" panose="020B0400000000000000" charset="-122"/>
                <a:cs typeface="PingFang SC Semibold" panose="020B0400000000000000" charset="-122"/>
              </a:rPr>
              <a:t>记忆法：动词原形</a:t>
            </a:r>
            <a:r>
              <a:rPr lang="en-US" altLang="zh-CN" sz="1600">
                <a:latin typeface="PingFang SC" panose="020B0400000000000000" charset="-122"/>
                <a:ea typeface="PingFang SC" panose="020B0400000000000000" charset="-122"/>
                <a:cs typeface="PingFang SC Semibold" panose="020B0400000000000000" charset="-122"/>
              </a:rPr>
              <a:t>prevail</a:t>
            </a:r>
            <a:r>
              <a:rPr lang="zh-CN" altLang="en-US" sz="1600">
                <a:latin typeface="PingFang SC" panose="020B0400000000000000" charset="-122"/>
                <a:ea typeface="PingFang SC" panose="020B0400000000000000" charset="-122"/>
                <a:cs typeface="PingFang SC Semibold" panose="020B0400000000000000" charset="-122"/>
              </a:rPr>
              <a:t>，盛行，</a:t>
            </a:r>
            <a:r>
              <a:rPr lang="en-US" altLang="zh-CN" sz="1600">
                <a:latin typeface="PingFang SC" panose="020B0400000000000000" charset="-122"/>
                <a:ea typeface="PingFang SC" panose="020B0400000000000000" charset="-122"/>
                <a:cs typeface="PingFang SC Semibold" panose="020B0400000000000000" charset="-122"/>
              </a:rPr>
              <a:t>pre-</a:t>
            </a:r>
            <a:r>
              <a:rPr lang="zh-CN" altLang="en-US" sz="1600">
                <a:latin typeface="PingFang SC" panose="020B0400000000000000" charset="-122"/>
                <a:ea typeface="PingFang SC" panose="020B0400000000000000" charset="-122"/>
                <a:cs typeface="PingFang SC Semibold" panose="020B0400000000000000" charset="-122"/>
              </a:rPr>
              <a:t>在前面，</a:t>
            </a:r>
            <a:r>
              <a:rPr lang="en-US" altLang="zh-CN" sz="1600">
                <a:latin typeface="PingFang SC" panose="020B0400000000000000" charset="-122"/>
                <a:ea typeface="PingFang SC" panose="020B0400000000000000" charset="-122"/>
                <a:cs typeface="PingFang SC Semibold" panose="020B0400000000000000" charset="-122"/>
              </a:rPr>
              <a:t>vail-</a:t>
            </a:r>
            <a:r>
              <a:rPr lang="zh-CN" altLang="en-US" sz="1600">
                <a:latin typeface="PingFang SC" panose="020B0400000000000000" charset="-122"/>
                <a:ea typeface="PingFang SC" panose="020B0400000000000000" charset="-122"/>
                <a:cs typeface="PingFang SC Semibold" panose="020B0400000000000000" charset="-122"/>
              </a:rPr>
              <a:t>强壮的</a:t>
            </a: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sym typeface="+mn-ea"/>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euphoria</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[ju:ˈfɔ:riə]</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考法一：狂喜</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a feeling of great happiness and excitement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例句：There was euphoria after the elections.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选举后一片兴高采烈。</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等价词：ecstasy</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panose="020B0400000000000000" charset="-122"/>
                <a:ea typeface="PingFang SC" panose="020B0400000000000000" charset="-122"/>
                <a:cs typeface="PingFang SC Semibold" panose="020B0400000000000000" charset="-122"/>
              </a:rPr>
              <a:t>记忆法：</a:t>
            </a:r>
            <a:r>
              <a:rPr lang="en-US" altLang="zh-CN" sz="1600">
                <a:latin typeface="PingFang SC" panose="020B0400000000000000" charset="-122"/>
                <a:ea typeface="PingFang SC" panose="020B0400000000000000" charset="-122"/>
                <a:cs typeface="PingFang SC Semibold" panose="020B0400000000000000" charset="-122"/>
              </a:rPr>
              <a:t>eu-</a:t>
            </a:r>
            <a:r>
              <a:rPr lang="zh-CN" altLang="en-US" sz="1600">
                <a:latin typeface="PingFang SC" panose="020B0400000000000000" charset="-122"/>
                <a:ea typeface="PingFang SC" panose="020B0400000000000000" charset="-122"/>
                <a:cs typeface="PingFang SC Semibold" panose="020B0400000000000000" charset="-122"/>
              </a:rPr>
              <a:t>好，</a:t>
            </a:r>
            <a:r>
              <a:rPr lang="en-US" altLang="zh-CN" sz="1600">
                <a:latin typeface="PingFang SC" panose="020B0400000000000000" charset="-122"/>
                <a:ea typeface="PingFang SC" panose="020B0400000000000000" charset="-122"/>
                <a:cs typeface="PingFang SC Semibold" panose="020B0400000000000000" charset="-122"/>
              </a:rPr>
              <a:t>phoria=</a:t>
            </a:r>
            <a:r>
              <a:rPr lang="zh-CN" altLang="en-US" sz="1600">
                <a:latin typeface="PingFang SC" panose="020B0400000000000000" charset="-122"/>
                <a:ea typeface="PingFang SC" panose="020B0400000000000000" charset="-122"/>
                <a:cs typeface="PingFang SC Semibold" panose="020B0400000000000000" charset="-122"/>
              </a:rPr>
              <a:t>带来，具有</a:t>
            </a:r>
          </a:p>
          <a:p>
            <a:pPr marL="0" indent="0">
              <a:buNone/>
            </a:pPr>
            <a:r>
              <a:rPr lang="zh-CN" altLang="en-US" sz="1600">
                <a:latin typeface="PingFang SC" panose="020B0400000000000000" charset="-122"/>
                <a:ea typeface="PingFang SC" panose="020B0400000000000000" charset="-122"/>
                <a:cs typeface="PingFang SC Semibold" panose="020B0400000000000000" charset="-122"/>
              </a:rPr>
              <a:t> </a:t>
            </a:r>
            <a:r>
              <a:rPr lang="en-US" altLang="zh-CN" sz="1600">
                <a:latin typeface="PingFang SC" panose="020B0400000000000000" charset="-122"/>
                <a:ea typeface="PingFang SC" panose="020B0400000000000000" charset="-122"/>
                <a:cs typeface="PingFang SC Semibold" panose="020B0400000000000000" charset="-122"/>
              </a:rPr>
              <a:t>           euphony </a:t>
            </a:r>
            <a:r>
              <a:rPr lang="zh-CN" altLang="en-US" sz="1600">
                <a:latin typeface="PingFang SC" panose="020B0400000000000000" charset="-122"/>
                <a:ea typeface="PingFang SC" panose="020B0400000000000000" charset="-122"/>
                <a:cs typeface="PingFang SC Semibold" panose="020B0400000000000000" charset="-122"/>
              </a:rPr>
              <a:t>悦耳的声音</a:t>
            </a: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sym typeface="+mn-ea"/>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sham</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[ʃæm]</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考法一：假东西，赝品</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cheep falseness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例句：Are those real diamonds or only shams?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那些是真钻石还是赝品?</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表示“假”的意群：</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fake</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false</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bogus</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counterfeit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phony</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forged</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spurious</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等</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overshadow</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[əʊvə'ʃædəʊ]</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考法一：超越</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exceed in importance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例句：Hester is overshadowed by her younger and more attractive sister.</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赫斯特被她那更年轻而且更有魅力的妹妹超越了。</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等价词：outlast, obscure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panose="020B0400000000000000" charset="-122"/>
                <a:ea typeface="PingFang SC" panose="020B0400000000000000" charset="-122"/>
                <a:cs typeface="PingFang SC Semibold" panose="020B0400000000000000" charset="-122"/>
              </a:rPr>
              <a:t>记忆法：</a:t>
            </a:r>
            <a:r>
              <a:rPr lang="en-US" altLang="zh-CN" sz="1600">
                <a:latin typeface="PingFang SC" panose="020B0400000000000000" charset="-122"/>
                <a:ea typeface="PingFang SC" panose="020B0400000000000000" charset="-122"/>
                <a:cs typeface="PingFang SC Semibold" panose="020B0400000000000000" charset="-122"/>
              </a:rPr>
              <a:t>over-</a:t>
            </a:r>
            <a:r>
              <a:rPr lang="zh-CN" altLang="en-US" sz="1600">
                <a:latin typeface="PingFang SC" panose="020B0400000000000000" charset="-122"/>
                <a:ea typeface="PingFang SC" panose="020B0400000000000000" charset="-122"/>
                <a:cs typeface="PingFang SC Semibold" panose="020B0400000000000000" charset="-122"/>
              </a:rPr>
              <a:t>超过，过度，</a:t>
            </a:r>
            <a:r>
              <a:rPr lang="en-US" altLang="zh-CN" sz="1600">
                <a:latin typeface="PingFang SC" panose="020B0400000000000000" charset="-122"/>
                <a:ea typeface="PingFang SC" panose="020B0400000000000000" charset="-122"/>
                <a:cs typeface="PingFang SC Semibold" panose="020B0400000000000000" charset="-122"/>
              </a:rPr>
              <a:t>shadow-</a:t>
            </a:r>
            <a:r>
              <a:rPr lang="zh-CN" altLang="en-US" sz="1600">
                <a:latin typeface="PingFang SC" panose="020B0400000000000000" charset="-122"/>
                <a:ea typeface="PingFang SC" panose="020B0400000000000000" charset="-122"/>
                <a:cs typeface="PingFang SC Semibold" panose="020B0400000000000000" charset="-122"/>
              </a:rPr>
              <a:t>阴影，遮住</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75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monstrous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[ˈmɒnstrəs]</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考法一：巨大的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extremely or unusually large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student was frightened by the monstrous vocabularies of GRE until he used this applet one day.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在使用这款小程序之前，这个学生被GRE巨大的词汇量吓到了。</a:t>
            </a:r>
            <a:endParaRPr lang="zh-CN" altLang="en-US"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考法二：可怕的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adj. extraordinarily ugly or vicious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例句：The killer committed monstrous acts.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那个嗜杀成性的凶手犯下了骇人听闻的罪行。</a:t>
            </a:r>
          </a:p>
          <a:p>
            <a:pPr marL="0" indent="0">
              <a:buNone/>
            </a:pPr>
            <a:endParaRPr lang="zh-CN" altLang="en-US" sz="1600" b="1">
              <a:latin typeface="PingFang SC Semibold" panose="020B0400000000000000" charset="-122"/>
              <a:ea typeface="PingFang SC Semibold" panose="020B0400000000000000" charset="-122"/>
              <a:cs typeface="PingFang SC Semibold" panose="020B0400000000000000" charset="-122"/>
              <a:sym typeface="+mn-ea"/>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记忆法：原型</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monster</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，妖怪。</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transgress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[trænzˈgres]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考法一：违反，侵犯</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do something that is not allowed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例句：No one is permitted to have privileges to transgress the law.</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不允许任何人有超越法律的特权。</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panose="020B0400000000000000" charset="-122"/>
                <a:ea typeface="PingFang SC" panose="020B0400000000000000" charset="-122"/>
                <a:cs typeface="PingFang SC Semibold" panose="020B0400000000000000" charset="-122"/>
              </a:rPr>
              <a:t>记忆法：</a:t>
            </a:r>
            <a:r>
              <a:rPr lang="en-US" altLang="zh-CN" sz="1600">
                <a:latin typeface="PingFang SC" panose="020B0400000000000000" charset="-122"/>
                <a:ea typeface="PingFang SC" panose="020B0400000000000000" charset="-122"/>
                <a:cs typeface="PingFang SC Semibold" panose="020B0400000000000000" charset="-122"/>
              </a:rPr>
              <a:t>trans-</a:t>
            </a:r>
            <a:r>
              <a:rPr lang="zh-CN" altLang="en-US" sz="1600">
                <a:latin typeface="PingFang SC" panose="020B0400000000000000" charset="-122"/>
                <a:ea typeface="PingFang SC" panose="020B0400000000000000" charset="-122"/>
                <a:cs typeface="PingFang SC Semibold" panose="020B0400000000000000" charset="-122"/>
              </a:rPr>
              <a:t>超过，</a:t>
            </a:r>
            <a:r>
              <a:rPr lang="en-US" altLang="zh-CN" sz="1600">
                <a:latin typeface="PingFang SC" panose="020B0400000000000000" charset="-122"/>
                <a:ea typeface="PingFang SC" panose="020B0400000000000000" charset="-122"/>
                <a:cs typeface="PingFang SC Semibold" panose="020B0400000000000000" charset="-122"/>
              </a:rPr>
              <a:t>gress-</a:t>
            </a:r>
            <a:r>
              <a:rPr lang="zh-CN" altLang="en-US" sz="1600">
                <a:latin typeface="PingFang SC" panose="020B0400000000000000" charset="-122"/>
                <a:ea typeface="PingFang SC" panose="020B0400000000000000" charset="-122"/>
                <a:cs typeface="PingFang SC Semibold" panose="020B0400000000000000" charset="-122"/>
              </a:rPr>
              <a:t>行走</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850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affinity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[əˈfɪnəti]</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考法一：紧密联系</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a feeling of closeness and understanding that someone has for another person because of their similar qualities, ideas, or interests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例句：There is a close affinity between Italian and Spanish.</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sz="1600">
                <a:latin typeface="PingFang SC Regular" panose="020B0400000000000000" charset="-122"/>
                <a:ea typeface="PingFang SC Regular" panose="020B0400000000000000" charset="-122"/>
                <a:cs typeface="PingFang SC Regular" panose="020B0400000000000000" charset="-122"/>
              </a:rPr>
              <a:t>意大利语和西班牙语关系密切。</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考法二：类同</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n. likeness based on relationship or causal connection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例句：It's important that you share an affinity with your husband.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和丈夫有共同的爱好是十分重要的。</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考法三：吸引力</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n. liking for or an attraction to something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例句：She felt an affinity to all the subtler manifestations of wealth.</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这些象征豪华奢侈的生活方式的东西吸引着她。</a:t>
            </a:r>
            <a:endParaRPr 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comity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['kɒmɪtɪ]</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考法一：友谊，友好</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friendly social atmosphere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comity needs sincerity to measure, but the sincerity is offer</a:t>
            </a:r>
            <a:r>
              <a:rPr lang="en-US" altLang="zh-CN" sz="1600">
                <a:latin typeface="PingFang SC Regular" panose="020B0400000000000000" charset="-122"/>
                <a:ea typeface="PingFang SC Regular" panose="020B0400000000000000" charset="-122"/>
                <a:cs typeface="PingFang SC Regular" panose="020B0400000000000000" charset="-122"/>
              </a:rPr>
              <a:t>ed</a:t>
            </a:r>
            <a:r>
              <a:rPr lang="zh-CN" altLang="en-US" sz="1600">
                <a:latin typeface="PingFang SC Regular" panose="020B0400000000000000" charset="-122"/>
                <a:ea typeface="PingFang SC Regular" panose="020B0400000000000000" charset="-122"/>
                <a:cs typeface="PingFang SC Regular" panose="020B0400000000000000" charset="-122"/>
              </a:rPr>
              <a:t> by comity.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友谊需真诚来衡量，而真诚由友谊来奉献。</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等价词：civility</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com</a:t>
            </a:r>
            <a:r>
              <a:rPr lang="zh-CN" altLang="en-US" sz="1600">
                <a:latin typeface="PingFang SC Regular" panose="020B0400000000000000" charset="-122"/>
                <a:ea typeface="PingFang SC Regular" panose="020B0400000000000000" charset="-122"/>
                <a:cs typeface="PingFang SC Regular" panose="020B0400000000000000" charset="-122"/>
              </a:rPr>
              <a:t>表示“大家，一起”，</a:t>
            </a:r>
            <a:r>
              <a:rPr lang="en-US" altLang="zh-CN" sz="1600">
                <a:latin typeface="PingFang SC Regular" panose="020B0400000000000000" charset="-122"/>
                <a:ea typeface="PingFang SC Regular" panose="020B0400000000000000" charset="-122"/>
                <a:cs typeface="PingFang SC Regular" panose="020B0400000000000000" charset="-122"/>
              </a:rPr>
              <a:t>ity</a:t>
            </a:r>
            <a:r>
              <a:rPr lang="zh-CN" altLang="en-US" sz="1600">
                <a:latin typeface="PingFang SC Regular" panose="020B0400000000000000" charset="-122"/>
                <a:ea typeface="PingFang SC Regular" panose="020B0400000000000000" charset="-122"/>
                <a:cs typeface="PingFang SC Regular" panose="020B0400000000000000" charset="-122"/>
              </a:rPr>
              <a:t>名词后缀。</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acerbic</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[əˈsɜ:bɪk]</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考法一：尖刻的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expressing harsh or sharp criticism in a clever way</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playwright allows an acerbic tone to pierce through  arid or flowery prose.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剧作家允许在枯燥或华丽的散文中插入刻薄的语调。</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等价词：mordant, vitriolic, caustic, cutting, scathing</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panose="020B0400000000000000" charset="-122"/>
                <a:ea typeface="PingFang SC" panose="020B0400000000000000" charset="-122"/>
                <a:cs typeface="PingFang SC Semibold" panose="020B0400000000000000" charset="-122"/>
              </a:rPr>
              <a:t>记忆法：</a:t>
            </a:r>
            <a:r>
              <a:rPr lang="en-US" altLang="zh-CN" sz="1600">
                <a:latin typeface="PingFang SC" panose="020B0400000000000000" charset="-122"/>
                <a:ea typeface="PingFang SC" panose="020B0400000000000000" charset="-122"/>
                <a:cs typeface="PingFang SC Semibold" panose="020B0400000000000000" charset="-122"/>
              </a:rPr>
              <a:t>acer-</a:t>
            </a:r>
            <a:r>
              <a:rPr lang="zh-CN" altLang="en-US" sz="1600">
                <a:latin typeface="PingFang SC" panose="020B0400000000000000" charset="-122"/>
                <a:ea typeface="PingFang SC" panose="020B0400000000000000" charset="-122"/>
                <a:cs typeface="PingFang SC Semibold" panose="020B0400000000000000" charset="-122"/>
              </a:rPr>
              <a:t>酸，辛辣的，</a:t>
            </a:r>
            <a:r>
              <a:rPr lang="en-US" altLang="zh-CN" sz="1600">
                <a:latin typeface="PingFang SC" panose="020B0400000000000000" charset="-122"/>
                <a:ea typeface="PingFang SC" panose="020B0400000000000000" charset="-122"/>
                <a:cs typeface="PingFang SC Semibold" panose="020B0400000000000000" charset="-122"/>
              </a:rPr>
              <a:t>bic-</a:t>
            </a:r>
            <a:r>
              <a:rPr lang="zh-CN" altLang="en-US" sz="1600">
                <a:latin typeface="PingFang SC" panose="020B0400000000000000" charset="-122"/>
                <a:ea typeface="PingFang SC" panose="020B0400000000000000" charset="-122"/>
                <a:cs typeface="PingFang SC Semibold" panose="020B0400000000000000" charset="-122"/>
              </a:rPr>
              <a:t>形容词后缀</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0000" lnSpcReduction="2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contentious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[kənˈtenʃəs]</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考法一：引起争议的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likely to cause people to argue or disagree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例句：Sanctions are expected to be among the most contentious issues.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制裁可能会是争议最大的问题之一。</a:t>
            </a:r>
          </a:p>
          <a:p>
            <a:pPr marL="0" indent="0">
              <a:buNone/>
            </a:pPr>
            <a:endParaRPr lang="en-US" altLang="zh-CN"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等价词：controversial</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考法二：好争议的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adj. likely or willing to argue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例句：Rodney was a cheerful, elegant and gregarious if rather contentious man.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罗德尼尽管非常喜欢与人争辩，却是个阳光、优雅、合群的人。</a:t>
            </a:r>
          </a:p>
          <a:p>
            <a:pPr marL="0" indent="0">
              <a:buNone/>
            </a:pPr>
            <a:endParaRPr lang="zh-CN" altLang="en-US" sz="1600" b="1">
              <a:latin typeface="PingFang SC Semibold" panose="020B0400000000000000" charset="-122"/>
              <a:ea typeface="PingFang SC Semibold" panose="020B0400000000000000" charset="-122"/>
              <a:cs typeface="PingFang SC Semibold" panose="020B0400000000000000" charset="-122"/>
              <a:sym typeface="+mn-ea"/>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记忆法：动词原形</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-contend </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声称，主张，竞争</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engaging</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[ɪnˈgeɪdʒɪŋ]</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考法一：迷人的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very attractive or pleasing in a way that holds your attention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例句：Many people were attracted by her engaging smile.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许多人被她迷人的微笑所吸引。</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等价词：winning</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panose="020B0400000000000000" charset="-122"/>
                <a:ea typeface="PingFang SC" panose="020B0400000000000000" charset="-122"/>
                <a:cs typeface="PingFang SC Semibold" panose="020B0400000000000000" charset="-122"/>
              </a:rPr>
              <a:t>记忆法：动词原形</a:t>
            </a:r>
            <a:r>
              <a:rPr lang="en-US" altLang="zh-CN" sz="1600">
                <a:latin typeface="PingFang SC" panose="020B0400000000000000" charset="-122"/>
                <a:ea typeface="PingFang SC" panose="020B0400000000000000" charset="-122"/>
                <a:cs typeface="PingFang SC Semibold" panose="020B0400000000000000" charset="-122"/>
              </a:rPr>
              <a:t>engage</a:t>
            </a:r>
            <a:r>
              <a:rPr lang="zh-CN" altLang="en-US" sz="1600">
                <a:latin typeface="PingFang SC" panose="020B0400000000000000" charset="-122"/>
                <a:ea typeface="PingFang SC" panose="020B0400000000000000" charset="-122"/>
                <a:cs typeface="PingFang SC Semibold" panose="020B0400000000000000" charset="-122"/>
              </a:rPr>
              <a:t>（吸引），</a:t>
            </a:r>
            <a:r>
              <a:rPr lang="en-US" altLang="zh-CN" sz="1600">
                <a:latin typeface="PingFang SC" panose="020B0400000000000000" charset="-122"/>
                <a:ea typeface="PingFang SC" panose="020B0400000000000000" charset="-122"/>
                <a:cs typeface="PingFang SC Semibold" panose="020B0400000000000000" charset="-122"/>
              </a:rPr>
              <a:t>ing-</a:t>
            </a:r>
            <a:r>
              <a:rPr lang="zh-CN" altLang="en-US" sz="1600">
                <a:latin typeface="PingFang SC" panose="020B0400000000000000" charset="-122"/>
                <a:ea typeface="PingFang SC" panose="020B0400000000000000" charset="-122"/>
                <a:cs typeface="PingFang SC Semibold" panose="020B0400000000000000" charset="-122"/>
              </a:rPr>
              <a:t>形容词后缀</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impugn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[ɪmˈpju:n]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考法一：指责</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assail by words or argument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例句：All that Cheney has done was to impugn Obama's policies.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切尼所做的一切都是指责奥巴马的政策。</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panose="020B0400000000000000" charset="-122"/>
                <a:ea typeface="PingFang SC" panose="020B0400000000000000" charset="-122"/>
                <a:cs typeface="PingFang SC Semibold" panose="020B0400000000000000" charset="-122"/>
              </a:rPr>
              <a:t>记忆法：</a:t>
            </a:r>
            <a:r>
              <a:rPr lang="en-US" altLang="zh-CN" sz="1600">
                <a:latin typeface="PingFang SC" panose="020B0400000000000000" charset="-122"/>
                <a:ea typeface="PingFang SC" panose="020B0400000000000000" charset="-122"/>
                <a:cs typeface="PingFang SC Semibold" panose="020B0400000000000000" charset="-122"/>
              </a:rPr>
              <a:t>im-</a:t>
            </a:r>
            <a:r>
              <a:rPr lang="zh-CN" altLang="en-US" sz="1600">
                <a:latin typeface="PingFang SC" panose="020B0400000000000000" charset="-122"/>
                <a:ea typeface="PingFang SC" panose="020B0400000000000000" charset="-122"/>
                <a:cs typeface="PingFang SC Semibold" panose="020B0400000000000000" charset="-122"/>
              </a:rPr>
              <a:t>表示强调的前缀，</a:t>
            </a:r>
            <a:r>
              <a:rPr lang="en-US" altLang="zh-CN" sz="1600">
                <a:latin typeface="PingFang SC" panose="020B0400000000000000" charset="-122"/>
                <a:ea typeface="PingFang SC" panose="020B0400000000000000" charset="-122"/>
                <a:cs typeface="PingFang SC Semibold" panose="020B0400000000000000" charset="-122"/>
              </a:rPr>
              <a:t>pugn-</a:t>
            </a:r>
            <a:r>
              <a:rPr lang="zh-CN" altLang="en-US" sz="1600">
                <a:latin typeface="PingFang SC" panose="020B0400000000000000" charset="-122"/>
                <a:ea typeface="PingFang SC" panose="020B0400000000000000" charset="-122"/>
                <a:cs typeface="PingFang SC Semibold" panose="020B0400000000000000" charset="-122"/>
              </a:rPr>
              <a:t>打斗（</a:t>
            </a:r>
            <a:r>
              <a:rPr lang="en-US" altLang="zh-CN" sz="1600">
                <a:latin typeface="PingFang SC" panose="020B0400000000000000" charset="-122"/>
                <a:ea typeface="PingFang SC" panose="020B0400000000000000" charset="-122"/>
                <a:cs typeface="PingFang SC Semibold" panose="020B0400000000000000" charset="-122"/>
              </a:rPr>
              <a:t>pugnacious</a:t>
            </a:r>
            <a:r>
              <a:rPr lang="zh-CN" altLang="en-US" sz="1600">
                <a:latin typeface="PingFang SC" panose="020B0400000000000000" charset="-122"/>
                <a:ea typeface="PingFang SC" panose="020B0400000000000000" charset="-122"/>
                <a:cs typeface="PingFang SC Semibold" panose="020B0400000000000000" charset="-122"/>
              </a:rPr>
              <a:t>好斗的）</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75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yield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[ji:ld]</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考法一：产生</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produce or provide</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例句：Higher-rate deposit accounts yield good returns.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高利率的存款会产生丰厚的收益。</a:t>
            </a: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等价词：engender, output</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考法二：屈服</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surrender or submit to another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例句：Will she yield to growing pressure for her to retire?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面对要求其隐退的压力越来越大，她会屈服吗？</a:t>
            </a: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sym typeface="+mn-ea"/>
              </a:rPr>
              <a:t>等价词：succumb</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evolve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[iˈvɒlv]</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考法一：逐渐发展</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change or develop slowly often into a better, more complex, or more advanced state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idea evolved from a drawing I discovered in the attic.</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这种想法是从我在阁楼里发现的一幅画得到启发的。</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panose="020B0400000000000000" charset="-122"/>
                <a:ea typeface="PingFang SC" panose="020B0400000000000000" charset="-122"/>
                <a:cs typeface="PingFang SC Semibold" panose="020B0400000000000000" charset="-122"/>
              </a:rPr>
              <a:t>记忆法：</a:t>
            </a:r>
            <a:r>
              <a:rPr lang="en-US" altLang="zh-CN" sz="1600">
                <a:latin typeface="PingFang SC" panose="020B0400000000000000" charset="-122"/>
                <a:ea typeface="PingFang SC" panose="020B0400000000000000" charset="-122"/>
                <a:cs typeface="PingFang SC Semibold" panose="020B0400000000000000" charset="-122"/>
              </a:rPr>
              <a:t>evolution </a:t>
            </a:r>
            <a:r>
              <a:rPr lang="zh-CN" altLang="en-US" sz="1600">
                <a:latin typeface="PingFang SC" panose="020B0400000000000000" charset="-122"/>
                <a:ea typeface="PingFang SC" panose="020B0400000000000000" charset="-122"/>
                <a:cs typeface="PingFang SC Semibold" panose="020B0400000000000000" charset="-122"/>
              </a:rPr>
              <a:t>进化</a:t>
            </a:r>
            <a:r>
              <a:rPr lang="en-US" altLang="zh-CN" sz="1600">
                <a:latin typeface="PingFang SC" panose="020B0400000000000000" charset="-122"/>
                <a:ea typeface="PingFang SC" panose="020B0400000000000000" charset="-122"/>
                <a:cs typeface="PingFang SC Semibold" panose="020B0400000000000000" charset="-122"/>
              </a:rPr>
              <a:t>  revolution </a:t>
            </a:r>
            <a:r>
              <a:rPr lang="zh-CN" altLang="en-US" sz="1600">
                <a:latin typeface="PingFang SC" panose="020B0400000000000000" charset="-122"/>
                <a:ea typeface="PingFang SC" panose="020B0400000000000000" charset="-122"/>
                <a:cs typeface="PingFang SC Semibold" panose="020B0400000000000000" charset="-122"/>
              </a:rPr>
              <a:t>改革</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25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inclusive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[ɪnˈklu:sɪv]</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考法一：全包括的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covering or including everything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例句：An all-inclusive two-week holiday costs around £880 per person.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为期两周、包括所有费用的度假大约每人花费880英镑。</a:t>
            </a: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等价词：generic, all-encompassing</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考法二：包括首尾两项的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adj. including the stated limits and everything in between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例句：Training will commence on 5 October, running from Tuesday to Saturday inclusive.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培训将于10月5日开始，从星期二（含）到星期六（含）。</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记忆法：动词原形</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include</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，包含</a:t>
            </a:r>
            <a:endParaRPr lang="en-US" altLang="zh-CN"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equable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['ekwəbl]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考法一：平静的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tending to remain calm</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例句：He was a man of the most equable temper.</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他是个脾气非常好的人。</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panose="020B0400000000000000" charset="-122"/>
                <a:ea typeface="PingFang SC" panose="020B0400000000000000" charset="-122"/>
                <a:cs typeface="PingFang SC Semibold" panose="020B0400000000000000" charset="-122"/>
              </a:rPr>
              <a:t>记忆法：</a:t>
            </a:r>
            <a:r>
              <a:rPr lang="en-US" altLang="zh-CN" sz="1600">
                <a:latin typeface="PingFang SC" panose="020B0400000000000000" charset="-122"/>
                <a:ea typeface="PingFang SC" panose="020B0400000000000000" charset="-122"/>
                <a:cs typeface="PingFang SC Semibold" panose="020B0400000000000000" charset="-122"/>
              </a:rPr>
              <a:t>equ-</a:t>
            </a:r>
            <a:r>
              <a:rPr lang="zh-CN" altLang="en-US" sz="1600">
                <a:latin typeface="PingFang SC" panose="020B0400000000000000" charset="-122"/>
                <a:ea typeface="PingFang SC" panose="020B0400000000000000" charset="-122"/>
                <a:cs typeface="PingFang SC Semibold" panose="020B0400000000000000" charset="-122"/>
              </a:rPr>
              <a:t>平等，</a:t>
            </a:r>
            <a:r>
              <a:rPr lang="en-US" altLang="zh-CN" sz="1600">
                <a:latin typeface="PingFang SC" panose="020B0400000000000000" charset="-122"/>
                <a:ea typeface="PingFang SC" panose="020B0400000000000000" charset="-122"/>
                <a:cs typeface="PingFang SC Semibold" panose="020B0400000000000000" charset="-122"/>
              </a:rPr>
              <a:t>able-</a:t>
            </a:r>
            <a:r>
              <a:rPr lang="zh-CN" altLang="en-US" sz="1600">
                <a:latin typeface="PingFang SC" panose="020B0400000000000000" charset="-122"/>
                <a:ea typeface="PingFang SC" panose="020B0400000000000000" charset="-122"/>
                <a:cs typeface="PingFang SC Semibold" panose="020B0400000000000000" charset="-122"/>
              </a:rPr>
              <a:t>能够</a:t>
            </a:r>
            <a:r>
              <a:rPr lang="en-US" altLang="zh-CN" sz="1600">
                <a:latin typeface="PingFang SC" panose="020B0400000000000000" charset="-122"/>
                <a:ea typeface="PingFang SC" panose="020B0400000000000000" charset="-122"/>
                <a:cs typeface="PingFang SC Semibold" panose="020B0400000000000000" charset="-122"/>
              </a:rPr>
              <a:t>...</a:t>
            </a:r>
            <a:r>
              <a:rPr lang="zh-CN" altLang="en-US" sz="1600">
                <a:latin typeface="PingFang SC" panose="020B0400000000000000" charset="-122"/>
                <a:ea typeface="PingFang SC" panose="020B0400000000000000" charset="-122"/>
                <a:cs typeface="PingFang SC Semibold" panose="020B0400000000000000" charset="-122"/>
              </a:rPr>
              <a:t>的</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reinvent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[ˌriɪnˈvɛnt]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考法一：改造</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make major changes or improvements to</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例句：They have tried to reinvent their retail stores.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他们一直在尝试改造他们的零售店。</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panose="020B0400000000000000" charset="-122"/>
                <a:ea typeface="PingFang SC" panose="020B0400000000000000" charset="-122"/>
                <a:cs typeface="PingFang SC Semibold" panose="020B0400000000000000" charset="-122"/>
              </a:rPr>
              <a:t>记忆法：</a:t>
            </a:r>
            <a:r>
              <a:rPr lang="en-US" altLang="zh-CN" sz="1600">
                <a:latin typeface="PingFang SC" panose="020B0400000000000000" charset="-122"/>
                <a:ea typeface="PingFang SC" panose="020B0400000000000000" charset="-122"/>
                <a:cs typeface="PingFang SC Semibold" panose="020B0400000000000000" charset="-122"/>
              </a:rPr>
              <a:t>re-</a:t>
            </a:r>
            <a:r>
              <a:rPr lang="zh-CN" altLang="en-US" sz="1600">
                <a:latin typeface="PingFang SC" panose="020B0400000000000000" charset="-122"/>
                <a:ea typeface="PingFang SC" panose="020B0400000000000000" charset="-122"/>
                <a:cs typeface="PingFang SC Semibold" panose="020B0400000000000000" charset="-122"/>
              </a:rPr>
              <a:t>第二次，</a:t>
            </a:r>
            <a:r>
              <a:rPr lang="en-US" altLang="zh-CN" sz="1600">
                <a:latin typeface="PingFang SC" panose="020B0400000000000000" charset="-122"/>
                <a:ea typeface="PingFang SC" panose="020B0400000000000000" charset="-122"/>
                <a:cs typeface="PingFang SC Semibold" panose="020B0400000000000000" charset="-122"/>
              </a:rPr>
              <a:t>invent-</a:t>
            </a:r>
            <a:r>
              <a:rPr lang="zh-CN" altLang="en-US" sz="1600">
                <a:latin typeface="PingFang SC" panose="020B0400000000000000" charset="-122"/>
                <a:ea typeface="PingFang SC" panose="020B0400000000000000" charset="-122"/>
                <a:cs typeface="PingFang SC Semibold" panose="020B0400000000000000" charset="-122"/>
              </a:rPr>
              <a:t>发明，创造</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reticent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[ˈretɪsnt]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考法一：缄默的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not willing to tell people about things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例句：He was extremely reticent about his personal life.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他对自己的个人生活讳莫如深。</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panose="020B0400000000000000" charset="-122"/>
                <a:ea typeface="PingFang SC" panose="020B0400000000000000" charset="-122"/>
                <a:cs typeface="PingFang SC Semibold" panose="020B0400000000000000" charset="-122"/>
              </a:rPr>
              <a:t>记忆法：</a:t>
            </a:r>
            <a:r>
              <a:rPr lang="en-US" altLang="zh-CN" sz="1600">
                <a:latin typeface="PingFang SC" panose="020B0400000000000000" charset="-122"/>
                <a:ea typeface="PingFang SC" panose="020B0400000000000000" charset="-122"/>
                <a:cs typeface="PingFang SC Semibold" panose="020B0400000000000000" charset="-122"/>
              </a:rPr>
              <a:t>retic-</a:t>
            </a:r>
            <a:r>
              <a:rPr lang="zh-CN" altLang="en-US" sz="1600">
                <a:latin typeface="PingFang SC" panose="020B0400000000000000" charset="-122"/>
                <a:ea typeface="PingFang SC" panose="020B0400000000000000" charset="-122"/>
                <a:cs typeface="PingFang SC Semibold" panose="020B0400000000000000" charset="-122"/>
              </a:rPr>
              <a:t>安静，</a:t>
            </a:r>
            <a:r>
              <a:rPr lang="en-US" altLang="zh-CN" sz="1600">
                <a:latin typeface="PingFang SC" panose="020B0400000000000000" charset="-122"/>
                <a:ea typeface="PingFang SC" panose="020B0400000000000000" charset="-122"/>
                <a:cs typeface="PingFang SC Semibold" panose="020B0400000000000000" charset="-122"/>
              </a:rPr>
              <a:t>ent-</a:t>
            </a:r>
            <a:r>
              <a:rPr lang="zh-CN" altLang="en-US" sz="1600">
                <a:latin typeface="PingFang SC" panose="020B0400000000000000" charset="-122"/>
                <a:ea typeface="PingFang SC" panose="020B0400000000000000" charset="-122"/>
                <a:cs typeface="PingFang SC Semibold" panose="020B0400000000000000" charset="-122"/>
              </a:rPr>
              <a:t>形容词后缀</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dirty="0">
                <a:latin typeface="PingFang SC Regular" panose="020B0400000000000000" charset="-122"/>
                <a:ea typeface="PingFang SC Regular" panose="020B0400000000000000" charset="-122"/>
                <a:cs typeface="PingFang SC Regular" panose="020B0400000000000000" charset="-122"/>
              </a:rPr>
              <a:t>infallibility</a:t>
            </a:r>
          </a:p>
          <a:p>
            <a:pPr marL="0" indent="0">
              <a:buNone/>
            </a:pPr>
            <a:r>
              <a:rPr lang="en-US" altLang="zh-CN" sz="2000" dirty="0">
                <a:latin typeface="PingFang SC Regular" panose="020B0400000000000000" charset="-122"/>
                <a:ea typeface="PingFang SC Regular" panose="020B0400000000000000" charset="-122"/>
                <a:cs typeface="PingFang SC Regular" panose="020B0400000000000000" charset="-122"/>
              </a:rPr>
              <a:t>[</a:t>
            </a:r>
            <a:r>
              <a:rPr lang="en-US" altLang="zh-CN" sz="2000" dirty="0" err="1">
                <a:latin typeface="PingFang SC Regular" panose="020B0400000000000000" charset="-122"/>
                <a:ea typeface="PingFang SC Regular" panose="020B0400000000000000" charset="-122"/>
                <a:cs typeface="PingFang SC Regular" panose="020B0400000000000000" charset="-122"/>
              </a:rPr>
              <a:t>ɪnˌfæləˈbɪləti</a:t>
            </a:r>
            <a:r>
              <a:rPr lang="en-US" altLang="zh-CN" sz="2000" dirty="0">
                <a:latin typeface="PingFang SC Regular" panose="020B0400000000000000" charset="-122"/>
                <a:ea typeface="PingFang SC Regular" panose="020B0400000000000000" charset="-122"/>
                <a:cs typeface="PingFang SC Regular" panose="020B0400000000000000" charset="-122"/>
              </a:rPr>
              <a:t>]</a:t>
            </a:r>
          </a:p>
          <a:p>
            <a:pPr marL="0" indent="0">
              <a:buNone/>
            </a:pPr>
            <a:endParaRPr lang="en-US" altLang="zh-CN" sz="1600" dirty="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dirty="0">
                <a:latin typeface="PingFang SC Regular" panose="020B0400000000000000" charset="-122"/>
                <a:ea typeface="PingFang SC Regular" panose="020B0400000000000000" charset="-122"/>
                <a:cs typeface="PingFang SC Regular" panose="020B0400000000000000" charset="-122"/>
              </a:rPr>
              <a:t>考法一：无过失  非常可靠</a:t>
            </a:r>
          </a:p>
          <a:p>
            <a:pPr marL="0" indent="0">
              <a:buNone/>
            </a:pPr>
            <a:r>
              <a:rPr lang="en-US" altLang="zh-CN" sz="1600" dirty="0">
                <a:latin typeface="PingFang SC Regular" panose="020B0400000000000000" charset="-122"/>
                <a:ea typeface="PingFang SC Regular" panose="020B0400000000000000" charset="-122"/>
                <a:cs typeface="PingFang SC Regular" panose="020B0400000000000000" charset="-122"/>
              </a:rPr>
              <a:t>            n. incapable of error</a:t>
            </a:r>
          </a:p>
          <a:p>
            <a:pPr marL="0" indent="0">
              <a:buNone/>
            </a:pPr>
            <a:endParaRPr lang="en-US" altLang="zh-CN" sz="1600" dirty="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dirty="0">
                <a:latin typeface="PingFang SC Regular" panose="020B0400000000000000" charset="-122"/>
                <a:ea typeface="PingFang SC Regular" panose="020B0400000000000000" charset="-122"/>
                <a:cs typeface="PingFang SC Regular" panose="020B0400000000000000" charset="-122"/>
              </a:rPr>
              <a:t>例句：No country should claim infallibility and each country should be prepared to reexamine its own</a:t>
            </a:r>
          </a:p>
          <a:p>
            <a:pPr marL="0" indent="0">
              <a:buNone/>
            </a:pPr>
            <a:r>
              <a:rPr lang="zh-CN" altLang="en-US" sz="1600" dirty="0">
                <a:latin typeface="PingFang SC Regular" panose="020B0400000000000000" charset="-122"/>
                <a:ea typeface="PingFang SC Regular" panose="020B0400000000000000" charset="-122"/>
                <a:cs typeface="PingFang SC Regular" panose="020B0400000000000000" charset="-122"/>
              </a:rPr>
              <a:t> </a:t>
            </a:r>
            <a:r>
              <a:rPr lang="en-US" altLang="zh-CN" sz="1600" dirty="0">
                <a:latin typeface="PingFang SC Regular" panose="020B0400000000000000" charset="-122"/>
                <a:ea typeface="PingFang SC Regular" panose="020B0400000000000000" charset="-122"/>
                <a:cs typeface="PingFang SC Regular" panose="020B0400000000000000" charset="-122"/>
              </a:rPr>
              <a:t>        attitude for the common good.</a:t>
            </a:r>
          </a:p>
          <a:p>
            <a:pPr marL="0" indent="0">
              <a:buNone/>
            </a:pPr>
            <a:r>
              <a:rPr lang="en-US" altLang="zh-CN" sz="1600" dirty="0">
                <a:latin typeface="PingFang SC Regular" panose="020B0400000000000000" charset="-122"/>
                <a:ea typeface="PingFang SC Regular" panose="020B0400000000000000" charset="-122"/>
                <a:cs typeface="PingFang SC Regular" panose="020B0400000000000000" charset="-122"/>
              </a:rPr>
              <a:t>         </a:t>
            </a:r>
            <a:r>
              <a:rPr lang="en-US" altLang="zh-CN" sz="1600" dirty="0" err="1">
                <a:latin typeface="PingFang SC Regular" panose="020B0400000000000000" charset="-122"/>
                <a:ea typeface="PingFang SC Regular" panose="020B0400000000000000" charset="-122"/>
                <a:cs typeface="PingFang SC Regular" panose="020B0400000000000000" charset="-122"/>
              </a:rPr>
              <a:t>任何国家都不应自称一贯正确，各国都要准备为了共同的利益重新检查自己的态度</a:t>
            </a:r>
            <a:r>
              <a:rPr lang="en-US" altLang="zh-CN" sz="1600" dirty="0">
                <a:latin typeface="PingFang SC Regular" panose="020B0400000000000000" charset="-122"/>
                <a:ea typeface="PingFang SC Regular" panose="020B0400000000000000" charset="-122"/>
                <a:cs typeface="PingFang SC Regular" panose="020B0400000000000000" charset="-122"/>
              </a:rPr>
              <a:t>。</a:t>
            </a:r>
          </a:p>
          <a:p>
            <a:pPr marL="0" indent="0">
              <a:buNone/>
            </a:pPr>
            <a:endParaRPr lang="en-US" altLang="zh-CN" sz="1600" dirty="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dirty="0">
                <a:latin typeface="PingFang SC Regular" panose="020B0400000000000000" charset="-122"/>
                <a:ea typeface="PingFang SC Regular" panose="020B0400000000000000" charset="-122"/>
                <a:cs typeface="PingFang SC Regular" panose="020B0400000000000000" charset="-122"/>
              </a:rPr>
              <a:t>记忆法：</a:t>
            </a:r>
            <a:r>
              <a:rPr lang="en-US" altLang="zh-CN" sz="1600" dirty="0">
                <a:latin typeface="PingFang SC Regular" panose="020B0400000000000000" charset="-122"/>
                <a:ea typeface="PingFang SC Regular" panose="020B0400000000000000" charset="-122"/>
                <a:cs typeface="PingFang SC Regular" panose="020B0400000000000000" charset="-122"/>
              </a:rPr>
              <a:t>in</a:t>
            </a:r>
            <a:r>
              <a:rPr lang="zh-CN" altLang="en-US" sz="1600" dirty="0">
                <a:latin typeface="PingFang SC Regular" panose="020B0400000000000000" charset="-122"/>
                <a:ea typeface="PingFang SC Regular" panose="020B0400000000000000" charset="-122"/>
                <a:cs typeface="PingFang SC Regular" panose="020B0400000000000000" charset="-122"/>
              </a:rPr>
              <a:t>表否定，</a:t>
            </a:r>
            <a:r>
              <a:rPr lang="en-US" altLang="zh-CN" sz="1600" dirty="0">
                <a:latin typeface="PingFang SC Regular" panose="020B0400000000000000" charset="-122"/>
                <a:ea typeface="PingFang SC Regular" panose="020B0400000000000000" charset="-122"/>
                <a:cs typeface="PingFang SC Regular" panose="020B0400000000000000" charset="-122"/>
              </a:rPr>
              <a:t>fallible</a:t>
            </a:r>
            <a:r>
              <a:rPr lang="zh-CN" altLang="en-US" sz="1600" dirty="0">
                <a:latin typeface="PingFang SC Regular" panose="020B0400000000000000" charset="-122"/>
                <a:ea typeface="PingFang SC Regular" panose="020B0400000000000000" charset="-122"/>
                <a:cs typeface="PingFang SC Regular" panose="020B0400000000000000" charset="-122"/>
              </a:rPr>
              <a:t>不可靠的，有错误的  </a:t>
            </a:r>
            <a:r>
              <a:rPr lang="en-US" altLang="zh-CN" sz="1600" dirty="0">
                <a:latin typeface="PingFang SC Regular" panose="020B0400000000000000" charset="-122"/>
                <a:ea typeface="PingFang SC Regular" panose="020B0400000000000000" charset="-122"/>
                <a:cs typeface="PingFang SC Regular" panose="020B0400000000000000" charset="-122"/>
              </a:rPr>
              <a:t>fall</a:t>
            </a:r>
            <a:r>
              <a:rPr lang="zh-CN" altLang="en-US" sz="1600" dirty="0">
                <a:latin typeface="PingFang SC Regular" panose="020B0400000000000000" charset="-122"/>
                <a:ea typeface="PingFang SC Regular" panose="020B0400000000000000" charset="-122"/>
                <a:cs typeface="PingFang SC Regular" panose="020B0400000000000000" charset="-122"/>
              </a:rPr>
              <a:t>错误 </a:t>
            </a:r>
            <a:r>
              <a:rPr lang="en-US" altLang="zh-CN" sz="1600" dirty="0">
                <a:latin typeface="PingFang SC Regular" panose="020B0400000000000000" charset="-122"/>
                <a:ea typeface="PingFang SC Regular" panose="020B0400000000000000" charset="-122"/>
                <a:cs typeface="PingFang SC Regular" panose="020B0400000000000000" charset="-122"/>
              </a:rPr>
              <a:t>+ </a:t>
            </a:r>
            <a:r>
              <a:rPr lang="en-US" altLang="zh-CN" sz="1600" dirty="0" err="1">
                <a:latin typeface="PingFang SC Regular" panose="020B0400000000000000" charset="-122"/>
                <a:ea typeface="PingFang SC Regular" panose="020B0400000000000000" charset="-122"/>
                <a:cs typeface="PingFang SC Regular" panose="020B0400000000000000" charset="-122"/>
              </a:rPr>
              <a:t>ible</a:t>
            </a:r>
            <a:r>
              <a:rPr lang="en-US" altLang="zh-CN" sz="1600" dirty="0">
                <a:latin typeface="PingFang SC Regular" panose="020B0400000000000000" charset="-122"/>
                <a:ea typeface="PingFang SC Regular" panose="020B0400000000000000" charset="-122"/>
                <a:cs typeface="PingFang SC Regular" panose="020B0400000000000000" charset="-122"/>
              </a:rPr>
              <a:t> (</a:t>
            </a:r>
            <a:r>
              <a:rPr lang="zh-CN" altLang="en-US" sz="1600" dirty="0">
                <a:latin typeface="PingFang SC Regular" panose="020B0400000000000000" charset="-122"/>
                <a:ea typeface="PingFang SC Regular" panose="020B0400000000000000" charset="-122"/>
                <a:cs typeface="PingFang SC Regular" panose="020B0400000000000000" charset="-122"/>
              </a:rPr>
              <a:t>可以的</a:t>
            </a:r>
            <a:r>
              <a:rPr lang="en-US" altLang="zh-CN" sz="1600" dirty="0">
                <a:latin typeface="PingFang SC Regular" panose="020B0400000000000000" charset="-122"/>
                <a:ea typeface="PingFang SC Regular" panose="020B0400000000000000" charset="-122"/>
                <a:cs typeface="PingFang SC Regular" panose="020B0400000000000000" charset="-122"/>
              </a:rPr>
              <a:t>) -&gt; </a:t>
            </a:r>
            <a:r>
              <a:rPr lang="zh-CN" altLang="en-US" sz="1600" dirty="0">
                <a:latin typeface="PingFang SC Regular" panose="020B0400000000000000" charset="-122"/>
                <a:ea typeface="PingFang SC Regular" panose="020B0400000000000000" charset="-122"/>
                <a:cs typeface="PingFang SC Regular" panose="020B0400000000000000" charset="-122"/>
              </a:rPr>
              <a:t>容易犯错的</a:t>
            </a:r>
            <a:endParaRPr lang="en-US" altLang="zh-CN" sz="1600" dirty="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dirty="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dirty="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affirm</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[əˈfɜ:m]</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考法一：确信</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say that something is true in a confident way </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例句：I can affirm that no one will lose their job.</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我可以肯定，谁都不会丢掉工作。</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af</a:t>
            </a:r>
            <a:r>
              <a:rPr lang="zh-CN" altLang="en-US" sz="1600">
                <a:latin typeface="PingFang SC Regular" panose="020B0400000000000000" charset="-122"/>
                <a:ea typeface="PingFang SC Regular" panose="020B0400000000000000" charset="-122"/>
                <a:cs typeface="PingFang SC Regular" panose="020B0400000000000000" charset="-122"/>
              </a:rPr>
              <a:t>表加强，</a:t>
            </a:r>
            <a:r>
              <a:rPr lang="en-US" altLang="zh-CN" sz="1600">
                <a:latin typeface="PingFang SC Regular" panose="020B0400000000000000" charset="-122"/>
                <a:ea typeface="PingFang SC Regular" panose="020B0400000000000000" charset="-122"/>
                <a:cs typeface="PingFang SC Regular" panose="020B0400000000000000" charset="-122"/>
              </a:rPr>
              <a:t>firm=</a:t>
            </a:r>
            <a:r>
              <a:rPr lang="zh-CN" altLang="en-US" sz="1600">
                <a:latin typeface="PingFang SC Regular" panose="020B0400000000000000" charset="-122"/>
                <a:ea typeface="PingFang SC Regular" panose="020B0400000000000000" charset="-122"/>
                <a:cs typeface="PingFang SC Regular" panose="020B0400000000000000" charset="-122"/>
              </a:rPr>
              <a:t>“坚定的，牢固的”</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legitimate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[lɪ'dʒɪtɪmət]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考法一：合法的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allowed according to rules or laws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French government has condemned the coup in Haiti and has demanded the restoration of the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 </a:t>
            </a: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legitimate government.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法国政府已经谴责了海地的政变，并要求恢复合法政府。</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panose="020B0400000000000000" charset="-122"/>
                <a:ea typeface="PingFang SC" panose="020B0400000000000000" charset="-122"/>
                <a:cs typeface="PingFang SC Semibold" panose="020B0400000000000000" charset="-122"/>
              </a:rPr>
              <a:t>记忆法：</a:t>
            </a:r>
            <a:r>
              <a:rPr lang="en-US" altLang="zh-CN" sz="1600">
                <a:latin typeface="PingFang SC" panose="020B0400000000000000" charset="-122"/>
                <a:ea typeface="PingFang SC" panose="020B0400000000000000" charset="-122"/>
                <a:cs typeface="PingFang SC Semibold" panose="020B0400000000000000" charset="-122"/>
              </a:rPr>
              <a:t>legitim-</a:t>
            </a:r>
            <a:r>
              <a:rPr lang="zh-CN" altLang="en-US" sz="1600">
                <a:latin typeface="PingFang SC" panose="020B0400000000000000" charset="-122"/>
                <a:ea typeface="PingFang SC" panose="020B0400000000000000" charset="-122"/>
                <a:cs typeface="PingFang SC Semibold" panose="020B0400000000000000" charset="-122"/>
              </a:rPr>
              <a:t>使合法</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sophist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[ˈsɒfɪst]</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考法一：诡辩者</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a captious or fallacious reasoner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To be a sophist is not an easy task.</a:t>
            </a:r>
            <a:r>
              <a:rPr lang="zh-CN" altLang="en-US" sz="1600">
                <a:latin typeface="PingFang SC Regular" panose="020B0400000000000000" charset="-122"/>
                <a:ea typeface="PingFang SC Regular" panose="020B0400000000000000" charset="-122"/>
                <a:cs typeface="PingFang SC Regular" panose="020B0400000000000000" charset="-122"/>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想做一个诡辩者不是件容易的事。</a:t>
            </a:r>
            <a:endParaRPr lang="zh-CN" altLang="en-US"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考法二：哲学家</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n. philosopher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例句：Taylor, the founder of the Milidu School</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 </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is a famous sophist.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米利都学派的创始人泰勒斯是著名的哲学家。</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soph-</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智慧，</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ist-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人</a:t>
            </a:r>
            <a:endParaRPr lang="en-US" altLang="zh-CN"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evangelist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[ɪ'vændʒəlɪst]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考法一：热情的推动者</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an enthusiastic advocate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例句：He is an evangelist of junk bonds.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他是低档风险债券的鼓吹者。</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panose="020B0400000000000000" charset="-122"/>
                <a:ea typeface="PingFang SC" panose="020B0400000000000000" charset="-122"/>
                <a:cs typeface="PingFang SC Semibold" panose="020B0400000000000000" charset="-122"/>
              </a:rPr>
              <a:t>记忆法：</a:t>
            </a:r>
            <a:r>
              <a:rPr lang="en-US" altLang="zh-CN" sz="1600">
                <a:latin typeface="PingFang SC" panose="020B0400000000000000" charset="-122"/>
                <a:ea typeface="PingFang SC" panose="020B0400000000000000" charset="-122"/>
                <a:cs typeface="PingFang SC Semibold" panose="020B0400000000000000" charset="-122"/>
              </a:rPr>
              <a:t>ev=eu-</a:t>
            </a:r>
            <a:r>
              <a:rPr lang="zh-CN" altLang="en-US" sz="1600">
                <a:latin typeface="PingFang SC" panose="020B0400000000000000" charset="-122"/>
                <a:ea typeface="PingFang SC" panose="020B0400000000000000" charset="-122"/>
                <a:cs typeface="PingFang SC Semibold" panose="020B0400000000000000" charset="-122"/>
              </a:rPr>
              <a:t>好，</a:t>
            </a:r>
            <a:r>
              <a:rPr lang="en-US" altLang="zh-CN" sz="1600">
                <a:latin typeface="PingFang SC" panose="020B0400000000000000" charset="-122"/>
                <a:ea typeface="PingFang SC" panose="020B0400000000000000" charset="-122"/>
                <a:cs typeface="PingFang SC Semibold" panose="020B0400000000000000" charset="-122"/>
              </a:rPr>
              <a:t>angel-</a:t>
            </a:r>
            <a:r>
              <a:rPr lang="zh-CN" altLang="en-US" sz="1600">
                <a:latin typeface="PingFang SC" panose="020B0400000000000000" charset="-122"/>
                <a:ea typeface="PingFang SC" panose="020B0400000000000000" charset="-122"/>
                <a:cs typeface="PingFang SC Semibold" panose="020B0400000000000000" charset="-122"/>
              </a:rPr>
              <a:t>基督教中的信使，</a:t>
            </a:r>
            <a:r>
              <a:rPr lang="en-US" altLang="zh-CN" sz="1600">
                <a:latin typeface="PingFang SC" panose="020B0400000000000000" charset="-122"/>
                <a:ea typeface="PingFang SC" panose="020B0400000000000000" charset="-122"/>
                <a:cs typeface="PingFang SC Semibold" panose="020B0400000000000000" charset="-122"/>
              </a:rPr>
              <a:t>ist</a:t>
            </a:r>
            <a:r>
              <a:rPr lang="zh-CN" altLang="en-US" sz="1600">
                <a:latin typeface="PingFang SC" panose="020B0400000000000000" charset="-122"/>
                <a:ea typeface="PingFang SC" panose="020B0400000000000000" charset="-122"/>
                <a:cs typeface="PingFang SC Semibold" panose="020B0400000000000000" charset="-122"/>
              </a:rPr>
              <a:t>人</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diminish</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[dɪˈmɪnɪʃ]</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考法一：减少</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make less or cause to appear less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evidence suggests that our sense of touch is programmed to diminish with age.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有证据表明，我们的触觉会随着年龄的增长而减损。</a:t>
            </a:r>
            <a:endParaRPr lang="zh-CN" altLang="en-US"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考法二：贬低</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lessen the authority or reputation of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sz="1600">
                <a:latin typeface="PingFang SC Regular" panose="020B0400000000000000" charset="-122"/>
                <a:ea typeface="PingFang SC Regular" panose="020B0400000000000000" charset="-122"/>
                <a:cs typeface="PingFang SC Regular" panose="020B0400000000000000" charset="-122"/>
                <a:sym typeface="+mn-ea"/>
              </a:rPr>
              <a:t>I don't wish to diminish the importance of their contribution.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我并不想贬低他们所作贡献的重要性。</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dimin-</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变小，变少，</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ish-</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动词后缀</a:t>
            </a:r>
            <a:endParaRPr lang="en-US" altLang="zh-CN"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incursion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[ɪnˈkɜ:ʃn]</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考法一：入侵</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a sudden invasion or attack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English incursion was doomed from the outset.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从一开始，英格兰人的入侵就注定了失败。</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考法二：进入</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n. an entering in or into (something, such as an activity or undertaking)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sz="1600">
                <a:latin typeface="PingFang SC Regular" panose="020B0400000000000000" charset="-122"/>
                <a:ea typeface="PingFang SC Regular" panose="020B0400000000000000" charset="-122"/>
                <a:cs typeface="PingFang SC Regular" panose="020B0400000000000000" charset="-122"/>
                <a:sym typeface="+mn-ea"/>
              </a:rPr>
              <a:t>Traditional crafts remain remarkably unchanged by the slow incursion of modern ways.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传统工艺继续保持原有的特色，没有因现代化手段的缓慢引入而改变。</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记忆法：联想记忆法</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-in=</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进入，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cursion</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谐音“砍杀”，进一个地方砍杀</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入侵</a:t>
            </a:r>
            <a:endParaRPr lang="en-US" altLang="zh-CN"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contemplate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[ˈkɒntəmpleɪt]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考法一：深入思考</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think deeply or carefully about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young surgeon contemplated the difficult operation of kidney transplant.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年轻的外科医生为肾移植这一棘手的手术苦思冥想。</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等价词：ponder</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lnSpc>
                <a:spcPct val="150000"/>
              </a:lnSpc>
              <a:buNone/>
            </a:pPr>
            <a:r>
              <a:rPr lang="zh-CN" altLang="en-US" sz="1600">
                <a:latin typeface="PingFang SC" panose="020B0400000000000000" charset="-122"/>
                <a:ea typeface="PingFang SC" panose="020B0400000000000000" charset="-122"/>
                <a:cs typeface="PingFang SC Semibold" panose="020B0400000000000000" charset="-122"/>
              </a:rPr>
              <a:t>记忆法：con-,表强调，-tem，砍，切，词源同tome，anatomy，temple。本义为一块保留（切下来）的用来占卜的神圣之地，后用来指思考的地方，沉思，考虑。</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75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abstract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['æbstrækt]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考法一：笼统的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relating to or involving general ideas or qualities rather than specific people, objects, or actions</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例句：His painting went through both representational and abstract periods.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他的绘画经历了具象风格和抽象风格两个阶段。</a:t>
            </a: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等价词：general</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考法二：抽象的，深奥的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adj. difficult to understand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例句：I find it hard to think about abstract ideas like the meaning of life.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我发现思考生命的意义这类抽象概念并不容易。</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850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abstract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['æbstrækt]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考法三：摘要</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a brief written statement of the main points or facts in a longer report, speech, etc.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例句：From the point of view of rhetoric, we are not merely logical thinkingmachines, creatures abstracted from time and space.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从修辞学的角度来看，我们不仅仅是逻辑思考的机器，从时间和空间中抽象出来的生物。</a:t>
            </a: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考法四：提取</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obtain or remove from a source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例句：Some people can abstract precious medicines from ordinary substancies.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有些人能从普通物质中提取贵重药物。</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考法五：分散注意力</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draw away the attention of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例句：She tried to abstract my attention from my work.</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她企图转移我对工作的注意力。</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unceasing</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[ʌnˈsi:sɪŋ]</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考法一：不停的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never stopping</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例句：Human society makes unceasing progress.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人类社会总是不断进步的。</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等价词：unremitting</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lnSpc>
                <a:spcPct val="150000"/>
              </a:lnSpc>
              <a:buNone/>
            </a:pPr>
            <a:r>
              <a:rPr lang="zh-CN" altLang="en-US" sz="1600">
                <a:latin typeface="PingFang SC" panose="020B0400000000000000" charset="-122"/>
                <a:ea typeface="PingFang SC" panose="020B0400000000000000" charset="-122"/>
                <a:cs typeface="PingFang SC Semibold" panose="020B0400000000000000" charset="-122"/>
              </a:rPr>
              <a:t>记忆法：</a:t>
            </a:r>
            <a:r>
              <a:rPr lang="en-US" altLang="zh-CN" sz="1600">
                <a:latin typeface="PingFang SC" panose="020B0400000000000000" charset="-122"/>
                <a:ea typeface="PingFang SC" panose="020B0400000000000000" charset="-122"/>
                <a:cs typeface="PingFang SC Semibold" panose="020B0400000000000000" charset="-122"/>
              </a:rPr>
              <a:t>un-</a:t>
            </a:r>
            <a:r>
              <a:rPr lang="zh-CN" altLang="en-US" sz="1600">
                <a:latin typeface="PingFang SC" panose="020B0400000000000000" charset="-122"/>
                <a:ea typeface="PingFang SC" panose="020B0400000000000000" charset="-122"/>
                <a:cs typeface="PingFang SC Semibold" panose="020B0400000000000000" charset="-122"/>
              </a:rPr>
              <a:t>否定前缀，</a:t>
            </a:r>
            <a:r>
              <a:rPr lang="en-US" altLang="zh-CN" sz="1600">
                <a:latin typeface="PingFang SC" panose="020B0400000000000000" charset="-122"/>
                <a:ea typeface="PingFang SC" panose="020B0400000000000000" charset="-122"/>
                <a:cs typeface="PingFang SC Semibold" panose="020B0400000000000000" charset="-122"/>
              </a:rPr>
              <a:t>cease-</a:t>
            </a:r>
            <a:r>
              <a:rPr lang="zh-CN" altLang="en-US" sz="1600">
                <a:latin typeface="PingFang SC" panose="020B0400000000000000" charset="-122"/>
                <a:ea typeface="PingFang SC" panose="020B0400000000000000" charset="-122"/>
                <a:cs typeface="PingFang SC Semibold" panose="020B0400000000000000" charset="-122"/>
              </a:rPr>
              <a:t>停止</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solemn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[ˈsɒləm]</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考法一：严肃的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very serious or formal in manner</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例句：His solemn little face broke into smiles.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他严肃的小脸蛋上突然绽放出笑容。</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等价词：somber</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lnSpc>
                <a:spcPct val="150000"/>
              </a:lnSpc>
              <a:buNone/>
            </a:pPr>
            <a:r>
              <a:rPr lang="zh-CN" altLang="en-US" sz="1600">
                <a:latin typeface="PingFang SC" panose="020B0400000000000000" charset="-122"/>
                <a:ea typeface="PingFang SC" panose="020B0400000000000000" charset="-122"/>
                <a:cs typeface="PingFang SC Semibold" panose="020B0400000000000000" charset="-122"/>
              </a:rPr>
              <a:t>记忆法：sole</a:t>
            </a:r>
            <a:r>
              <a:rPr lang="en-US" altLang="zh-CN" sz="1600">
                <a:latin typeface="PingFang SC" panose="020B0400000000000000" charset="-122"/>
                <a:ea typeface="PingFang SC" panose="020B0400000000000000" charset="-122"/>
                <a:cs typeface="PingFang SC Semibold" panose="020B0400000000000000" charset="-122"/>
              </a:rPr>
              <a:t>-</a:t>
            </a:r>
            <a:r>
              <a:rPr lang="zh-CN" altLang="en-US" sz="1600">
                <a:latin typeface="PingFang SC" panose="020B0400000000000000" charset="-122"/>
                <a:ea typeface="PingFang SC" panose="020B0400000000000000" charset="-122"/>
                <a:cs typeface="PingFang SC Semibold" panose="020B0400000000000000" charset="-122"/>
              </a:rPr>
              <a:t>单独+mn（形似moon，月亮）→一个人在月亮下，严肃地赏月。</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contradictory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[ˌkɒntrəˈdɪktəri]</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考法一：矛盾的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involving or having information that disagrees with other information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contradictory statements are symptoms of disarray in the administration.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这些互相矛盾的说法反映了管理的混乱。</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等价词：dichotomous</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contra-</a:t>
            </a:r>
            <a:r>
              <a:rPr lang="zh-CN" altLang="en-US" sz="1600">
                <a:latin typeface="PingFang SC Regular" panose="020B0400000000000000" charset="-122"/>
                <a:ea typeface="PingFang SC Regular" panose="020B0400000000000000" charset="-122"/>
                <a:cs typeface="PingFang SC Regular" panose="020B0400000000000000" charset="-122"/>
              </a:rPr>
              <a:t>反，</a:t>
            </a:r>
            <a:r>
              <a:rPr lang="en-US" altLang="zh-CN" sz="1600">
                <a:latin typeface="PingFang SC Regular" panose="020B0400000000000000" charset="-122"/>
                <a:ea typeface="PingFang SC Regular" panose="020B0400000000000000" charset="-122"/>
                <a:cs typeface="PingFang SC Regular" panose="020B0400000000000000" charset="-122"/>
              </a:rPr>
              <a:t>dict=</a:t>
            </a:r>
            <a:r>
              <a:rPr lang="zh-CN" altLang="en-US" sz="1600">
                <a:latin typeface="PingFang SC Regular" panose="020B0400000000000000" charset="-122"/>
                <a:ea typeface="PingFang SC Regular" panose="020B0400000000000000" charset="-122"/>
                <a:cs typeface="PingFang SC Regular" panose="020B0400000000000000" charset="-122"/>
              </a:rPr>
              <a:t>说</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preachy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[ˈpri:tʃi]</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考法一：爱说教的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trying to teach something in a way that is annoying or unwanted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novel was preachy but sugared heavily with jokes.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这部小说虽然有说教性质，但却搀有大量笑话，使人易于接受。</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等价词：sanctimonious, didactic</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lnSpc>
                <a:spcPct val="150000"/>
              </a:lnSpc>
              <a:buNone/>
            </a:pPr>
            <a:r>
              <a:rPr lang="zh-CN" altLang="en-US" sz="1600">
                <a:latin typeface="PingFang SC" panose="020B0400000000000000" charset="-122"/>
                <a:ea typeface="PingFang SC" panose="020B0400000000000000" charset="-122"/>
                <a:cs typeface="PingFang SC Semibold" panose="020B0400000000000000" charset="-122"/>
              </a:rPr>
              <a:t>记忆法：源自晚期拉丁语 praedicare，</a:t>
            </a:r>
            <a:r>
              <a:rPr lang="en-US" altLang="zh-CN" sz="1600">
                <a:latin typeface="PingFang SC" panose="020B0400000000000000" charset="-122"/>
                <a:ea typeface="PingFang SC" panose="020B0400000000000000" charset="-122"/>
                <a:cs typeface="PingFang SC Semibold" panose="020B0400000000000000" charset="-122"/>
              </a:rPr>
              <a:t>pre-</a:t>
            </a:r>
            <a:r>
              <a:rPr lang="zh-CN" altLang="en-US" sz="1600">
                <a:latin typeface="PingFang SC" panose="020B0400000000000000" charset="-122"/>
                <a:ea typeface="PingFang SC" panose="020B0400000000000000" charset="-122"/>
                <a:cs typeface="PingFang SC Semibold" panose="020B0400000000000000" charset="-122"/>
              </a:rPr>
              <a:t>在</a:t>
            </a:r>
            <a:r>
              <a:rPr lang="en-US" altLang="zh-CN" sz="1600">
                <a:latin typeface="PingFang SC" panose="020B0400000000000000" charset="-122"/>
                <a:ea typeface="PingFang SC" panose="020B0400000000000000" charset="-122"/>
                <a:cs typeface="PingFang SC Semibold" panose="020B0400000000000000" charset="-122"/>
              </a:rPr>
              <a:t>...</a:t>
            </a:r>
            <a:r>
              <a:rPr lang="zh-CN" altLang="en-US" sz="1600">
                <a:latin typeface="PingFang SC" panose="020B0400000000000000" charset="-122"/>
                <a:ea typeface="PingFang SC" panose="020B0400000000000000" charset="-122"/>
                <a:cs typeface="PingFang SC Semibold" panose="020B0400000000000000" charset="-122"/>
              </a:rPr>
              <a:t>前面，</a:t>
            </a:r>
            <a:r>
              <a:rPr lang="en-US" altLang="zh-CN" sz="1600">
                <a:latin typeface="PingFang SC" panose="020B0400000000000000" charset="-122"/>
                <a:ea typeface="PingFang SC" panose="020B0400000000000000" charset="-122"/>
                <a:cs typeface="PingFang SC Semibold" panose="020B0400000000000000" charset="-122"/>
              </a:rPr>
              <a:t>dic-</a:t>
            </a:r>
            <a:r>
              <a:rPr lang="zh-CN" altLang="en-US" sz="1600">
                <a:latin typeface="PingFang SC" panose="020B0400000000000000" charset="-122"/>
                <a:ea typeface="PingFang SC" panose="020B0400000000000000" charset="-122"/>
                <a:cs typeface="PingFang SC Semibold" panose="020B0400000000000000" charset="-122"/>
              </a:rPr>
              <a:t>说</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inscrutable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[ɪnˈskru:təbl]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考法一：难以理解的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difficult to understand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例句：His impenetrable eyes and inscrutable countenance give little away.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他让人捉摸不透的眼神和深不可测的表情几乎什么也没流露。</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等价词：uninformative, impenetrable, abstruse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lnSpc>
                <a:spcPct val="150000"/>
              </a:lnSpc>
              <a:buNone/>
            </a:pPr>
            <a:r>
              <a:rPr lang="zh-CN" altLang="en-US" sz="1600">
                <a:latin typeface="PingFang SC" panose="020B0400000000000000" charset="-122"/>
                <a:ea typeface="PingFang SC" panose="020B0400000000000000" charset="-122"/>
                <a:cs typeface="PingFang SC Semibold" panose="020B0400000000000000" charset="-122"/>
              </a:rPr>
              <a:t>记忆法：in-否定，-scr，分割，分开，词源同shear，scrutiny。即不可分开的，难以分析的，引申词义难以理解的。</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7700" y="414655"/>
            <a:ext cx="10515600" cy="5762625"/>
          </a:xfrm>
        </p:spPr>
        <p:txBody>
          <a:bodyPr/>
          <a:lstStyle/>
          <a:p>
            <a:pPr marL="0" indent="0">
              <a:buNone/>
            </a:pPr>
            <a:r>
              <a:rPr lang="zh-CN" altLang="en-US" sz="2400" b="1"/>
              <a:t>要求：</a:t>
            </a:r>
          </a:p>
          <a:p>
            <a:pPr marL="0" indent="0">
              <a:buNone/>
            </a:pPr>
            <a:r>
              <a:rPr lang="en-US" altLang="zh-CN" sz="1800"/>
              <a:t>1. </a:t>
            </a:r>
            <a:r>
              <a:rPr lang="zh-CN" altLang="en-US" sz="1800">
                <a:sym typeface="+mn-ea"/>
              </a:rPr>
              <a:t>讲解的时候必须加一些写写画画的笔记。但是</a:t>
            </a:r>
            <a:r>
              <a:rPr lang="zh-CN" altLang="en-US" sz="1800"/>
              <a:t>页眉页脚不要写笔记，后期会加一些内容。</a:t>
            </a:r>
          </a:p>
          <a:p>
            <a:pPr marL="0" indent="0">
              <a:buNone/>
            </a:pPr>
            <a:r>
              <a:rPr lang="en-US" altLang="zh-CN" sz="1800"/>
              <a:t>2. </a:t>
            </a:r>
            <a:r>
              <a:rPr lang="zh-CN" altLang="en-US" sz="1800">
                <a:sym typeface="+mn-ea"/>
              </a:rPr>
              <a:t>每个单词单独一个视频，不要录成长视频。</a:t>
            </a:r>
          </a:p>
          <a:p>
            <a:pPr marL="0" indent="0">
              <a:buNone/>
            </a:pPr>
            <a:r>
              <a:rPr lang="en-US" altLang="zh-CN" sz="1800"/>
              <a:t>3. </a:t>
            </a:r>
            <a:r>
              <a:rPr lang="zh-CN" altLang="en-US" sz="1800"/>
              <a:t>头像出现在右上角，不要放到其他地方。</a:t>
            </a:r>
          </a:p>
          <a:p>
            <a:pPr marL="0" indent="0">
              <a:buNone/>
            </a:pPr>
            <a:r>
              <a:rPr lang="en-US" altLang="zh-CN" sz="1800"/>
              <a:t>4. </a:t>
            </a:r>
            <a:r>
              <a:rPr lang="zh-CN" altLang="en-US" sz="1800"/>
              <a:t>记忆法必须写全，不要在后期讲解的时候来添加。</a:t>
            </a:r>
          </a:p>
          <a:p>
            <a:pPr marL="0" indent="0">
              <a:buNone/>
            </a:pPr>
            <a:r>
              <a:rPr lang="en-US" altLang="zh-CN" sz="1800"/>
              <a:t>5. </a:t>
            </a:r>
            <a:r>
              <a:rPr lang="zh-CN" altLang="en-US" sz="1800"/>
              <a:t>字体要求如下。（建议直接用模板改，不要去动模板，模板有水印，有</a:t>
            </a:r>
            <a:r>
              <a:rPr lang="en-US" altLang="zh-CN" sz="1800"/>
              <a:t>logo</a:t>
            </a:r>
            <a:r>
              <a:rPr lang="zh-CN" altLang="en-US" sz="1800"/>
              <a:t>）</a:t>
            </a:r>
          </a:p>
          <a:p>
            <a:pPr marL="0" indent="0">
              <a:buNone/>
            </a:pPr>
            <a:r>
              <a:rPr lang="en-US" altLang="zh-CN" sz="1800"/>
              <a:t>6. </a:t>
            </a:r>
            <a:r>
              <a:rPr lang="zh-CN" altLang="en-US" sz="1800"/>
              <a:t>用单词小程序镇考机经词乱序版作为</a:t>
            </a:r>
            <a:r>
              <a:rPr lang="en-US" altLang="zh-CN" sz="1800"/>
              <a:t>PPT</a:t>
            </a:r>
            <a:r>
              <a:rPr lang="zh-CN" altLang="en-US" sz="1800"/>
              <a:t>内容核心，释义例句等价词和小程序保持一样，记忆法自己发挥，可以用手写部分扩展其他更多内容。</a:t>
            </a:r>
          </a:p>
          <a:p>
            <a:pPr marL="0" indent="0">
              <a:buNone/>
            </a:pPr>
            <a:r>
              <a:rPr lang="en-US" altLang="zh-CN" sz="1800"/>
              <a:t>7. </a:t>
            </a:r>
            <a:r>
              <a:rPr lang="zh-CN" altLang="en-US" sz="1800"/>
              <a:t>每人先给我录一个</a:t>
            </a:r>
            <a:r>
              <a:rPr lang="en-US" altLang="zh-CN" sz="1800"/>
              <a:t>demo</a:t>
            </a:r>
            <a:r>
              <a:rPr lang="zh-CN" altLang="en-US" sz="1800"/>
              <a:t>，符合要求之后即可开始录制其他内容。</a:t>
            </a:r>
          </a:p>
          <a:p>
            <a:pPr marL="0" indent="0">
              <a:buNone/>
            </a:pPr>
            <a:endParaRPr lang="zh-CN" altLang="en-US" sz="1800"/>
          </a:p>
        </p:txBody>
      </p:sp>
      <p:pic>
        <p:nvPicPr>
          <p:cNvPr id="4" name="图片 3"/>
          <p:cNvPicPr>
            <a:picLocks noChangeAspect="1"/>
          </p:cNvPicPr>
          <p:nvPr>
            <p:custDataLst>
              <p:tags r:id="rId1"/>
            </p:custDataLst>
          </p:nvPr>
        </p:nvPicPr>
        <p:blipFill>
          <a:blip r:embed="rId3"/>
          <a:stretch>
            <a:fillRect/>
          </a:stretch>
        </p:blipFill>
        <p:spPr>
          <a:xfrm>
            <a:off x="2938780" y="3853815"/>
            <a:ext cx="4801235" cy="2713990"/>
          </a:xfrm>
          <a:prstGeom prst="rect">
            <a:avLst/>
          </a:prstGeom>
        </p:spPr>
      </p:pic>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a:t>任务分配：（以乱序的版本来录，后期会剪辑成正序）</a:t>
            </a:r>
          </a:p>
          <a:p>
            <a:pPr marL="0" indent="0">
              <a:buNone/>
            </a:pPr>
            <a:r>
              <a:rPr lang="zh-CN" altLang="en-US" sz="1800"/>
              <a:t>博哥：</a:t>
            </a:r>
            <a:r>
              <a:rPr lang="en-US" altLang="zh-CN" sz="1800"/>
              <a:t>day2</a:t>
            </a:r>
            <a:r>
              <a:rPr lang="zh-CN" altLang="en-US" sz="1800"/>
              <a:t>和</a:t>
            </a:r>
            <a:r>
              <a:rPr lang="en-US" altLang="zh-CN" sz="1800"/>
              <a:t>day5</a:t>
            </a:r>
          </a:p>
          <a:p>
            <a:pPr marL="0" indent="0">
              <a:buNone/>
            </a:pPr>
            <a:r>
              <a:rPr lang="zh-CN" altLang="en-US" sz="1800"/>
              <a:t>小爽：</a:t>
            </a:r>
            <a:r>
              <a:rPr lang="en-US" altLang="zh-CN" sz="1800"/>
              <a:t>day3</a:t>
            </a:r>
            <a:r>
              <a:rPr lang="zh-CN" altLang="en-US" sz="1800"/>
              <a:t>和</a:t>
            </a:r>
            <a:r>
              <a:rPr lang="en-US" altLang="zh-CN" sz="1800"/>
              <a:t>day6</a:t>
            </a:r>
          </a:p>
          <a:p>
            <a:pPr marL="0" indent="0">
              <a:buNone/>
            </a:pPr>
            <a:r>
              <a:rPr lang="zh-CN" altLang="en-US" sz="1800"/>
              <a:t>璇姐：</a:t>
            </a:r>
            <a:r>
              <a:rPr lang="en-US" altLang="zh-CN" sz="1800"/>
              <a:t>day4</a:t>
            </a:r>
            <a:r>
              <a:rPr lang="zh-CN" altLang="en-US" sz="1800"/>
              <a:t>和</a:t>
            </a:r>
            <a:r>
              <a:rPr lang="en-US" altLang="zh-CN" sz="1800"/>
              <a:t>day7</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chaotic</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[keɪˈɒtɪk]</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考法一：混乱的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in a state of complete disorder and confusion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Mullins began to rummage among the chaotic mess of papers on his desk.</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马林斯开始在桌子上一堆乱七八糟的文件里翻来翻去。</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chao</a:t>
            </a:r>
            <a:r>
              <a:rPr lang="zh-CN" altLang="en-US" sz="1600">
                <a:latin typeface="PingFang SC Regular" panose="020B0400000000000000" charset="-122"/>
                <a:ea typeface="PingFang SC Regular" panose="020B0400000000000000" charset="-122"/>
                <a:cs typeface="PingFang SC Regular" panose="020B0400000000000000" charset="-122"/>
              </a:rPr>
              <a:t>谐音“吵”，从“吵”联想到“混乱”</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breakthrough</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[ˈbreɪkθru:]</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考法一：突破</a:t>
            </a:r>
            <a:r>
              <a:rPr lang="en-US" altLang="zh-CN" sz="1600" b="1">
                <a:latin typeface="PingFang SC Regular" panose="020B0400000000000000" charset="-122"/>
                <a:ea typeface="PingFang SC Regular" panose="020B0400000000000000" charset="-122"/>
                <a:cs typeface="PingFang SC Regular" panose="020B0400000000000000" charset="-122"/>
                <a:sym typeface="+mn-ea"/>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a sudden increase in knowledge, understanding, etc.</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例句：Scientists have made a breakthrough in their treatment of that disease.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科学家在治疗那种疾病方面已有突破。</a:t>
            </a:r>
            <a:endParaRPr lang="en-US" altLang="zh-CN" sz="1600" b="1">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break=</a:t>
            </a:r>
            <a:r>
              <a:rPr lang="zh-CN" altLang="en-US" sz="1600">
                <a:latin typeface="PingFang SC Regular" panose="020B0400000000000000" charset="-122"/>
                <a:ea typeface="PingFang SC Regular" panose="020B0400000000000000" charset="-122"/>
                <a:cs typeface="PingFang SC Regular" panose="020B0400000000000000" charset="-122"/>
              </a:rPr>
              <a:t>打破，</a:t>
            </a:r>
            <a:r>
              <a:rPr lang="en-US" altLang="zh-CN" sz="1600">
                <a:latin typeface="PingFang SC Regular" panose="020B0400000000000000" charset="-122"/>
                <a:ea typeface="PingFang SC Regular" panose="020B0400000000000000" charset="-122"/>
                <a:cs typeface="PingFang SC Regular" panose="020B0400000000000000" charset="-122"/>
              </a:rPr>
              <a:t>through=</a:t>
            </a:r>
            <a:r>
              <a:rPr lang="zh-CN" altLang="en-US" sz="1600">
                <a:latin typeface="PingFang SC Regular" panose="020B0400000000000000" charset="-122"/>
                <a:ea typeface="PingFang SC Regular" panose="020B0400000000000000" charset="-122"/>
                <a:cs typeface="PingFang SC Regular" panose="020B0400000000000000" charset="-122"/>
              </a:rPr>
              <a:t>通过，打破并且通过</a:t>
            </a:r>
            <a:r>
              <a:rPr lang="en-US" altLang="zh-CN" sz="1600">
                <a:latin typeface="PingFang SC Regular" panose="020B0400000000000000" charset="-122"/>
                <a:ea typeface="PingFang SC Regular" panose="020B0400000000000000" charset="-122"/>
                <a:cs typeface="PingFang SC Regular" panose="020B0400000000000000" charset="-122"/>
              </a:rPr>
              <a:t>=</a:t>
            </a:r>
            <a:r>
              <a:rPr lang="zh-CN" altLang="en-US" sz="1600">
                <a:latin typeface="PingFang SC Regular" panose="020B0400000000000000" charset="-122"/>
                <a:ea typeface="PingFang SC Regular" panose="020B0400000000000000" charset="-122"/>
                <a:cs typeface="PingFang SC Regular" panose="020B0400000000000000" charset="-122"/>
              </a:rPr>
              <a:t>突破</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25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snub</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[snʌb]</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考法一：冷落</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ignore in a deliberate and insulting way</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例句：He snubbed her in public and made her feel an idiot.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他当众冷落她，让她觉得自己像一个白痴似的。</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考法二：抵制</a:t>
            </a: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restrain the action of </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例句：All the country's leading players snubbed the tournament.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全国的顶尖运动员都抵制那次比赛。</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等价词：slight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记忆法：谐音“傻了吧”，联想到“冷落，反对”的意思</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obstacle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['ɑbstəkl]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考法一：障碍</a:t>
            </a:r>
            <a:r>
              <a:rPr lang="en-US" altLang="zh-CN" sz="1600" b="1">
                <a:latin typeface="PingFang SC Regular" panose="020B0400000000000000" charset="-122"/>
                <a:ea typeface="PingFang SC Regular" panose="020B0400000000000000" charset="-122"/>
                <a:cs typeface="PingFang SC Regular" panose="020B0400000000000000" charset="-122"/>
                <a:sym typeface="+mn-ea"/>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something that impedes progress or achievement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 lack of qualifications can be a major obstacle to finding a job.</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学历不足可能成为谋职的主要障碍。</a:t>
            </a:r>
            <a:endParaRPr lang="en-US" altLang="zh-CN" sz="1600" b="1">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ob</a:t>
            </a:r>
            <a:r>
              <a:rPr lang="zh-CN" altLang="en-US" sz="1600">
                <a:latin typeface="PingFang SC Regular" panose="020B0400000000000000" charset="-122"/>
                <a:ea typeface="PingFang SC Regular" panose="020B0400000000000000" charset="-122"/>
                <a:cs typeface="PingFang SC Regular" panose="020B0400000000000000" charset="-122"/>
              </a:rPr>
              <a:t>表示“反，倒着”，</a:t>
            </a:r>
            <a:r>
              <a:rPr lang="en-US" altLang="zh-CN" sz="1600">
                <a:latin typeface="PingFang SC Regular" panose="020B0400000000000000" charset="-122"/>
                <a:ea typeface="PingFang SC Regular" panose="020B0400000000000000" charset="-122"/>
                <a:cs typeface="PingFang SC Regular" panose="020B0400000000000000" charset="-122"/>
              </a:rPr>
              <a:t>st=stand=</a:t>
            </a:r>
            <a:r>
              <a:rPr lang="zh-CN" altLang="en-US" sz="1600">
                <a:latin typeface="PingFang SC Regular" panose="020B0400000000000000" charset="-122"/>
                <a:ea typeface="PingFang SC Regular" panose="020B0400000000000000" charset="-122"/>
                <a:cs typeface="PingFang SC Regular" panose="020B0400000000000000" charset="-122"/>
              </a:rPr>
              <a:t>“站”</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preclude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[prɪˈklu:d]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考法一：排除，防止</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make impossible by necessary consequence: rule out in advance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例句：We try to preclude any possibility of misunderstanding.</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我们努力排除任何误解的可能性。</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等价词：prevent, rule out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pre</a:t>
            </a:r>
            <a:r>
              <a:rPr lang="zh-CN" altLang="en-US" sz="1600">
                <a:latin typeface="PingFang SC Regular" panose="020B0400000000000000" charset="-122"/>
                <a:ea typeface="PingFang SC Regular" panose="020B0400000000000000" charset="-122"/>
                <a:cs typeface="PingFang SC Regular" panose="020B0400000000000000" charset="-122"/>
              </a:rPr>
              <a:t>表示“前”，</a:t>
            </a:r>
            <a:r>
              <a:rPr lang="en-US" altLang="zh-CN" sz="1600">
                <a:latin typeface="PingFang SC Regular" panose="020B0400000000000000" charset="-122"/>
                <a:ea typeface="PingFang SC Regular" panose="020B0400000000000000" charset="-122"/>
                <a:cs typeface="PingFang SC Regular" panose="020B0400000000000000" charset="-122"/>
              </a:rPr>
              <a:t>clud</a:t>
            </a:r>
            <a:r>
              <a:rPr lang="zh-CN" altLang="en-US" sz="1600">
                <a:latin typeface="PingFang SC Regular" panose="020B0400000000000000" charset="-122"/>
                <a:ea typeface="PingFang SC Regular" panose="020B0400000000000000" charset="-122"/>
                <a:cs typeface="PingFang SC Regular" panose="020B0400000000000000" charset="-122"/>
              </a:rPr>
              <a:t>表示“关闭”</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tilt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[tɪlt]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考法一：倾斜，偏见</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slant, bias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table is at a slight tilt.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这桌子有点儿歪。</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等价词：list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记忆法：谐音“踢了它”，被踢了之后就会倾斜。</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enduring</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[ɪnˈdjʊərɪŋ]</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考法一：持久的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lasting, durable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例句：Only Marilyn has proved as an enduring fashion icon.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只有玛丽莲是常青的时尚偶像。</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en=</a:t>
            </a:r>
            <a:r>
              <a:rPr lang="zh-CN" altLang="en-US" sz="1600">
                <a:latin typeface="PingFang SC Regular" panose="020B0400000000000000" charset="-122"/>
                <a:ea typeface="PingFang SC Regular" panose="020B0400000000000000" charset="-122"/>
                <a:cs typeface="PingFang SC Regular" panose="020B0400000000000000" charset="-122"/>
              </a:rPr>
              <a:t>使，</a:t>
            </a:r>
            <a:r>
              <a:rPr lang="en-US" altLang="zh-CN" sz="1600">
                <a:latin typeface="PingFang SC Regular" panose="020B0400000000000000" charset="-122"/>
                <a:ea typeface="PingFang SC Regular" panose="020B0400000000000000" charset="-122"/>
                <a:cs typeface="PingFang SC Regular" panose="020B0400000000000000" charset="-122"/>
              </a:rPr>
              <a:t>dur=</a:t>
            </a:r>
            <a:r>
              <a:rPr lang="zh-CN" altLang="en-US" sz="1600">
                <a:latin typeface="PingFang SC Regular" panose="020B0400000000000000" charset="-122"/>
                <a:ea typeface="PingFang SC Regular" panose="020B0400000000000000" charset="-122"/>
                <a:cs typeface="PingFang SC Regular" panose="020B0400000000000000" charset="-122"/>
              </a:rPr>
              <a:t>持久，持续，</a:t>
            </a:r>
            <a:r>
              <a:rPr lang="en-US" altLang="zh-CN" sz="1600">
                <a:latin typeface="PingFang SC Regular" panose="020B0400000000000000" charset="-122"/>
                <a:ea typeface="PingFang SC Regular" panose="020B0400000000000000" charset="-122"/>
                <a:cs typeface="PingFang SC Regular" panose="020B0400000000000000" charset="-122"/>
              </a:rPr>
              <a:t>ing</a:t>
            </a:r>
            <a:r>
              <a:rPr lang="zh-CN" altLang="en-US" sz="1600">
                <a:latin typeface="PingFang SC Regular" panose="020B0400000000000000" charset="-122"/>
                <a:ea typeface="PingFang SC Regular" panose="020B0400000000000000" charset="-122"/>
                <a:cs typeface="PingFang SC Regular" panose="020B0400000000000000" charset="-122"/>
              </a:rPr>
              <a:t>形容词后缀</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fickle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['fɪkl]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考法一：善变的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changing often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例句：Online players are a fickle bunch who move to new games quickly.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在线玩家是一群易变的人，他们很快就会转移到新游戏中。</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等价词：versatile, volatile, flighty, erratic, capricious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记忆法：谐音“飞客”，整天在天上飞着的人，联想到“善变”这层意思</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dirty="0">
                <a:latin typeface="PingFang SC Regular" panose="020B0400000000000000" charset="-122"/>
                <a:ea typeface="PingFang SC Regular" panose="020B0400000000000000" charset="-122"/>
                <a:cs typeface="PingFang SC Regular" panose="020B0400000000000000" charset="-122"/>
              </a:rPr>
              <a:t>terse</a:t>
            </a:r>
          </a:p>
          <a:p>
            <a:pPr marL="0" indent="0">
              <a:buNone/>
            </a:pPr>
            <a:r>
              <a:rPr lang="en-US" altLang="zh-CN" sz="1600" dirty="0">
                <a:latin typeface="PingFang SC Regular" panose="020B0400000000000000" charset="-122"/>
                <a:ea typeface="PingFang SC Regular" panose="020B0400000000000000" charset="-122"/>
                <a:cs typeface="PingFang SC Regular" panose="020B0400000000000000" charset="-122"/>
              </a:rPr>
              <a:t>[</a:t>
            </a:r>
            <a:r>
              <a:rPr lang="en-US" altLang="zh-CN" sz="1600" dirty="0" err="1">
                <a:latin typeface="PingFang SC Regular" panose="020B0400000000000000" charset="-122"/>
                <a:ea typeface="PingFang SC Regular" panose="020B0400000000000000" charset="-122"/>
                <a:cs typeface="PingFang SC Regular" panose="020B0400000000000000" charset="-122"/>
              </a:rPr>
              <a:t>tɜːrs</a:t>
            </a:r>
            <a:r>
              <a:rPr lang="en-US" altLang="zh-CN" sz="1600" dirty="0">
                <a:latin typeface="PingFang SC Regular" panose="020B0400000000000000" charset="-122"/>
                <a:ea typeface="PingFang SC Regular" panose="020B0400000000000000" charset="-122"/>
                <a:cs typeface="PingFang SC Regular" panose="020B0400000000000000" charset="-122"/>
              </a:rPr>
              <a:t>]</a:t>
            </a:r>
          </a:p>
          <a:p>
            <a:pPr marL="0" indent="0">
              <a:buNone/>
            </a:pPr>
            <a:endParaRPr lang="en-US" altLang="zh-CN" sz="1600" dirty="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dirty="0">
                <a:latin typeface="PingFang SC Regular" panose="020B0400000000000000" charset="-122"/>
                <a:ea typeface="PingFang SC Regular" panose="020B0400000000000000" charset="-122"/>
                <a:cs typeface="PingFang SC Regular" panose="020B0400000000000000" charset="-122"/>
              </a:rPr>
              <a:t>考法一：简短的</a:t>
            </a:r>
          </a:p>
          <a:p>
            <a:pPr marL="0" indent="0">
              <a:buNone/>
            </a:pPr>
            <a:r>
              <a:rPr lang="en-US" altLang="zh-CN" sz="1600" dirty="0">
                <a:latin typeface="PingFang SC Regular" panose="020B0400000000000000" charset="-122"/>
                <a:ea typeface="PingFang SC Regular" panose="020B0400000000000000" charset="-122"/>
                <a:cs typeface="PingFang SC Regular" panose="020B0400000000000000" charset="-122"/>
              </a:rPr>
              <a:t>            adj. brief and direct in a way that may see rude or unfriendly</a:t>
            </a:r>
          </a:p>
          <a:p>
            <a:pPr marL="0" indent="0">
              <a:buNone/>
            </a:pPr>
            <a:endParaRPr lang="en-US" altLang="zh-CN" sz="1600" dirty="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dirty="0">
                <a:latin typeface="PingFang SC Regular" panose="020B0400000000000000" charset="-122"/>
                <a:ea typeface="PingFang SC Regular" panose="020B0400000000000000" charset="-122"/>
                <a:cs typeface="PingFang SC Regular" panose="020B0400000000000000" charset="-122"/>
              </a:rPr>
              <a:t>例句：The President issued a terse statement denying the charges.</a:t>
            </a:r>
          </a:p>
          <a:p>
            <a:pPr marL="0" indent="0">
              <a:buNone/>
            </a:pPr>
            <a:r>
              <a:rPr lang="en-US" altLang="zh-CN" sz="1600" dirty="0">
                <a:latin typeface="PingFang SC Regular" panose="020B0400000000000000" charset="-122"/>
                <a:ea typeface="PingFang SC Regular" panose="020B0400000000000000" charset="-122"/>
                <a:cs typeface="PingFang SC Regular" panose="020B0400000000000000" charset="-122"/>
              </a:rPr>
              <a:t>         </a:t>
            </a:r>
            <a:r>
              <a:rPr lang="en-US" altLang="zh-CN" sz="1600" dirty="0" err="1">
                <a:latin typeface="PingFang SC Regular" panose="020B0400000000000000" charset="-122"/>
                <a:ea typeface="PingFang SC Regular" panose="020B0400000000000000" charset="-122"/>
                <a:cs typeface="PingFang SC Regular" panose="020B0400000000000000" charset="-122"/>
              </a:rPr>
              <a:t>总统发表了一份简短的声明，否认那些指控</a:t>
            </a:r>
            <a:r>
              <a:rPr lang="en-US" altLang="zh-CN" sz="1600" dirty="0">
                <a:latin typeface="PingFang SC Regular" panose="020B0400000000000000" charset="-122"/>
                <a:ea typeface="PingFang SC Regular" panose="020B0400000000000000" charset="-122"/>
                <a:cs typeface="PingFang SC Regular" panose="020B0400000000000000" charset="-122"/>
              </a:rPr>
              <a:t>。</a:t>
            </a:r>
          </a:p>
          <a:p>
            <a:pPr marL="0" indent="0">
              <a:buNone/>
            </a:pPr>
            <a:endParaRPr lang="en-US" altLang="zh-CN" sz="1600" dirty="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dirty="0">
                <a:latin typeface="PingFang SC Regular" panose="020B0400000000000000" charset="-122"/>
                <a:ea typeface="PingFang SC Regular" panose="020B0400000000000000" charset="-122"/>
                <a:cs typeface="PingFang SC Regular" panose="020B0400000000000000" charset="-122"/>
              </a:rPr>
              <a:t>等价词：laconic, curt, taciturn, succinct</a:t>
            </a:r>
          </a:p>
          <a:p>
            <a:pPr marL="0" indent="0">
              <a:buNone/>
            </a:pPr>
            <a:endParaRPr lang="en-US" altLang="zh-CN" sz="1600" dirty="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dirty="0">
                <a:latin typeface="PingFang SC Regular" panose="020B0400000000000000" charset="-122"/>
                <a:ea typeface="PingFang SC Regular" panose="020B0400000000000000" charset="-122"/>
                <a:cs typeface="PingFang SC Regular" panose="020B0400000000000000" charset="-122"/>
              </a:rPr>
              <a:t>记忆法：形近词记忆</a:t>
            </a:r>
            <a:r>
              <a:rPr lang="en-US" altLang="zh-CN" sz="1600" dirty="0">
                <a:latin typeface="PingFang SC Regular" panose="020B0400000000000000" charset="-122"/>
                <a:ea typeface="PingFang SC Regular" panose="020B0400000000000000" charset="-122"/>
                <a:cs typeface="PingFang SC Regular" panose="020B0400000000000000" charset="-122"/>
              </a:rPr>
              <a:t> terse verse </a:t>
            </a:r>
            <a:r>
              <a:rPr lang="zh-CN" altLang="en-US" sz="1600" dirty="0">
                <a:latin typeface="PingFang SC Regular" panose="020B0400000000000000" charset="-122"/>
                <a:ea typeface="PingFang SC Regular" panose="020B0400000000000000" charset="-122"/>
                <a:cs typeface="PingFang SC Regular" panose="020B0400000000000000" charset="-122"/>
              </a:rPr>
              <a:t>简短的诗</a:t>
            </a:r>
            <a:endParaRPr lang="en-US" altLang="zh-CN" sz="1600" dirty="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dirty="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dirty="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25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constrain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[kənˈstreɪn]</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考法一：限制</a:t>
            </a:r>
            <a:r>
              <a:rPr lang="en-US" altLang="zh-CN" sz="1600" b="1">
                <a:latin typeface="PingFang SC Regular" panose="020B0400000000000000" charset="-122"/>
                <a:ea typeface="PingFang SC Regular" panose="020B0400000000000000" charset="-122"/>
                <a:cs typeface="PingFang SC Regular" panose="020B0400000000000000" charset="-122"/>
                <a:sym typeface="+mn-ea"/>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limit or restrict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Criticism tends to undermine and constrain the artist's creativity.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评论总是削弱和限制艺术家的创造力。</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考法二：强迫</a:t>
            </a:r>
            <a:endParaRPr lang="en-US" altLang="zh-CN" sz="1600" b="1">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use pressure to force to do something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The evidence was so compelling that he felt constrained to accept it.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证据是那样的令人折服，他觉得不得不接受。</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等价词：deter</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con</a:t>
            </a:r>
            <a:r>
              <a:rPr lang="zh-CN" altLang="en-US" sz="1600">
                <a:latin typeface="PingFang SC Regular" panose="020B0400000000000000" charset="-122"/>
                <a:ea typeface="PingFang SC Regular" panose="020B0400000000000000" charset="-122"/>
                <a:cs typeface="PingFang SC Regular" panose="020B0400000000000000" charset="-122"/>
              </a:rPr>
              <a:t>表示“共同”，</a:t>
            </a:r>
            <a:r>
              <a:rPr lang="en-US" altLang="zh-CN" sz="1600">
                <a:latin typeface="PingFang SC Regular" panose="020B0400000000000000" charset="-122"/>
                <a:ea typeface="PingFang SC Regular" panose="020B0400000000000000" charset="-122"/>
                <a:cs typeface="PingFang SC Regular" panose="020B0400000000000000" charset="-122"/>
              </a:rPr>
              <a:t>strain</a:t>
            </a:r>
            <a:r>
              <a:rPr lang="zh-CN" altLang="en-US" sz="1600">
                <a:latin typeface="PingFang SC Regular" panose="020B0400000000000000" charset="-122"/>
                <a:ea typeface="PingFang SC Regular" panose="020B0400000000000000" charset="-122"/>
                <a:cs typeface="PingFang SC Regular" panose="020B0400000000000000" charset="-122"/>
              </a:rPr>
              <a:t>表示“拉紧”</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adversarial</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[ˌædvəˈseəriəl]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考法一：对立的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involving two people or two sides who oppose each other</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There is almost an adversarial feeling between businesses and consumers.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在商家和消费者之间几乎产生了一种敌对的情绪。</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等价词：antagonistic</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ad=</a:t>
            </a:r>
            <a:r>
              <a:rPr lang="zh-CN" altLang="en-US" sz="1600">
                <a:latin typeface="PingFang SC Regular" panose="020B0400000000000000" charset="-122"/>
                <a:ea typeface="PingFang SC Regular" panose="020B0400000000000000" charset="-122"/>
                <a:cs typeface="PingFang SC Regular" panose="020B0400000000000000" charset="-122"/>
              </a:rPr>
              <a:t>朝着，</a:t>
            </a:r>
            <a:r>
              <a:rPr lang="en-US" altLang="zh-CN" sz="1600">
                <a:latin typeface="PingFang SC Regular" panose="020B0400000000000000" charset="-122"/>
                <a:ea typeface="PingFang SC Regular" panose="020B0400000000000000" charset="-122"/>
                <a:cs typeface="PingFang SC Regular" panose="020B0400000000000000" charset="-122"/>
              </a:rPr>
              <a:t>verse=</a:t>
            </a:r>
            <a:r>
              <a:rPr lang="zh-CN" altLang="en-US" sz="1600">
                <a:latin typeface="PingFang SC Regular" panose="020B0400000000000000" charset="-122"/>
                <a:ea typeface="PingFang SC Regular" panose="020B0400000000000000" charset="-122"/>
                <a:cs typeface="PingFang SC Regular" panose="020B0400000000000000" charset="-122"/>
              </a:rPr>
              <a:t>与</a:t>
            </a:r>
            <a:r>
              <a:rPr lang="en-US" altLang="zh-CN" sz="1600">
                <a:latin typeface="PingFang SC Regular" panose="020B0400000000000000" charset="-122"/>
                <a:ea typeface="PingFang SC Regular" panose="020B0400000000000000" charset="-122"/>
                <a:cs typeface="PingFang SC Regular" panose="020B0400000000000000" charset="-122"/>
              </a:rPr>
              <a:t>......</a:t>
            </a:r>
            <a:r>
              <a:rPr lang="zh-CN" altLang="en-US" sz="1600">
                <a:latin typeface="PingFang SC Regular" panose="020B0400000000000000" charset="-122"/>
                <a:ea typeface="PingFang SC Regular" panose="020B0400000000000000" charset="-122"/>
                <a:cs typeface="PingFang SC Regular" panose="020B0400000000000000" charset="-122"/>
              </a:rPr>
              <a:t>相对，</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exacting</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[ɪgˈzæktɪŋ]</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考法一：严格的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requiring much time, attention, or effort from someone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Products should be designed to meet the exacting standards of today's marketplace.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产品的涉及应当符合当今市场严格的标准。</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等价词：prescriptive, rigorous, demanding</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exactly</a:t>
            </a:r>
            <a:r>
              <a:rPr lang="zh-CN" altLang="en-US" sz="1600">
                <a:latin typeface="PingFang SC Regular" panose="020B0400000000000000" charset="-122"/>
                <a:ea typeface="PingFang SC Regular" panose="020B0400000000000000" charset="-122"/>
                <a:cs typeface="PingFang SC Regular" panose="020B0400000000000000" charset="-122"/>
              </a:rPr>
              <a:t>口语常用词，同源词</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successive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[səkˈsesɪv]</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考法一：连续的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following one after the other in a series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Jackson was the winner for a second successive year.</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杰克逊已经是连续第二年获胜了。</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等价词：sequential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记忆法：①</a:t>
            </a:r>
            <a:r>
              <a:rPr lang="en-US" altLang="zh-CN" sz="1600">
                <a:latin typeface="PingFang SC Regular" panose="020B0400000000000000" charset="-122"/>
                <a:ea typeface="PingFang SC Regular" panose="020B0400000000000000" charset="-122"/>
                <a:cs typeface="PingFang SC Regular" panose="020B0400000000000000" charset="-122"/>
              </a:rPr>
              <a:t>suc-</a:t>
            </a:r>
            <a:r>
              <a:rPr lang="zh-CN" altLang="en-US" sz="1600">
                <a:latin typeface="PingFang SC Regular" panose="020B0400000000000000" charset="-122"/>
                <a:ea typeface="PingFang SC Regular" panose="020B0400000000000000" charset="-122"/>
                <a:cs typeface="PingFang SC Regular" panose="020B0400000000000000" charset="-122"/>
              </a:rPr>
              <a:t>在</a:t>
            </a:r>
            <a:r>
              <a:rPr lang="en-US" altLang="zh-CN" sz="1600">
                <a:latin typeface="PingFang SC Regular" panose="020B0400000000000000" charset="-122"/>
                <a:ea typeface="PingFang SC Regular" panose="020B0400000000000000" charset="-122"/>
                <a:cs typeface="PingFang SC Regular" panose="020B0400000000000000" charset="-122"/>
              </a:rPr>
              <a:t>...</a:t>
            </a:r>
            <a:r>
              <a:rPr lang="zh-CN" altLang="en-US" sz="1600">
                <a:latin typeface="PingFang SC Regular" panose="020B0400000000000000" charset="-122"/>
                <a:ea typeface="PingFang SC Regular" panose="020B0400000000000000" charset="-122"/>
                <a:cs typeface="PingFang SC Regular" panose="020B0400000000000000" charset="-122"/>
              </a:rPr>
              <a:t>之下，</a:t>
            </a:r>
            <a:r>
              <a:rPr lang="en-US" altLang="zh-CN" sz="1600">
                <a:latin typeface="PingFang SC Regular" panose="020B0400000000000000" charset="-122"/>
                <a:ea typeface="PingFang SC Regular" panose="020B0400000000000000" charset="-122"/>
                <a:cs typeface="PingFang SC Regular" panose="020B0400000000000000" charset="-122"/>
              </a:rPr>
              <a:t>cess-</a:t>
            </a:r>
            <a:r>
              <a:rPr lang="zh-CN" altLang="en-US" sz="1600">
                <a:latin typeface="PingFang SC Regular" panose="020B0400000000000000" charset="-122"/>
                <a:ea typeface="PingFang SC Regular" panose="020B0400000000000000" charset="-122"/>
                <a:cs typeface="PingFang SC Regular" panose="020B0400000000000000" charset="-122"/>
              </a:rPr>
              <a:t>行走，</a:t>
            </a:r>
            <a:r>
              <a:rPr lang="en-US" altLang="zh-CN" sz="1600">
                <a:latin typeface="PingFang SC Regular" panose="020B0400000000000000" charset="-122"/>
                <a:ea typeface="PingFang SC Regular" panose="020B0400000000000000" charset="-122"/>
                <a:cs typeface="PingFang SC Regular" panose="020B0400000000000000" charset="-122"/>
              </a:rPr>
              <a:t>ive</a:t>
            </a:r>
            <a:r>
              <a:rPr lang="zh-CN" altLang="en-US" sz="1600">
                <a:latin typeface="PingFang SC Regular" panose="020B0400000000000000" charset="-122"/>
                <a:ea typeface="PingFang SC Regular" panose="020B0400000000000000" charset="-122"/>
                <a:cs typeface="PingFang SC Regular" panose="020B0400000000000000" charset="-122"/>
              </a:rPr>
              <a:t>形容词后缀</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 </a:t>
            </a: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②联想：</a:t>
            </a:r>
            <a:r>
              <a:rPr lang="en-US" altLang="zh-CN" sz="1600">
                <a:latin typeface="PingFang SC Regular" panose="020B0400000000000000" charset="-122"/>
                <a:ea typeface="PingFang SC Regular" panose="020B0400000000000000" charset="-122"/>
                <a:cs typeface="PingFang SC Regular" panose="020B0400000000000000" charset="-122"/>
              </a:rPr>
              <a:t>success=</a:t>
            </a:r>
            <a:r>
              <a:rPr lang="zh-CN" altLang="en-US" sz="1600">
                <a:latin typeface="PingFang SC Regular" panose="020B0400000000000000" charset="-122"/>
                <a:ea typeface="PingFang SC Regular" panose="020B0400000000000000" charset="-122"/>
                <a:cs typeface="PingFang SC Regular" panose="020B0400000000000000" charset="-122"/>
              </a:rPr>
              <a:t>成功，只有成功了才有后续</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futile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['fjʊtaɪl]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考法一：无用的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pointless or useless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例句：It is always futile to try to hold back the progress of history.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要想阻止历史潮流是徒劳的。</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等价词：pointless, vain, fruitless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记忆法：fut ( -fus- )熔 , 注 + -ile 形容词后缀</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875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wane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[weɪn]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考法一：衰落，减少</a:t>
            </a:r>
            <a:r>
              <a:rPr lang="en-US" altLang="zh-CN" sz="1600" b="1">
                <a:latin typeface="PingFang SC Regular" panose="020B0400000000000000" charset="-122"/>
                <a:ea typeface="PingFang SC Regular" panose="020B0400000000000000" charset="-122"/>
                <a:cs typeface="PingFang SC Regular" panose="020B0400000000000000" charset="-122"/>
                <a:sym typeface="+mn-ea"/>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become smaller or less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例句：Her enthusiasm for the whole idea was waning rapidly.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她对整个想法的热情迅速冷淡了下来。</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考法二：衰落期</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n. a time of phase of gradual decrease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例句：The prosperity of the country's shipping industry was on the wane.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该国航海业的繁荣正趋衰落.</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等价词：ebb, decline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记忆法：wan ( -van- )空 + -e</a:t>
            </a:r>
            <a:r>
              <a:rPr lang="en-US" altLang="zh-CN" sz="1600">
                <a:latin typeface="PingFang SC Regular" panose="020B0400000000000000" charset="-122"/>
                <a:ea typeface="PingFang SC Regular" panose="020B0400000000000000" charset="-122"/>
                <a:cs typeface="PingFang SC Regular" panose="020B0400000000000000" charset="-122"/>
              </a:rPr>
              <a:t>    </a:t>
            </a: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betoken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[bɪˈtəʊkən]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考法一：表示</a:t>
            </a:r>
            <a:r>
              <a:rPr lang="en-US" altLang="zh-CN" sz="1600" b="1">
                <a:latin typeface="PingFang SC Regular" panose="020B0400000000000000" charset="-122"/>
                <a:ea typeface="PingFang SC Regular" panose="020B0400000000000000" charset="-122"/>
                <a:cs typeface="PingFang SC Regular" panose="020B0400000000000000" charset="-122"/>
                <a:sym typeface="+mn-ea"/>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show</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president alone betokened the national identity.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总统本身代表着一个国家的形象。</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等价词：signify</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be=</a:t>
            </a:r>
            <a:r>
              <a:rPr lang="zh-CN" altLang="en-US" sz="1600">
                <a:latin typeface="PingFang SC Regular" panose="020B0400000000000000" charset="-122"/>
                <a:ea typeface="PingFang SC Regular" panose="020B0400000000000000" charset="-122"/>
                <a:cs typeface="PingFang SC Regular" panose="020B0400000000000000" charset="-122"/>
              </a:rPr>
              <a:t>成为，</a:t>
            </a:r>
            <a:r>
              <a:rPr lang="en-US" altLang="zh-CN" sz="1600">
                <a:latin typeface="PingFang SC Regular" panose="020B0400000000000000" charset="-122"/>
                <a:ea typeface="PingFang SC Regular" panose="020B0400000000000000" charset="-122"/>
                <a:cs typeface="PingFang SC Regular" panose="020B0400000000000000" charset="-122"/>
              </a:rPr>
              <a:t>token=</a:t>
            </a:r>
            <a:r>
              <a:rPr lang="zh-CN" altLang="en-US" sz="1600">
                <a:latin typeface="PingFang SC Regular" panose="020B0400000000000000" charset="-122"/>
                <a:ea typeface="PingFang SC Regular" panose="020B0400000000000000" charset="-122"/>
                <a:cs typeface="PingFang SC Regular" panose="020B0400000000000000" charset="-122"/>
              </a:rPr>
              <a:t>标志，象征</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benign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[bɪ'naɪn]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考法一：和善的</a:t>
            </a:r>
            <a:r>
              <a:rPr lang="en-US" altLang="zh-CN" sz="1600" b="1">
                <a:latin typeface="PingFang SC Regular" panose="020B0400000000000000" charset="-122"/>
                <a:ea typeface="PingFang SC Regular" panose="020B0400000000000000" charset="-122"/>
                <a:cs typeface="PingFang SC Regular" panose="020B0400000000000000" charset="-122"/>
                <a:sym typeface="+mn-ea"/>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showing kindness and gentleness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例句：He did not believe in the terrible aspect of Kali, much less in her benign aspect.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他不相信外貌骇人的卡利女神，更加不相信她和善的一面。</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等价词：innocuous, anodyne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ben(e)-</a:t>
            </a:r>
            <a:r>
              <a:rPr lang="zh-CN" altLang="en-US" sz="1600">
                <a:latin typeface="PingFang SC Regular" panose="020B0400000000000000" charset="-122"/>
                <a:ea typeface="PingFang SC Regular" panose="020B0400000000000000" charset="-122"/>
                <a:cs typeface="PingFang SC Regular" panose="020B0400000000000000" charset="-122"/>
              </a:rPr>
              <a:t>好，善</a:t>
            </a:r>
            <a:r>
              <a:rPr lang="en-US" altLang="zh-CN" sz="1600">
                <a:latin typeface="PingFang SC Regular" panose="020B0400000000000000" charset="-122"/>
                <a:ea typeface="PingFang SC Regular" panose="020B0400000000000000" charset="-122"/>
                <a:cs typeface="PingFang SC Regular" panose="020B0400000000000000" charset="-122"/>
              </a:rPr>
              <a:t>      benefactor</a:t>
            </a:r>
            <a:r>
              <a:rPr lang="zh-CN" altLang="en-US" sz="1600">
                <a:latin typeface="PingFang SC Regular" panose="020B0400000000000000" charset="-122"/>
                <a:ea typeface="PingFang SC Regular" panose="020B0400000000000000" charset="-122"/>
                <a:cs typeface="PingFang SC Regular" panose="020B0400000000000000" charset="-122"/>
              </a:rPr>
              <a:t>，</a:t>
            </a:r>
            <a:r>
              <a:rPr lang="en-US" altLang="zh-CN" sz="1600">
                <a:latin typeface="PingFang SC Regular" panose="020B0400000000000000" charset="-122"/>
                <a:ea typeface="PingFang SC Regular" panose="020B0400000000000000" charset="-122"/>
                <a:cs typeface="PingFang SC Regular" panose="020B0400000000000000" charset="-122"/>
              </a:rPr>
              <a:t>benefit</a:t>
            </a:r>
            <a:r>
              <a:rPr lang="zh-CN" altLang="en-US" sz="1600">
                <a:latin typeface="PingFang SC Regular" panose="020B0400000000000000" charset="-122"/>
                <a:ea typeface="PingFang SC Regular" panose="020B0400000000000000" charset="-122"/>
                <a:cs typeface="PingFang SC Regular" panose="020B0400000000000000" charset="-122"/>
              </a:rPr>
              <a:t>，</a:t>
            </a:r>
            <a:r>
              <a:rPr lang="en-US" altLang="zh-CN" sz="1600">
                <a:latin typeface="PingFang SC Regular" panose="020B0400000000000000" charset="-122"/>
                <a:ea typeface="PingFang SC Regular" panose="020B0400000000000000" charset="-122"/>
                <a:cs typeface="PingFang SC Regular" panose="020B0400000000000000" charset="-122"/>
              </a:rPr>
              <a:t>beneficial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verisimilitude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[ˌverɪsɪˈmɪlɪtju:d]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考法一：逼真</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the quality of seeming real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例句：To add verisimilitude, the stage is covered with sand for the desert scenes.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为了更加逼真，舞台上铺满了沙子作为沙漠的场景。</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等价词：realism</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记忆法：①</a:t>
            </a:r>
            <a:r>
              <a:rPr lang="en-US" altLang="zh-CN" sz="1600">
                <a:latin typeface="PingFang SC Regular" panose="020B0400000000000000" charset="-122"/>
                <a:ea typeface="PingFang SC Regular" panose="020B0400000000000000" charset="-122"/>
                <a:cs typeface="PingFang SC Regular" panose="020B0400000000000000" charset="-122"/>
              </a:rPr>
              <a:t>ver-</a:t>
            </a:r>
            <a:r>
              <a:rPr lang="zh-CN" altLang="en-US" sz="1600">
                <a:latin typeface="PingFang SC Regular" panose="020B0400000000000000" charset="-122"/>
                <a:ea typeface="PingFang SC Regular" panose="020B0400000000000000" charset="-122"/>
                <a:cs typeface="PingFang SC Regular" panose="020B0400000000000000" charset="-122"/>
              </a:rPr>
              <a:t>真实，</a:t>
            </a:r>
            <a:r>
              <a:rPr lang="en-US" altLang="zh-CN" sz="1600">
                <a:latin typeface="PingFang SC Regular" panose="020B0400000000000000" charset="-122"/>
                <a:ea typeface="PingFang SC Regular" panose="020B0400000000000000" charset="-122"/>
                <a:cs typeface="PingFang SC Regular" panose="020B0400000000000000" charset="-122"/>
              </a:rPr>
              <a:t>simil=</a:t>
            </a:r>
            <a:r>
              <a:rPr lang="zh-CN" altLang="en-US" sz="1600">
                <a:latin typeface="PingFang SC Regular" panose="020B0400000000000000" charset="-122"/>
                <a:ea typeface="PingFang SC Regular" panose="020B0400000000000000" charset="-122"/>
                <a:cs typeface="PingFang SC Regular" panose="020B0400000000000000" charset="-122"/>
              </a:rPr>
              <a:t>相似</a:t>
            </a: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②看成</a:t>
            </a:r>
            <a:r>
              <a:rPr lang="en-US" altLang="zh-CN" sz="1600">
                <a:latin typeface="PingFang SC Regular" panose="020B0400000000000000" charset="-122"/>
                <a:ea typeface="PingFang SC Regular" panose="020B0400000000000000" charset="-122"/>
                <a:cs typeface="PingFang SC Regular" panose="020B0400000000000000" charset="-122"/>
              </a:rPr>
              <a:t>very similar</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disgruntle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[dɪs'ɡrʌntl]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考法一：使不高兴</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make ill-humored or discontented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例句：He was disgruntled at their absence.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他对他们的缺席不满。</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等价词：crestfallen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记忆法：dis-, 不，非，极其(不好的感觉)。 grunt, 抱怨，咕哝，拟声词。</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absurd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[əbˈsɜ:d]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考法一：荒谬的</a:t>
            </a:r>
            <a:r>
              <a:rPr lang="en-US" altLang="zh-CN" sz="1600" b="1">
                <a:latin typeface="PingFang SC Regular" panose="020B0400000000000000" charset="-122"/>
                <a:ea typeface="PingFang SC Regular" panose="020B0400000000000000" charset="-122"/>
                <a:cs typeface="PingFang SC Regular" panose="020B0400000000000000" charset="-122"/>
                <a:sym typeface="+mn-ea"/>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extremely silly, foolish, or unreasonable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例句：It's patently absurd not to wear a coat in such cold weather.</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这么冷的天气不穿外衣，显然很荒唐。</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近义词：ridiculous, preposterous</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ab</a:t>
            </a:r>
            <a:r>
              <a:rPr lang="zh-CN" altLang="en-US" sz="1600">
                <a:latin typeface="PingFang SC Regular" panose="020B0400000000000000" charset="-122"/>
                <a:ea typeface="PingFang SC Regular" panose="020B0400000000000000" charset="-122"/>
                <a:cs typeface="PingFang SC Regular" panose="020B0400000000000000" charset="-122"/>
              </a:rPr>
              <a:t>加强，</a:t>
            </a:r>
            <a:r>
              <a:rPr lang="en-US" altLang="zh-CN" sz="1600">
                <a:latin typeface="PingFang SC Regular" panose="020B0400000000000000" charset="-122"/>
                <a:ea typeface="PingFang SC Regular" panose="020B0400000000000000" charset="-122"/>
                <a:cs typeface="PingFang SC Regular" panose="020B0400000000000000" charset="-122"/>
              </a:rPr>
              <a:t>surd</a:t>
            </a:r>
            <a:r>
              <a:rPr lang="zh-CN" altLang="en-US" sz="1600">
                <a:latin typeface="PingFang SC Regular" panose="020B0400000000000000" charset="-122"/>
                <a:ea typeface="PingFang SC Regular" panose="020B0400000000000000" charset="-122"/>
                <a:cs typeface="PingFang SC Regular" panose="020B0400000000000000" charset="-122"/>
              </a:rPr>
              <a:t>模糊不清的</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diversity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[daɪˈvɜ:səti]</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考法一：多样性，差异化</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the quality or state of having many different forms, types, ideas, etc.</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例句：Few countries have as rich a diversity of habitat as South Africa.</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几乎没有哪个国家像南非那样拥有如此多样化的动植物栖生地。</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等价词：heterogeneity</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记忆法：原型</a:t>
            </a:r>
            <a:r>
              <a:rPr lang="en-US" altLang="zh-CN" sz="1600">
                <a:latin typeface="PingFang SC Regular" panose="020B0400000000000000" charset="-122"/>
                <a:ea typeface="PingFang SC Regular" panose="020B0400000000000000" charset="-122"/>
                <a:cs typeface="PingFang SC Regular" panose="020B0400000000000000" charset="-122"/>
              </a:rPr>
              <a:t>diverse</a:t>
            </a:r>
            <a:r>
              <a:rPr lang="zh-CN" altLang="en-US" sz="1600">
                <a:latin typeface="PingFang SC Regular" panose="020B0400000000000000" charset="-122"/>
                <a:ea typeface="PingFang SC Regular" panose="020B0400000000000000" charset="-122"/>
                <a:cs typeface="PingFang SC Regular" panose="020B0400000000000000" charset="-122"/>
              </a:rPr>
              <a:t>，</a:t>
            </a:r>
            <a:r>
              <a:rPr lang="en-US" altLang="zh-CN" sz="1600">
                <a:latin typeface="PingFang SC Regular" panose="020B0400000000000000" charset="-122"/>
                <a:ea typeface="PingFang SC Regular" panose="020B0400000000000000" charset="-122"/>
                <a:cs typeface="PingFang SC Regular" panose="020B0400000000000000" charset="-122"/>
              </a:rPr>
              <a:t>di-</a:t>
            </a:r>
            <a:r>
              <a:rPr lang="zh-CN" altLang="en-US" sz="1600">
                <a:latin typeface="PingFang SC Regular" panose="020B0400000000000000" charset="-122"/>
                <a:ea typeface="PingFang SC Regular" panose="020B0400000000000000" charset="-122"/>
                <a:cs typeface="PingFang SC Regular" panose="020B0400000000000000" charset="-122"/>
              </a:rPr>
              <a:t>分离，</a:t>
            </a:r>
            <a:r>
              <a:rPr lang="en-US" altLang="zh-CN" sz="1600">
                <a:latin typeface="PingFang SC Regular" panose="020B0400000000000000" charset="-122"/>
                <a:ea typeface="PingFang SC Regular" panose="020B0400000000000000" charset="-122"/>
                <a:cs typeface="PingFang SC Regular" panose="020B0400000000000000" charset="-122"/>
              </a:rPr>
              <a:t>vers-</a:t>
            </a:r>
            <a:r>
              <a:rPr lang="zh-CN" altLang="en-US" sz="1600">
                <a:latin typeface="PingFang SC Regular" panose="020B0400000000000000" charset="-122"/>
                <a:ea typeface="PingFang SC Regular" panose="020B0400000000000000" charset="-122"/>
                <a:cs typeface="PingFang SC Regular" panose="020B0400000000000000" charset="-122"/>
              </a:rPr>
              <a:t>转</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evasive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[ɪˈveɪsɪv]</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考法一：逃避的，闪烁其词的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tending or intended to evade: equivocal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They decided to take evasive action.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他们决定采取回避行动。</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等价词：elusive, equivocal</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记忆法：原型</a:t>
            </a:r>
            <a:r>
              <a:rPr lang="en-US" altLang="zh-CN" sz="1600">
                <a:latin typeface="PingFang SC Regular" panose="020B0400000000000000" charset="-122"/>
                <a:ea typeface="PingFang SC Regular" panose="020B0400000000000000" charset="-122"/>
                <a:cs typeface="PingFang SC Regular" panose="020B0400000000000000" charset="-122"/>
              </a:rPr>
              <a:t>evade</a:t>
            </a:r>
            <a:r>
              <a:rPr lang="zh-CN" altLang="en-US" sz="1600">
                <a:latin typeface="PingFang SC Regular" panose="020B0400000000000000" charset="-122"/>
                <a:ea typeface="PingFang SC Regular" panose="020B0400000000000000" charset="-122"/>
                <a:cs typeface="PingFang SC Regular" panose="020B0400000000000000" charset="-122"/>
              </a:rPr>
              <a:t>，</a:t>
            </a:r>
            <a:r>
              <a:rPr lang="en-US" altLang="zh-CN" sz="1600">
                <a:latin typeface="PingFang SC Regular" panose="020B0400000000000000" charset="-122"/>
                <a:ea typeface="PingFang SC Regular" panose="020B0400000000000000" charset="-122"/>
                <a:cs typeface="PingFang SC Regular" panose="020B0400000000000000" charset="-122"/>
              </a:rPr>
              <a:t>e-</a:t>
            </a:r>
            <a:r>
              <a:rPr lang="zh-CN" altLang="en-US" sz="1600">
                <a:latin typeface="PingFang SC Regular" panose="020B0400000000000000" charset="-122"/>
                <a:ea typeface="PingFang SC Regular" panose="020B0400000000000000" charset="-122"/>
                <a:cs typeface="PingFang SC Regular" panose="020B0400000000000000" charset="-122"/>
              </a:rPr>
              <a:t>向外，</a:t>
            </a:r>
            <a:r>
              <a:rPr lang="en-US" altLang="zh-CN" sz="1600">
                <a:latin typeface="PingFang SC Regular" panose="020B0400000000000000" charset="-122"/>
                <a:ea typeface="PingFang SC Regular" panose="020B0400000000000000" charset="-122"/>
                <a:cs typeface="PingFang SC Regular" panose="020B0400000000000000" charset="-122"/>
              </a:rPr>
              <a:t>vad=</a:t>
            </a:r>
            <a:r>
              <a:rPr lang="zh-CN" altLang="en-US" sz="1600">
                <a:latin typeface="PingFang SC Regular" panose="020B0400000000000000" charset="-122"/>
                <a:ea typeface="PingFang SC Regular" panose="020B0400000000000000" charset="-122"/>
                <a:cs typeface="PingFang SC Regular" panose="020B0400000000000000" charset="-122"/>
              </a:rPr>
              <a:t>走</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charity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[ˈtʃærəti]</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考法一：慈善，善行</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the act of giving money, food, or other kinks of help to people who are poor, sick, etc.</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例句：Most of the runners in the London Marathon are raising money for charity.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大多数人参加伦敦马拉松赛跑是为慈善事业募集资金。</a:t>
            </a:r>
            <a:endParaRPr lang="en-US" altLang="zh-CN" sz="1600" b="1">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char-</a:t>
            </a:r>
            <a:r>
              <a:rPr lang="zh-CN" altLang="en-US" sz="1600">
                <a:latin typeface="PingFang SC Regular" panose="020B0400000000000000" charset="-122"/>
                <a:ea typeface="PingFang SC Regular" panose="020B0400000000000000" charset="-122"/>
                <a:cs typeface="PingFang SC Regular" panose="020B0400000000000000" charset="-122"/>
              </a:rPr>
              <a:t>可爱的，</a:t>
            </a:r>
            <a:r>
              <a:rPr lang="en-US" altLang="zh-CN" sz="1600">
                <a:latin typeface="PingFang SC Regular" panose="020B0400000000000000" charset="-122"/>
                <a:ea typeface="PingFang SC Regular" panose="020B0400000000000000" charset="-122"/>
                <a:cs typeface="PingFang SC Regular" panose="020B0400000000000000" charset="-122"/>
              </a:rPr>
              <a:t>ity-</a:t>
            </a:r>
            <a:r>
              <a:rPr lang="zh-CN" altLang="en-US" sz="1600">
                <a:latin typeface="PingFang SC Regular" panose="020B0400000000000000" charset="-122"/>
                <a:ea typeface="PingFang SC Regular" panose="020B0400000000000000" charset="-122"/>
                <a:cs typeface="PingFang SC Regular" panose="020B0400000000000000" charset="-122"/>
              </a:rPr>
              <a:t>名词后缀</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ridicule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[ˈrɪdɪkju:l]</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考法一：嘲弄，嘲笑</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the act of making fun of someone or something in a cruel or harsh way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laugh at and make jokes about in a cruel or harsh way </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名词例句：As a heavy child, she became the object of ridicule from classmates.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作为一个胖孩子，她成了同学们的笑柄。</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动词例句：She doesn't ridicule my timidity.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 </a:t>
            </a:r>
            <a:r>
              <a:rPr lang="en-US" altLang="zh-CN" sz="1600">
                <a:latin typeface="PingFang SC Regular" panose="020B0400000000000000" charset="-122"/>
                <a:ea typeface="PingFang SC Regular" panose="020B0400000000000000" charset="-122"/>
                <a:cs typeface="PingFang SC Regular" panose="020B0400000000000000" charset="-122"/>
              </a:rPr>
              <a:t>              她不会嘲笑我的羞怯。</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等价词：derision（</a:t>
            </a:r>
            <a:r>
              <a:rPr lang="en-US" altLang="zh-CN" sz="1600" b="1">
                <a:latin typeface="PingFang SC Regular" panose="020B0400000000000000" charset="-122"/>
                <a:ea typeface="PingFang SC Regular" panose="020B0400000000000000" charset="-122"/>
                <a:cs typeface="PingFang SC Regular" panose="020B0400000000000000" charset="-122"/>
              </a:rPr>
              <a:t>deride</a:t>
            </a:r>
            <a:r>
              <a:rPr lang="zh-CN" altLang="en-US" sz="1600" b="1">
                <a:latin typeface="PingFang SC Regular" panose="020B0400000000000000" charset="-122"/>
                <a:ea typeface="PingFang SC Regular" panose="020B0400000000000000" charset="-122"/>
                <a:cs typeface="PingFang SC Regular" panose="020B0400000000000000" charset="-122"/>
              </a:rPr>
              <a:t>）</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ridiculous</a:t>
            </a:r>
            <a:r>
              <a:rPr lang="zh-CN" altLang="en-US" sz="1600">
                <a:latin typeface="PingFang SC Regular" panose="020B0400000000000000" charset="-122"/>
                <a:ea typeface="PingFang SC Regular" panose="020B0400000000000000" charset="-122"/>
                <a:cs typeface="PingFang SC Regular" panose="020B0400000000000000" charset="-122"/>
              </a:rPr>
              <a:t>的同源词，</a:t>
            </a:r>
            <a:r>
              <a:rPr lang="en-US" altLang="zh-CN" sz="1600">
                <a:latin typeface="PingFang SC Regular" panose="020B0400000000000000" charset="-122"/>
                <a:ea typeface="PingFang SC Regular" panose="020B0400000000000000" charset="-122"/>
                <a:cs typeface="PingFang SC Regular" panose="020B0400000000000000" charset="-122"/>
              </a:rPr>
              <a:t>rid-</a:t>
            </a:r>
            <a:r>
              <a:rPr lang="zh-CN" altLang="en-US" sz="1600">
                <a:latin typeface="PingFang SC Regular" panose="020B0400000000000000" charset="-122"/>
                <a:ea typeface="PingFang SC Regular" panose="020B0400000000000000" charset="-122"/>
                <a:cs typeface="PingFang SC Regular" panose="020B0400000000000000" charset="-122"/>
              </a:rPr>
              <a:t>表示“笑”</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cower</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['kaʊɚ]</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考法一：畏缩</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shrink away or crouch especially for shelter from something that menaces, domineers, or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dismays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 gun went off and people cowered behind walls and under tables.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一声枪响，人们缩到墙后或桌子底下躲起来。</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记忆法：谐音“靠儿”，自己畏惧生活，只有靠儿子才有希望了。</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jettison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[ˈdʒetɪsn]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考法一：丢弃</a:t>
            </a:r>
            <a:r>
              <a:rPr lang="en-US" altLang="zh-CN" sz="1600" b="1">
                <a:latin typeface="PingFang SC Regular" panose="020B0400000000000000" charset="-122"/>
                <a:ea typeface="PingFang SC Regular" panose="020B0400000000000000" charset="-122"/>
                <a:cs typeface="PingFang SC Regular" panose="020B0400000000000000" charset="-122"/>
                <a:sym typeface="+mn-ea"/>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get rid of</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The crew jettisoned excess fuel and made an emergency landing.</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机组人员丢弃了多余的燃料，紧急着陆。</a:t>
            </a:r>
            <a:endParaRPr lang="en-US" altLang="zh-CN" sz="1600" b="1">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jet-</a:t>
            </a:r>
            <a:r>
              <a:rPr lang="zh-CN" altLang="en-US" sz="1600">
                <a:latin typeface="PingFang SC Regular" panose="020B0400000000000000" charset="-122"/>
                <a:ea typeface="PingFang SC Regular" panose="020B0400000000000000" charset="-122"/>
                <a:cs typeface="PingFang SC Regular" panose="020B0400000000000000" charset="-122"/>
              </a:rPr>
              <a:t>抛，扔，</a:t>
            </a:r>
            <a:r>
              <a:rPr lang="en-US" altLang="zh-CN" sz="1600">
                <a:latin typeface="PingFang SC Regular" panose="020B0400000000000000" charset="-122"/>
                <a:ea typeface="PingFang SC Regular" panose="020B0400000000000000" charset="-122"/>
                <a:cs typeface="PingFang SC Regular" panose="020B0400000000000000" charset="-122"/>
              </a:rPr>
              <a:t>jet</a:t>
            </a:r>
            <a:r>
              <a:rPr lang="zh-CN" altLang="en-US" sz="1600">
                <a:latin typeface="PingFang SC Regular" panose="020B0400000000000000" charset="-122"/>
                <a:ea typeface="PingFang SC Regular" panose="020B0400000000000000" charset="-122"/>
                <a:cs typeface="PingFang SC Regular" panose="020B0400000000000000" charset="-122"/>
              </a:rPr>
              <a:t>喷射</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填空高频答案词汇，出现在选项中被选为答案概率较大。</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nonconformist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[ˌnɒnkənˈfɔ:mɪst]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考法一：不守成规者</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a person who does not behave the way most people behave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例句：Victoria stood out as a dazzling nonconformist.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维多利亚以令人惊叹的打破陈规者的形象而引人注目。</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等价词：maverick</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non-</a:t>
            </a:r>
            <a:r>
              <a:rPr lang="zh-CN" altLang="en-US" sz="1600">
                <a:latin typeface="PingFang SC Regular" panose="020B0400000000000000" charset="-122"/>
                <a:ea typeface="PingFang SC Regular" panose="020B0400000000000000" charset="-122"/>
                <a:cs typeface="PingFang SC Regular" panose="020B0400000000000000" charset="-122"/>
              </a:rPr>
              <a:t>否定前缀，</a:t>
            </a:r>
            <a:r>
              <a:rPr lang="en-US" altLang="zh-CN" sz="1600">
                <a:latin typeface="PingFang SC Regular" panose="020B0400000000000000" charset="-122"/>
                <a:ea typeface="PingFang SC Regular" panose="020B0400000000000000" charset="-122"/>
                <a:cs typeface="PingFang SC Regular" panose="020B0400000000000000" charset="-122"/>
              </a:rPr>
              <a:t>conform</a:t>
            </a:r>
            <a:r>
              <a:rPr lang="zh-CN" altLang="en-US" sz="1600">
                <a:latin typeface="PingFang SC Regular" panose="020B0400000000000000" charset="-122"/>
                <a:ea typeface="PingFang SC Regular" panose="020B0400000000000000" charset="-122"/>
                <a:cs typeface="PingFang SC Regular" panose="020B0400000000000000" charset="-122"/>
              </a:rPr>
              <a:t>服从，遵从</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75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ad hoc</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[ˌæd'hɔk]</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考法一：临时的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fashioned from whatever is immediately available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例句：For many companies, overhead reduction is the first line of attack when trying to reduce costs, yet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 </a:t>
            </a: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many approach it in an ad hoc way.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许多公司谈及精简成本，首先想到的是从裁员着手，这只能称得上是临时措施。</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考法二：特别的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adj. formed or used for a special purpose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例句：Additional ad hoc committees may be appointed as needed.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此外，还需要指派特殊委员会。</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记忆法：拉丁语，</a:t>
            </a:r>
            <a:r>
              <a:rPr lang="en-US" altLang="zh-CN" sz="1600">
                <a:latin typeface="PingFang SC Regular" panose="020B0400000000000000" charset="-122"/>
                <a:ea typeface="PingFang SC Regular" panose="020B0400000000000000" charset="-122"/>
                <a:cs typeface="PingFang SC Regular" panose="020B0400000000000000" charset="-122"/>
              </a:rPr>
              <a:t>ad=</a:t>
            </a:r>
            <a:r>
              <a:rPr lang="zh-CN" altLang="en-US" sz="1600">
                <a:latin typeface="PingFang SC Regular" panose="020B0400000000000000" charset="-122"/>
                <a:ea typeface="PingFang SC Regular" panose="020B0400000000000000" charset="-122"/>
                <a:cs typeface="PingFang SC Regular" panose="020B0400000000000000" charset="-122"/>
              </a:rPr>
              <a:t>到，</a:t>
            </a:r>
            <a:r>
              <a:rPr lang="en-US" altLang="zh-CN" sz="1600">
                <a:latin typeface="PingFang SC Regular" panose="020B0400000000000000" charset="-122"/>
                <a:ea typeface="PingFang SC Regular" panose="020B0400000000000000" charset="-122"/>
                <a:cs typeface="PingFang SC Regular" panose="020B0400000000000000" charset="-122"/>
              </a:rPr>
              <a:t>hoc=</a:t>
            </a:r>
            <a:r>
              <a:rPr lang="zh-CN" altLang="en-US" sz="1600">
                <a:latin typeface="PingFang SC Regular" panose="020B0400000000000000" charset="-122"/>
                <a:ea typeface="PingFang SC Regular" panose="020B0400000000000000" charset="-122"/>
                <a:cs typeface="PingFang SC Regular" panose="020B0400000000000000" charset="-122"/>
              </a:rPr>
              <a:t>这个</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alacrity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[əˈlækrəti]</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考法一：乐意</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a quick and cheerful readiness to do something</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Such books we read with resignation rather than with alacrity.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这样的书我们是无可奈何地而不是轻松愉快地去读的</a:t>
            </a:r>
            <a:r>
              <a:rPr lang="zh-CN" altLang="en-US" sz="1600">
                <a:latin typeface="PingFang SC Regular" panose="020B0400000000000000" charset="-122"/>
                <a:ea typeface="PingFang SC Regular" panose="020B0400000000000000" charset="-122"/>
                <a:cs typeface="PingFang SC Regular" panose="020B0400000000000000" charset="-122"/>
              </a:rPr>
              <a:t>。</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记忆法：谐音“俺拉快递”，收快递是大家乐意做的事情。</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antediluvian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[ˌæntidɪˈlu:viən]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考法一：过时的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very old or old-fashioned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His ideas are positively antediluvian.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他的思想是纯粹的老古董。</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等价词：archaic</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ante-</a:t>
            </a:r>
            <a:r>
              <a:rPr lang="zh-CN" altLang="en-US" sz="1600">
                <a:latin typeface="PingFang SC Regular" panose="020B0400000000000000" charset="-122"/>
                <a:ea typeface="PingFang SC Regular" panose="020B0400000000000000" charset="-122"/>
                <a:cs typeface="PingFang SC Regular" panose="020B0400000000000000" charset="-122"/>
              </a:rPr>
              <a:t>在</a:t>
            </a:r>
            <a:r>
              <a:rPr lang="en-US" altLang="zh-CN" sz="1600">
                <a:latin typeface="PingFang SC Regular" panose="020B0400000000000000" charset="-122"/>
                <a:ea typeface="PingFang SC Regular" panose="020B0400000000000000" charset="-122"/>
                <a:cs typeface="PingFang SC Regular" panose="020B0400000000000000" charset="-122"/>
              </a:rPr>
              <a:t>...</a:t>
            </a:r>
            <a:r>
              <a:rPr lang="zh-CN" altLang="en-US" sz="1600">
                <a:latin typeface="PingFang SC Regular" panose="020B0400000000000000" charset="-122"/>
                <a:ea typeface="PingFang SC Regular" panose="020B0400000000000000" charset="-122"/>
                <a:cs typeface="PingFang SC Regular" panose="020B0400000000000000" charset="-122"/>
              </a:rPr>
              <a:t>之前，</a:t>
            </a:r>
            <a:r>
              <a:rPr lang="en-US" altLang="zh-CN" sz="1600">
                <a:latin typeface="PingFang SC Regular" panose="020B0400000000000000" charset="-122"/>
                <a:ea typeface="PingFang SC Regular" panose="020B0400000000000000" charset="-122"/>
                <a:cs typeface="PingFang SC Regular" panose="020B0400000000000000" charset="-122"/>
              </a:rPr>
              <a:t>luv-=</a:t>
            </a:r>
            <a:r>
              <a:rPr lang="zh-CN" altLang="en-US" sz="1600">
                <a:latin typeface="PingFang SC Regular" panose="020B0400000000000000" charset="-122"/>
                <a:ea typeface="PingFang SC Regular" panose="020B0400000000000000" charset="-122"/>
                <a:cs typeface="PingFang SC Regular" panose="020B0400000000000000" charset="-122"/>
              </a:rPr>
              <a:t>冲洗，</a:t>
            </a:r>
            <a:r>
              <a:rPr lang="en-US" altLang="zh-CN" sz="1600">
                <a:latin typeface="PingFang SC Regular" panose="020B0400000000000000" charset="-122"/>
                <a:ea typeface="PingFang SC Regular" panose="020B0400000000000000" charset="-122"/>
                <a:cs typeface="PingFang SC Regular" panose="020B0400000000000000" charset="-122"/>
              </a:rPr>
              <a:t>diluvian=</a:t>
            </a:r>
            <a:r>
              <a:rPr lang="zh-CN" altLang="en-US" sz="1600">
                <a:latin typeface="PingFang SC Regular" panose="020B0400000000000000" charset="-122"/>
                <a:ea typeface="PingFang SC Regular" panose="020B0400000000000000" charset="-122"/>
                <a:cs typeface="PingFang SC Regular" panose="020B0400000000000000" charset="-122"/>
              </a:rPr>
              <a:t>大洪水的</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513969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liberation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[ˌlɪbə'reɪʃn]</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考法一：解放</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the act or process of freeing someone or something from another’s control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例句：All his life was submerged in the liberation of the people.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他的一生全部献身于人民的解放事业。</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考法二：解脱</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n. the removal of traditional social or sexual rules, attitudes, etc.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例句：He asked how committed the leadership was to liberating its people from poverty.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他问领导层有多大决心要让人民脱贫。</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等价词：rejection</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记忆法：拉丁文</a:t>
            </a:r>
            <a:r>
              <a:rPr lang="en-US" altLang="zh-CN" sz="1600">
                <a:latin typeface="PingFang SC Regular" panose="020B0400000000000000" charset="-122"/>
                <a:ea typeface="PingFang SC Regular" panose="020B0400000000000000" charset="-122"/>
                <a:cs typeface="PingFang SC Regular" panose="020B0400000000000000" charset="-122"/>
              </a:rPr>
              <a:t>liber</a:t>
            </a:r>
            <a:r>
              <a:rPr lang="zh-CN" altLang="en-US" sz="1600">
                <a:latin typeface="PingFang SC Regular" panose="020B0400000000000000" charset="-122"/>
                <a:ea typeface="PingFang SC Regular" panose="020B0400000000000000" charset="-122"/>
                <a:cs typeface="PingFang SC Regular" panose="020B0400000000000000" charset="-122"/>
              </a:rPr>
              <a:t>表示自由</a:t>
            </a:r>
            <a:r>
              <a:rPr lang="en-US" altLang="zh-CN" sz="1600">
                <a:latin typeface="PingFang SC Regular" panose="020B0400000000000000" charset="-122"/>
                <a:ea typeface="PingFang SC Regular" panose="020B0400000000000000" charset="-122"/>
                <a:cs typeface="PingFang SC Regular" panose="020B0400000000000000" charset="-122"/>
              </a:rPr>
              <a:t>-liberate-liberation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利比里亚</a:t>
            </a:r>
            <a:r>
              <a:rPr lang="en-US" altLang="zh-CN" sz="1600">
                <a:latin typeface="PingFang SC Regular" panose="020B0400000000000000" charset="-122"/>
                <a:ea typeface="PingFang SC Regular" panose="020B0400000000000000" charset="-122"/>
                <a:cs typeface="PingFang SC Regular" panose="020B0400000000000000" charset="-122"/>
              </a:rPr>
              <a:t> Liberia</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dreary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[ˈdrɪəri]</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考法一：令人厌烦的</a:t>
            </a:r>
            <a:endParaRPr lang="en-US" altLang="zh-CN" sz="1600" b="1">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causing unhappiness or sad feelings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例句：It is a dreary little town where few would choose to linger.</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这是个沉闷的小镇，没几个人会愿意在此流连。</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等价词：tedious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记忆法：联想记忆，看成</a:t>
            </a:r>
            <a:r>
              <a:rPr lang="en-US" altLang="zh-CN" sz="1600">
                <a:latin typeface="PingFang SC Regular" panose="020B0400000000000000" charset="-122"/>
                <a:ea typeface="PingFang SC Regular" panose="020B0400000000000000" charset="-122"/>
                <a:cs typeface="PingFang SC Regular" panose="020B0400000000000000" charset="-122"/>
              </a:rPr>
              <a:t>dry</a:t>
            </a:r>
            <a:r>
              <a:rPr lang="zh-CN" altLang="en-US" sz="1600">
                <a:latin typeface="PingFang SC Regular" panose="020B0400000000000000" charset="-122"/>
                <a:ea typeface="PingFang SC Regular" panose="020B0400000000000000" charset="-122"/>
                <a:cs typeface="PingFang SC Regular" panose="020B0400000000000000" charset="-122"/>
              </a:rPr>
              <a:t>干燥的</a:t>
            </a:r>
            <a:r>
              <a:rPr lang="en-US" altLang="zh-CN" sz="1600">
                <a:latin typeface="PingFang SC Regular" panose="020B0400000000000000" charset="-122"/>
                <a:ea typeface="PingFang SC Regular" panose="020B0400000000000000" charset="-122"/>
                <a:cs typeface="PingFang SC Regular" panose="020B0400000000000000" charset="-122"/>
              </a:rPr>
              <a:t>+ary</a:t>
            </a:r>
            <a:r>
              <a:rPr lang="zh-CN" altLang="en-US" sz="1600">
                <a:latin typeface="PingFang SC Regular" panose="020B0400000000000000" charset="-122"/>
                <a:ea typeface="PingFang SC Regular" panose="020B0400000000000000" charset="-122"/>
                <a:cs typeface="PingFang SC Regular" panose="020B0400000000000000" charset="-122"/>
              </a:rPr>
              <a:t>形容词后缀，通过干燥联想到枯燥</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virtue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[ˈvɜ:tʃu:]</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考法一：美德</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morally good behavior or character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例句：Patience is one of the most important virtues for educators.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对于教育者来说，耐心是最重要美德之一。</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考法二：优点</a:t>
            </a: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n. a commendable quality or courage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例句：He was extolling the virtues of the Internet.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他赞扬了互联网的优点。</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短语</a:t>
            </a:r>
            <a:r>
              <a:rPr lang="en-US" altLang="zh-CN" sz="1600">
                <a:latin typeface="PingFang SC Regular" panose="020B0400000000000000" charset="-122"/>
                <a:ea typeface="PingFang SC Regular" panose="020B0400000000000000" charset="-122"/>
                <a:cs typeface="PingFang SC Regular" panose="020B0400000000000000" charset="-122"/>
              </a:rPr>
              <a:t> by virtue of </a:t>
            </a:r>
            <a:r>
              <a:rPr lang="zh-CN" altLang="en-US" sz="1600">
                <a:latin typeface="PingFang SC Regular" panose="020B0400000000000000" charset="-122"/>
                <a:ea typeface="PingFang SC Regular" panose="020B0400000000000000" charset="-122"/>
                <a:cs typeface="PingFang SC Regular" panose="020B0400000000000000" charset="-122"/>
              </a:rPr>
              <a:t>因为，凭借</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记忆法：词根</a:t>
            </a:r>
            <a:r>
              <a:rPr lang="en-US" altLang="zh-CN" sz="1600">
                <a:latin typeface="PingFang SC Regular" panose="020B0400000000000000" charset="-122"/>
                <a:ea typeface="PingFang SC Regular" panose="020B0400000000000000" charset="-122"/>
                <a:cs typeface="PingFang SC Regular" panose="020B0400000000000000" charset="-122"/>
              </a:rPr>
              <a:t>vir=</a:t>
            </a:r>
            <a:r>
              <a:rPr lang="zh-CN" altLang="en-US" sz="1600">
                <a:latin typeface="PingFang SC Regular" panose="020B0400000000000000" charset="-122"/>
                <a:ea typeface="PingFang SC Regular" panose="020B0400000000000000" charset="-122"/>
                <a:cs typeface="PingFang SC Regular" panose="020B0400000000000000" charset="-122"/>
              </a:rPr>
              <a:t>男人，来自于拉丁语</a:t>
            </a:r>
            <a:r>
              <a:rPr lang="en-US" altLang="zh-CN" sz="1600">
                <a:latin typeface="PingFang SC Regular" panose="020B0400000000000000" charset="-122"/>
                <a:ea typeface="PingFang SC Regular" panose="020B0400000000000000" charset="-122"/>
                <a:cs typeface="PingFang SC Regular" panose="020B0400000000000000" charset="-122"/>
              </a:rPr>
              <a:t>virtus</a:t>
            </a:r>
            <a:r>
              <a:rPr lang="zh-CN" altLang="en-US" sz="1600">
                <a:latin typeface="PingFang SC Regular" panose="020B0400000000000000" charset="-122"/>
                <a:ea typeface="PingFang SC Regular" panose="020B0400000000000000" charset="-122"/>
                <a:cs typeface="PingFang SC Regular" panose="020B0400000000000000" charset="-122"/>
              </a:rPr>
              <a:t>，基本意思是男人具有的能力和功效。</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exasperation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[ɪɡˌzɑ:spə'reɪʃn]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考法一：恼怒</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the state of being very annoyed or upset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She rolled her eyes in sheer exasperation.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她气急败坏地转动着眼珠。</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等价词：irascibility</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记忆法：ex-，向外。-asper，粗糙，词源同asperity.</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onset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[ˈɒnset]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考法一：开始</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the beginning of something</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Most of the passes have been closed with the onset of winter.</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随着冬天的来临，大多数的关卡都已经关闭。</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the onset of disease 疾病的发作</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记忆法：on, 在上，向上， set, 开始。</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25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sordid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['sɔːdɪd]</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考法一：肮脏的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very dirty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例句：They lived in a sordid apartment.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他们住在肮脏的公寓房子里。</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考法二：卑鄙的，不诚实的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adj. very bad or dishonest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例句：I didn't want to hear the sordid details of their relationship.</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我不想听他们之间的那些龌龊细节。</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记忆法：源自拉丁语sordidus“肮脏的，污秽的，恶劣的，卑鄙的”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谐音：缩地的，太卑鄙了，不敢在光天化日下见人</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overwhelming</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[ˌoʊvərˈwelmɪŋ]</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考法一：势不可挡的，压倒一切的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tending or serving to overwhelm</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The overwhelming majority of small businesses go broke within the first twenty-four months.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绝大多数的小公司在最初的24个月里破产。</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irresistible</a:t>
            </a:r>
            <a:endParaRPr lang="en-US" altLang="zh-CN" sz="1600" b="1">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over-</a:t>
            </a:r>
            <a:r>
              <a:rPr lang="zh-CN" altLang="en-US" sz="1600">
                <a:latin typeface="PingFang SC Regular" panose="020B0400000000000000" charset="-122"/>
                <a:ea typeface="PingFang SC Regular" panose="020B0400000000000000" charset="-122"/>
                <a:cs typeface="PingFang SC Regular" panose="020B0400000000000000" charset="-122"/>
              </a:rPr>
              <a:t>过度，</a:t>
            </a:r>
            <a:r>
              <a:rPr lang="en-US" altLang="zh-CN" sz="1600">
                <a:latin typeface="PingFang SC Regular" panose="020B0400000000000000" charset="-122"/>
                <a:ea typeface="PingFang SC Regular" panose="020B0400000000000000" charset="-122"/>
                <a:cs typeface="PingFang SC Regular" panose="020B0400000000000000" charset="-122"/>
              </a:rPr>
              <a:t>whelm</a:t>
            </a:r>
            <a:r>
              <a:rPr lang="zh-CN" altLang="en-US" sz="1600">
                <a:latin typeface="PingFang SC Regular" panose="020B0400000000000000" charset="-122"/>
                <a:ea typeface="PingFang SC Regular" panose="020B0400000000000000" charset="-122"/>
                <a:cs typeface="PingFang SC Regular" panose="020B0400000000000000" charset="-122"/>
              </a:rPr>
              <a:t>淹没</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compulsory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[kəmˈpʌlsərɪ]</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考法一：强制的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having the power of forcing someone to do something</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Public secondary and university education is also free but is not compulsory.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公立高中和大学教育也实行免费教育，但不是强制性的</a:t>
            </a:r>
            <a:r>
              <a:rPr lang="zh-CN" altLang="en-US" sz="1600">
                <a:latin typeface="PingFang SC Regular" panose="020B0400000000000000" charset="-122"/>
                <a:ea typeface="PingFang SC Regular" panose="020B0400000000000000" charset="-122"/>
                <a:cs typeface="PingFang SC Regular" panose="020B0400000000000000" charset="-122"/>
              </a:rPr>
              <a:t>。</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近义词：</a:t>
            </a:r>
            <a:r>
              <a:rPr lang="en-US" altLang="zh-CN" sz="1600" b="1">
                <a:latin typeface="PingFang SC Regular" panose="020B0400000000000000" charset="-122"/>
                <a:ea typeface="PingFang SC Regular" panose="020B0400000000000000" charset="-122"/>
                <a:cs typeface="PingFang SC Regular" panose="020B0400000000000000" charset="-122"/>
              </a:rPr>
              <a:t>required, obligatory</a:t>
            </a:r>
          </a:p>
          <a:p>
            <a:pPr marL="0" indent="0">
              <a:buNone/>
            </a:pPr>
            <a:endParaRPr lang="en-US" altLang="zh-CN"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com-</a:t>
            </a:r>
            <a:r>
              <a:rPr lang="zh-CN" altLang="en-US" sz="1600">
                <a:latin typeface="PingFang SC Regular" panose="020B0400000000000000" charset="-122"/>
                <a:ea typeface="PingFang SC Regular" panose="020B0400000000000000" charset="-122"/>
                <a:cs typeface="PingFang SC Regular" panose="020B0400000000000000" charset="-122"/>
              </a:rPr>
              <a:t>共同，</a:t>
            </a:r>
            <a:r>
              <a:rPr lang="en-US" altLang="zh-CN" sz="1600">
                <a:latin typeface="PingFang SC Regular" panose="020B0400000000000000" charset="-122"/>
                <a:ea typeface="PingFang SC Regular" panose="020B0400000000000000" charset="-122"/>
                <a:cs typeface="PingFang SC Regular" panose="020B0400000000000000" charset="-122"/>
              </a:rPr>
              <a:t>puls-</a:t>
            </a:r>
            <a:r>
              <a:rPr lang="zh-CN" altLang="en-US" sz="1600">
                <a:latin typeface="PingFang SC Regular" panose="020B0400000000000000" charset="-122"/>
                <a:ea typeface="PingFang SC Regular" panose="020B0400000000000000" charset="-122"/>
                <a:cs typeface="PingFang SC Regular" panose="020B0400000000000000" charset="-122"/>
              </a:rPr>
              <a:t>驱动</a:t>
            </a:r>
            <a:r>
              <a:rPr lang="en-US" altLang="zh-CN" sz="1600">
                <a:latin typeface="PingFang SC Regular" panose="020B0400000000000000" charset="-122"/>
                <a:ea typeface="PingFang SC Regular" panose="020B0400000000000000" charset="-122"/>
                <a:cs typeface="PingFang SC Regular" panose="020B0400000000000000" charset="-122"/>
              </a:rPr>
              <a:t>  compulsory course</a:t>
            </a:r>
            <a:r>
              <a:rPr lang="zh-CN" altLang="en-US" sz="1600">
                <a:latin typeface="PingFang SC Regular" panose="020B0400000000000000" charset="-122"/>
                <a:ea typeface="PingFang SC Regular" panose="020B0400000000000000" charset="-122"/>
                <a:cs typeface="PingFang SC Regular" panose="020B0400000000000000" charset="-122"/>
              </a:rPr>
              <a:t>必修课</a:t>
            </a:r>
            <a:r>
              <a:rPr lang="en-US" altLang="zh-CN" sz="1600">
                <a:latin typeface="PingFang SC Regular" panose="020B0400000000000000" charset="-122"/>
                <a:ea typeface="PingFang SC Regular" panose="020B0400000000000000" charset="-122"/>
                <a:cs typeface="PingFang SC Regular" panose="020B0400000000000000" charset="-122"/>
              </a:rPr>
              <a:t>    optional course</a:t>
            </a:r>
            <a:r>
              <a:rPr lang="zh-CN" altLang="en-US" sz="1600">
                <a:latin typeface="PingFang SC Regular" panose="020B0400000000000000" charset="-122"/>
                <a:ea typeface="PingFang SC Regular" panose="020B0400000000000000" charset="-122"/>
                <a:cs typeface="PingFang SC Regular" panose="020B0400000000000000" charset="-122"/>
              </a:rPr>
              <a:t>选修课</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quirky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['kwɜ:kɪ]</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考法一：奇怪的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odd or unpredictable in their appearance, character, or behavior</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We've developed a reputation for being quite quirky and original.</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我们因为风格奇特又独具创意而名声在外。</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等价词：unconventional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记忆法：联想记忆</a:t>
            </a: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名词原型</a:t>
            </a:r>
            <a:r>
              <a:rPr lang="en-US" altLang="zh-CN" sz="1600">
                <a:latin typeface="PingFang SC Regular" panose="020B0400000000000000" charset="-122"/>
                <a:ea typeface="PingFang SC Regular" panose="020B0400000000000000" charset="-122"/>
                <a:cs typeface="PingFang SC Regular" panose="020B0400000000000000" charset="-122"/>
              </a:rPr>
              <a:t>quirk</a:t>
            </a:r>
            <a:r>
              <a:rPr lang="zh-CN" altLang="en-US" sz="1600">
                <a:latin typeface="PingFang SC Regular" panose="020B0400000000000000" charset="-122"/>
                <a:ea typeface="PingFang SC Regular" panose="020B0400000000000000" charset="-122"/>
                <a:cs typeface="PingFang SC Regular" panose="020B0400000000000000" charset="-122"/>
              </a:rPr>
              <a:t>，谐音“快看”，看稀奇。</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75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dubious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[ˈdju:biəs]</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考法一：不确定的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unsure or uncertain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例句：They consider the plan to be of dubious benefit to most families.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他们认为这项计划对大多数家庭不一定有好处。</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考法二：可疑的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adj. causing doubt, uncertainty, or suspicion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例句：This claim seems to us to be rather dubious.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在我们看来这种说法非常可疑。</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等价词：suspect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记忆法：dub-二 + -ious形容词后缀 → 二种状态 → 不肯定 , 怀疑的。</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75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lull</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[lʌl]</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考法一：使平静</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cause to sleep or rest </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考法二：蒙蔽</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cause to feel safe and relaxed instead of careful and alert </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考法三：间歇</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n. a brief time when an action or activity stops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There was a lull in political violence after the election of the current president.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现任总统当选之后，政治暴力进入了一段暂时的平静期。</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等价词：respite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记忆法：中古英语</a:t>
            </a:r>
            <a:r>
              <a:rPr lang="en-US" altLang="zh-CN" sz="1600">
                <a:latin typeface="PingFang SC Regular" panose="020B0400000000000000" charset="-122"/>
                <a:ea typeface="PingFang SC Regular" panose="020B0400000000000000" charset="-122"/>
                <a:cs typeface="PingFang SC Regular" panose="020B0400000000000000" charset="-122"/>
              </a:rPr>
              <a:t>lullen</a:t>
            </a:r>
            <a:r>
              <a:rPr lang="zh-CN" altLang="en-US" sz="1600">
                <a:latin typeface="PingFang SC Regular" panose="020B0400000000000000" charset="-122"/>
                <a:ea typeface="PingFang SC Regular" panose="020B0400000000000000" charset="-122"/>
                <a:cs typeface="PingFang SC Regular" panose="020B0400000000000000" charset="-122"/>
              </a:rPr>
              <a:t>有哄睡的意思。</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lullaby </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摇篮曲</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 </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obviate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[ˈɒbvieɪt]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考法一：避免，取消</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make no longer necessary</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例句：This deferral would obviate pressure on the rouble exchange rate.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这一延期将消除卢布汇率面临的压力。</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ob</a:t>
            </a:r>
            <a:r>
              <a:rPr lang="zh-CN" altLang="en-US" sz="1600">
                <a:latin typeface="PingFang SC Regular" panose="020B0400000000000000" charset="-122"/>
                <a:ea typeface="PingFang SC Regular" panose="020B0400000000000000" charset="-122"/>
                <a:cs typeface="PingFang SC Regular" panose="020B0400000000000000" charset="-122"/>
              </a:rPr>
              <a:t>表否定，</a:t>
            </a:r>
            <a:r>
              <a:rPr lang="en-US" altLang="zh-CN" sz="1600">
                <a:latin typeface="PingFang SC Regular" panose="020B0400000000000000" charset="-122"/>
                <a:ea typeface="PingFang SC Regular" panose="020B0400000000000000" charset="-122"/>
                <a:cs typeface="PingFang SC Regular" panose="020B0400000000000000" charset="-122"/>
              </a:rPr>
              <a:t>via</a:t>
            </a:r>
            <a:r>
              <a:rPr lang="zh-CN" altLang="en-US" sz="1600">
                <a:latin typeface="PingFang SC Regular" panose="020B0400000000000000" charset="-122"/>
                <a:ea typeface="PingFang SC Regular" panose="020B0400000000000000" charset="-122"/>
                <a:cs typeface="PingFang SC Regular" panose="020B0400000000000000" charset="-122"/>
              </a:rPr>
              <a:t>表示“通道，道路”</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indispensable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[ɪndɪ'spensəbl]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考法一：不可或缺的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extremely important and necessary</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Cars have become an indispensable part of our lives.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汽车已成了我们生活中必不可少的一部分。</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等价词：essential, crucial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in-</a:t>
            </a:r>
            <a:r>
              <a:rPr lang="zh-CN" altLang="en-US" sz="1600">
                <a:latin typeface="PingFang SC Regular" panose="020B0400000000000000" charset="-122"/>
                <a:ea typeface="PingFang SC Regular" panose="020B0400000000000000" charset="-122"/>
                <a:cs typeface="PingFang SC Regular" panose="020B0400000000000000" charset="-122"/>
              </a:rPr>
              <a:t>否定，</a:t>
            </a:r>
            <a:r>
              <a:rPr lang="en-US" altLang="zh-CN" sz="1600">
                <a:latin typeface="PingFang SC Regular" panose="020B0400000000000000" charset="-122"/>
                <a:ea typeface="PingFang SC Regular" panose="020B0400000000000000" charset="-122"/>
                <a:cs typeface="PingFang SC Regular" panose="020B0400000000000000" charset="-122"/>
              </a:rPr>
              <a:t>dis-</a:t>
            </a:r>
            <a:r>
              <a:rPr lang="zh-CN" altLang="en-US" sz="1600">
                <a:latin typeface="PingFang SC Regular" panose="020B0400000000000000" charset="-122"/>
                <a:ea typeface="PingFang SC Regular" panose="020B0400000000000000" charset="-122"/>
                <a:cs typeface="PingFang SC Regular" panose="020B0400000000000000" charset="-122"/>
              </a:rPr>
              <a:t>分开，</a:t>
            </a:r>
            <a:r>
              <a:rPr lang="en-US" altLang="zh-CN" sz="1600">
                <a:latin typeface="PingFang SC Regular" panose="020B0400000000000000" charset="-122"/>
                <a:ea typeface="PingFang SC Regular" panose="020B0400000000000000" charset="-122"/>
                <a:cs typeface="PingFang SC Regular" panose="020B0400000000000000" charset="-122"/>
              </a:rPr>
              <a:t>-pens-</a:t>
            </a:r>
            <a:r>
              <a:rPr lang="zh-CN" altLang="en-US" sz="1600">
                <a:latin typeface="PingFang SC Regular" panose="020B0400000000000000" charset="-122"/>
                <a:ea typeface="PingFang SC Regular" panose="020B0400000000000000" charset="-122"/>
                <a:cs typeface="PingFang SC Regular" panose="020B0400000000000000" charset="-122"/>
              </a:rPr>
              <a:t>悬挂，</a:t>
            </a:r>
            <a:r>
              <a:rPr lang="en-US" altLang="zh-CN" sz="1600">
                <a:latin typeface="PingFang SC Regular" panose="020B0400000000000000" charset="-122"/>
                <a:ea typeface="PingFang SC Regular" panose="020B0400000000000000" charset="-122"/>
                <a:cs typeface="PingFang SC Regular" panose="020B0400000000000000" charset="-122"/>
              </a:rPr>
              <a:t>-able</a:t>
            </a:r>
            <a:r>
              <a:rPr lang="zh-CN" altLang="en-US" sz="1600">
                <a:latin typeface="PingFang SC Regular" panose="020B0400000000000000" charset="-122"/>
                <a:ea typeface="PingFang SC Regular" panose="020B0400000000000000" charset="-122"/>
                <a:cs typeface="PingFang SC Regular" panose="020B0400000000000000" charset="-122"/>
              </a:rPr>
              <a:t>形容词后缀</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snag</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[snæg]</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考法一：障碍</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a concealed or unexpected difficulty or obstacle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attack hit a snag and made no headway.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进攻受阻，攻不进去。</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等价词：hitch</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记忆法：谐音“是哪个”，设置了障碍，找不到想找的东西。</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energize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[ˈenədʒaɪz]</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考法一：使...活跃</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give energy or excitement to</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Your enthusiasm will energize not just you, but also other people around you.</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而且你的热情不仅会点燃你自己，还包括你身边的其他人。</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en-</a:t>
            </a:r>
            <a:r>
              <a:rPr lang="zh-CN" altLang="en-US" sz="1600">
                <a:latin typeface="PingFang SC Regular" panose="020B0400000000000000" charset="-122"/>
                <a:ea typeface="PingFang SC Regular" panose="020B0400000000000000" charset="-122"/>
                <a:cs typeface="PingFang SC Regular" panose="020B0400000000000000" charset="-122"/>
              </a:rPr>
              <a:t>使，</a:t>
            </a:r>
            <a:r>
              <a:rPr lang="en-US" altLang="zh-CN" sz="1600">
                <a:latin typeface="PingFang SC Regular" panose="020B0400000000000000" charset="-122"/>
                <a:ea typeface="PingFang SC Regular" panose="020B0400000000000000" charset="-122"/>
                <a:cs typeface="PingFang SC Regular" panose="020B0400000000000000" charset="-122"/>
              </a:rPr>
              <a:t>erg=</a:t>
            </a:r>
            <a:r>
              <a:rPr lang="zh-CN" altLang="en-US" sz="1600">
                <a:latin typeface="PingFang SC Regular" panose="020B0400000000000000" charset="-122"/>
                <a:ea typeface="PingFang SC Regular" panose="020B0400000000000000" charset="-122"/>
                <a:cs typeface="PingFang SC Regular" panose="020B0400000000000000" charset="-122"/>
              </a:rPr>
              <a:t>工作，</a:t>
            </a:r>
            <a:r>
              <a:rPr lang="en-US" altLang="zh-CN" sz="1600">
                <a:latin typeface="PingFang SC Regular" panose="020B0400000000000000" charset="-122"/>
                <a:ea typeface="PingFang SC Regular" panose="020B0400000000000000" charset="-122"/>
                <a:cs typeface="PingFang SC Regular" panose="020B0400000000000000" charset="-122"/>
              </a:rPr>
              <a:t>ize</a:t>
            </a:r>
            <a:r>
              <a:rPr lang="zh-CN" altLang="en-US" sz="1600">
                <a:latin typeface="PingFang SC Regular" panose="020B0400000000000000" charset="-122"/>
                <a:ea typeface="PingFang SC Regular" panose="020B0400000000000000" charset="-122"/>
                <a:cs typeface="PingFang SC Regular" panose="020B0400000000000000" charset="-122"/>
              </a:rPr>
              <a:t>动词后缀</a:t>
            </a:r>
            <a:r>
              <a:rPr lang="en-US" altLang="zh-CN" sz="1600">
                <a:latin typeface="PingFang SC Regular" panose="020B0400000000000000" charset="-122"/>
                <a:ea typeface="PingFang SC Regular" panose="020B0400000000000000" charset="-122"/>
                <a:cs typeface="PingFang SC Regular" panose="020B0400000000000000" charset="-122"/>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energy </a:t>
            </a:r>
            <a:r>
              <a:rPr lang="zh-CN" altLang="en-US" sz="1600">
                <a:latin typeface="PingFang SC Regular" panose="020B0400000000000000" charset="-122"/>
                <a:ea typeface="PingFang SC Regular" panose="020B0400000000000000" charset="-122"/>
                <a:cs typeface="PingFang SC Regular" panose="020B0400000000000000" charset="-122"/>
              </a:rPr>
              <a:t>能量</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unremitting</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[ˌʌnrɪˈmɪtɪŋ]</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考法一：不停的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not stopping or growing weaker</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He watched her with unremitting attention.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他一直全神贯注地注视着她。</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等价词：unceasing</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un-</a:t>
            </a:r>
            <a:r>
              <a:rPr lang="zh-CN" altLang="en-US" sz="1600">
                <a:latin typeface="PingFang SC Regular" panose="020B0400000000000000" charset="-122"/>
                <a:ea typeface="PingFang SC Regular" panose="020B0400000000000000" charset="-122"/>
                <a:cs typeface="PingFang SC Regular" panose="020B0400000000000000" charset="-122"/>
              </a:rPr>
              <a:t>否定前缀，</a:t>
            </a:r>
            <a:r>
              <a:rPr lang="en-US" altLang="zh-CN" sz="1600">
                <a:latin typeface="PingFang SC Regular" panose="020B0400000000000000" charset="-122"/>
                <a:ea typeface="PingFang SC Regular" panose="020B0400000000000000" charset="-122"/>
                <a:cs typeface="PingFang SC Regular" panose="020B0400000000000000" charset="-122"/>
              </a:rPr>
              <a:t>remit=</a:t>
            </a:r>
            <a:r>
              <a:rPr lang="zh-CN" altLang="en-US" sz="1600">
                <a:latin typeface="PingFang SC Regular" panose="020B0400000000000000" charset="-122"/>
                <a:ea typeface="PingFang SC Regular" panose="020B0400000000000000" charset="-122"/>
                <a:cs typeface="PingFang SC Regular" panose="020B0400000000000000" charset="-122"/>
              </a:rPr>
              <a:t>推迟（罕），</a:t>
            </a:r>
            <a:r>
              <a:rPr lang="en-US" altLang="zh-CN" sz="1600">
                <a:latin typeface="PingFang SC Regular" panose="020B0400000000000000" charset="-122"/>
                <a:ea typeface="PingFang SC Regular" panose="020B0400000000000000" charset="-122"/>
                <a:cs typeface="PingFang SC Regular" panose="020B0400000000000000" charset="-122"/>
              </a:rPr>
              <a:t>ing</a:t>
            </a:r>
            <a:r>
              <a:rPr lang="zh-CN" altLang="en-US" sz="1600">
                <a:latin typeface="PingFang SC Regular" panose="020B0400000000000000" charset="-122"/>
                <a:ea typeface="PingFang SC Regular" panose="020B0400000000000000" charset="-122"/>
                <a:cs typeface="PingFang SC Regular" panose="020B0400000000000000" charset="-122"/>
              </a:rPr>
              <a:t>形容词后缀</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enigmatic</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[ˌenɪgˈmætɪk]</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考法一：神秘难懂的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full of mystery and difficult to understand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His reply was highly enigmatic.</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他的回答高深莫测。</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等价词：perplexing</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记忆法：原型</a:t>
            </a:r>
            <a:r>
              <a:rPr lang="en-US" altLang="zh-CN" sz="1600">
                <a:latin typeface="PingFang SC Regular" panose="020B0400000000000000" charset="-122"/>
                <a:ea typeface="PingFang SC Regular" panose="020B0400000000000000" charset="-122"/>
                <a:cs typeface="PingFang SC Regular" panose="020B0400000000000000" charset="-122"/>
              </a:rPr>
              <a:t>enigma</a:t>
            </a:r>
            <a:r>
              <a:rPr lang="zh-CN" altLang="en-US" sz="1600">
                <a:latin typeface="PingFang SC Regular" panose="020B0400000000000000" charset="-122"/>
                <a:ea typeface="PingFang SC Regular" panose="020B0400000000000000" charset="-122"/>
                <a:cs typeface="PingFang SC Regular" panose="020B0400000000000000" charset="-122"/>
              </a:rPr>
              <a:t>谐音“咦，你哥吗？”，联想到：他的身份很神秘。</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875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primitive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[ˈprɪmətɪv]</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考法一：原始的</a:t>
            </a:r>
            <a:r>
              <a:rPr lang="en-US" altLang="zh-CN" sz="1600" b="1">
                <a:latin typeface="PingFang SC Regular" panose="020B0400000000000000" charset="-122"/>
                <a:ea typeface="PingFang SC Regular" panose="020B0400000000000000" charset="-122"/>
                <a:cs typeface="PingFang SC Regular" panose="020B0400000000000000" charset="-122"/>
                <a:sym typeface="+mn-ea"/>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of, belonging to, or seeming to come from an early time in the very ancient past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It is a primitive instinct to flee a place of danger.</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逃离危险的地方是一种原始本能。</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等价词：ancient</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考法二：初级的，简陋的</a:t>
            </a:r>
            <a:r>
              <a:rPr lang="en-US" altLang="zh-CN" sz="1600" b="1">
                <a:latin typeface="PingFang SC Regular" panose="020B0400000000000000" charset="-122"/>
                <a:ea typeface="PingFang SC Regular" panose="020B0400000000000000" charset="-122"/>
                <a:cs typeface="PingFang SC Regular" panose="020B0400000000000000" charset="-122"/>
                <a:sym typeface="+mn-ea"/>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adj. very simple and basic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The conditions are primitive by any standards.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无论用什么标准来衡量，其条件都很简陋。</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等价词：rudimentary</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-prim=</a:t>
            </a:r>
            <a:r>
              <a:rPr lang="zh-CN" altLang="en-US" sz="1600">
                <a:latin typeface="PingFang SC Regular" panose="020B0400000000000000" charset="-122"/>
                <a:ea typeface="PingFang SC Regular" panose="020B0400000000000000" charset="-122"/>
                <a:cs typeface="PingFang SC Regular" panose="020B0400000000000000" charset="-122"/>
              </a:rPr>
              <a:t>首要，</a:t>
            </a:r>
            <a:r>
              <a:rPr lang="en-US" altLang="zh-CN" sz="1600">
                <a:latin typeface="PingFang SC Regular" panose="020B0400000000000000" charset="-122"/>
                <a:ea typeface="PingFang SC Regular" panose="020B0400000000000000" charset="-122"/>
                <a:cs typeface="PingFang SC Regular" panose="020B0400000000000000" charset="-122"/>
              </a:rPr>
              <a:t>itive</a:t>
            </a:r>
            <a:r>
              <a:rPr lang="zh-CN" altLang="en-US" sz="1600">
                <a:latin typeface="PingFang SC Regular" panose="020B0400000000000000" charset="-122"/>
                <a:ea typeface="PingFang SC Regular" panose="020B0400000000000000" charset="-122"/>
                <a:cs typeface="PingFang SC Regular" panose="020B0400000000000000" charset="-122"/>
              </a:rPr>
              <a:t>形容词后缀</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incomprehensible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[ɪnˌkɑmprɪ'hɛnsəbl]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考法一：费解的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impossible to understand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He found his son's actions totally incomprehensible.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他发现自己对儿子的行为完全无法理解。</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等价词：inexplicable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in-</a:t>
            </a:r>
            <a:r>
              <a:rPr lang="zh-CN" altLang="en-US" sz="1600">
                <a:latin typeface="PingFang SC Regular" panose="020B0400000000000000" charset="-122"/>
                <a:ea typeface="PingFang SC Regular" panose="020B0400000000000000" charset="-122"/>
                <a:cs typeface="PingFang SC Regular" panose="020B0400000000000000" charset="-122"/>
              </a:rPr>
              <a:t>否定前缀，</a:t>
            </a:r>
            <a:r>
              <a:rPr lang="en-US" altLang="zh-CN" sz="1600">
                <a:latin typeface="PingFang SC Regular" panose="020B0400000000000000" charset="-122"/>
                <a:ea typeface="PingFang SC Regular" panose="020B0400000000000000" charset="-122"/>
                <a:cs typeface="PingFang SC Regular" panose="020B0400000000000000" charset="-122"/>
              </a:rPr>
              <a:t>comprehend=</a:t>
            </a:r>
            <a:r>
              <a:rPr lang="zh-CN" altLang="en-US" sz="1600">
                <a:latin typeface="PingFang SC Regular" panose="020B0400000000000000" charset="-122"/>
                <a:ea typeface="PingFang SC Regular" panose="020B0400000000000000" charset="-122"/>
                <a:cs typeface="PingFang SC Regular" panose="020B0400000000000000" charset="-122"/>
              </a:rPr>
              <a:t>理解，</a:t>
            </a:r>
            <a:r>
              <a:rPr lang="en-US" altLang="zh-CN" sz="1600">
                <a:latin typeface="PingFang SC Regular" panose="020B0400000000000000" charset="-122"/>
                <a:ea typeface="PingFang SC Regular" panose="020B0400000000000000" charset="-122"/>
                <a:cs typeface="PingFang SC Regular" panose="020B0400000000000000" charset="-122"/>
              </a:rPr>
              <a:t>ible</a:t>
            </a:r>
            <a:r>
              <a:rPr lang="zh-CN" altLang="en-US" sz="1600">
                <a:latin typeface="PingFang SC Regular" panose="020B0400000000000000" charset="-122"/>
                <a:ea typeface="PingFang SC Regular" panose="020B0400000000000000" charset="-122"/>
                <a:cs typeface="PingFang SC Regular" panose="020B0400000000000000" charset="-122"/>
              </a:rPr>
              <a:t>形容词后缀</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75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inspire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[ɪnˈspaɪə]</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考法一：使产生</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cause to happen or be created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例句：Her work didn't exactly inspire me with confidence.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她的工作并没有真正地使我产生信心。</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考法二：激起，引起（感觉或情绪）</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cause someone to have (a feeling or emotion)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例句：Our challenge is to motivate those voters and inspire them to join our cause.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我们面临的挑战是如何调动那些选民的积极性并鼓励他们加入我们的事业。</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in-</a:t>
            </a:r>
            <a:r>
              <a:rPr lang="zh-CN" altLang="en-US" sz="1600">
                <a:latin typeface="PingFang SC Regular" panose="020B0400000000000000" charset="-122"/>
                <a:ea typeface="PingFang SC Regular" panose="020B0400000000000000" charset="-122"/>
                <a:cs typeface="PingFang SC Regular" panose="020B0400000000000000" charset="-122"/>
              </a:rPr>
              <a:t>动词前缀，</a:t>
            </a:r>
            <a:r>
              <a:rPr lang="en-US" altLang="zh-CN" sz="1600">
                <a:latin typeface="PingFang SC Regular" panose="020B0400000000000000" charset="-122"/>
                <a:ea typeface="PingFang SC Regular" panose="020B0400000000000000" charset="-122"/>
                <a:cs typeface="PingFang SC Regular" panose="020B0400000000000000" charset="-122"/>
              </a:rPr>
              <a:t>spire=</a:t>
            </a:r>
            <a:r>
              <a:rPr lang="zh-CN" altLang="en-US" sz="1600">
                <a:latin typeface="PingFang SC Regular" panose="020B0400000000000000" charset="-122"/>
                <a:ea typeface="PingFang SC Regular" panose="020B0400000000000000" charset="-122"/>
                <a:cs typeface="PingFang SC Regular" panose="020B0400000000000000" charset="-122"/>
              </a:rPr>
              <a:t>呼吸</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875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profess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[prəˈfes]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考法一：公开宣称</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say or declare openly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She still professes her innocence.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她仍然声称自己无辜。</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考法一：信奉</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believe in (a particular religion)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Almost all of the inhabitants profess Christianity and Roman Catholic.</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几乎所有居民都信奉基督教和罗马天主教。</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等价词：proclaim</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pro-</a:t>
            </a:r>
            <a:r>
              <a:rPr lang="zh-CN" altLang="en-US" sz="1600">
                <a:latin typeface="PingFang SC Regular" panose="020B0400000000000000" charset="-122"/>
                <a:ea typeface="PingFang SC Regular" panose="020B0400000000000000" charset="-122"/>
                <a:cs typeface="PingFang SC Regular" panose="020B0400000000000000" charset="-122"/>
              </a:rPr>
              <a:t>在前面，</a:t>
            </a:r>
            <a:r>
              <a:rPr lang="en-US" altLang="zh-CN" sz="1600">
                <a:latin typeface="PingFang SC Regular" panose="020B0400000000000000" charset="-122"/>
                <a:ea typeface="PingFang SC Regular" panose="020B0400000000000000" charset="-122"/>
                <a:cs typeface="PingFang SC Regular" panose="020B0400000000000000" charset="-122"/>
              </a:rPr>
              <a:t>fess=</a:t>
            </a:r>
            <a:r>
              <a:rPr lang="zh-CN" altLang="en-US" sz="1600">
                <a:latin typeface="PingFang SC Regular" panose="020B0400000000000000" charset="-122"/>
                <a:ea typeface="PingFang SC Regular" panose="020B0400000000000000" charset="-122"/>
                <a:cs typeface="PingFang SC Regular" panose="020B0400000000000000" charset="-122"/>
              </a:rPr>
              <a:t>说</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endemic</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[enˈdemɪk]</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考法一：地方性的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restricted or peculiar to a locality or region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Street crime is virtually endemic in large cities.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街头犯罪近乎是大城市的通病。</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等价词：native, domestic, indigenous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en=in</a:t>
            </a:r>
            <a:r>
              <a:rPr lang="zh-CN" altLang="en-US" sz="1600">
                <a:latin typeface="PingFang SC Regular" panose="020B0400000000000000" charset="-122"/>
                <a:ea typeface="PingFang SC Regular" panose="020B0400000000000000" charset="-122"/>
                <a:cs typeface="PingFang SC Regular" panose="020B0400000000000000" charset="-122"/>
              </a:rPr>
              <a:t>或</a:t>
            </a:r>
            <a:r>
              <a:rPr lang="en-US" altLang="zh-CN" sz="1600">
                <a:latin typeface="PingFang SC Regular" panose="020B0400000000000000" charset="-122"/>
                <a:ea typeface="PingFang SC Regular" panose="020B0400000000000000" charset="-122"/>
                <a:cs typeface="PingFang SC Regular" panose="020B0400000000000000" charset="-122"/>
              </a:rPr>
              <a:t>within</a:t>
            </a:r>
            <a:r>
              <a:rPr lang="zh-CN" altLang="en-US" sz="1600">
                <a:latin typeface="PingFang SC Regular" panose="020B0400000000000000" charset="-122"/>
                <a:ea typeface="PingFang SC Regular" panose="020B0400000000000000" charset="-122"/>
                <a:cs typeface="PingFang SC Regular" panose="020B0400000000000000" charset="-122"/>
              </a:rPr>
              <a:t>，</a:t>
            </a:r>
            <a:r>
              <a:rPr lang="en-US" altLang="zh-CN" sz="1600">
                <a:latin typeface="PingFang SC Regular" panose="020B0400000000000000" charset="-122"/>
                <a:ea typeface="PingFang SC Regular" panose="020B0400000000000000" charset="-122"/>
                <a:cs typeface="PingFang SC Regular" panose="020B0400000000000000" charset="-122"/>
              </a:rPr>
              <a:t>dem(o)=</a:t>
            </a:r>
            <a:r>
              <a:rPr lang="zh-CN" altLang="en-US" sz="1600">
                <a:latin typeface="PingFang SC Regular" panose="020B0400000000000000" charset="-122"/>
                <a:ea typeface="PingFang SC Regular" panose="020B0400000000000000" charset="-122"/>
                <a:cs typeface="PingFang SC Regular" panose="020B0400000000000000" charset="-122"/>
              </a:rPr>
              <a:t>人民，</a:t>
            </a:r>
            <a:r>
              <a:rPr lang="en-US" altLang="zh-CN" sz="1600">
                <a:latin typeface="PingFang SC Regular" panose="020B0400000000000000" charset="-122"/>
                <a:ea typeface="PingFang SC Regular" panose="020B0400000000000000" charset="-122"/>
                <a:cs typeface="PingFang SC Regular" panose="020B0400000000000000" charset="-122"/>
              </a:rPr>
              <a:t>ic</a:t>
            </a:r>
            <a:r>
              <a:rPr lang="zh-CN" altLang="en-US" sz="1600">
                <a:latin typeface="PingFang SC Regular" panose="020B0400000000000000" charset="-122"/>
                <a:ea typeface="PingFang SC Regular" panose="020B0400000000000000" charset="-122"/>
                <a:cs typeface="PingFang SC Regular" panose="020B0400000000000000" charset="-122"/>
              </a:rPr>
              <a:t>形容词后缀</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malignant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[məˈlɪɡnənt]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考法一：恶性的</a:t>
            </a:r>
            <a:r>
              <a:rPr lang="en-US" altLang="zh-CN" sz="1600" b="1">
                <a:latin typeface="PingFang SC Regular" panose="020B0400000000000000" charset="-122"/>
                <a:ea typeface="PingFang SC Regular" panose="020B0400000000000000" charset="-122"/>
                <a:cs typeface="PingFang SC Regular" panose="020B0400000000000000" charset="-122"/>
                <a:sym typeface="+mn-ea"/>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aggressively malicious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例句：He was died of a malignant tumor.</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他死于恶性肿瘤。</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malign</a:t>
            </a:r>
            <a:r>
              <a:rPr lang="zh-CN" altLang="en-US" sz="1600">
                <a:latin typeface="PingFang SC Regular" panose="020B0400000000000000" charset="-122"/>
                <a:ea typeface="PingFang SC Regular" panose="020B0400000000000000" charset="-122"/>
                <a:cs typeface="PingFang SC Regular" panose="020B0400000000000000" charset="-122"/>
              </a:rPr>
              <a:t>邪恶的</a:t>
            </a:r>
            <a:r>
              <a:rPr lang="en-US" altLang="zh-CN" sz="1600">
                <a:latin typeface="PingFang SC Regular" panose="020B0400000000000000" charset="-122"/>
                <a:ea typeface="PingFang SC Regular" panose="020B0400000000000000" charset="-122"/>
                <a:cs typeface="PingFang SC Regular" panose="020B0400000000000000" charset="-122"/>
              </a:rPr>
              <a:t>+ant</a:t>
            </a:r>
            <a:r>
              <a:rPr lang="zh-CN" altLang="en-US" sz="1600">
                <a:latin typeface="PingFang SC Regular" panose="020B0400000000000000" charset="-122"/>
                <a:ea typeface="PingFang SC Regular" panose="020B0400000000000000" charset="-122"/>
                <a:cs typeface="PingFang SC Regular" panose="020B0400000000000000" charset="-122"/>
              </a:rPr>
              <a:t>形容词词缀</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safeguard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[ˈseɪfɡɑːrd]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考法一：保卫</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make safe or secure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problem was to safeguard sites from encroachment by property development.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问题是要保护遗址免受房地产开发商的侵占。</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等价词：preserve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记忆法：品牌名</a:t>
            </a:r>
            <a:r>
              <a:rPr lang="en-US" altLang="zh-CN" sz="1600">
                <a:latin typeface="PingFang SC Regular" panose="020B0400000000000000" charset="-122"/>
                <a:ea typeface="PingFang SC Regular" panose="020B0400000000000000" charset="-122"/>
                <a:cs typeface="PingFang SC Regular" panose="020B0400000000000000" charset="-122"/>
              </a:rPr>
              <a:t>-</a:t>
            </a:r>
            <a:r>
              <a:rPr lang="zh-CN" altLang="en-US" sz="1600">
                <a:latin typeface="PingFang SC Regular" panose="020B0400000000000000" charset="-122"/>
                <a:ea typeface="PingFang SC Regular" panose="020B0400000000000000" charset="-122"/>
                <a:cs typeface="PingFang SC Regular" panose="020B0400000000000000" charset="-122"/>
              </a:rPr>
              <a:t>舒肤佳，保护不受细菌感染</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 </a:t>
            </a:r>
            <a:r>
              <a:rPr lang="en-US" altLang="zh-CN" sz="1600">
                <a:latin typeface="PingFang SC Regular" panose="020B0400000000000000" charset="-122"/>
                <a:ea typeface="PingFang SC Regular" panose="020B0400000000000000" charset="-122"/>
                <a:cs typeface="PingFang SC Regular" panose="020B0400000000000000" charset="-122"/>
              </a:rPr>
              <a:t>           safe+guard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outdated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[aʊt'deɪtɪd]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考法一：过时的</a:t>
            </a:r>
            <a:r>
              <a:rPr lang="en-US" altLang="zh-CN" sz="1600" b="1">
                <a:latin typeface="PingFang SC Regular" panose="020B0400000000000000" charset="-122"/>
                <a:ea typeface="PingFang SC Regular" panose="020B0400000000000000" charset="-122"/>
                <a:cs typeface="PingFang SC Regular" panose="020B0400000000000000" charset="-122"/>
                <a:sym typeface="+mn-ea"/>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no longer useful or acceptable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The tourists snigger at the locals' outdated ways and dress.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游客们偷偷地取笑当地人过时的做法和衣着。</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out-</a:t>
            </a:r>
            <a:r>
              <a:rPr lang="zh-CN" altLang="en-US" sz="1600">
                <a:latin typeface="PingFang SC Regular" panose="020B0400000000000000" charset="-122"/>
                <a:ea typeface="PingFang SC Regular" panose="020B0400000000000000" charset="-122"/>
                <a:cs typeface="PingFang SC Regular" panose="020B0400000000000000" charset="-122"/>
              </a:rPr>
              <a:t>在</a:t>
            </a:r>
            <a:r>
              <a:rPr lang="en-US" altLang="zh-CN" sz="1600">
                <a:latin typeface="PingFang SC Regular" panose="020B0400000000000000" charset="-122"/>
                <a:ea typeface="PingFang SC Regular" panose="020B0400000000000000" charset="-122"/>
                <a:cs typeface="PingFang SC Regular" panose="020B0400000000000000" charset="-122"/>
              </a:rPr>
              <a:t>...</a:t>
            </a:r>
            <a:r>
              <a:rPr lang="zh-CN" altLang="en-US" sz="1600">
                <a:latin typeface="PingFang SC Regular" panose="020B0400000000000000" charset="-122"/>
                <a:ea typeface="PingFang SC Regular" panose="020B0400000000000000" charset="-122"/>
                <a:cs typeface="PingFang SC Regular" panose="020B0400000000000000" charset="-122"/>
              </a:rPr>
              <a:t>之外，超过，</a:t>
            </a:r>
            <a:r>
              <a:rPr lang="en-US" altLang="zh-CN" sz="1600">
                <a:latin typeface="PingFang SC Regular" panose="020B0400000000000000" charset="-122"/>
                <a:ea typeface="PingFang SC Regular" panose="020B0400000000000000" charset="-122"/>
                <a:cs typeface="PingFang SC Regular" panose="020B0400000000000000" charset="-122"/>
              </a:rPr>
              <a:t>date=</a:t>
            </a:r>
            <a:r>
              <a:rPr lang="zh-CN" altLang="en-US" sz="1600">
                <a:latin typeface="PingFang SC Regular" panose="020B0400000000000000" charset="-122"/>
                <a:ea typeface="PingFang SC Regular" panose="020B0400000000000000" charset="-122"/>
                <a:cs typeface="PingFang SC Regular" panose="020B0400000000000000" charset="-122"/>
              </a:rPr>
              <a:t>日期</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00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darken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[ˈdɑ:kən]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考法一：使变暗</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make dark or to become dark or darker in color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The sky darkened abruptly.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天突然暗了下来。</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等价词：dim</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考法二：使忧郁</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make less happy or to become less happy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My sunny mood suddenly darkened.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我的好心情突然变得阴郁起来。</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dark-</a:t>
            </a:r>
            <a:r>
              <a:rPr lang="zh-CN" altLang="en-US" sz="1600">
                <a:latin typeface="PingFang SC Regular" panose="020B0400000000000000" charset="-122"/>
                <a:ea typeface="PingFang SC Regular" panose="020B0400000000000000" charset="-122"/>
                <a:cs typeface="PingFang SC Regular" panose="020B0400000000000000" charset="-122"/>
              </a:rPr>
              <a:t>黑暗的，</a:t>
            </a:r>
            <a:r>
              <a:rPr lang="en-US" altLang="zh-CN" sz="1600">
                <a:latin typeface="PingFang SC Regular" panose="020B0400000000000000" charset="-122"/>
                <a:ea typeface="PingFang SC Regular" panose="020B0400000000000000" charset="-122"/>
                <a:cs typeface="PingFang SC Regular" panose="020B0400000000000000" charset="-122"/>
              </a:rPr>
              <a:t>en</a:t>
            </a:r>
            <a:r>
              <a:rPr lang="zh-CN" altLang="en-US" sz="1600">
                <a:latin typeface="PingFang SC Regular" panose="020B0400000000000000" charset="-122"/>
                <a:ea typeface="PingFang SC Regular" panose="020B0400000000000000" charset="-122"/>
                <a:cs typeface="PingFang SC Regular" panose="020B0400000000000000" charset="-122"/>
              </a:rPr>
              <a:t>动词后缀</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00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detract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[dɪˈtrækt]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考法一：贬低</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speak ill of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That error does not detract from his merit.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那个错误没有贬低他的功绩。</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等价词：deprecate</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考法二：减损</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take away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Does the revision detract from the clarity of the articles?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这次修改是否有损于文章的清晰？</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de-</a:t>
            </a:r>
            <a:r>
              <a:rPr lang="zh-CN" altLang="en-US" sz="1600">
                <a:latin typeface="PingFang SC Regular" panose="020B0400000000000000" charset="-122"/>
                <a:ea typeface="PingFang SC Regular" panose="020B0400000000000000" charset="-122"/>
                <a:cs typeface="PingFang SC Regular" panose="020B0400000000000000" charset="-122"/>
              </a:rPr>
              <a:t>去掉，向下，</a:t>
            </a:r>
            <a:r>
              <a:rPr lang="en-US" altLang="zh-CN" sz="1600">
                <a:latin typeface="PingFang SC Regular" panose="020B0400000000000000" charset="-122"/>
                <a:ea typeface="PingFang SC Regular" panose="020B0400000000000000" charset="-122"/>
                <a:cs typeface="PingFang SC Regular" panose="020B0400000000000000" charset="-122"/>
              </a:rPr>
              <a:t>tract-</a:t>
            </a:r>
            <a:r>
              <a:rPr lang="zh-CN" altLang="en-US" sz="1600">
                <a:latin typeface="PingFang SC Regular" panose="020B0400000000000000" charset="-122"/>
                <a:ea typeface="PingFang SC Regular" panose="020B0400000000000000" charset="-122"/>
                <a:cs typeface="PingFang SC Regular" panose="020B0400000000000000" charset="-122"/>
              </a:rPr>
              <a:t>拉</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00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imbibe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[ɪmˈbaɪb]</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考法一：饮酒</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drink alcohol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They were used to imbibing enormous quantities of alcohol.</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他们过去习惯于狂饮烈酒。</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等价词：quaff</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考法二：吸收，接受</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receive into the mind and retain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These plants imbibe moisture through their roots.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t>
            </a:r>
            <a:r>
              <a:rPr lang="zh-CN" altLang="en-US" sz="1600">
                <a:latin typeface="PingFang SC Regular" panose="020B0400000000000000" charset="-122"/>
                <a:ea typeface="PingFang SC Regular" panose="020B0400000000000000" charset="-122"/>
                <a:cs typeface="PingFang SC Regular" panose="020B0400000000000000" charset="-122"/>
                <a:sym typeface="+mn-ea"/>
              </a:rPr>
              <a:t>这些植物通过根部吸收水分。</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im-</a:t>
            </a:r>
            <a:r>
              <a:rPr lang="zh-CN" altLang="en-US" sz="1600">
                <a:latin typeface="PingFang SC Regular" panose="020B0400000000000000" charset="-122"/>
                <a:ea typeface="PingFang SC Regular" panose="020B0400000000000000" charset="-122"/>
                <a:cs typeface="PingFang SC Regular" panose="020B0400000000000000" charset="-122"/>
              </a:rPr>
              <a:t>进入，</a:t>
            </a:r>
            <a:r>
              <a:rPr lang="en-US" altLang="zh-CN" sz="1600">
                <a:latin typeface="PingFang SC Regular" panose="020B0400000000000000" charset="-122"/>
                <a:ea typeface="PingFang SC Regular" panose="020B0400000000000000" charset="-122"/>
                <a:cs typeface="PingFang SC Regular" panose="020B0400000000000000" charset="-122"/>
              </a:rPr>
              <a:t>bibe=</a:t>
            </a:r>
            <a:r>
              <a:rPr lang="zh-CN" altLang="en-US" sz="1600">
                <a:latin typeface="PingFang SC Regular" panose="020B0400000000000000" charset="-122"/>
                <a:ea typeface="PingFang SC Regular" panose="020B0400000000000000" charset="-122"/>
                <a:cs typeface="PingFang SC Regular" panose="020B0400000000000000" charset="-122"/>
              </a:rPr>
              <a:t>吸</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consummate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['kɑnsəmət]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考法一：完美的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complete in every detail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It was one of the most consummate triumphs of David Beckham's career.</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这是贝克汉姆职业生涯中最完美的凯旋之一。</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记忆法：con-, 强调。 -sum, 圆满，高超，词源同 super, -m, 最高级后缀，词源同 sum, intimate, ultimate.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cunning</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['kʌnɪŋ]</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考法一：狡猾的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getting what is wanted in a clever and often deceptive way</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例句：In the story, the cunning fox outsmarts the hunters.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在这个故事中，狡猾的狐狸智取了猎人们。</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等价词：crafty</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记忆法：谐音“坑您”，只有狡猾的人才能坑到您</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900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provincial</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[prəˈvɪnʃl]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考法一：狭隘的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not knowing or caring about people and events in other places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City dwellers think country folk have provincial attitudes.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城里人以为乡下人思想迂腐。</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等价词：insular</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考法二：省的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adj. of, relating to, or coming from a province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Changsha is the provincial capital of Hunan.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湖南省的省会是长沙。</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province</a:t>
            </a:r>
            <a:r>
              <a:rPr lang="zh-CN" altLang="en-US" sz="1600">
                <a:latin typeface="PingFang SC Regular" panose="020B0400000000000000" charset="-122"/>
                <a:ea typeface="PingFang SC Regular" panose="020B0400000000000000" charset="-122"/>
                <a:cs typeface="PingFang SC Regular" panose="020B0400000000000000" charset="-122"/>
              </a:rPr>
              <a:t>省，省代表一个地方，引申到狭隘</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impermanent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[ɪmˈpɜ:mənənt]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考法一：短暂的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not lasting forever</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例句：We are reminded just how small and how impermanent we are.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我们意识到自己有多么渺小，我们的生命是何其短暂。</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同义词：transitory</a:t>
            </a:r>
            <a:r>
              <a:rPr lang="en-US" altLang="zh-CN" sz="1600">
                <a:latin typeface="PingFang SC Regular" panose="020B0400000000000000" charset="-122"/>
                <a:ea typeface="PingFang SC Regular" panose="020B0400000000000000" charset="-122"/>
                <a:cs typeface="PingFang SC Regular" panose="020B0400000000000000" charset="-122"/>
              </a:rPr>
              <a:t>, transient, short-lived, ephemeral, evanescent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permanent</a:t>
            </a:r>
            <a:r>
              <a:rPr lang="zh-CN" altLang="en-US" sz="1600">
                <a:latin typeface="PingFang SC Regular" panose="020B0400000000000000" charset="-122"/>
                <a:ea typeface="PingFang SC Regular" panose="020B0400000000000000" charset="-122"/>
                <a:cs typeface="PingFang SC Regular" panose="020B0400000000000000" charset="-122"/>
              </a:rPr>
              <a:t>永恒的，</a:t>
            </a:r>
            <a:r>
              <a:rPr lang="en-US" altLang="zh-CN" sz="1600">
                <a:latin typeface="PingFang SC Regular" panose="020B0400000000000000" charset="-122"/>
                <a:ea typeface="PingFang SC Regular" panose="020B0400000000000000" charset="-122"/>
                <a:cs typeface="PingFang SC Regular" panose="020B0400000000000000" charset="-122"/>
              </a:rPr>
              <a:t>im</a:t>
            </a:r>
            <a:r>
              <a:rPr lang="zh-CN" altLang="en-US" sz="1600">
                <a:latin typeface="PingFang SC Regular" panose="020B0400000000000000" charset="-122"/>
                <a:ea typeface="PingFang SC Regular" panose="020B0400000000000000" charset="-122"/>
                <a:cs typeface="PingFang SC Regular" panose="020B0400000000000000" charset="-122"/>
              </a:rPr>
              <a:t>否定前缀</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fusion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['fjʊʒən]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考法一：融合</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a combination or mixture of things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例句：His previous fusions of jazz, pop and African melodies have proved highly successful.</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事实证明他先前融合了爵士乐、流行乐和非洲旋律的作品非常成功。</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等价词：synthesis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fus-</a:t>
            </a:r>
            <a:r>
              <a:rPr lang="zh-CN" altLang="en-US" sz="1600">
                <a:latin typeface="PingFang SC Regular" panose="020B0400000000000000" charset="-122"/>
                <a:ea typeface="PingFang SC Regular" panose="020B0400000000000000" charset="-122"/>
                <a:cs typeface="PingFang SC Regular" panose="020B0400000000000000" charset="-122"/>
              </a:rPr>
              <a:t>熔，注，</a:t>
            </a:r>
            <a:r>
              <a:rPr lang="en-US" altLang="zh-CN" sz="1600">
                <a:latin typeface="PingFang SC Regular" panose="020B0400000000000000" charset="-122"/>
                <a:ea typeface="PingFang SC Regular" panose="020B0400000000000000" charset="-122"/>
                <a:cs typeface="PingFang SC Regular" panose="020B0400000000000000" charset="-122"/>
              </a:rPr>
              <a:t>ion-</a:t>
            </a:r>
            <a:r>
              <a:rPr lang="zh-CN" altLang="en-US" sz="1600">
                <a:latin typeface="PingFang SC Regular" panose="020B0400000000000000" charset="-122"/>
                <a:ea typeface="PingFang SC Regular" panose="020B0400000000000000" charset="-122"/>
                <a:cs typeface="PingFang SC Regular" panose="020B0400000000000000" charset="-122"/>
              </a:rPr>
              <a:t>名词后缀</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sweeping</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['swipɪŋ]</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考法一：彻底的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including or involving many things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new government has promised sweeping reforms.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新政府承诺进行彻底的改革。</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近义词：thorough, extensive, widespread, complete, radical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sweep</a:t>
            </a:r>
            <a:r>
              <a:rPr lang="zh-CN" altLang="en-US" sz="1600">
                <a:latin typeface="PingFang SC Regular" panose="020B0400000000000000" charset="-122"/>
                <a:ea typeface="PingFang SC Regular" panose="020B0400000000000000" charset="-122"/>
                <a:cs typeface="PingFang SC Regular" panose="020B0400000000000000" charset="-122"/>
              </a:rPr>
              <a:t>扫</a:t>
            </a:r>
            <a:r>
              <a:rPr lang="en-US" altLang="zh-CN" sz="1600">
                <a:latin typeface="PingFang SC Regular" panose="020B0400000000000000" charset="-122"/>
                <a:ea typeface="PingFang SC Regular" panose="020B0400000000000000" charset="-122"/>
                <a:cs typeface="PingFang SC Regular" panose="020B0400000000000000" charset="-122"/>
              </a:rPr>
              <a:t>+ing</a:t>
            </a:r>
            <a:r>
              <a:rPr lang="zh-CN" altLang="en-US" sz="1600">
                <a:latin typeface="PingFang SC Regular" panose="020B0400000000000000" charset="-122"/>
                <a:ea typeface="PingFang SC Regular" panose="020B0400000000000000" charset="-122"/>
                <a:cs typeface="PingFang SC Regular" panose="020B0400000000000000" charset="-122"/>
              </a:rPr>
              <a:t>形容词词缀</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assuage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[ə'sweɪdʒ]</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考法一：安抚，缓和</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make less painful, severe, etc.</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例句：To assuage his wife's grief, James took her on a tour of Europe.</a:t>
            </a:r>
            <a:r>
              <a:rPr lang="en-US" altLang="zh-CN" sz="1600">
                <a:latin typeface="PingFang SC Regular" panose="020B0400000000000000" charset="-122"/>
                <a:ea typeface="PingFang SC Regular" panose="020B0400000000000000" charset="-122"/>
                <a:cs typeface="PingFang SC Regular" panose="020B0400000000000000" charset="-122"/>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为了缓和妻子的悲痛，杰姆斯带她去了欧洲旅游。</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同义词：</a:t>
            </a:r>
            <a:r>
              <a:rPr lang="en-US" altLang="zh-CN" sz="1600" b="1">
                <a:latin typeface="PingFang SC Regular" panose="020B0400000000000000" charset="-122"/>
                <a:ea typeface="PingFang SC Regular" panose="020B0400000000000000" charset="-122"/>
                <a:cs typeface="PingFang SC Regular" panose="020B0400000000000000" charset="-122"/>
              </a:rPr>
              <a:t>alleviate</a:t>
            </a:r>
            <a:r>
              <a:rPr lang="zh-CN" altLang="en-US" sz="1600" b="1">
                <a:latin typeface="PingFang SC Regular" panose="020B0400000000000000" charset="-122"/>
                <a:ea typeface="PingFang SC Regular" panose="020B0400000000000000" charset="-122"/>
                <a:cs typeface="PingFang SC Regular" panose="020B0400000000000000" charset="-122"/>
              </a:rPr>
              <a:t>，</a:t>
            </a:r>
            <a:r>
              <a:rPr lang="en-US" altLang="zh-CN" sz="1600" b="1">
                <a:latin typeface="PingFang SC Regular" panose="020B0400000000000000" charset="-122"/>
                <a:ea typeface="PingFang SC Regular" panose="020B0400000000000000" charset="-122"/>
                <a:cs typeface="PingFang SC Regular" panose="020B0400000000000000" charset="-122"/>
              </a:rPr>
              <a:t>relieve</a:t>
            </a:r>
            <a:r>
              <a:rPr lang="zh-CN" altLang="en-US" sz="1600" b="1">
                <a:latin typeface="PingFang SC Regular" panose="020B0400000000000000" charset="-122"/>
                <a:ea typeface="PingFang SC Regular" panose="020B0400000000000000" charset="-122"/>
                <a:cs typeface="PingFang SC Regular" panose="020B0400000000000000" charset="-122"/>
              </a:rPr>
              <a:t>，</a:t>
            </a:r>
            <a:r>
              <a:rPr lang="en-US" altLang="zh-CN" sz="1600" b="1">
                <a:latin typeface="PingFang SC Regular" panose="020B0400000000000000" charset="-122"/>
                <a:ea typeface="PingFang SC Regular" panose="020B0400000000000000" charset="-122"/>
                <a:cs typeface="PingFang SC Regular" panose="020B0400000000000000" charset="-122"/>
              </a:rPr>
              <a:t>soothe</a:t>
            </a:r>
            <a:r>
              <a:rPr lang="zh-CN" altLang="en-US" sz="1600" b="1">
                <a:latin typeface="PingFang SC Regular" panose="020B0400000000000000" charset="-122"/>
                <a:ea typeface="PingFang SC Regular" panose="020B0400000000000000" charset="-122"/>
                <a:cs typeface="PingFang SC Regular" panose="020B0400000000000000" charset="-122"/>
              </a:rPr>
              <a:t>，</a:t>
            </a:r>
            <a:r>
              <a:rPr lang="en-US" altLang="zh-CN" sz="1600" b="1">
                <a:latin typeface="PingFang SC Regular" panose="020B0400000000000000" charset="-122"/>
                <a:ea typeface="PingFang SC Regular" panose="020B0400000000000000" charset="-122"/>
                <a:cs typeface="PingFang SC Regular" panose="020B0400000000000000" charset="-122"/>
              </a:rPr>
              <a:t>mitigate</a:t>
            </a:r>
            <a:r>
              <a:rPr lang="zh-CN" altLang="en-US" sz="1600" b="1">
                <a:latin typeface="PingFang SC Regular" panose="020B0400000000000000" charset="-122"/>
                <a:ea typeface="PingFang SC Regular" panose="020B0400000000000000" charset="-122"/>
                <a:cs typeface="PingFang SC Regular" panose="020B0400000000000000" charset="-122"/>
              </a:rPr>
              <a:t>，</a:t>
            </a:r>
            <a:r>
              <a:rPr lang="en-US" altLang="zh-CN" sz="1600" b="1">
                <a:latin typeface="PingFang SC Regular" panose="020B0400000000000000" charset="-122"/>
                <a:ea typeface="PingFang SC Regular" panose="020B0400000000000000" charset="-122"/>
                <a:cs typeface="PingFang SC Regular" panose="020B0400000000000000" charset="-122"/>
              </a:rPr>
              <a:t>allay</a:t>
            </a:r>
            <a:r>
              <a:rPr lang="zh-CN" altLang="en-US" sz="1600" b="1">
                <a:latin typeface="PingFang SC Regular" panose="020B0400000000000000" charset="-122"/>
                <a:ea typeface="PingFang SC Regular" panose="020B0400000000000000" charset="-122"/>
                <a:cs typeface="PingFang SC Regular" panose="020B0400000000000000" charset="-122"/>
              </a:rPr>
              <a:t>，</a:t>
            </a:r>
            <a:r>
              <a:rPr lang="en-US" altLang="zh-CN" sz="1600" b="1">
                <a:latin typeface="PingFang SC Regular" panose="020B0400000000000000" charset="-122"/>
                <a:ea typeface="PingFang SC Regular" panose="020B0400000000000000" charset="-122"/>
                <a:cs typeface="PingFang SC Regular" panose="020B0400000000000000" charset="-122"/>
              </a:rPr>
              <a:t>mollify</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记忆法：联想记忆</a:t>
            </a:r>
            <a:r>
              <a:rPr lang="en-US" altLang="zh-CN" sz="1600">
                <a:latin typeface="PingFang SC Regular" panose="020B0400000000000000" charset="-122"/>
                <a:ea typeface="PingFang SC Regular" panose="020B0400000000000000" charset="-122"/>
                <a:cs typeface="PingFang SC Regular" panose="020B0400000000000000" charset="-122"/>
              </a:rPr>
              <a:t>-ass-</a:t>
            </a:r>
            <a:r>
              <a:rPr lang="zh-CN" altLang="en-US" sz="1600">
                <a:latin typeface="PingFang SC Regular" panose="020B0400000000000000" charset="-122"/>
                <a:ea typeface="PingFang SC Regular" panose="020B0400000000000000" charset="-122"/>
                <a:cs typeface="PingFang SC Regular" panose="020B0400000000000000" charset="-122"/>
              </a:rPr>
              <a:t>屁股，</a:t>
            </a:r>
            <a:r>
              <a:rPr lang="en-US" altLang="zh-CN" sz="1600">
                <a:latin typeface="PingFang SC Regular" panose="020B0400000000000000" charset="-122"/>
                <a:ea typeface="PingFang SC Regular" panose="020B0400000000000000" charset="-122"/>
                <a:cs typeface="PingFang SC Regular" panose="020B0400000000000000" charset="-122"/>
              </a:rPr>
              <a:t>uage</a:t>
            </a:r>
            <a:r>
              <a:rPr lang="zh-CN" altLang="en-US" sz="1600">
                <a:latin typeface="PingFang SC Regular" panose="020B0400000000000000" charset="-122"/>
                <a:ea typeface="PingFang SC Regular" panose="020B0400000000000000" charset="-122"/>
                <a:cs typeface="PingFang SC Regular" panose="020B0400000000000000" charset="-122"/>
              </a:rPr>
              <a:t>看成</a:t>
            </a:r>
            <a:r>
              <a:rPr lang="en-US" altLang="zh-CN" sz="1600">
                <a:latin typeface="PingFang SC Regular" panose="020B0400000000000000" charset="-122"/>
                <a:ea typeface="PingFang SC Regular" panose="020B0400000000000000" charset="-122"/>
                <a:cs typeface="PingFang SC Regular" panose="020B0400000000000000" charset="-122"/>
              </a:rPr>
              <a:t>usage=</a:t>
            </a:r>
            <a:r>
              <a:rPr lang="zh-CN" altLang="en-US" sz="1600">
                <a:latin typeface="PingFang SC Regular" panose="020B0400000000000000" charset="-122"/>
                <a:ea typeface="PingFang SC Regular" panose="020B0400000000000000" charset="-122"/>
                <a:cs typeface="PingFang SC Regular" panose="020B0400000000000000" charset="-122"/>
              </a:rPr>
              <a:t>用法，屁股的用法是缓冲力量。</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unwieldy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[ʌnˈwi:ldi]</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考法一：笨重的，难操作的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difficult to handle, control, or deal with because of being large, heavy, or complex</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例句：They came panting up to his door with their unwieldy baggage.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他们提着笨重的行李气喘吁吁地来到他门口。</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等价词：cumbersome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un-</a:t>
            </a:r>
            <a:r>
              <a:rPr lang="zh-CN" altLang="en-US" sz="1600">
                <a:latin typeface="PingFang SC Regular" panose="020B0400000000000000" charset="-122"/>
                <a:ea typeface="PingFang SC Regular" panose="020B0400000000000000" charset="-122"/>
                <a:cs typeface="PingFang SC Regular" panose="020B0400000000000000" charset="-122"/>
              </a:rPr>
              <a:t>否定前缀，</a:t>
            </a:r>
            <a:r>
              <a:rPr lang="en-US" altLang="zh-CN" sz="1600">
                <a:latin typeface="PingFang SC Regular" panose="020B0400000000000000" charset="-122"/>
                <a:ea typeface="PingFang SC Regular" panose="020B0400000000000000" charset="-122"/>
                <a:cs typeface="PingFang SC Regular" panose="020B0400000000000000" charset="-122"/>
              </a:rPr>
              <a:t>wield=</a:t>
            </a:r>
            <a:r>
              <a:rPr lang="zh-CN" altLang="en-US" sz="1600">
                <a:latin typeface="PingFang SC Regular" panose="020B0400000000000000" charset="-122"/>
                <a:ea typeface="PingFang SC Regular" panose="020B0400000000000000" charset="-122"/>
                <a:cs typeface="PingFang SC Regular" panose="020B0400000000000000" charset="-122"/>
              </a:rPr>
              <a:t>行使，支配</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all-encompassing</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[ɔlɪn’kʌmpəsɪŋ]</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考法一：包罗万象的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including everything</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例句：Being too large and all-encompassing is a common defect among state-owned enterprises.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过分追求大而全,是国企的一大通病。</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等价词：inclusive</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all-</a:t>
            </a:r>
            <a:r>
              <a:rPr lang="zh-CN" altLang="en-US" sz="1600">
                <a:latin typeface="PingFang SC Regular" panose="020B0400000000000000" charset="-122"/>
                <a:ea typeface="PingFang SC Regular" panose="020B0400000000000000" charset="-122"/>
                <a:cs typeface="PingFang SC Regular" panose="020B0400000000000000" charset="-122"/>
              </a:rPr>
              <a:t>全部，</a:t>
            </a:r>
            <a:r>
              <a:rPr lang="en-US" altLang="zh-CN" sz="1600">
                <a:latin typeface="PingFang SC Regular" panose="020B0400000000000000" charset="-122"/>
                <a:ea typeface="PingFang SC Regular" panose="020B0400000000000000" charset="-122"/>
                <a:cs typeface="PingFang SC Regular" panose="020B0400000000000000" charset="-122"/>
              </a:rPr>
              <a:t>encompass=</a:t>
            </a:r>
            <a:r>
              <a:rPr lang="zh-CN" altLang="en-US" sz="1600">
                <a:latin typeface="PingFang SC Regular" panose="020B0400000000000000" charset="-122"/>
                <a:ea typeface="PingFang SC Regular" panose="020B0400000000000000" charset="-122"/>
                <a:cs typeface="PingFang SC Regular" panose="020B0400000000000000" charset="-122"/>
              </a:rPr>
              <a:t>包围</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salient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[ˈseɪliənt]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考法一：显著的，重要的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very important or noticeable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例句：Chronic fatigue is also one of the salient features of depression.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慢性疲劳也是抑郁症的显著特点之一。</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等价词：visible, prominent, obtrusive, conspicuous</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sali=sal-</a:t>
            </a:r>
            <a:r>
              <a:rPr lang="zh-CN" altLang="en-US" sz="1600">
                <a:latin typeface="PingFang SC Regular" panose="020B0400000000000000" charset="-122"/>
                <a:ea typeface="PingFang SC Regular" panose="020B0400000000000000" charset="-122"/>
                <a:cs typeface="PingFang SC Regular" panose="020B0400000000000000" charset="-122"/>
              </a:rPr>
              <a:t>跳跃，</a:t>
            </a:r>
            <a:r>
              <a:rPr lang="en-US" altLang="zh-CN" sz="1600">
                <a:latin typeface="PingFang SC Regular" panose="020B0400000000000000" charset="-122"/>
                <a:ea typeface="PingFang SC Regular" panose="020B0400000000000000" charset="-122"/>
                <a:cs typeface="PingFang SC Regular" panose="020B0400000000000000" charset="-122"/>
              </a:rPr>
              <a:t>-ent</a:t>
            </a:r>
            <a:r>
              <a:rPr lang="zh-CN" altLang="en-US" sz="1600">
                <a:latin typeface="PingFang SC Regular" panose="020B0400000000000000" charset="-122"/>
                <a:ea typeface="PingFang SC Regular" panose="020B0400000000000000" charset="-122"/>
                <a:cs typeface="PingFang SC Regular" panose="020B0400000000000000" charset="-122"/>
              </a:rPr>
              <a:t>形容词后缀。</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750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resonate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[ˈrezəneɪt]</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考法一：对某人有重要性</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have particular meaning or importance for someone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例句：What are the issues resonating with voters?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什么是投票者特别关心的问题？</a:t>
            </a: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考法二：共振</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continue to produce a loud, clear, deep sound for a long time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例句：These issues resonated with the voters.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这些问题引起了投票者的共鸣。</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考法三：一致</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relate harmoniously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例句：London is confident and alive, resonating with all the qualities of a civilised city.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伦敦洋溢着自信和活力，呈现出一个文明城市的所有特性。</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等价词：</a:t>
            </a:r>
            <a:r>
              <a:rPr lang="en-US" altLang="zh-CN" sz="1600" b="1">
                <a:latin typeface="PingFang SC Regular" panose="020B0400000000000000" charset="-122"/>
                <a:ea typeface="PingFang SC Regular" panose="020B0400000000000000" charset="-122"/>
                <a:cs typeface="PingFang SC Regular" panose="020B0400000000000000" charset="-122"/>
                <a:sym typeface="+mn-ea"/>
              </a:rPr>
              <a:t>ring true</a:t>
            </a:r>
            <a:endParaRPr lang="en-US" altLang="zh-CN" sz="1600">
              <a:latin typeface="PingFang SC Regular" panose="020B0400000000000000" charset="-122"/>
              <a:ea typeface="PingFang SC Regular" panose="020B0400000000000000" charset="-122"/>
              <a:cs typeface="PingFang SC Regular" panose="020B0400000000000000" charset="-122"/>
              <a:sym typeface="+mn-ea"/>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re-</a:t>
            </a:r>
            <a:r>
              <a:rPr lang="zh-CN" altLang="en-US" sz="1600">
                <a:latin typeface="PingFang SC Regular" panose="020B0400000000000000" charset="-122"/>
                <a:ea typeface="PingFang SC Regular" panose="020B0400000000000000" charset="-122"/>
                <a:cs typeface="PingFang SC Regular" panose="020B0400000000000000" charset="-122"/>
              </a:rPr>
              <a:t>反复，</a:t>
            </a:r>
            <a:r>
              <a:rPr lang="en-US" altLang="zh-CN" sz="1600">
                <a:latin typeface="PingFang SC Regular" panose="020B0400000000000000" charset="-122"/>
                <a:ea typeface="PingFang SC Regular" panose="020B0400000000000000" charset="-122"/>
                <a:cs typeface="PingFang SC Regular" panose="020B0400000000000000" charset="-122"/>
              </a:rPr>
              <a:t>son-</a:t>
            </a:r>
            <a:r>
              <a:rPr lang="zh-CN" altLang="en-US" sz="1600">
                <a:latin typeface="PingFang SC Regular" panose="020B0400000000000000" charset="-122"/>
                <a:ea typeface="PingFang SC Regular" panose="020B0400000000000000" charset="-122"/>
                <a:cs typeface="PingFang SC Regular" panose="020B0400000000000000" charset="-122"/>
              </a:rPr>
              <a:t>声音，</a:t>
            </a:r>
            <a:r>
              <a:rPr lang="en-US" altLang="zh-CN" sz="1600">
                <a:latin typeface="PingFang SC Regular" panose="020B0400000000000000" charset="-122"/>
                <a:ea typeface="PingFang SC Regular" panose="020B0400000000000000" charset="-122"/>
                <a:cs typeface="PingFang SC Regular" panose="020B0400000000000000" charset="-122"/>
              </a:rPr>
              <a:t>ate</a:t>
            </a:r>
            <a:r>
              <a:rPr lang="zh-CN" altLang="en-US" sz="1600">
                <a:latin typeface="PingFang SC Regular" panose="020B0400000000000000" charset="-122"/>
                <a:ea typeface="PingFang SC Regular" panose="020B0400000000000000" charset="-122"/>
                <a:cs typeface="PingFang SC Regular" panose="020B0400000000000000" charset="-122"/>
              </a:rPr>
              <a:t>动词后缀</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capture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[ˈkæptʃə]</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考法一：俘获</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catch</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例句：Allied troops captured over 300 enemy soldiers.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盟军俘虏了300多名敌方士兵。</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等价词：secure</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cap-</a:t>
            </a:r>
            <a:r>
              <a:rPr lang="zh-CN" altLang="en-US" sz="1600">
                <a:latin typeface="PingFang SC Regular" panose="020B0400000000000000" charset="-122"/>
                <a:ea typeface="PingFang SC Regular" panose="020B0400000000000000" charset="-122"/>
                <a:cs typeface="PingFang SC Regular" panose="020B0400000000000000" charset="-122"/>
              </a:rPr>
              <a:t>抓</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outstrip</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[ˌaʊtˈstrɪp]</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考法一：超过</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get ahead of</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例句：He can outstrip his friend both in sports and in studies.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他能在体育和学习方面胜过他的朋友。</a:t>
            </a:r>
          </a:p>
          <a:p>
            <a:pPr marL="0" indent="0">
              <a:buNone/>
            </a:pPr>
            <a:endParaRPr lang="en-US" altLang="zh-CN"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同义词：</a:t>
            </a:r>
            <a:r>
              <a:rPr lang="en-US" altLang="zh-CN" sz="1600" b="1">
                <a:latin typeface="PingFang SC Regular" panose="020B0400000000000000" charset="-122"/>
                <a:ea typeface="PingFang SC Regular" panose="020B0400000000000000" charset="-122"/>
                <a:cs typeface="PingFang SC Regular" panose="020B0400000000000000" charset="-122"/>
              </a:rPr>
              <a:t>outdo</a:t>
            </a:r>
            <a:r>
              <a:rPr lang="zh-CN" altLang="en-US" sz="1600" b="1">
                <a:latin typeface="PingFang SC Regular" panose="020B0400000000000000" charset="-122"/>
                <a:ea typeface="PingFang SC Regular" panose="020B0400000000000000" charset="-122"/>
                <a:cs typeface="PingFang SC Regular" panose="020B0400000000000000" charset="-122"/>
              </a:rPr>
              <a:t>，</a:t>
            </a:r>
            <a:r>
              <a:rPr lang="en-US" altLang="zh-CN" sz="1600" b="1">
                <a:latin typeface="PingFang SC Regular" panose="020B0400000000000000" charset="-122"/>
                <a:ea typeface="PingFang SC Regular" panose="020B0400000000000000" charset="-122"/>
                <a:cs typeface="PingFang SC Regular" panose="020B0400000000000000" charset="-122"/>
              </a:rPr>
              <a:t>surpass</a:t>
            </a:r>
            <a:r>
              <a:rPr lang="zh-CN" altLang="en-US" sz="1600" b="1">
                <a:latin typeface="PingFang SC Regular" panose="020B0400000000000000" charset="-122"/>
                <a:ea typeface="PingFang SC Regular" panose="020B0400000000000000" charset="-122"/>
                <a:cs typeface="PingFang SC Regular" panose="020B0400000000000000" charset="-122"/>
              </a:rPr>
              <a:t>，</a:t>
            </a:r>
            <a:r>
              <a:rPr lang="en-US" altLang="zh-CN" sz="1600" b="1">
                <a:latin typeface="PingFang SC Regular" panose="020B0400000000000000" charset="-122"/>
                <a:ea typeface="PingFang SC Regular" panose="020B0400000000000000" charset="-122"/>
                <a:cs typeface="PingFang SC Regular" panose="020B0400000000000000" charset="-122"/>
              </a:rPr>
              <a:t>eclipse</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记忆法：out-超过，strip</a:t>
            </a:r>
            <a:r>
              <a:rPr lang="en-US" altLang="zh-CN" sz="1600">
                <a:latin typeface="PingFang SC Regular" panose="020B0400000000000000" charset="-122"/>
                <a:ea typeface="PingFang SC Regular" panose="020B0400000000000000" charset="-122"/>
                <a:cs typeface="PingFang SC Regular" panose="020B0400000000000000" charset="-122"/>
              </a:rPr>
              <a:t>=</a:t>
            </a:r>
            <a:r>
              <a:rPr lang="zh-CN" altLang="en-US" sz="1600">
                <a:latin typeface="PingFang SC Regular" panose="020B0400000000000000" charset="-122"/>
                <a:ea typeface="PingFang SC Regular" panose="020B0400000000000000" charset="-122"/>
                <a:cs typeface="PingFang SC Regular" panose="020B0400000000000000" charset="-122"/>
              </a:rPr>
              <a:t>条，道，跑道，词源同airstrip。引申词义：超过，胜过。</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ebb</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[eb]</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考法一：衰退</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get worse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例句：When the tide ebbs</a:t>
            </a:r>
            <a:r>
              <a:rPr lang="en-US" altLang="zh-CN" sz="1600">
                <a:latin typeface="PingFang SC Regular" panose="020B0400000000000000" charset="-122"/>
                <a:ea typeface="PingFang SC Regular" panose="020B0400000000000000" charset="-122"/>
                <a:cs typeface="PingFang SC Regular" panose="020B0400000000000000" charset="-122"/>
              </a:rPr>
              <a:t>,</a:t>
            </a:r>
            <a:r>
              <a:rPr lang="zh-CN" altLang="en-US" sz="1600">
                <a:latin typeface="PingFang SC Regular" panose="020B0400000000000000" charset="-122"/>
                <a:ea typeface="PingFang SC Regular" panose="020B0400000000000000" charset="-122"/>
                <a:cs typeface="PingFang SC Regular" panose="020B0400000000000000" charset="-122"/>
              </a:rPr>
              <a:t> it's a rock pool inhabited by crustaceans.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退潮时，它便成为甲壳动物居住的岩石区潮水潭。</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等价词：wane, decline</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记忆法：谐音“矮吧”，身高变小了。</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sift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['sɪft]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考法一：筛选</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go through very carefully in order to find something useful or valuable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They s</a:t>
            </a:r>
            <a:r>
              <a:rPr lang="zh-CN" altLang="en-US" sz="1600">
                <a:latin typeface="PingFang SC Regular" panose="020B0400000000000000" charset="-122"/>
                <a:ea typeface="PingFang SC Regular" panose="020B0400000000000000" charset="-122"/>
                <a:cs typeface="PingFang SC Regular" panose="020B0400000000000000" charset="-122"/>
              </a:rPr>
              <a:t>ift out the wheat from the chaff.</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他们</a:t>
            </a:r>
            <a:r>
              <a:rPr lang="en-US" altLang="zh-CN" sz="1600">
                <a:latin typeface="PingFang SC Regular" panose="020B0400000000000000" charset="-122"/>
                <a:ea typeface="PingFang SC Regular" panose="020B0400000000000000" charset="-122"/>
                <a:cs typeface="PingFang SC Regular" panose="020B0400000000000000" charset="-122"/>
              </a:rPr>
              <a:t>把小麦的壳筛出来。</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短语：</a:t>
            </a:r>
            <a:r>
              <a:rPr lang="en-US" altLang="zh-CN" sz="1600" b="1">
                <a:latin typeface="PingFang SC Regular" panose="020B0400000000000000" charset="-122"/>
                <a:ea typeface="PingFang SC Regular" panose="020B0400000000000000" charset="-122"/>
                <a:cs typeface="PingFang SC Regular" panose="020B0400000000000000" charset="-122"/>
              </a:rPr>
              <a:t>sift from </a:t>
            </a:r>
            <a:r>
              <a:rPr lang="zh-CN" altLang="en-US" sz="1600" b="1">
                <a:latin typeface="PingFang SC Regular" panose="020B0400000000000000" charset="-122"/>
                <a:ea typeface="PingFang SC Regular" panose="020B0400000000000000" charset="-122"/>
                <a:cs typeface="PingFang SC Regular" panose="020B0400000000000000" charset="-122"/>
              </a:rPr>
              <a:t>从</a:t>
            </a:r>
            <a:r>
              <a:rPr lang="en-US" altLang="zh-CN" sz="1600" b="1">
                <a:latin typeface="PingFang SC Regular" panose="020B0400000000000000" charset="-122"/>
                <a:ea typeface="PingFang SC Regular" panose="020B0400000000000000" charset="-122"/>
                <a:cs typeface="PingFang SC Regular" panose="020B0400000000000000" charset="-122"/>
              </a:rPr>
              <a:t>...</a:t>
            </a:r>
            <a:r>
              <a:rPr lang="zh-CN" altLang="en-US" sz="1600" b="1">
                <a:latin typeface="PingFang SC Regular" panose="020B0400000000000000" charset="-122"/>
                <a:ea typeface="PingFang SC Regular" panose="020B0400000000000000" charset="-122"/>
                <a:cs typeface="PingFang SC Regular" panose="020B0400000000000000" charset="-122"/>
              </a:rPr>
              <a:t>筛选，</a:t>
            </a:r>
            <a:r>
              <a:rPr lang="en-US" altLang="zh-CN" sz="1600" b="1">
                <a:latin typeface="PingFang SC Regular" panose="020B0400000000000000" charset="-122"/>
                <a:ea typeface="PingFang SC Regular" panose="020B0400000000000000" charset="-122"/>
                <a:cs typeface="PingFang SC Regular" panose="020B0400000000000000" charset="-122"/>
              </a:rPr>
              <a:t>sift through </a:t>
            </a:r>
            <a:r>
              <a:rPr lang="zh-CN" altLang="en-US" sz="1600" b="1">
                <a:latin typeface="PingFang SC Regular" panose="020B0400000000000000" charset="-122"/>
                <a:ea typeface="PingFang SC Regular" panose="020B0400000000000000" charset="-122"/>
                <a:cs typeface="PingFang SC Regular" panose="020B0400000000000000" charset="-122"/>
              </a:rPr>
              <a:t>仔细查看，</a:t>
            </a:r>
            <a:r>
              <a:rPr lang="en-US" altLang="zh-CN" sz="1600" b="1">
                <a:latin typeface="PingFang SC Regular" panose="020B0400000000000000" charset="-122"/>
                <a:ea typeface="PingFang SC Regular" panose="020B0400000000000000" charset="-122"/>
                <a:cs typeface="PingFang SC Regular" panose="020B0400000000000000" charset="-122"/>
              </a:rPr>
              <a:t>sift ... out </a:t>
            </a:r>
            <a:r>
              <a:rPr lang="zh-CN" altLang="en-US" sz="1600" b="1">
                <a:latin typeface="PingFang SC Regular" panose="020B0400000000000000" charset="-122"/>
                <a:ea typeface="PingFang SC Regular" panose="020B0400000000000000" charset="-122"/>
                <a:cs typeface="PingFang SC Regular" panose="020B0400000000000000" charset="-122"/>
              </a:rPr>
              <a:t>把</a:t>
            </a:r>
            <a:r>
              <a:rPr lang="en-US" altLang="zh-CN" sz="1600" b="1">
                <a:latin typeface="PingFang SC Regular" panose="020B0400000000000000" charset="-122"/>
                <a:ea typeface="PingFang SC Regular" panose="020B0400000000000000" charset="-122"/>
                <a:cs typeface="PingFang SC Regular" panose="020B0400000000000000" charset="-122"/>
              </a:rPr>
              <a:t>....</a:t>
            </a:r>
            <a:r>
              <a:rPr lang="zh-CN" altLang="en-US" sz="1600" b="1">
                <a:latin typeface="PingFang SC Regular" panose="020B0400000000000000" charset="-122"/>
                <a:ea typeface="PingFang SC Regular" panose="020B0400000000000000" charset="-122"/>
                <a:cs typeface="PingFang SC Regular" panose="020B0400000000000000" charset="-122"/>
              </a:rPr>
              <a:t>筛选出来</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decrepitude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[dɪˈkrepɪtju:d]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考法一：衰老，老朽</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the state of being old and in bad condition or poor health</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sz="1600">
                <a:latin typeface="PingFang SC Regular" panose="020B0400000000000000" charset="-122"/>
                <a:ea typeface="PingFang SC Regular" panose="020B0400000000000000" charset="-122"/>
                <a:cs typeface="PingFang SC Regular" panose="020B0400000000000000" charset="-122"/>
              </a:rPr>
              <a:t>The building had a general air of decrepitude and neglect.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这座建筑看上去破旧失修，无人照管。</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等价词：senescence</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记忆法：de-, 向下。 -crep, 嘎吱声，词源同 crevice，discrepancy。引申义嘎吱作响的，破旧的。</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elemental</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[ˌelɪˈmentl]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考法一：基本的</a:t>
            </a:r>
            <a:r>
              <a:rPr lang="en-US" altLang="zh-CN" sz="1600" b="1">
                <a:latin typeface="PingFang SC Regular" panose="020B0400000000000000" charset="-122"/>
                <a:ea typeface="PingFang SC Regular" panose="020B0400000000000000" charset="-122"/>
                <a:cs typeface="PingFang SC Regular" panose="020B0400000000000000" charset="-122"/>
                <a:sym typeface="+mn-ea"/>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of, relating to, or being the basic or essential constituent of something</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例句：Learning to control one of the most elemental forces in nature is a pivotal mo ent in</a:t>
            </a:r>
            <a:r>
              <a:rPr lang="en-US" altLang="zh-CN" sz="1600">
                <a:latin typeface="PingFang SC Regular" panose="020B0400000000000000" charset="-122"/>
                <a:ea typeface="PingFang SC Regular" panose="020B0400000000000000" charset="-122"/>
                <a:cs typeface="PingFang SC Regular" panose="020B0400000000000000" charset="-122"/>
              </a:rPr>
              <a:t>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any child's personal history.</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学会如何控制自然界中这一最基本的力量是每一个孩子个人成长历史中的关键时刻。</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等价词：rudimentary</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element</a:t>
            </a:r>
            <a:r>
              <a:rPr lang="zh-CN" altLang="en-US" sz="1600">
                <a:latin typeface="PingFang SC Regular" panose="020B0400000000000000" charset="-122"/>
                <a:ea typeface="PingFang SC Regular" panose="020B0400000000000000" charset="-122"/>
                <a:cs typeface="PingFang SC Regular" panose="020B0400000000000000" charset="-122"/>
              </a:rPr>
              <a:t>元素</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alarmist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[əˈlɑ:mɪst]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考法一：危言耸听的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causing unnecessary fear or anxiety that something unpleasant or dangerous is going to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happen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例句：Some people are inclined to dismiss such questions as alarmist.</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有些人倾向于将这样的问题斥为耸人听闻</a:t>
            </a:r>
            <a:r>
              <a:rPr lang="zh-CN" altLang="en-US" sz="1600">
                <a:latin typeface="PingFang SC Regular" panose="020B0400000000000000" charset="-122"/>
                <a:ea typeface="PingFang SC Regular" panose="020B0400000000000000" charset="-122"/>
                <a:cs typeface="PingFang SC Regular" panose="020B0400000000000000" charset="-122"/>
              </a:rPr>
              <a:t>。</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alarm=</a:t>
            </a:r>
            <a:r>
              <a:rPr lang="zh-CN" altLang="en-US" sz="1600">
                <a:latin typeface="PingFang SC Regular" panose="020B0400000000000000" charset="-122"/>
                <a:ea typeface="PingFang SC Regular" panose="020B0400000000000000" charset="-122"/>
                <a:cs typeface="PingFang SC Regular" panose="020B0400000000000000" charset="-122"/>
              </a:rPr>
              <a:t>警报</a:t>
            </a: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fontScale="85000" lnSpcReduction="10000"/>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design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[dɪˈzaɪn]</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考法一：故意</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n. deliberate purposive planning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例句：It happened─whether by accident or design ─that the two of them were left alone after all the others had gone.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碰巧——不知是偶然还是有意安排——其他人走后，只剩下了他们两个人。</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等价词：purposefulness</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a:t>
            </a:r>
            <a:r>
              <a:rPr lang="en-US" altLang="zh-CN" sz="1600" b="1">
                <a:latin typeface="PingFang SC Regular" panose="020B0400000000000000" charset="-122"/>
                <a:ea typeface="PingFang SC Regular" panose="020B0400000000000000" charset="-122"/>
                <a:cs typeface="PingFang SC Regular" panose="020B0400000000000000" charset="-122"/>
                <a:sym typeface="+mn-ea"/>
              </a:rPr>
              <a:t>设计艺术，构思</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n. the process of planning how something will look, happen, be made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例句：The basic design of the car is very similar to that of earlier models.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这种汽车的基本设计与早期的样式非常相似。</a:t>
            </a: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考法三：设计，制图</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make or work out a plan for; devise</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例句：They wanted to design a machine that was both attractive and practical.</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他们想设计一种既美观又实用的机械。</a:t>
            </a: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sway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[sweɪ]</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考法一：摇摆</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fluctuate or veer between one point, position, or opinion and another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a:t>
            </a:r>
            <a:r>
              <a:rPr lang="en-US" altLang="zh-CN" sz="1600">
                <a:latin typeface="PingFang SC Regular" panose="020B0400000000000000" charset="-122"/>
                <a:ea typeface="PingFang SC Regular" panose="020B0400000000000000" charset="-122"/>
                <a:cs typeface="PingFang SC Regular" panose="020B0400000000000000" charset="-122"/>
              </a:rPr>
              <a:t>The branches were swaying in the wind.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树枝在风中摇曳。</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sym typeface="+mn-ea"/>
              </a:rPr>
              <a:t>考法二：影响</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v. to exert a building or controlling influence on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sym typeface="+mn-ea"/>
              </a:rPr>
              <a:t>例句：</a:t>
            </a:r>
            <a:r>
              <a:rPr lang="en-US" altLang="zh-CN" sz="1600">
                <a:latin typeface="PingFang SC Regular" panose="020B0400000000000000" charset="-122"/>
                <a:ea typeface="PingFang SC Regular" panose="020B0400000000000000" charset="-122"/>
                <a:cs typeface="PingFang SC Regular" panose="020B0400000000000000" charset="-122"/>
                <a:sym typeface="+mn-ea"/>
              </a:rPr>
              <a:t>You can't sway her mind.  </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sym typeface="+mn-ea"/>
              </a:rPr>
              <a:t>         你无法影响她的心意。</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artful</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['ɑrtfl]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考法一：巧妙的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done with or showing artistic skill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例句：Photographing people is an artful endeavor.</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sz="1600">
                <a:latin typeface="PingFang SC Regular" panose="020B0400000000000000" charset="-122"/>
                <a:ea typeface="PingFang SC Regular" panose="020B0400000000000000" charset="-122"/>
                <a:cs typeface="PingFang SC Regular" panose="020B0400000000000000" charset="-122"/>
              </a:rPr>
              <a:t>人物摄影是一个巧妙的尝试。</a:t>
            </a:r>
          </a:p>
          <a:p>
            <a:pPr marL="0" indent="0">
              <a:buNone/>
            </a:pPr>
            <a:endParaRPr lang="zh-CN" altLang="en-US"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Semibold" panose="020B0400000000000000" charset="-122"/>
                <a:ea typeface="PingFang SC Semibold" panose="020B0400000000000000" charset="-122"/>
                <a:cs typeface="PingFang SC Semibold" panose="020B0400000000000000" charset="-122"/>
              </a:rPr>
              <a:t>等价词：shrewd</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art-</a:t>
            </a:r>
            <a:r>
              <a:rPr lang="zh-CN" altLang="en-US" sz="1600">
                <a:latin typeface="PingFang SC Regular" panose="020B0400000000000000" charset="-122"/>
                <a:ea typeface="PingFang SC Regular" panose="020B0400000000000000" charset="-122"/>
                <a:cs typeface="PingFang SC Regular" panose="020B0400000000000000" charset="-122"/>
              </a:rPr>
              <a:t>艺术，</a:t>
            </a:r>
            <a:r>
              <a:rPr lang="en-US" altLang="zh-CN" sz="1600">
                <a:latin typeface="PingFang SC Regular" panose="020B0400000000000000" charset="-122"/>
                <a:ea typeface="PingFang SC Regular" panose="020B0400000000000000" charset="-122"/>
                <a:cs typeface="PingFang SC Regular" panose="020B0400000000000000" charset="-122"/>
              </a:rPr>
              <a:t>ful</a:t>
            </a:r>
            <a:r>
              <a:rPr lang="zh-CN" altLang="en-US" sz="1600">
                <a:latin typeface="PingFang SC Regular" panose="020B0400000000000000" charset="-122"/>
                <a:ea typeface="PingFang SC Regular" panose="020B0400000000000000" charset="-122"/>
                <a:cs typeface="PingFang SC Regular" panose="020B0400000000000000" charset="-122"/>
              </a:rPr>
              <a:t>充满</a:t>
            </a:r>
            <a:r>
              <a:rPr lang="en-US" altLang="zh-CN" sz="1600">
                <a:latin typeface="PingFang SC Regular" panose="020B0400000000000000" charset="-122"/>
                <a:ea typeface="PingFang SC Regular" panose="020B0400000000000000" charset="-122"/>
                <a:cs typeface="PingFang SC Regular" panose="020B0400000000000000" charset="-122"/>
              </a:rPr>
              <a:t>...</a:t>
            </a:r>
            <a:r>
              <a:rPr lang="zh-CN" altLang="en-US" sz="1600">
                <a:latin typeface="PingFang SC Regular" panose="020B0400000000000000" charset="-122"/>
                <a:ea typeface="PingFang SC Regular" panose="020B0400000000000000" charset="-122"/>
                <a:cs typeface="PingFang SC Regular" panose="020B0400000000000000" charset="-122"/>
              </a:rPr>
              <a:t>的</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downplay</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[ˌdaʊnˈpleɪ]</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考法一：不予重视</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make seem smaller or less important</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government is trying to downplay the violence.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sz="1600">
                <a:latin typeface="PingFang SC Regular" panose="020B0400000000000000" charset="-122"/>
                <a:ea typeface="PingFang SC Regular" panose="020B0400000000000000" charset="-122"/>
                <a:cs typeface="PingFang SC Regular" panose="020B0400000000000000" charset="-122"/>
              </a:rPr>
              <a:t>政府试图对暴力行为低调处理。</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down-</a:t>
            </a:r>
            <a:r>
              <a:rPr lang="zh-CN" altLang="en-US" sz="1600">
                <a:latin typeface="PingFang SC Regular" panose="020B0400000000000000" charset="-122"/>
                <a:ea typeface="PingFang SC Regular" panose="020B0400000000000000" charset="-122"/>
                <a:cs typeface="PingFang SC Regular" panose="020B0400000000000000" charset="-122"/>
              </a:rPr>
              <a:t>向下，</a:t>
            </a:r>
            <a:r>
              <a:rPr lang="en-US" altLang="zh-CN" sz="1600">
                <a:latin typeface="PingFang SC Regular" panose="020B0400000000000000" charset="-122"/>
                <a:ea typeface="PingFang SC Regular" panose="020B0400000000000000" charset="-122"/>
                <a:cs typeface="PingFang SC Regular" panose="020B0400000000000000" charset="-122"/>
              </a:rPr>
              <a:t>play=</a:t>
            </a:r>
            <a:r>
              <a:rPr lang="zh-CN" altLang="en-US" sz="1600">
                <a:latin typeface="PingFang SC Regular" panose="020B0400000000000000" charset="-122"/>
                <a:ea typeface="PingFang SC Regular" panose="020B0400000000000000" charset="-122"/>
                <a:cs typeface="PingFang SC Regular" panose="020B0400000000000000" charset="-122"/>
              </a:rPr>
              <a:t>参与</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retain</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[rɪˈteɪn]</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考法一：保持</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v. to keep in a position, job, etc.</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interior of the shop still retains a nineteenth-century atmosphere.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sz="1600">
                <a:latin typeface="PingFang SC Regular" panose="020B0400000000000000" charset="-122"/>
                <a:ea typeface="PingFang SC Regular" panose="020B0400000000000000" charset="-122"/>
                <a:cs typeface="PingFang SC Regular" panose="020B0400000000000000" charset="-122"/>
              </a:rPr>
              <a:t>那家商店内部依然保持着19世纪的格调。</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re-</a:t>
            </a:r>
            <a:r>
              <a:rPr lang="zh-CN" altLang="en-US" sz="1600">
                <a:latin typeface="PingFang SC Regular" panose="020B0400000000000000" charset="-122"/>
                <a:ea typeface="PingFang SC Regular" panose="020B0400000000000000" charset="-122"/>
                <a:cs typeface="PingFang SC Regular" panose="020B0400000000000000" charset="-122"/>
              </a:rPr>
              <a:t>回，</a:t>
            </a:r>
            <a:r>
              <a:rPr lang="en-US" altLang="zh-CN" sz="1600">
                <a:latin typeface="PingFang SC Regular" panose="020B0400000000000000" charset="-122"/>
                <a:ea typeface="PingFang SC Regular" panose="020B0400000000000000" charset="-122"/>
                <a:cs typeface="PingFang SC Regular" panose="020B0400000000000000" charset="-122"/>
              </a:rPr>
              <a:t>tain-</a:t>
            </a:r>
            <a:r>
              <a:rPr lang="zh-CN" altLang="en-US" sz="1600">
                <a:latin typeface="PingFang SC Regular" panose="020B0400000000000000" charset="-122"/>
                <a:ea typeface="PingFang SC Regular" panose="020B0400000000000000" charset="-122"/>
                <a:cs typeface="PingFang SC Regular" panose="020B0400000000000000" charset="-122"/>
              </a:rPr>
              <a:t>握，持</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perennial</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[pəˈreniəl]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考法一：持久的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existing or continuing in the same way for a long time</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例句：It reflects a perennial worry in the Arab world about the state of the language.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sz="1600">
                <a:latin typeface="PingFang SC Regular" panose="020B0400000000000000" charset="-122"/>
                <a:ea typeface="PingFang SC Regular" panose="020B0400000000000000" charset="-122"/>
                <a:cs typeface="PingFang SC Regular" panose="020B0400000000000000" charset="-122"/>
              </a:rPr>
              <a:t>它反映了长久以来对阿拉伯语世界内关于该语言现状的担忧。</a:t>
            </a:r>
          </a:p>
          <a:p>
            <a:pPr marL="0" indent="0">
              <a:buNone/>
            </a:pPr>
            <a:endParaRPr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sz="1600" b="1">
                <a:latin typeface="PingFang SC Semibold" panose="020B0400000000000000" charset="-122"/>
                <a:ea typeface="PingFang SC Semibold" panose="020B0400000000000000" charset="-122"/>
                <a:cs typeface="PingFang SC Semibold" panose="020B0400000000000000" charset="-122"/>
              </a:rPr>
              <a:t>等价词：long-standing</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记忆法：per- 从头到尾，从始至终，enn-, ann- 年，-ial 形容词后缀</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half-formulated</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[hɑ:f ˈfɔ:mjuleɪtɪd]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考法一：半成品的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half-finished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Treasury has embraced a complicated and still only half-formulated scheme to guarantee </a:t>
            </a: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 </a:t>
            </a:r>
            <a:r>
              <a:rPr lang="en-US" altLang="zh-CN" sz="1600">
                <a:latin typeface="PingFang SC Regular" panose="020B0400000000000000" charset="-122"/>
                <a:ea typeface="PingFang SC Regular" panose="020B0400000000000000" charset="-122"/>
                <a:cs typeface="PingFang SC Regular" panose="020B0400000000000000" charset="-122"/>
              </a:rPr>
              <a:t>        </a:t>
            </a:r>
            <a:r>
              <a:rPr lang="zh-CN" altLang="en-US" sz="1600">
                <a:latin typeface="PingFang SC Regular" panose="020B0400000000000000" charset="-122"/>
                <a:ea typeface="PingFang SC Regular" panose="020B0400000000000000" charset="-122"/>
                <a:cs typeface="PingFang SC Regular" panose="020B0400000000000000" charset="-122"/>
              </a:rPr>
              <a:t>conventional bank loans to such enterprises.</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t>
            </a:r>
            <a:r>
              <a:rPr sz="1600">
                <a:latin typeface="PingFang SC Regular" panose="020B0400000000000000" charset="-122"/>
                <a:ea typeface="PingFang SC Regular" panose="020B0400000000000000" charset="-122"/>
                <a:cs typeface="PingFang SC Regular" panose="020B0400000000000000" charset="-122"/>
              </a:rPr>
              <a:t>财政部采纳一项复杂的、仍未制定成型的方案去保障小企业取得常规银行贷款。</a:t>
            </a:r>
            <a:endParaRPr lang="zh-CN" sz="1600" b="1">
              <a:latin typeface="PingFang SC Semibold" panose="020B0400000000000000" charset="-122"/>
              <a:ea typeface="PingFang SC Semibold" panose="020B0400000000000000" charset="-122"/>
              <a:cs typeface="PingFang SC Semibold" panose="020B0400000000000000" charset="-122"/>
            </a:endParaRP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half-</a:t>
            </a:r>
            <a:r>
              <a:rPr lang="zh-CN" altLang="en-US" sz="1600">
                <a:latin typeface="PingFang SC Regular" panose="020B0400000000000000" charset="-122"/>
                <a:ea typeface="PingFang SC Regular" panose="020B0400000000000000" charset="-122"/>
                <a:cs typeface="PingFang SC Regular" panose="020B0400000000000000" charset="-122"/>
              </a:rPr>
              <a:t>一半，</a:t>
            </a:r>
            <a:r>
              <a:rPr lang="en-US" altLang="zh-CN" sz="1600">
                <a:latin typeface="PingFang SC Regular" panose="020B0400000000000000" charset="-122"/>
                <a:ea typeface="PingFang SC Regular" panose="020B0400000000000000" charset="-122"/>
                <a:cs typeface="PingFang SC Regular" panose="020B0400000000000000" charset="-122"/>
              </a:rPr>
              <a:t>formulate=</a:t>
            </a:r>
            <a:r>
              <a:rPr lang="zh-CN" altLang="en-US" sz="1600">
                <a:latin typeface="PingFang SC Regular" panose="020B0400000000000000" charset="-122"/>
                <a:ea typeface="PingFang SC Regular" panose="020B0400000000000000" charset="-122"/>
                <a:cs typeface="PingFang SC Regular" panose="020B0400000000000000" charset="-122"/>
              </a:rPr>
              <a:t>形成</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sociable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['səʊʃəbl]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考法一：好交际的，欢乐的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inclined by nature to companionship with others of the same species</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例句：She's a sociable child who'll talk to anyone.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她是个合群的孩子，跟谁都有话说。</a:t>
            </a:r>
          </a:p>
          <a:p>
            <a:pPr marL="0" indent="0">
              <a:buNone/>
            </a:pPr>
            <a:endParaRPr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sz="1600" b="1">
                <a:latin typeface="PingFang SC Semibold" panose="020B0400000000000000" charset="-122"/>
                <a:ea typeface="PingFang SC Semibold" panose="020B0400000000000000" charset="-122"/>
                <a:cs typeface="PingFang SC Semibold" panose="020B0400000000000000" charset="-122"/>
              </a:rPr>
              <a:t>等价词：gregarious</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soc-</a:t>
            </a:r>
            <a:r>
              <a:rPr lang="zh-CN" altLang="en-US" sz="1600">
                <a:latin typeface="PingFang SC Regular" panose="020B0400000000000000" charset="-122"/>
                <a:ea typeface="PingFang SC Regular" panose="020B0400000000000000" charset="-122"/>
                <a:cs typeface="PingFang SC Regular" panose="020B0400000000000000" charset="-122"/>
              </a:rPr>
              <a:t>同伴，</a:t>
            </a:r>
            <a:r>
              <a:rPr lang="en-US" altLang="zh-CN" sz="1600">
                <a:latin typeface="PingFang SC Regular" panose="020B0400000000000000" charset="-122"/>
                <a:ea typeface="PingFang SC Regular" panose="020B0400000000000000" charset="-122"/>
                <a:cs typeface="PingFang SC Regular" panose="020B0400000000000000" charset="-122"/>
              </a:rPr>
              <a:t>iable-</a:t>
            </a:r>
            <a:r>
              <a:rPr lang="zh-CN" altLang="en-US" sz="1600">
                <a:latin typeface="PingFang SC Regular" panose="020B0400000000000000" charset="-122"/>
                <a:ea typeface="PingFang SC Regular" panose="020B0400000000000000" charset="-122"/>
                <a:cs typeface="PingFang SC Regular" panose="020B0400000000000000" charset="-122"/>
              </a:rPr>
              <a:t>形容词后缀</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echatIMG2621"/>
          <p:cNvPicPr>
            <a:picLocks noChangeAspect="1"/>
          </p:cNvPicPr>
          <p:nvPr/>
        </p:nvPicPr>
        <p:blipFill>
          <a:blip r:embed="rId3"/>
          <a:stretch>
            <a:fillRect/>
          </a:stretch>
        </p:blipFill>
        <p:spPr>
          <a:xfrm>
            <a:off x="266700" y="170815"/>
            <a:ext cx="11658600" cy="6858000"/>
          </a:xfrm>
          <a:prstGeom prst="rect">
            <a:avLst/>
          </a:prstGeom>
        </p:spPr>
      </p:pic>
      <p:sp>
        <p:nvSpPr>
          <p:cNvPr id="4" name="内容占位符 3"/>
          <p:cNvSpPr>
            <a:spLocks noGrp="1"/>
          </p:cNvSpPr>
          <p:nvPr>
            <p:ph idx="1"/>
          </p:nvPr>
        </p:nvSpPr>
        <p:spPr>
          <a:xfrm>
            <a:off x="647700" y="1449705"/>
            <a:ext cx="10515600" cy="4535170"/>
          </a:xfrm>
        </p:spPr>
        <p:txBody>
          <a:bodyPr>
            <a:normAutofit/>
          </a:bodyPr>
          <a:lstStyle/>
          <a:p>
            <a:pPr marL="0" indent="0">
              <a:buNone/>
            </a:pPr>
            <a:r>
              <a:rPr lang="en-US" altLang="zh-CN" b="1">
                <a:latin typeface="PingFang SC Regular" panose="020B0400000000000000" charset="-122"/>
                <a:ea typeface="PingFang SC Regular" panose="020B0400000000000000" charset="-122"/>
                <a:cs typeface="PingFang SC Regular" panose="020B0400000000000000" charset="-122"/>
              </a:rPr>
              <a:t>accessible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[ək'sɛsəbl]</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b="1">
                <a:latin typeface="PingFang SC Regular" panose="020B0400000000000000" charset="-122"/>
                <a:ea typeface="PingFang SC Regular" panose="020B0400000000000000" charset="-122"/>
                <a:cs typeface="PingFang SC Regular" panose="020B0400000000000000" charset="-122"/>
              </a:rPr>
              <a:t>考法一：容易理解的</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adj. capable of being understood or appreciated</a:t>
            </a:r>
          </a:p>
          <a:p>
            <a:pPr marL="0" indent="0">
              <a:buNone/>
            </a:pPr>
            <a:endParaRPr lang="en-US" altLang="zh-CN"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例句：The director believed that program can make science more accessible to young people.</a:t>
            </a:r>
          </a:p>
          <a:p>
            <a:pPr marL="0" indent="0">
              <a:buNone/>
            </a:pPr>
            <a:r>
              <a:rPr lang="en-US" altLang="zh-CN" sz="1600">
                <a:latin typeface="PingFang SC Regular" panose="020B0400000000000000" charset="-122"/>
                <a:ea typeface="PingFang SC Regular" panose="020B0400000000000000" charset="-122"/>
                <a:cs typeface="PingFang SC Regular" panose="020B0400000000000000" charset="-122"/>
              </a:rPr>
              <a:t>         该负责人认为这项计划能让年轻人更容易理解科学。</a:t>
            </a:r>
          </a:p>
          <a:p>
            <a:pPr marL="0" indent="0">
              <a:buNone/>
            </a:pPr>
            <a:endParaRPr sz="1600">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sz="1600">
                <a:latin typeface="PingFang SC" panose="020B0400000000000000" charset="-122"/>
                <a:ea typeface="PingFang SC" panose="020B0400000000000000" charset="-122"/>
                <a:cs typeface="PingFang SC" panose="020B0400000000000000" charset="-122"/>
              </a:rPr>
              <a:t>近义词：accostable, comprehensible</a:t>
            </a:r>
          </a:p>
          <a:p>
            <a:pPr marL="0" indent="0">
              <a:buNone/>
            </a:pPr>
            <a:endParaRPr lang="zh-CN" altLang="en-US" sz="1600" b="1">
              <a:latin typeface="PingFang SC Regular" panose="020B0400000000000000" charset="-122"/>
              <a:ea typeface="PingFang SC Regular" panose="020B0400000000000000" charset="-122"/>
              <a:cs typeface="PingFang SC Regular" panose="020B0400000000000000" charset="-122"/>
            </a:endParaRPr>
          </a:p>
          <a:p>
            <a:pPr marL="0" indent="0">
              <a:buNone/>
            </a:pPr>
            <a:r>
              <a:rPr lang="zh-CN" altLang="en-US" sz="1600">
                <a:latin typeface="PingFang SC Regular" panose="020B0400000000000000" charset="-122"/>
                <a:ea typeface="PingFang SC Regular" panose="020B0400000000000000" charset="-122"/>
                <a:cs typeface="PingFang SC Regular" panose="020B0400000000000000" charset="-122"/>
              </a:rPr>
              <a:t>记忆法：</a:t>
            </a:r>
            <a:r>
              <a:rPr lang="en-US" altLang="zh-CN" sz="1600">
                <a:latin typeface="PingFang SC Regular" panose="020B0400000000000000" charset="-122"/>
                <a:ea typeface="PingFang SC Regular" panose="020B0400000000000000" charset="-122"/>
                <a:cs typeface="PingFang SC Regular" panose="020B0400000000000000" charset="-122"/>
              </a:rPr>
              <a:t>access-</a:t>
            </a:r>
            <a:r>
              <a:rPr lang="zh-CN" altLang="en-US" sz="1600">
                <a:latin typeface="PingFang SC Regular" panose="020B0400000000000000" charset="-122"/>
                <a:ea typeface="PingFang SC Regular" panose="020B0400000000000000" charset="-122"/>
                <a:cs typeface="PingFang SC Regular" panose="020B0400000000000000" charset="-122"/>
              </a:rPr>
              <a:t>接近，</a:t>
            </a:r>
            <a:r>
              <a:rPr lang="en-US" altLang="zh-CN" sz="1600">
                <a:latin typeface="PingFang SC Regular" panose="020B0400000000000000" charset="-122"/>
                <a:ea typeface="PingFang SC Regular" panose="020B0400000000000000" charset="-122"/>
                <a:cs typeface="PingFang SC Regular" panose="020B0400000000000000" charset="-122"/>
              </a:rPr>
              <a:t>-ible </a:t>
            </a:r>
            <a:r>
              <a:rPr lang="zh-CN" altLang="en-US" sz="1600">
                <a:latin typeface="PingFang SC Regular" panose="020B0400000000000000" charset="-122"/>
                <a:ea typeface="PingFang SC Regular" panose="020B0400000000000000" charset="-122"/>
                <a:cs typeface="PingFang SC Regular" panose="020B0400000000000000" charset="-122"/>
              </a:rPr>
              <a:t>形容词后缀</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14692</Words>
  <Application>Microsoft Office PowerPoint</Application>
  <PresentationFormat>宽屏</PresentationFormat>
  <Paragraphs>2756</Paragraphs>
  <Slides>213</Slides>
  <Notes>211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213</vt:i4>
      </vt:variant>
    </vt:vector>
  </HeadingPairs>
  <TitlesOfParts>
    <vt:vector size="220" baseType="lpstr">
      <vt:lpstr>PingFang SC</vt:lpstr>
      <vt:lpstr>PingFang SC Regular</vt:lpstr>
      <vt:lpstr>PingFang SC Semibold</vt:lpstr>
      <vt:lpstr>宋体</vt:lpstr>
      <vt:lpstr>Arial</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Runze Zack Kong</cp:lastModifiedBy>
  <cp:revision>333</cp:revision>
  <dcterms:created xsi:type="dcterms:W3CDTF">2024-01-18T08:27:03Z</dcterms:created>
  <dcterms:modified xsi:type="dcterms:W3CDTF">2025-07-06T07:19:54Z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2052-6.5.0.8619</vt:lpwstr>
  </property>
  <property fmtid="{D5CDD505-2E9C-101B-9397-08002B2CF9AE}" pid="3" name="ICV">
    <vt:lpwstr>5790C393FE2E0739DA4D85652B98D9C7_43</vt:lpwstr>
  </property>
</Properties>
</file>