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0" r:id="rId2"/>
  </p:sldMasterIdLst>
  <p:notesMasterIdLst>
    <p:notesMasterId r:id="rId22"/>
  </p:notesMasterIdLst>
  <p:sldIdLst>
    <p:sldId id="256" r:id="rId3"/>
    <p:sldId id="257" r:id="rId4"/>
    <p:sldId id="258" r:id="rId5"/>
    <p:sldId id="265" r:id="rId6"/>
    <p:sldId id="259" r:id="rId7"/>
    <p:sldId id="266" r:id="rId8"/>
    <p:sldId id="261" r:id="rId9"/>
    <p:sldId id="267" r:id="rId10"/>
    <p:sldId id="268" r:id="rId11"/>
    <p:sldId id="269" r:id="rId12"/>
    <p:sldId id="271" r:id="rId13"/>
    <p:sldId id="262" r:id="rId14"/>
    <p:sldId id="260" r:id="rId15"/>
    <p:sldId id="272" r:id="rId16"/>
    <p:sldId id="273" r:id="rId17"/>
    <p:sldId id="274" r:id="rId18"/>
    <p:sldId id="275" r:id="rId19"/>
    <p:sldId id="264" r:id="rId20"/>
    <p:sldId id="30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335" autoAdjust="0"/>
  </p:normalViewPr>
  <p:slideViewPr>
    <p:cSldViewPr snapToGrid="0">
      <p:cViewPr varScale="1">
        <p:scale>
          <a:sx n="102" d="100"/>
          <a:sy n="102" d="100"/>
        </p:scale>
        <p:origin x="113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Tur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7</c:v>
                </c:pt>
                <c:pt idx="1">
                  <c:v>6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9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0C-47F7-90EB-FDB9EBAA36E7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Tur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工作表1!$C$2:$C$8</c:f>
              <c:numCache>
                <c:formatCode>General</c:formatCode>
                <c:ptCount val="7"/>
                <c:pt idx="0">
                  <c:v>7.5</c:v>
                </c:pt>
                <c:pt idx="1">
                  <c:v>4.3</c:v>
                </c:pt>
                <c:pt idx="2">
                  <c:v>4.4000000000000004</c:v>
                </c:pt>
                <c:pt idx="3">
                  <c:v>3</c:v>
                </c:pt>
                <c:pt idx="4">
                  <c:v>5</c:v>
                </c:pt>
                <c:pt idx="5">
                  <c:v>8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0C-47F7-90EB-FDB9EBAA36E7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工作表1!$A$2:$A$8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Tur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工作表1!$D$2:$D$8</c:f>
              <c:numCache>
                <c:formatCode>General</c:formatCode>
                <c:ptCount val="7"/>
                <c:pt idx="0">
                  <c:v>16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B0C-47F7-90EB-FDB9EBAA3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9770767"/>
        <c:axId val="32472991"/>
      </c:lineChart>
      <c:catAx>
        <c:axId val="17697707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2472991"/>
        <c:crosses val="autoZero"/>
        <c:auto val="1"/>
        <c:lblAlgn val="ctr"/>
        <c:lblOffset val="100"/>
        <c:noMultiLvlLbl val="0"/>
      </c:catAx>
      <c:valAx>
        <c:axId val="3247299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69770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Tur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7</c:v>
                </c:pt>
                <c:pt idx="1">
                  <c:v>6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9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0B-43CA-A843-FE60EDF8F7CD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Tur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工作表1!$C$2:$C$8</c:f>
              <c:numCache>
                <c:formatCode>General</c:formatCode>
                <c:ptCount val="7"/>
                <c:pt idx="0">
                  <c:v>7.5</c:v>
                </c:pt>
                <c:pt idx="1">
                  <c:v>4.3</c:v>
                </c:pt>
                <c:pt idx="2">
                  <c:v>4.4000000000000004</c:v>
                </c:pt>
                <c:pt idx="3">
                  <c:v>3</c:v>
                </c:pt>
                <c:pt idx="4">
                  <c:v>5</c:v>
                </c:pt>
                <c:pt idx="5">
                  <c:v>8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0B-43CA-A843-FE60EDF8F7CD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工作表1!$A$2:$A$8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Tur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工作表1!$D$2:$D$8</c:f>
              <c:numCache>
                <c:formatCode>General</c:formatCode>
                <c:ptCount val="7"/>
                <c:pt idx="0">
                  <c:v>16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0B-43CA-A843-FE60EDF8F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9770767"/>
        <c:axId val="32472991"/>
      </c:lineChart>
      <c:catAx>
        <c:axId val="17697707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2472991"/>
        <c:crosses val="autoZero"/>
        <c:auto val="1"/>
        <c:lblAlgn val="ctr"/>
        <c:lblOffset val="100"/>
        <c:noMultiLvlLbl val="0"/>
      </c:catAx>
      <c:valAx>
        <c:axId val="3247299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69770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B945B-7C68-477A-A238-9D0078D91856}" type="datetimeFigureOut">
              <a:rPr lang="zh-TW" altLang="en-US" smtClean="0"/>
              <a:t>2020/9/11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7E94E-61CF-4D6A-B2E7-0A749E83EE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867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了解生活習慣 文化而後才能決定如何取得特徵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7E94E-61CF-4D6A-B2E7-0A749E83EEE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10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7E94E-61CF-4D6A-B2E7-0A749E83EEE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62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7E94E-61CF-4D6A-B2E7-0A749E83EE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78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可納入每年</a:t>
            </a:r>
            <a:r>
              <a:rPr lang="en-US" altLang="zh-TW" dirty="0"/>
              <a:t>GDP</a:t>
            </a:r>
            <a:r>
              <a:rPr lang="zh-TW" altLang="en-US" dirty="0"/>
              <a:t>作為特徵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7E94E-61CF-4D6A-B2E7-0A749E83EEE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69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datetime feature</a:t>
            </a:r>
            <a:r>
              <a:rPr lang="zh-TW" altLang="en-US" dirty="0"/>
              <a:t>中的月份可以涵蓋到這部分的學習</a:t>
            </a:r>
            <a:endParaRPr lang="en-US" altLang="zh-TW" dirty="0"/>
          </a:p>
          <a:p>
            <a:r>
              <a:rPr lang="zh-TW" altLang="en-US" dirty="0"/>
              <a:t>但是由於不同地區的四季有所不同</a:t>
            </a:r>
            <a:endParaRPr lang="en-US" altLang="zh-TW" dirty="0"/>
          </a:p>
          <a:p>
            <a:r>
              <a:rPr lang="zh-TW" altLang="en-US" dirty="0"/>
              <a:t>所以應該可以將其納入考量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7E94E-61CF-4D6A-B2E7-0A749E83EE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573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可納入外部資料</a:t>
            </a:r>
            <a:r>
              <a:rPr lang="en-US" altLang="zh-TW" dirty="0"/>
              <a:t>:</a:t>
            </a:r>
            <a:r>
              <a:rPr lang="zh-TW" altLang="en-US" dirty="0"/>
              <a:t> 各州人口 年齡分布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7E94E-61CF-4D6A-B2E7-0A749E83EE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433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可納入外部特徵</a:t>
            </a:r>
            <a:r>
              <a:rPr lang="en-US" altLang="zh-TW" dirty="0"/>
              <a:t>:</a:t>
            </a:r>
            <a:r>
              <a:rPr lang="zh-TW" altLang="en-US" dirty="0"/>
              <a:t> 經緯度 每月平均氣溫 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7E94E-61CF-4D6A-B2E7-0A749E83EEE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72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可以將不同的</a:t>
            </a:r>
            <a:r>
              <a:rPr lang="en-US" altLang="zh-TW" dirty="0"/>
              <a:t>store</a:t>
            </a:r>
            <a:r>
              <a:rPr lang="zh-TW" altLang="en-US" dirty="0"/>
              <a:t>分開訓練分類器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7E94E-61CF-4D6A-B2E7-0A749E83EEE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3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F3B9F3-2938-4C41-A953-70AF2088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4091A9-B4A5-4B7E-8E14-4C4C0535B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5BC0BB-3F18-4408-8396-9A1DBDC1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CE7864-2169-416C-822C-A018810C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67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7E002-0E54-45AF-998C-0822B4BC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BF3EC1-771F-4184-BA7D-17955F98B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E63DC8-5154-4238-B5FB-70E493FE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AAE7B-CDD5-4D0A-85F7-DA47CF4E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46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3A4E655-28A3-458F-BF3E-6FCD23F4F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12A67F-1001-4663-9905-5CCD2E6A8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A35A58-F201-4B9D-8ADB-87FAFE6E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EB0605-2074-4892-B1CB-7E923512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307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963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F3B9F3-2938-4C41-A953-70AF2088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4091A9-B4A5-4B7E-8E14-4C4C0535B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5BC0BB-3F18-4408-8396-9A1DBDC1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CE7864-2169-416C-822C-A018810C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77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F5E64-E684-4A33-9EC9-13837640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105993-7F9B-4358-BE0B-D330231E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07E113-DAB3-4DAC-8256-487A3E26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B8CD60-6591-4C67-88A1-8C583E7E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857607-AACC-408D-984A-A9A879169664}"/>
              </a:ext>
            </a:extLst>
          </p:cNvPr>
          <p:cNvSpPr/>
          <p:nvPr userDrawn="1"/>
        </p:nvSpPr>
        <p:spPr>
          <a:xfrm rot="10800000" flipV="1">
            <a:off x="0" y="138744"/>
            <a:ext cx="3213717" cy="452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Natural</a:t>
            </a:r>
            <a:r>
              <a:rPr lang="en-US" altLang="zh-TW" baseline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Language Processing</a:t>
            </a:r>
            <a:endParaRPr lang="zh-TW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76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8F701-1665-4D8E-942A-90CF7040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580232-E613-4DF3-8540-E7425BD8A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CB5925-3C67-4A89-91C9-EE2AB690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8A11C1-38C9-44B7-95B5-D15241C6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853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B2505-7993-4AE9-BFF4-3707C552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51921F-94FE-40E2-AB21-864D188BA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D1BD6C-A2E4-46C1-A5EF-68F661214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0C8734-7E50-4167-9B1C-3109DF3D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5A5A4F-9553-4FDF-ACB9-28CD63A8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018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904C0-CB43-4C86-A508-95CAE537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056EAE-13A3-45A6-A7EF-C8968C958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99D458-0EEE-472C-B38D-B520F2D01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68291AF-CD6E-436A-87CA-7698C1B87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125D45-66BC-41D8-A679-9D019F3A2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990C27-7D31-4D58-A60A-A3DFBFEF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0F0881-391D-4C24-9AB2-9C38A510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362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5C1234-A5AE-492D-A5BB-031BD975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DF2978-E712-4E34-B695-21DCCAA0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1D8FC7-B312-4175-9528-6C48E38D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3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7EDC88-37AB-4A60-BEFF-DB9298B4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9E6173-FADD-45A2-A3B6-C3589086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62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F5E64-E684-4A33-9EC9-13837640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105993-7F9B-4358-BE0B-D330231E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07E113-DAB3-4DAC-8256-487A3E26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B8CD60-6591-4C67-88A1-8C583E7E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857607-AACC-408D-984A-A9A879169664}"/>
              </a:ext>
            </a:extLst>
          </p:cNvPr>
          <p:cNvSpPr/>
          <p:nvPr userDrawn="1"/>
        </p:nvSpPr>
        <p:spPr>
          <a:xfrm rot="10800000" flipV="1">
            <a:off x="0" y="138744"/>
            <a:ext cx="3213717" cy="452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Natural</a:t>
            </a:r>
            <a:r>
              <a:rPr lang="en-US" altLang="zh-TW" baseline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Language Processing</a:t>
            </a:r>
            <a:endParaRPr lang="zh-TW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93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EEA86-46A3-421C-8373-3FF99564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B7DF81-092F-447F-8F22-DE009F8AC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5CF6FF-FA8A-470D-99BC-55992F12D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CA85E4-DF2C-499F-9671-75ECAACD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BBB781-4660-4D55-839E-3F6875CC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85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0E058-08D4-4071-BA61-23E52F9A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E95320-B7C5-4F0B-A3B7-5E7403D6A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0F8769-6ED0-424B-92DF-3018D8C16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82E20-F388-49AB-8E4A-F0D5EC07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A14DB7-B32C-44CF-A832-0A061CAA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065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7E002-0E54-45AF-998C-0822B4BC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BF3EC1-771F-4184-BA7D-17955F98B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E63DC8-5154-4238-B5FB-70E493FE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AAE7B-CDD5-4D0A-85F7-DA47CF4E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021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3A4E655-28A3-458F-BF3E-6FCD23F4F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12A67F-1001-4663-9905-5CCD2E6A8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A35A58-F201-4B9D-8ADB-87FAFE6E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EB0605-2074-4892-B1CB-7E923512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3593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58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8F701-1665-4D8E-942A-90CF7040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580232-E613-4DF3-8540-E7425BD8A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CB5925-3C67-4A89-91C9-EE2AB690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8A11C1-38C9-44B7-95B5-D15241C6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01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B2505-7993-4AE9-BFF4-3707C552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51921F-94FE-40E2-AB21-864D188BA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D1BD6C-A2E4-46C1-A5EF-68F661214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0C8734-7E50-4167-9B1C-3109DF3D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5A5A4F-9553-4FDF-ACB9-28CD63A8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85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904C0-CB43-4C86-A508-95CAE537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056EAE-13A3-45A6-A7EF-C8968C958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99D458-0EEE-472C-B38D-B520F2D01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68291AF-CD6E-436A-87CA-7698C1B87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125D45-66BC-41D8-A679-9D019F3A2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990C27-7D31-4D58-A60A-A3DFBFEF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0F0881-391D-4C24-9AB2-9C38A510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2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5C1234-A5AE-492D-A5BB-031BD975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DF2978-E712-4E34-B695-21DCCAA0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1D8FC7-B312-4175-9528-6C48E38D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5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7EDC88-37AB-4A60-BEFF-DB9298B4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9E6173-FADD-45A2-A3B6-C3589086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56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EEA86-46A3-421C-8373-3FF99564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B7DF81-092F-447F-8F22-DE009F8AC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5CF6FF-FA8A-470D-99BC-55992F12D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CA85E4-DF2C-499F-9671-75ECAACD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BBB781-4660-4D55-839E-3F6875CC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5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0E058-08D4-4071-BA61-23E52F9A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E95320-B7C5-4F0B-A3B7-5E7403D6A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0F8769-6ED0-424B-92DF-3018D8C16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82E20-F388-49AB-8E4A-F0D5EC07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A14DB7-B32C-44CF-A832-0A061CAA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9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圖片 38">
            <a:extLst>
              <a:ext uri="{FF2B5EF4-FFF2-40B4-BE49-F238E27FC236}">
                <a16:creationId xmlns:a16="http://schemas.microsoft.com/office/drawing/2014/main" id="{4A04FB5E-9EF8-4DBA-B055-69DD8CFB6A7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5447" y="-1742276"/>
            <a:ext cx="12593738" cy="67130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06AF914-820D-4162-9BBF-E2C0EFCBADA6}"/>
              </a:ext>
            </a:extLst>
          </p:cNvPr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F0169DA3-6D2F-4D96-8D26-FD6D437FDD19}"/>
                </a:ext>
              </a:extLst>
            </p:cNvPr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14E9B220-F5D1-43E9-9E6D-49CECEF581EB}"/>
                </a:ext>
              </a:extLst>
            </p:cNvPr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2AB99DD3-E406-4997-95E1-26CD65EC95F2}"/>
                </a:ext>
              </a:extLst>
            </p:cNvPr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89CD49F7-2440-4E71-ABE3-EF8D0224323A}"/>
                </a:ext>
              </a:extLst>
            </p:cNvPr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09A9AB00-CFE5-4693-807D-D648AAD74179}"/>
                </a:ext>
              </a:extLst>
            </p:cNvPr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A016C52-4018-4F4A-87FE-22C1F38E840E}"/>
                </a:ext>
              </a:extLst>
            </p:cNvPr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7A7BA2-AA99-483C-B6B5-23D41D3C4CB9}"/>
                </a:ext>
              </a:extLst>
            </p:cNvPr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>
              <a:extLst>
                <a:ext uri="{FF2B5EF4-FFF2-40B4-BE49-F238E27FC236}">
                  <a16:creationId xmlns:a16="http://schemas.microsoft.com/office/drawing/2014/main" id="{00C34097-7516-44B3-948B-9EA41846E711}"/>
                </a:ext>
              </a:extLst>
            </p:cNvPr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>
              <a:extLst>
                <a:ext uri="{FF2B5EF4-FFF2-40B4-BE49-F238E27FC236}">
                  <a16:creationId xmlns:a16="http://schemas.microsoft.com/office/drawing/2014/main" id="{300315AD-1CAE-47C8-BF9B-609C34523F0A}"/>
                </a:ext>
              </a:extLst>
            </p:cNvPr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FAE999F-07C4-437F-87D3-D6E3357672CE}"/>
                </a:ext>
              </a:extLst>
            </p:cNvPr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0527451-C072-4C19-B18A-AAC37CFC78B1}"/>
                </a:ext>
              </a:extLst>
            </p:cNvPr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>
              <a:extLst>
                <a:ext uri="{FF2B5EF4-FFF2-40B4-BE49-F238E27FC236}">
                  <a16:creationId xmlns:a16="http://schemas.microsoft.com/office/drawing/2014/main" id="{FA653DC4-A8E9-4F11-A377-6FE6A13D717F}"/>
                </a:ext>
              </a:extLst>
            </p:cNvPr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>
              <a:extLst>
                <a:ext uri="{FF2B5EF4-FFF2-40B4-BE49-F238E27FC236}">
                  <a16:creationId xmlns:a16="http://schemas.microsoft.com/office/drawing/2014/main" id="{405CCFDA-54F1-4B30-A2CA-D595F0497567}"/>
                </a:ext>
              </a:extLst>
            </p:cNvPr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>
              <a:extLst>
                <a:ext uri="{FF2B5EF4-FFF2-40B4-BE49-F238E27FC236}">
                  <a16:creationId xmlns:a16="http://schemas.microsoft.com/office/drawing/2014/main" id="{78643164-AC08-4CCC-9633-5421A58615FF}"/>
                </a:ext>
              </a:extLst>
            </p:cNvPr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>
              <a:extLst>
                <a:ext uri="{FF2B5EF4-FFF2-40B4-BE49-F238E27FC236}">
                  <a16:creationId xmlns:a16="http://schemas.microsoft.com/office/drawing/2014/main" id="{5351D97F-A848-4774-8D30-DA2145DF1BAE}"/>
                </a:ext>
              </a:extLst>
            </p:cNvPr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5F5C58E-0335-4E0F-B953-678BEB121C30}"/>
                </a:ext>
              </a:extLst>
            </p:cNvPr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C154370-A01A-4A76-A200-72B298B36983}"/>
                </a:ext>
              </a:extLst>
            </p:cNvPr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46B8844-482F-464E-8280-A02FD67E65C3}"/>
                </a:ext>
              </a:extLst>
            </p:cNvPr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41643E-B676-4146-88E9-ECC21E9B86F0}"/>
                </a:ext>
              </a:extLst>
            </p:cNvPr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>
              <a:extLst>
                <a:ext uri="{FF2B5EF4-FFF2-40B4-BE49-F238E27FC236}">
                  <a16:creationId xmlns:a16="http://schemas.microsoft.com/office/drawing/2014/main" id="{8F18815D-927D-4121-8412-E010A3E71727}"/>
                </a:ext>
              </a:extLst>
            </p:cNvPr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>
              <a:extLst>
                <a:ext uri="{FF2B5EF4-FFF2-40B4-BE49-F238E27FC236}">
                  <a16:creationId xmlns:a16="http://schemas.microsoft.com/office/drawing/2014/main" id="{36431748-0D6C-4F29-AD83-E9E49B7B83F9}"/>
                </a:ext>
              </a:extLst>
            </p:cNvPr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67BF680-E1FC-4ED9-8504-83D0BAC403E4}"/>
                </a:ext>
              </a:extLst>
            </p:cNvPr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>
              <a:extLst>
                <a:ext uri="{FF2B5EF4-FFF2-40B4-BE49-F238E27FC236}">
                  <a16:creationId xmlns:a16="http://schemas.microsoft.com/office/drawing/2014/main" id="{D13FC3FE-9BA0-4795-A43E-66F4AADCB8EF}"/>
                </a:ext>
              </a:extLst>
            </p:cNvPr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>
              <a:extLst>
                <a:ext uri="{FF2B5EF4-FFF2-40B4-BE49-F238E27FC236}">
                  <a16:creationId xmlns:a16="http://schemas.microsoft.com/office/drawing/2014/main" id="{40A5EE01-03DF-48E2-9693-3B4BC25E9451}"/>
                </a:ext>
              </a:extLst>
            </p:cNvPr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>
              <a:extLst>
                <a:ext uri="{FF2B5EF4-FFF2-40B4-BE49-F238E27FC236}">
                  <a16:creationId xmlns:a16="http://schemas.microsoft.com/office/drawing/2014/main" id="{6AD72C7D-E878-47FB-BAA2-6F9DCE2D88D8}"/>
                </a:ext>
              </a:extLst>
            </p:cNvPr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5A34232-2820-431D-B0A7-4111720CC6F2}"/>
                </a:ext>
              </a:extLst>
            </p:cNvPr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7488B7-C0D8-4094-951E-AFEDCF720DD6}"/>
                </a:ext>
              </a:extLst>
            </p:cNvPr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AA76BDE-7EC9-47BE-9A3B-1F007CA3FC94}"/>
                </a:ext>
              </a:extLst>
            </p:cNvPr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21CDFC39-FC83-43D1-A781-747D0A095A54}"/>
              </a:ext>
            </a:extLst>
          </p:cNvPr>
          <p:cNvSpPr/>
          <p:nvPr userDrawn="1"/>
        </p:nvSpPr>
        <p:spPr>
          <a:xfrm>
            <a:off x="164284" y="510621"/>
            <a:ext cx="9190182" cy="258969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B085D3-6A95-430F-A0CC-7F8FF0E6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03F7D3-E9AC-4CF2-A3A3-B46CAFFF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A2B669-60D1-49BD-B2AA-B527B45D0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1" name="頁尾版面配置區 4">
            <a:extLst>
              <a:ext uri="{FF2B5EF4-FFF2-40B4-BE49-F238E27FC236}">
                <a16:creationId xmlns:a16="http://schemas.microsoft.com/office/drawing/2014/main" id="{34F84A53-8756-4A85-9A67-DFF90DB28A91}"/>
              </a:ext>
            </a:extLst>
          </p:cNvPr>
          <p:cNvSpPr txBox="1">
            <a:spLocks/>
          </p:cNvSpPr>
          <p:nvPr userDrawn="1"/>
        </p:nvSpPr>
        <p:spPr>
          <a:xfrm>
            <a:off x="221202" y="6356350"/>
            <a:ext cx="1634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Luli Lee</a:t>
            </a:r>
          </a:p>
        </p:txBody>
      </p:sp>
      <p:sp>
        <p:nvSpPr>
          <p:cNvPr id="45" name="投影片編號版面配置區 5">
            <a:extLst>
              <a:ext uri="{FF2B5EF4-FFF2-40B4-BE49-F238E27FC236}">
                <a16:creationId xmlns:a16="http://schemas.microsoft.com/office/drawing/2014/main" id="{42A7C1E8-1396-4102-AA6F-5ED3694A9CFA}"/>
              </a:ext>
            </a:extLst>
          </p:cNvPr>
          <p:cNvSpPr txBox="1">
            <a:spLocks/>
          </p:cNvSpPr>
          <p:nvPr userDrawn="1"/>
        </p:nvSpPr>
        <p:spPr>
          <a:xfrm>
            <a:off x="92320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86FEC5-E746-4005-83C0-C3274913330D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42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圖片 38">
            <a:extLst>
              <a:ext uri="{FF2B5EF4-FFF2-40B4-BE49-F238E27FC236}">
                <a16:creationId xmlns:a16="http://schemas.microsoft.com/office/drawing/2014/main" id="{4A04FB5E-9EF8-4DBA-B055-69DD8CFB6A7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5447" y="-1742276"/>
            <a:ext cx="12593738" cy="67130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06AF914-820D-4162-9BBF-E2C0EFCBADA6}"/>
              </a:ext>
            </a:extLst>
          </p:cNvPr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F0169DA3-6D2F-4D96-8D26-FD6D437FDD19}"/>
                </a:ext>
              </a:extLst>
            </p:cNvPr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14E9B220-F5D1-43E9-9E6D-49CECEF581EB}"/>
                </a:ext>
              </a:extLst>
            </p:cNvPr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2AB99DD3-E406-4997-95E1-26CD65EC95F2}"/>
                </a:ext>
              </a:extLst>
            </p:cNvPr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89CD49F7-2440-4E71-ABE3-EF8D0224323A}"/>
                </a:ext>
              </a:extLst>
            </p:cNvPr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09A9AB00-CFE5-4693-807D-D648AAD74179}"/>
                </a:ext>
              </a:extLst>
            </p:cNvPr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A016C52-4018-4F4A-87FE-22C1F38E840E}"/>
                </a:ext>
              </a:extLst>
            </p:cNvPr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7A7BA2-AA99-483C-B6B5-23D41D3C4CB9}"/>
                </a:ext>
              </a:extLst>
            </p:cNvPr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>
              <a:extLst>
                <a:ext uri="{FF2B5EF4-FFF2-40B4-BE49-F238E27FC236}">
                  <a16:creationId xmlns:a16="http://schemas.microsoft.com/office/drawing/2014/main" id="{00C34097-7516-44B3-948B-9EA41846E711}"/>
                </a:ext>
              </a:extLst>
            </p:cNvPr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>
              <a:extLst>
                <a:ext uri="{FF2B5EF4-FFF2-40B4-BE49-F238E27FC236}">
                  <a16:creationId xmlns:a16="http://schemas.microsoft.com/office/drawing/2014/main" id="{300315AD-1CAE-47C8-BF9B-609C34523F0A}"/>
                </a:ext>
              </a:extLst>
            </p:cNvPr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FAE999F-07C4-437F-87D3-D6E3357672CE}"/>
                </a:ext>
              </a:extLst>
            </p:cNvPr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0527451-C072-4C19-B18A-AAC37CFC78B1}"/>
                </a:ext>
              </a:extLst>
            </p:cNvPr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>
              <a:extLst>
                <a:ext uri="{FF2B5EF4-FFF2-40B4-BE49-F238E27FC236}">
                  <a16:creationId xmlns:a16="http://schemas.microsoft.com/office/drawing/2014/main" id="{FA653DC4-A8E9-4F11-A377-6FE6A13D717F}"/>
                </a:ext>
              </a:extLst>
            </p:cNvPr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>
              <a:extLst>
                <a:ext uri="{FF2B5EF4-FFF2-40B4-BE49-F238E27FC236}">
                  <a16:creationId xmlns:a16="http://schemas.microsoft.com/office/drawing/2014/main" id="{405CCFDA-54F1-4B30-A2CA-D595F0497567}"/>
                </a:ext>
              </a:extLst>
            </p:cNvPr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>
              <a:extLst>
                <a:ext uri="{FF2B5EF4-FFF2-40B4-BE49-F238E27FC236}">
                  <a16:creationId xmlns:a16="http://schemas.microsoft.com/office/drawing/2014/main" id="{78643164-AC08-4CCC-9633-5421A58615FF}"/>
                </a:ext>
              </a:extLst>
            </p:cNvPr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>
              <a:extLst>
                <a:ext uri="{FF2B5EF4-FFF2-40B4-BE49-F238E27FC236}">
                  <a16:creationId xmlns:a16="http://schemas.microsoft.com/office/drawing/2014/main" id="{5351D97F-A848-4774-8D30-DA2145DF1BAE}"/>
                </a:ext>
              </a:extLst>
            </p:cNvPr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5F5C58E-0335-4E0F-B953-678BEB121C30}"/>
                </a:ext>
              </a:extLst>
            </p:cNvPr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C154370-A01A-4A76-A200-72B298B36983}"/>
                </a:ext>
              </a:extLst>
            </p:cNvPr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46B8844-482F-464E-8280-A02FD67E65C3}"/>
                </a:ext>
              </a:extLst>
            </p:cNvPr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41643E-B676-4146-88E9-ECC21E9B86F0}"/>
                </a:ext>
              </a:extLst>
            </p:cNvPr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>
              <a:extLst>
                <a:ext uri="{FF2B5EF4-FFF2-40B4-BE49-F238E27FC236}">
                  <a16:creationId xmlns:a16="http://schemas.microsoft.com/office/drawing/2014/main" id="{8F18815D-927D-4121-8412-E010A3E71727}"/>
                </a:ext>
              </a:extLst>
            </p:cNvPr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>
              <a:extLst>
                <a:ext uri="{FF2B5EF4-FFF2-40B4-BE49-F238E27FC236}">
                  <a16:creationId xmlns:a16="http://schemas.microsoft.com/office/drawing/2014/main" id="{36431748-0D6C-4F29-AD83-E9E49B7B83F9}"/>
                </a:ext>
              </a:extLst>
            </p:cNvPr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67BF680-E1FC-4ED9-8504-83D0BAC403E4}"/>
                </a:ext>
              </a:extLst>
            </p:cNvPr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>
              <a:extLst>
                <a:ext uri="{FF2B5EF4-FFF2-40B4-BE49-F238E27FC236}">
                  <a16:creationId xmlns:a16="http://schemas.microsoft.com/office/drawing/2014/main" id="{D13FC3FE-9BA0-4795-A43E-66F4AADCB8EF}"/>
                </a:ext>
              </a:extLst>
            </p:cNvPr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>
              <a:extLst>
                <a:ext uri="{FF2B5EF4-FFF2-40B4-BE49-F238E27FC236}">
                  <a16:creationId xmlns:a16="http://schemas.microsoft.com/office/drawing/2014/main" id="{40A5EE01-03DF-48E2-9693-3B4BC25E9451}"/>
                </a:ext>
              </a:extLst>
            </p:cNvPr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>
              <a:extLst>
                <a:ext uri="{FF2B5EF4-FFF2-40B4-BE49-F238E27FC236}">
                  <a16:creationId xmlns:a16="http://schemas.microsoft.com/office/drawing/2014/main" id="{6AD72C7D-E878-47FB-BAA2-6F9DCE2D88D8}"/>
                </a:ext>
              </a:extLst>
            </p:cNvPr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5A34232-2820-431D-B0A7-4111720CC6F2}"/>
                </a:ext>
              </a:extLst>
            </p:cNvPr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7488B7-C0D8-4094-951E-AFEDCF720DD6}"/>
                </a:ext>
              </a:extLst>
            </p:cNvPr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AA76BDE-7EC9-47BE-9A3B-1F007CA3FC94}"/>
                </a:ext>
              </a:extLst>
            </p:cNvPr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21CDFC39-FC83-43D1-A781-747D0A095A54}"/>
              </a:ext>
            </a:extLst>
          </p:cNvPr>
          <p:cNvSpPr/>
          <p:nvPr userDrawn="1"/>
        </p:nvSpPr>
        <p:spPr>
          <a:xfrm>
            <a:off x="164284" y="510621"/>
            <a:ext cx="9190182" cy="258969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B085D3-6A95-430F-A0CC-7F8FF0E6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03F7D3-E9AC-4CF2-A3A3-B46CAFFF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A2B669-60D1-49BD-B2AA-B527B45D0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1" name="頁尾版面配置區 4">
            <a:extLst>
              <a:ext uri="{FF2B5EF4-FFF2-40B4-BE49-F238E27FC236}">
                <a16:creationId xmlns:a16="http://schemas.microsoft.com/office/drawing/2014/main" id="{34F84A53-8756-4A85-9A67-DFF90DB28A91}"/>
              </a:ext>
            </a:extLst>
          </p:cNvPr>
          <p:cNvSpPr txBox="1">
            <a:spLocks/>
          </p:cNvSpPr>
          <p:nvPr userDrawn="1"/>
        </p:nvSpPr>
        <p:spPr>
          <a:xfrm>
            <a:off x="221202" y="6356350"/>
            <a:ext cx="1634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Luli Lee</a:t>
            </a:r>
          </a:p>
        </p:txBody>
      </p:sp>
      <p:sp>
        <p:nvSpPr>
          <p:cNvPr id="45" name="投影片編號版面配置區 5">
            <a:extLst>
              <a:ext uri="{FF2B5EF4-FFF2-40B4-BE49-F238E27FC236}">
                <a16:creationId xmlns:a16="http://schemas.microsoft.com/office/drawing/2014/main" id="{42A7C1E8-1396-4102-AA6F-5ED3694A9CFA}"/>
              </a:ext>
            </a:extLst>
          </p:cNvPr>
          <p:cNvSpPr txBox="1">
            <a:spLocks/>
          </p:cNvSpPr>
          <p:nvPr userDrawn="1"/>
        </p:nvSpPr>
        <p:spPr>
          <a:xfrm>
            <a:off x="92320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86FEC5-E746-4005-83C0-C3274913330D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62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headsortails/back-to-predict-the-future-interactive-m5-eda#visual-overview-interactive-time-series-plot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6Lxw1Nl0SFGHqNgDmzr16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13642-C7F2-4432-8D47-C64367BEC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M5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1B14BD9-B458-4F82-B355-EF46FD17A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87677"/>
          </a:xfrm>
        </p:spPr>
        <p:txBody>
          <a:bodyPr>
            <a:normAutofit/>
          </a:bodyPr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unit sales of Walmart retail goods</a:t>
            </a:r>
          </a:p>
          <a:p>
            <a:pPr marL="342900" indent="-342900">
              <a:buFontTx/>
              <a:buChar char="-"/>
            </a:pP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Luli Lee</a:t>
            </a:r>
          </a:p>
          <a:p>
            <a:r>
              <a:rPr lang="en-US" altLang="zh-TW" sz="1800" i="1" dirty="0"/>
              <a:t>luli245683@g.ncu.edu.tw</a:t>
            </a:r>
            <a:endParaRPr lang="zh-TW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2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89B7D-E076-49BA-ABBE-3856A049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Feature Engineering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CCCEF4-56D2-45E1-ADBA-3230D7490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169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These are a summary of values over a fixed window of prior time steps.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92C824-F554-4F00-A992-2595C9A0DBAE}"/>
              </a:ext>
            </a:extLst>
          </p:cNvPr>
          <p:cNvSpPr/>
          <p:nvPr/>
        </p:nvSpPr>
        <p:spPr>
          <a:xfrm>
            <a:off x="5995332" y="704740"/>
            <a:ext cx="5327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Rolling Window Features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685B3EB-4A4A-40A7-835C-34E7F0A7D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42" y="2913495"/>
            <a:ext cx="2171700" cy="2933700"/>
          </a:xfrm>
          <a:prstGeom prst="rect">
            <a:avLst/>
          </a:prstGeom>
        </p:spPr>
      </p:pic>
      <p:grpSp>
        <p:nvGrpSpPr>
          <p:cNvPr id="23" name="群組 22">
            <a:extLst>
              <a:ext uri="{FF2B5EF4-FFF2-40B4-BE49-F238E27FC236}">
                <a16:creationId xmlns:a16="http://schemas.microsoft.com/office/drawing/2014/main" id="{7AC787F5-A16C-4259-A104-AFF1B26889A5}"/>
              </a:ext>
            </a:extLst>
          </p:cNvPr>
          <p:cNvGrpSpPr/>
          <p:nvPr/>
        </p:nvGrpSpPr>
        <p:grpSpPr>
          <a:xfrm>
            <a:off x="3663820" y="2913495"/>
            <a:ext cx="7859485" cy="3719361"/>
            <a:chOff x="3663820" y="2913495"/>
            <a:chExt cx="7859485" cy="371936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C401E9B-78A9-489C-92F0-5D5367FAC0CB}"/>
                </a:ext>
              </a:extLst>
            </p:cNvPr>
            <p:cNvSpPr/>
            <p:nvPr/>
          </p:nvSpPr>
          <p:spPr>
            <a:xfrm>
              <a:off x="3663820" y="2913495"/>
              <a:ext cx="78594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more similar trend of weeks is, the more similar the prediction it will be.</a:t>
              </a:r>
            </a:p>
          </p:txBody>
        </p:sp>
        <p:graphicFrame>
          <p:nvGraphicFramePr>
            <p:cNvPr id="18" name="圖表 17">
              <a:extLst>
                <a:ext uri="{FF2B5EF4-FFF2-40B4-BE49-F238E27FC236}">
                  <a16:creationId xmlns:a16="http://schemas.microsoft.com/office/drawing/2014/main" id="{2C5A0546-B942-402A-A3AE-BCC0ED57B0D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21356160"/>
                </p:ext>
              </p:extLst>
            </p:nvPr>
          </p:nvGraphicFramePr>
          <p:xfrm>
            <a:off x="4273420" y="3429000"/>
            <a:ext cx="5962934" cy="32038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語音泡泡: 橢圓形 21">
              <a:extLst>
                <a:ext uri="{FF2B5EF4-FFF2-40B4-BE49-F238E27FC236}">
                  <a16:creationId xmlns:a16="http://schemas.microsoft.com/office/drawing/2014/main" id="{1954FCF0-3D20-4ADC-BC6F-CAA2570021AC}"/>
                </a:ext>
              </a:extLst>
            </p:cNvPr>
            <p:cNvSpPr/>
            <p:nvPr/>
          </p:nvSpPr>
          <p:spPr>
            <a:xfrm>
              <a:off x="5673012" y="3666931"/>
              <a:ext cx="4665306" cy="1101267"/>
            </a:xfrm>
            <a:prstGeom prst="wedgeEllipseCallout">
              <a:avLst>
                <a:gd name="adj1" fmla="val -25433"/>
                <a:gd name="adj2" fmla="val 111659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number of average sales within the whole week can hint how normal the whole week was.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7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89B7D-E076-49BA-ABBE-3856A049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Dataset split</a:t>
            </a:r>
            <a:endParaRPr lang="zh-TW" altLang="en-US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C98F5E3-E4D2-435E-8BA8-B01432B8A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8625" y="1809952"/>
            <a:ext cx="9028571" cy="1619048"/>
          </a:xfrm>
          <a:prstGeom prst="rect">
            <a:avLst/>
          </a:prstGeom>
        </p:spPr>
      </p:pic>
      <p:graphicFrame>
        <p:nvGraphicFramePr>
          <p:cNvPr id="30" name="圖表 29">
            <a:extLst>
              <a:ext uri="{FF2B5EF4-FFF2-40B4-BE49-F238E27FC236}">
                <a16:creationId xmlns:a16="http://schemas.microsoft.com/office/drawing/2014/main" id="{B803A013-787E-494F-A969-72C663CA8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747362"/>
              </p:ext>
            </p:extLst>
          </p:nvPr>
        </p:nvGraphicFramePr>
        <p:xfrm>
          <a:off x="5724680" y="3569681"/>
          <a:ext cx="5322763" cy="2859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BFB94A05-36CE-4EFE-BD08-657A39B9FA83}"/>
              </a:ext>
            </a:extLst>
          </p:cNvPr>
          <p:cNvSpPr/>
          <p:nvPr/>
        </p:nvSpPr>
        <p:spPr>
          <a:xfrm>
            <a:off x="1079242" y="4033580"/>
            <a:ext cx="45191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expect our model should focus the </a:t>
            </a:r>
            <a:r>
              <a:rPr lang="en-US" altLang="zh-TW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given features instead of </a:t>
            </a:r>
            <a:r>
              <a:rPr lang="en-US" altLang="zh-TW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continuous trend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prior time.</a:t>
            </a:r>
          </a:p>
        </p:txBody>
      </p:sp>
    </p:spTree>
    <p:extLst>
      <p:ext uri="{BB962C8B-B14F-4D97-AF65-F5344CB8AC3E}">
        <p14:creationId xmlns:p14="http://schemas.microsoft.com/office/powerpoint/2010/main" val="275310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50069-EBAB-4A77-9263-5535E315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Modeling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89FAB5-C885-44D0-BFDD-962AA3A7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</a:t>
            </a:r>
          </a:p>
          <a:p>
            <a:r>
              <a:rPr lang="en-US" altLang="zh-TW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 Tree models - </a:t>
            </a:r>
            <a:r>
              <a:rPr lang="en-US" altLang="zh-TW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altLang="zh-TW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65D5C82-0188-49D6-89E3-600A78169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53" y="3576963"/>
            <a:ext cx="3257143" cy="2600000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58A7F5E0-EF49-4E3D-B5E5-145F66589AC4}"/>
              </a:ext>
            </a:extLst>
          </p:cNvPr>
          <p:cNvGrpSpPr/>
          <p:nvPr/>
        </p:nvGrpSpPr>
        <p:grpSpPr>
          <a:xfrm>
            <a:off x="3838575" y="2348955"/>
            <a:ext cx="8191500" cy="1499145"/>
            <a:chOff x="3838575" y="2348955"/>
            <a:chExt cx="8191500" cy="1499145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586C92A2-792A-4F87-A8FD-FDE716036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8575" y="2733676"/>
              <a:ext cx="2990850" cy="1114424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03E26E5-67C7-4910-854F-BFEC0F0499BA}"/>
                </a:ext>
              </a:extLst>
            </p:cNvPr>
            <p:cNvSpPr/>
            <p:nvPr/>
          </p:nvSpPr>
          <p:spPr>
            <a:xfrm>
              <a:off x="6967536" y="2348955"/>
              <a:ext cx="50625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Poisson regression </a:t>
              </a:r>
              <a:r>
                <a: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assumes the response variable Y has a Poisson distribution.</a:t>
              </a:r>
              <a:endPara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65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BC5D3-6A1F-4695-9269-9649339C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Exploratory Data Analysis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A97FD19-6549-44CE-8D4E-133FD673A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2182"/>
            <a:ext cx="6667500" cy="4286250"/>
          </a:xfr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DE65F93A-40D6-463A-9EBD-A16AFEE23199}"/>
              </a:ext>
            </a:extLst>
          </p:cNvPr>
          <p:cNvGrpSpPr/>
          <p:nvPr/>
        </p:nvGrpSpPr>
        <p:grpSpPr>
          <a:xfrm>
            <a:off x="2139886" y="4783002"/>
            <a:ext cx="5229323" cy="791851"/>
            <a:chOff x="2139886" y="4783002"/>
            <a:chExt cx="5229323" cy="791851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39EDE943-F0B3-4A28-BA9F-2CF8E2AB1ED8}"/>
                </a:ext>
              </a:extLst>
            </p:cNvPr>
            <p:cNvSpPr/>
            <p:nvPr/>
          </p:nvSpPr>
          <p:spPr>
            <a:xfrm>
              <a:off x="2139886" y="4783002"/>
              <a:ext cx="641022" cy="79185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9B576B7B-FBDF-4016-95E6-FF8B1C8FF501}"/>
                </a:ext>
              </a:extLst>
            </p:cNvPr>
            <p:cNvSpPr/>
            <p:nvPr/>
          </p:nvSpPr>
          <p:spPr>
            <a:xfrm>
              <a:off x="3329234" y="4783002"/>
              <a:ext cx="641022" cy="79185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0C9D42C7-EBC1-44EB-BD33-14851A48B684}"/>
                </a:ext>
              </a:extLst>
            </p:cNvPr>
            <p:cNvSpPr/>
            <p:nvPr/>
          </p:nvSpPr>
          <p:spPr>
            <a:xfrm>
              <a:off x="4502282" y="4783002"/>
              <a:ext cx="641022" cy="79185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31F4FA4-76E5-48FA-977C-BF92C250A2D7}"/>
                </a:ext>
              </a:extLst>
            </p:cNvPr>
            <p:cNvSpPr/>
            <p:nvPr/>
          </p:nvSpPr>
          <p:spPr>
            <a:xfrm>
              <a:off x="5601094" y="4783002"/>
              <a:ext cx="641022" cy="79185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3841DE28-C4F8-469E-A5B1-396CFBEEA3AC}"/>
                </a:ext>
              </a:extLst>
            </p:cNvPr>
            <p:cNvSpPr/>
            <p:nvPr/>
          </p:nvSpPr>
          <p:spPr>
            <a:xfrm>
              <a:off x="6728187" y="4783002"/>
              <a:ext cx="641022" cy="79185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7612207-CB5C-462E-A78C-7A1189F68964}"/>
              </a:ext>
            </a:extLst>
          </p:cNvPr>
          <p:cNvSpPr txBox="1"/>
          <p:nvPr/>
        </p:nvSpPr>
        <p:spPr>
          <a:xfrm>
            <a:off x="7805394" y="2432115"/>
            <a:ext cx="3874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Walmart close its stores on December 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sale amounts of 2016 exceed previous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62265A4-A59A-4D2D-B570-64948A69A153}"/>
              </a:ext>
            </a:extLst>
          </p:cNvPr>
          <p:cNvCxnSpPr/>
          <p:nvPr/>
        </p:nvCxnSpPr>
        <p:spPr>
          <a:xfrm flipV="1">
            <a:off x="1928764" y="2450968"/>
            <a:ext cx="5147035" cy="1225485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7C52D8A-B2A0-4E6C-A91A-9DFC351F8D90}"/>
              </a:ext>
            </a:extLst>
          </p:cNvPr>
          <p:cNvSpPr/>
          <p:nvPr/>
        </p:nvSpPr>
        <p:spPr>
          <a:xfrm>
            <a:off x="7855280" y="4651523"/>
            <a:ext cx="39969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the predictions of the model never exceeds the highest amount in all training data.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2F2478-B174-4376-993D-A18D45C13190}"/>
              </a:ext>
            </a:extLst>
          </p:cNvPr>
          <p:cNvSpPr/>
          <p:nvPr/>
        </p:nvSpPr>
        <p:spPr>
          <a:xfrm>
            <a:off x="2434193" y="6170041"/>
            <a:ext cx="3794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awesome visualization is provide by this </a:t>
            </a:r>
            <a:r>
              <a:rPr lang="en-US" altLang="zh-TW" sz="1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link</a:t>
            </a:r>
            <a:r>
              <a:rPr lang="en-US" altLang="zh-TW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500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BC5D3-6A1F-4695-9269-9649339C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Exploratory Data Analysis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7612207-CB5C-462E-A78C-7A1189F68964}"/>
              </a:ext>
            </a:extLst>
          </p:cNvPr>
          <p:cNvSpPr txBox="1"/>
          <p:nvPr/>
        </p:nvSpPr>
        <p:spPr>
          <a:xfrm>
            <a:off x="7805394" y="2432115"/>
            <a:ext cx="387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the seasonality shows a strong effect.</a:t>
            </a: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A1DFDA7F-1A9E-4E28-9E15-5639EC3B3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6449"/>
            <a:ext cx="6667500" cy="4286250"/>
          </a:xfrm>
        </p:spPr>
      </p:pic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BE9A5B0B-AA46-45EA-BF8B-162B010A5B21}"/>
              </a:ext>
            </a:extLst>
          </p:cNvPr>
          <p:cNvSpPr/>
          <p:nvPr/>
        </p:nvSpPr>
        <p:spPr>
          <a:xfrm>
            <a:off x="1480008" y="3788167"/>
            <a:ext cx="2196446" cy="1113770"/>
          </a:xfrm>
          <a:custGeom>
            <a:avLst/>
            <a:gdLst>
              <a:gd name="connsiteX0" fmla="*/ 0 w 2196446"/>
              <a:gd name="connsiteY0" fmla="*/ 1113770 h 1113770"/>
              <a:gd name="connsiteX1" fmla="*/ 386499 w 2196446"/>
              <a:gd name="connsiteY1" fmla="*/ 265358 h 1113770"/>
              <a:gd name="connsiteX2" fmla="*/ 1187778 w 2196446"/>
              <a:gd name="connsiteY2" fmla="*/ 1407 h 1113770"/>
              <a:gd name="connsiteX3" fmla="*/ 1951349 w 2196446"/>
              <a:gd name="connsiteY3" fmla="*/ 350199 h 1113770"/>
              <a:gd name="connsiteX4" fmla="*/ 2196446 w 2196446"/>
              <a:gd name="connsiteY4" fmla="*/ 991222 h 111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6446" h="1113770">
                <a:moveTo>
                  <a:pt x="0" y="1113770"/>
                </a:moveTo>
                <a:cubicBezTo>
                  <a:pt x="94268" y="782261"/>
                  <a:pt x="188536" y="450752"/>
                  <a:pt x="386499" y="265358"/>
                </a:cubicBezTo>
                <a:cubicBezTo>
                  <a:pt x="584462" y="79964"/>
                  <a:pt x="926970" y="-12733"/>
                  <a:pt x="1187778" y="1407"/>
                </a:cubicBezTo>
                <a:cubicBezTo>
                  <a:pt x="1448586" y="15547"/>
                  <a:pt x="1783238" y="185230"/>
                  <a:pt x="1951349" y="350199"/>
                </a:cubicBezTo>
                <a:cubicBezTo>
                  <a:pt x="2119460" y="515168"/>
                  <a:pt x="2157953" y="753195"/>
                  <a:pt x="2196446" y="991222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03F29549-6F55-4EBB-90EA-5EB877C84FC8}"/>
              </a:ext>
            </a:extLst>
          </p:cNvPr>
          <p:cNvSpPr/>
          <p:nvPr/>
        </p:nvSpPr>
        <p:spPr>
          <a:xfrm>
            <a:off x="3676454" y="3620685"/>
            <a:ext cx="2196446" cy="1113770"/>
          </a:xfrm>
          <a:custGeom>
            <a:avLst/>
            <a:gdLst>
              <a:gd name="connsiteX0" fmla="*/ 0 w 2196446"/>
              <a:gd name="connsiteY0" fmla="*/ 1113770 h 1113770"/>
              <a:gd name="connsiteX1" fmla="*/ 386499 w 2196446"/>
              <a:gd name="connsiteY1" fmla="*/ 265358 h 1113770"/>
              <a:gd name="connsiteX2" fmla="*/ 1187778 w 2196446"/>
              <a:gd name="connsiteY2" fmla="*/ 1407 h 1113770"/>
              <a:gd name="connsiteX3" fmla="*/ 1951349 w 2196446"/>
              <a:gd name="connsiteY3" fmla="*/ 350199 h 1113770"/>
              <a:gd name="connsiteX4" fmla="*/ 2196446 w 2196446"/>
              <a:gd name="connsiteY4" fmla="*/ 991222 h 111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6446" h="1113770">
                <a:moveTo>
                  <a:pt x="0" y="1113770"/>
                </a:moveTo>
                <a:cubicBezTo>
                  <a:pt x="94268" y="782261"/>
                  <a:pt x="188536" y="450752"/>
                  <a:pt x="386499" y="265358"/>
                </a:cubicBezTo>
                <a:cubicBezTo>
                  <a:pt x="584462" y="79964"/>
                  <a:pt x="926970" y="-12733"/>
                  <a:pt x="1187778" y="1407"/>
                </a:cubicBezTo>
                <a:cubicBezTo>
                  <a:pt x="1448586" y="15547"/>
                  <a:pt x="1783238" y="185230"/>
                  <a:pt x="1951349" y="350199"/>
                </a:cubicBezTo>
                <a:cubicBezTo>
                  <a:pt x="2119460" y="515168"/>
                  <a:pt x="2157953" y="753195"/>
                  <a:pt x="2196446" y="991222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C11AFAB-E560-40F6-A50B-187C9DBC8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8201"/>
            <a:ext cx="6667500" cy="4286250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ACBC5D3-6A1F-4695-9269-9649339C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Exploratory Data Analysis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7612207-CB5C-462E-A78C-7A1189F68964}"/>
              </a:ext>
            </a:extLst>
          </p:cNvPr>
          <p:cNvSpPr txBox="1"/>
          <p:nvPr/>
        </p:nvSpPr>
        <p:spPr>
          <a:xfrm>
            <a:off x="7805394" y="2399798"/>
            <a:ext cx="3874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sales from California is significantly exceeds the other states.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5B7928-35D9-4E9B-963D-3E759D6A8331}"/>
              </a:ext>
            </a:extLst>
          </p:cNvPr>
          <p:cNvSpPr/>
          <p:nvPr/>
        </p:nvSpPr>
        <p:spPr>
          <a:xfrm>
            <a:off x="7744119" y="4871301"/>
            <a:ext cx="3996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the model need to take all stores into consideration?</a:t>
            </a:r>
          </a:p>
        </p:txBody>
      </p:sp>
    </p:spTree>
    <p:extLst>
      <p:ext uri="{BB962C8B-B14F-4D97-AF65-F5344CB8AC3E}">
        <p14:creationId xmlns:p14="http://schemas.microsoft.com/office/powerpoint/2010/main" val="368660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BC5D3-6A1F-4695-9269-9649339C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Exploratory Data Analysis</a:t>
            </a:r>
            <a:endParaRPr lang="zh-TW" altLang="en-US" b="1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6AF1452-619F-4A24-A9C3-772D7C70A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1040"/>
            <a:ext cx="5624486" cy="4351338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8ADBE5A-2F4E-431A-89D8-83D2212C5EFC}"/>
              </a:ext>
            </a:extLst>
          </p:cNvPr>
          <p:cNvSpPr txBox="1"/>
          <p:nvPr/>
        </p:nvSpPr>
        <p:spPr>
          <a:xfrm>
            <a:off x="6693031" y="2088714"/>
            <a:ext cx="5118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FOODS_3 should be affected by seasonality.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ACC7126-09B6-4C29-90EA-9E7E2599D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296" y="2636452"/>
            <a:ext cx="3526124" cy="2973007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B4A14C3C-55BE-4761-986B-1DCA4488D7E9}"/>
              </a:ext>
            </a:extLst>
          </p:cNvPr>
          <p:cNvGrpSpPr/>
          <p:nvPr/>
        </p:nvGrpSpPr>
        <p:grpSpPr>
          <a:xfrm>
            <a:off x="2648931" y="2316797"/>
            <a:ext cx="797548" cy="3446592"/>
            <a:chOff x="2648931" y="2316797"/>
            <a:chExt cx="797548" cy="3446592"/>
          </a:xfrm>
        </p:grpSpPr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E7486A93-2904-433E-AD99-67BF6955D6E9}"/>
                </a:ext>
              </a:extLst>
            </p:cNvPr>
            <p:cNvSpPr/>
            <p:nvPr/>
          </p:nvSpPr>
          <p:spPr>
            <a:xfrm>
              <a:off x="2648932" y="4971538"/>
              <a:ext cx="797547" cy="79185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2A827F89-C091-477E-B6E6-3B1CF36384C9}"/>
                </a:ext>
              </a:extLst>
            </p:cNvPr>
            <p:cNvSpPr/>
            <p:nvPr/>
          </p:nvSpPr>
          <p:spPr>
            <a:xfrm>
              <a:off x="2648932" y="3729611"/>
              <a:ext cx="797547" cy="79185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185B0C6F-D91C-40CF-950F-4B7EC778C020}"/>
                </a:ext>
              </a:extLst>
            </p:cNvPr>
            <p:cNvSpPr/>
            <p:nvPr/>
          </p:nvSpPr>
          <p:spPr>
            <a:xfrm>
              <a:off x="2648931" y="2316797"/>
              <a:ext cx="797547" cy="79185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099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C7683E0B-431F-446B-8C26-4BA56F352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6272" y="2735045"/>
            <a:ext cx="8342857" cy="393333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ACBC5D3-6A1F-4695-9269-9649339C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Exploratory Data Analysis</a:t>
            </a:r>
            <a:endParaRPr lang="zh-TW" altLang="en-US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ADBE5A-2F4E-431A-89D8-83D2212C5EFC}"/>
              </a:ext>
            </a:extLst>
          </p:cNvPr>
          <p:cNvSpPr txBox="1"/>
          <p:nvPr/>
        </p:nvSpPr>
        <p:spPr>
          <a:xfrm>
            <a:off x="1451729" y="2088714"/>
            <a:ext cx="1036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trends of the amount of sold are almost the same if the store located in Wisconsin.</a:t>
            </a:r>
          </a:p>
        </p:txBody>
      </p:sp>
    </p:spTree>
    <p:extLst>
      <p:ext uri="{BB962C8B-B14F-4D97-AF65-F5344CB8AC3E}">
        <p14:creationId xmlns:p14="http://schemas.microsoft.com/office/powerpoint/2010/main" val="21214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25EAC-74EE-4C6E-8806-09364492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AB809-ED3F-4B78-8DE4-5BBBA814F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There is no dataset that can contain all information around the world.</a:t>
            </a:r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r>
              <a:rPr lang="en-US" altLang="zh-TW" dirty="0"/>
              <a:t>Some of the rules are what we should teach machines, instead of expecting them will learn.</a:t>
            </a:r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r>
              <a:rPr lang="en-US" altLang="zh-TW" dirty="0"/>
              <a:t>The rank of competition is not mean that its predictions will actually close to the trend of the future.</a:t>
            </a:r>
          </a:p>
          <a:p>
            <a:pPr>
              <a:lnSpc>
                <a:spcPct val="10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322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7C59F-97F8-4ECB-BEEA-1334756F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4A088B-75AE-47E2-A827-178174E4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“9 Things You Should Do Every Sunday.” </a:t>
            </a:r>
            <a:r>
              <a:rPr lang="en-US" altLang="zh-TW" i="1" dirty="0"/>
              <a:t>facilethings.com</a:t>
            </a:r>
            <a:r>
              <a:rPr lang="en-US" altLang="zh-TW" dirty="0"/>
              <a:t>. https://facilethings.com/blog/en/9-things-you-should-do-every-sunday (September 11, 2020).</a:t>
            </a:r>
            <a:endParaRPr lang="zh-TW" altLang="zh-TW" dirty="0"/>
          </a:p>
          <a:p>
            <a:r>
              <a:rPr lang="en-US" altLang="zh-TW" dirty="0"/>
              <a:t>“Back to (Predict) the Future - Interactive M5 EDA | Kaggle.” https://www.kaggle.com/headsortails/back-to-predict-the-future-interactive-m5-eda (September 11, 2020).</a:t>
            </a:r>
            <a:endParaRPr lang="zh-TW" altLang="zh-TW" dirty="0"/>
          </a:p>
          <a:p>
            <a:r>
              <a:rPr lang="en-US" altLang="zh-TW" dirty="0"/>
              <a:t>“Categorical Encoding | One Hot Encoding vs Label Encoding.” 2020. </a:t>
            </a:r>
            <a:r>
              <a:rPr lang="en-US" altLang="zh-TW" i="1" dirty="0"/>
              <a:t>Analytics Vidhya</a:t>
            </a:r>
            <a:r>
              <a:rPr lang="en-US" altLang="zh-TW" dirty="0"/>
              <a:t>. https://www.analyticsvidhya.com/blog/2020/03/one-hot-encoding-vs-label-encoding-using-scikit-learn/ (September 11, 2020).</a:t>
            </a:r>
            <a:endParaRPr lang="zh-TW" altLang="zh-TW" dirty="0"/>
          </a:p>
          <a:p>
            <a:r>
              <a:rPr lang="en-US" altLang="zh-TW" dirty="0"/>
              <a:t>“M5 Forecasting Kaggle Competition #3 Modelling.” 2020. </a:t>
            </a:r>
            <a:r>
              <a:rPr lang="en-US" altLang="zh-TW" i="1" dirty="0" err="1"/>
              <a:t>Yaolong’s</a:t>
            </a:r>
            <a:r>
              <a:rPr lang="en-US" altLang="zh-TW" i="1" dirty="0"/>
              <a:t> Blog</a:t>
            </a:r>
            <a:r>
              <a:rPr lang="en-US" altLang="zh-TW" dirty="0"/>
              <a:t>. https://yaolong.blog/2020/08/10/m5-forecasting-kaggle-competition-3-modelling/ (September 11, 2020).</a:t>
            </a:r>
            <a:endParaRPr lang="zh-TW" altLang="zh-TW" dirty="0"/>
          </a:p>
          <a:p>
            <a:r>
              <a:rPr lang="en-US" altLang="zh-TW" dirty="0"/>
              <a:t>Wang, Ming-Hwa, Teng Gao, </a:t>
            </a:r>
            <a:r>
              <a:rPr lang="en-US" altLang="zh-TW" dirty="0" err="1"/>
              <a:t>Huimin</a:t>
            </a:r>
            <a:r>
              <a:rPr lang="en-US" altLang="zh-TW" dirty="0"/>
              <a:t> Li, and </a:t>
            </a:r>
            <a:r>
              <a:rPr lang="en-US" altLang="zh-TW" dirty="0" err="1"/>
              <a:t>Wenya</a:t>
            </a:r>
            <a:r>
              <a:rPr lang="en-US" altLang="zh-TW" dirty="0"/>
              <a:t> </a:t>
            </a:r>
            <a:r>
              <a:rPr lang="en-US" altLang="zh-TW" dirty="0" err="1"/>
              <a:t>Xie</a:t>
            </a:r>
            <a:r>
              <a:rPr lang="en-US" altLang="zh-TW" dirty="0"/>
              <a:t>. “M5 Forecasting - Accuracy Estimate the Unit Sales of Walmart Retail Goods.” : 59.</a:t>
            </a:r>
            <a:endParaRPr lang="zh-TW" altLang="zh-TW" dirty="0"/>
          </a:p>
          <a:p>
            <a:r>
              <a:rPr lang="en-US" altLang="zh-TW" dirty="0"/>
              <a:t>Brownlee, Jason. 2016. “Basic Feature Engineering With Time Series Data in Python.” </a:t>
            </a:r>
            <a:r>
              <a:rPr lang="en-US" altLang="zh-TW" i="1" dirty="0"/>
              <a:t>Machine Learning Mastery</a:t>
            </a:r>
            <a:r>
              <a:rPr lang="en-US" altLang="zh-TW" dirty="0"/>
              <a:t>. https://machinelearningmastery.com/basic-feature-engineering-time-series-data-python/ (September 11, 2020).</a:t>
            </a:r>
          </a:p>
          <a:p>
            <a:r>
              <a:rPr lang="en-US" altLang="zh-TW" dirty="0"/>
              <a:t>“M5 First Public Notebook Under 0.50.” https://kaggle.com/kneroma/m5-first-public-notebook-under-0-50 (September 11, 2020).</a:t>
            </a: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8135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6BFA7-E472-48CF-8A96-7D17AE76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Competition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3A550-7D70-4DC4-B094-58FD91B16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M-Competition is short of the </a:t>
            </a:r>
            <a:r>
              <a:rPr lang="en-US" altLang="zh-TW" i="1" dirty="0" err="1"/>
              <a:t>Makridakis</a:t>
            </a:r>
            <a:r>
              <a:rPr lang="en-US" altLang="zh-TW" dirty="0"/>
              <a:t> Competitions.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We need to predict sales data provided by the retail giant Walmart 28 days into the future.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17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185F4-BB3D-42A1-8A08-D51D1D9E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Dataset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0F6D3D-6ED1-415A-84EE-998AD6CBA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829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several hierarchical sales data provided by Walmart.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A153EFE-0BB1-4A1B-AA04-8979CC683D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69428" y="2429104"/>
            <a:ext cx="7068424" cy="3869509"/>
          </a:xfrm>
          <a:prstGeom prst="rect">
            <a:avLst/>
          </a:prstGeom>
        </p:spPr>
      </p:pic>
      <p:sp>
        <p:nvSpPr>
          <p:cNvPr id="23" name="語音泡泡: 橢圓形 22">
            <a:extLst>
              <a:ext uri="{FF2B5EF4-FFF2-40B4-BE49-F238E27FC236}">
                <a16:creationId xmlns:a16="http://schemas.microsoft.com/office/drawing/2014/main" id="{6E91F4D7-A24B-4D37-875E-47D1E47E87B6}"/>
              </a:ext>
            </a:extLst>
          </p:cNvPr>
          <p:cNvSpPr/>
          <p:nvPr/>
        </p:nvSpPr>
        <p:spPr>
          <a:xfrm>
            <a:off x="838199" y="2738664"/>
            <a:ext cx="3908851" cy="2940683"/>
          </a:xfrm>
          <a:prstGeom prst="wedgeEllipseCallout">
            <a:avLst>
              <a:gd name="adj1" fmla="val 74481"/>
              <a:gd name="adj2" fmla="val 647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5BFBAC0-A2C9-43E4-AE6D-F3DCDB5E7185}"/>
              </a:ext>
            </a:extLst>
          </p:cNvPr>
          <p:cNvSpPr/>
          <p:nvPr/>
        </p:nvSpPr>
        <p:spPr>
          <a:xfrm>
            <a:off x="1317072" y="3209696"/>
            <a:ext cx="3652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involves </a:t>
            </a:r>
            <a:r>
              <a:rPr lang="en-US" altLang="zh-TW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3,049</a:t>
            </a:r>
            <a:r>
              <a:rPr lang="en-US" altLang="zh-TW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products,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852DEF8-516F-4370-9F4E-7C692979F061}"/>
              </a:ext>
            </a:extLst>
          </p:cNvPr>
          <p:cNvSpPr/>
          <p:nvPr/>
        </p:nvSpPr>
        <p:spPr>
          <a:xfrm>
            <a:off x="1317072" y="3602554"/>
            <a:ext cx="2231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categories, 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2E692E5-461A-4537-B791-5244339B191C}"/>
              </a:ext>
            </a:extLst>
          </p:cNvPr>
          <p:cNvSpPr/>
          <p:nvPr/>
        </p:nvSpPr>
        <p:spPr>
          <a:xfrm>
            <a:off x="1317072" y="4041455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departments, 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7B123F-6309-4E38-A00A-C6977BD0A9C7}"/>
              </a:ext>
            </a:extLst>
          </p:cNvPr>
          <p:cNvSpPr/>
          <p:nvPr/>
        </p:nvSpPr>
        <p:spPr>
          <a:xfrm>
            <a:off x="2295436" y="4480356"/>
            <a:ext cx="2451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located in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 States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663B7D8-F3CE-4639-90D6-C9A229945CC3}"/>
              </a:ext>
            </a:extLst>
          </p:cNvPr>
          <p:cNvSpPr/>
          <p:nvPr/>
        </p:nvSpPr>
        <p:spPr>
          <a:xfrm>
            <a:off x="1317072" y="4480356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stores,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10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3A699-A420-4F9B-9635-F5E86FC7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4D2BAF-1339-4C04-90AF-982163176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three csv files: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information about the dates on which the products are sold.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train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historical daily unit sales data per product and store.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information about the price of the products sold per store and date.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/>
            </a:pP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574CE4-3DB6-498D-9A8D-E81F36C3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Evaluation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8194330-0A52-4E99-8776-FDCA693B2859}"/>
                  </a:ext>
                </a:extLst>
              </p:cNvPr>
              <p:cNvSpPr/>
              <p:nvPr/>
            </p:nvSpPr>
            <p:spPr>
              <a:xfrm>
                <a:off x="3249630" y="3850131"/>
                <a:ext cx="5391081" cy="1169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</a:rPr>
                        <m:t>𝑹𝑴𝑺𝑺𝑬</m:t>
                      </m:r>
                      <m:r>
                        <a:rPr lang="zh-TW" altLang="en-US" b="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TW" altLang="en-US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TW" alt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TW" alt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f>
                                <m:fPr>
                                  <m:ctrlP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zh-TW" alt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rad>
                      <m:r>
                        <a:rPr lang="zh-TW" altLang="en-US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8194330-0A52-4E99-8776-FDCA693B2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630" y="3850131"/>
                <a:ext cx="5391081" cy="1169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9D6B796E-90AF-4715-862C-6CD19A75ABD7}"/>
              </a:ext>
            </a:extLst>
          </p:cNvPr>
          <p:cNvSpPr/>
          <p:nvPr/>
        </p:nvSpPr>
        <p:spPr>
          <a:xfrm>
            <a:off x="838200" y="1796990"/>
            <a:ext cx="10515600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point forecasts will be evaluated using the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Scaled Error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RMSSE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which is a variant of the well-known Mean Absolute Scaled Error (MASE) proposed by (Hyndman and Koehler, 2006).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F824F0-875D-4305-ADEA-6F50E2BB3317}"/>
              </a:ext>
            </a:extLst>
          </p:cNvPr>
          <p:cNvSpPr/>
          <p:nvPr/>
        </p:nvSpPr>
        <p:spPr>
          <a:xfrm>
            <a:off x="838200" y="5823007"/>
            <a:ext cx="105156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my opinion I wrote in this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notebook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(Continually updated). about the evaluation metric of the competition.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2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66CA9-AC0F-4E3F-8D57-53854084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Data Transformation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3BC8BE-5AEC-4F05-8223-17C0D1B4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782" y="4039035"/>
            <a:ext cx="4315400" cy="22088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D277CED-74FC-4A07-9EC1-7A8C7944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373" y="1977950"/>
            <a:ext cx="2647619" cy="153333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D214516-CAD1-4A2D-B389-FA16E698D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17" y="2083299"/>
            <a:ext cx="6962101" cy="13226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86DE5F3-D4E9-4CC9-B663-5970FE01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66" y="4169329"/>
            <a:ext cx="6757202" cy="2078605"/>
          </a:xfrm>
          <a:prstGeom prst="rect">
            <a:avLst/>
          </a:prstGeom>
        </p:spPr>
      </p:pic>
      <p:grpSp>
        <p:nvGrpSpPr>
          <p:cNvPr id="34" name="群組 33">
            <a:extLst>
              <a:ext uri="{FF2B5EF4-FFF2-40B4-BE49-F238E27FC236}">
                <a16:creationId xmlns:a16="http://schemas.microsoft.com/office/drawing/2014/main" id="{BD6D633A-63BB-4136-8779-A1E6B30A26F8}"/>
              </a:ext>
            </a:extLst>
          </p:cNvPr>
          <p:cNvGrpSpPr/>
          <p:nvPr/>
        </p:nvGrpSpPr>
        <p:grpSpPr>
          <a:xfrm>
            <a:off x="5799744" y="3499916"/>
            <a:ext cx="2464241" cy="532487"/>
            <a:chOff x="5799744" y="3499916"/>
            <a:chExt cx="2464241" cy="532487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9D250AB5-1A73-430C-830F-E9B32F90A558}"/>
                </a:ext>
              </a:extLst>
            </p:cNvPr>
            <p:cNvCxnSpPr/>
            <p:nvPr/>
          </p:nvCxnSpPr>
          <p:spPr>
            <a:xfrm>
              <a:off x="7258378" y="3499916"/>
              <a:ext cx="1005607" cy="449450"/>
            </a:xfrm>
            <a:prstGeom prst="straightConnector1">
              <a:avLst/>
            </a:prstGeom>
            <a:ln w="15875">
              <a:solidFill>
                <a:schemeClr val="accent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5F63A5C3-461B-4EA6-9857-4CCF8884B7F9}"/>
                </a:ext>
              </a:extLst>
            </p:cNvPr>
            <p:cNvSpPr txBox="1"/>
            <p:nvPr/>
          </p:nvSpPr>
          <p:spPr>
            <a:xfrm>
              <a:off x="5799744" y="3663071"/>
              <a:ext cx="2102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Melting the data</a:t>
              </a:r>
              <a:endParaRPr lang="zh-TW" alt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A42FA1D-9635-47D0-A7E6-D8C3F322A611}"/>
              </a:ext>
            </a:extLst>
          </p:cNvPr>
          <p:cNvGrpSpPr/>
          <p:nvPr/>
        </p:nvGrpSpPr>
        <p:grpSpPr>
          <a:xfrm>
            <a:off x="2876321" y="4079277"/>
            <a:ext cx="8486391" cy="633482"/>
            <a:chOff x="2876321" y="4079277"/>
            <a:chExt cx="8486391" cy="633482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3EB31D29-26A0-4BB9-B933-142D131DC239}"/>
                </a:ext>
              </a:extLst>
            </p:cNvPr>
            <p:cNvGrpSpPr/>
            <p:nvPr/>
          </p:nvGrpSpPr>
          <p:grpSpPr>
            <a:xfrm>
              <a:off x="2876321" y="4079277"/>
              <a:ext cx="8486391" cy="307409"/>
              <a:chOff x="2876321" y="4079277"/>
              <a:chExt cx="8486391" cy="307409"/>
            </a:xfrm>
          </p:grpSpPr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F34F4661-F382-4F10-9640-13EA2C473092}"/>
                  </a:ext>
                </a:extLst>
              </p:cNvPr>
              <p:cNvSpPr/>
              <p:nvPr/>
            </p:nvSpPr>
            <p:spPr>
              <a:xfrm>
                <a:off x="11057217" y="4079277"/>
                <a:ext cx="305495" cy="180104"/>
              </a:xfrm>
              <a:prstGeom prst="roundRect">
                <a:avLst/>
              </a:prstGeom>
              <a:noFill/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F9121D04-70A5-4772-9D8E-0D21A5929657}"/>
                  </a:ext>
                </a:extLst>
              </p:cNvPr>
              <p:cNvSpPr/>
              <p:nvPr/>
            </p:nvSpPr>
            <p:spPr>
              <a:xfrm>
                <a:off x="2876321" y="4206582"/>
                <a:ext cx="305495" cy="180104"/>
              </a:xfrm>
              <a:prstGeom prst="roundRect">
                <a:avLst/>
              </a:prstGeom>
              <a:noFill/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92E7266-65CD-4BEB-8F1B-B51908B40CEF}"/>
                  </a:ext>
                </a:extLst>
              </p:cNvPr>
              <p:cNvCxnSpPr>
                <a:cxnSpLocks/>
                <a:stCxn id="22" idx="3"/>
                <a:endCxn id="17" idx="1"/>
              </p:cNvCxnSpPr>
              <p:nvPr/>
            </p:nvCxnSpPr>
            <p:spPr>
              <a:xfrm flipV="1">
                <a:off x="3181816" y="4169329"/>
                <a:ext cx="7875401" cy="127305"/>
              </a:xfrm>
              <a:prstGeom prst="line">
                <a:avLst/>
              </a:prstGeom>
              <a:ln w="158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304E5599-A8AC-4D8A-960B-CFECAD6ED9F7}"/>
                </a:ext>
              </a:extLst>
            </p:cNvPr>
            <p:cNvSpPr txBox="1"/>
            <p:nvPr/>
          </p:nvSpPr>
          <p:spPr>
            <a:xfrm>
              <a:off x="5383663" y="4343427"/>
              <a:ext cx="4032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Merge two dataframe with column d</a:t>
              </a:r>
              <a:endPara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E89C8AF1-7988-4CA4-B363-4F30F59B428C}"/>
              </a:ext>
            </a:extLst>
          </p:cNvPr>
          <p:cNvGrpSpPr/>
          <p:nvPr/>
        </p:nvGrpSpPr>
        <p:grpSpPr>
          <a:xfrm>
            <a:off x="959268" y="2046537"/>
            <a:ext cx="9815568" cy="2343290"/>
            <a:chOff x="959268" y="2046537"/>
            <a:chExt cx="9815568" cy="2343290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9AD9CF3B-6F53-4EF6-9FCA-5176D2DE4168}"/>
                </a:ext>
              </a:extLst>
            </p:cNvPr>
            <p:cNvGrpSpPr/>
            <p:nvPr/>
          </p:nvGrpSpPr>
          <p:grpSpPr>
            <a:xfrm>
              <a:off x="959268" y="2046537"/>
              <a:ext cx="9815568" cy="2343290"/>
              <a:chOff x="959268" y="2046537"/>
              <a:chExt cx="9815568" cy="2343290"/>
            </a:xfrm>
          </p:grpSpPr>
          <p:sp>
            <p:nvSpPr>
              <p:cNvPr id="20" name="矩形: 圓角 19">
                <a:extLst>
                  <a:ext uri="{FF2B5EF4-FFF2-40B4-BE49-F238E27FC236}">
                    <a16:creationId xmlns:a16="http://schemas.microsoft.com/office/drawing/2014/main" id="{93D5CE9C-B54A-43B6-A3BA-EB4C74EB7B7F}"/>
                  </a:ext>
                </a:extLst>
              </p:cNvPr>
              <p:cNvSpPr/>
              <p:nvPr/>
            </p:nvSpPr>
            <p:spPr>
              <a:xfrm>
                <a:off x="959268" y="4210488"/>
                <a:ext cx="483034" cy="179339"/>
              </a:xfrm>
              <a:prstGeom prst="round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DF464756-EB2B-4EB9-A3F3-EF8658C60504}"/>
                  </a:ext>
                </a:extLst>
              </p:cNvPr>
              <p:cNvSpPr/>
              <p:nvPr/>
            </p:nvSpPr>
            <p:spPr>
              <a:xfrm>
                <a:off x="10157187" y="2046537"/>
                <a:ext cx="617649" cy="171903"/>
              </a:xfrm>
              <a:prstGeom prst="round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ED0AD6D2-6B07-4A50-9FDC-0AFAC22DA8B2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 flipV="1">
                <a:off x="1442302" y="2132489"/>
                <a:ext cx="8714885" cy="2167669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09E68B24-ED60-4B53-8521-46078F9CF641}"/>
                </a:ext>
              </a:extLst>
            </p:cNvPr>
            <p:cNvSpPr txBox="1"/>
            <p:nvPr/>
          </p:nvSpPr>
          <p:spPr>
            <a:xfrm rot="20728108">
              <a:off x="3367544" y="2873448"/>
              <a:ext cx="4032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Merge two dataframe with date.</a:t>
              </a:r>
              <a:endParaRPr lang="zh-TW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72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89B7D-E076-49BA-ABBE-3856A049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Feature Engineering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CCCEF4-56D2-45E1-ADBA-3230D7490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812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categorical values such as event type, department, and state.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92C824-F554-4F00-A992-2595C9A0DBAE}"/>
              </a:ext>
            </a:extLst>
          </p:cNvPr>
          <p:cNvSpPr/>
          <p:nvPr/>
        </p:nvSpPr>
        <p:spPr>
          <a:xfrm>
            <a:off x="5995332" y="704740"/>
            <a:ext cx="3493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Label Encoding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CFA6B62-895E-4373-AFE8-D35D37B05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73640"/>
              </p:ext>
            </p:extLst>
          </p:nvPr>
        </p:nvGraphicFramePr>
        <p:xfrm>
          <a:off x="838200" y="2355704"/>
          <a:ext cx="10515600" cy="4012172"/>
        </p:xfrm>
        <a:graphic>
          <a:graphicData uri="http://schemas.openxmlformats.org/drawingml/2006/table">
            <a:tbl>
              <a:tblPr firstRow="1" firstCol="1" bandRow="1"/>
              <a:tblGrid>
                <a:gridCol w="5257800">
                  <a:extLst>
                    <a:ext uri="{9D8B030D-6E8A-4147-A177-3AD203B41FA5}">
                      <a16:colId xmlns:a16="http://schemas.microsoft.com/office/drawing/2014/main" val="94909684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44430967"/>
                    </a:ext>
                  </a:extLst>
                </a:gridCol>
              </a:tblGrid>
              <a:tr h="10030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one-hot encoding</a:t>
                      </a:r>
                      <a:endParaRPr lang="zh-TW" altLang="en-US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Label encoding</a:t>
                      </a:r>
                      <a:endParaRPr lang="zh-TW" altLang="en-US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5331505"/>
                  </a:ext>
                </a:extLst>
              </a:tr>
              <a:tr h="10030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0" i="0" u="none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memory consumption </a:t>
                      </a:r>
                      <a:endParaRPr lang="en-US" altLang="zh-TW" sz="2000" b="0" i="0" u="none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Less memory consumption</a:t>
                      </a:r>
                      <a:endParaRPr lang="zh-TW" altLang="zh-TW" sz="20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373861"/>
                  </a:ext>
                </a:extLst>
              </a:tr>
              <a:tr h="10030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are independent for each other.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 have relations/comparisons between them.</a:t>
                      </a:r>
                      <a:endParaRPr lang="zh-TW" sz="2000" b="0" i="0" u="none" kern="1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098575"/>
                  </a:ext>
                </a:extLst>
              </a:tr>
              <a:tr h="10030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categorical feature is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not ordinal</a:t>
                      </a:r>
                      <a:endParaRPr lang="zh-TW" altLang="en-US" sz="2000" b="0" i="0" u="none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categorical feature is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ordinal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237763"/>
                  </a:ext>
                </a:extLst>
              </a:tr>
            </a:tbl>
          </a:graphicData>
        </a:graphic>
      </p:graphicFrame>
      <p:pic>
        <p:nvPicPr>
          <p:cNvPr id="10" name="圖形 9" descr="目標">
            <a:extLst>
              <a:ext uri="{FF2B5EF4-FFF2-40B4-BE49-F238E27FC236}">
                <a16:creationId xmlns:a16="http://schemas.microsoft.com/office/drawing/2014/main" id="{DA23F679-ECDE-4958-8A79-B5CCCDDF6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5714" y="2538192"/>
            <a:ext cx="668627" cy="66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5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89B7D-E076-49BA-ABBE-3856A049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Feature Engineering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CCCEF4-56D2-45E1-ADBA-3230D7490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components of the time step itself for each observation.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92C824-F554-4F00-A992-2595C9A0DBAE}"/>
              </a:ext>
            </a:extLst>
          </p:cNvPr>
          <p:cNvSpPr/>
          <p:nvPr/>
        </p:nvSpPr>
        <p:spPr>
          <a:xfrm>
            <a:off x="5995332" y="704740"/>
            <a:ext cx="3980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Datetime Features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E35A8D7-D70C-47DB-BD4C-468F43731ECF}"/>
              </a:ext>
            </a:extLst>
          </p:cNvPr>
          <p:cNvGrpSpPr/>
          <p:nvPr/>
        </p:nvGrpSpPr>
        <p:grpSpPr>
          <a:xfrm>
            <a:off x="1139254" y="2515778"/>
            <a:ext cx="7158854" cy="766619"/>
            <a:chOff x="1139254" y="2515778"/>
            <a:chExt cx="7158854" cy="766619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5DC6909A-68FD-4DAE-BCE4-85289AC014CC}"/>
                </a:ext>
              </a:extLst>
            </p:cNvPr>
            <p:cNvSpPr/>
            <p:nvPr/>
          </p:nvSpPr>
          <p:spPr>
            <a:xfrm>
              <a:off x="1139254" y="2515778"/>
              <a:ext cx="362527" cy="766618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A2BE929E-6FF5-40D3-96DE-AA1DB2A180D2}"/>
                </a:ext>
              </a:extLst>
            </p:cNvPr>
            <p:cNvSpPr/>
            <p:nvPr/>
          </p:nvSpPr>
          <p:spPr>
            <a:xfrm>
              <a:off x="1705615" y="2515778"/>
              <a:ext cx="362527" cy="766618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234FFAE0-9940-4CED-8A9E-E0531A9707F9}"/>
                </a:ext>
              </a:extLst>
            </p:cNvPr>
            <p:cNvSpPr/>
            <p:nvPr/>
          </p:nvSpPr>
          <p:spPr>
            <a:xfrm>
              <a:off x="2271976" y="2515778"/>
              <a:ext cx="362527" cy="766618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72EEFF71-7838-4BCC-A925-2D5C742D1775}"/>
                </a:ext>
              </a:extLst>
            </p:cNvPr>
            <p:cNvSpPr/>
            <p:nvPr/>
          </p:nvSpPr>
          <p:spPr>
            <a:xfrm>
              <a:off x="5103781" y="2515778"/>
              <a:ext cx="362527" cy="766618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F67AB458-CF3D-446A-953B-FAE14810A673}"/>
                </a:ext>
              </a:extLst>
            </p:cNvPr>
            <p:cNvSpPr/>
            <p:nvPr/>
          </p:nvSpPr>
          <p:spPr>
            <a:xfrm>
              <a:off x="5670142" y="2515778"/>
              <a:ext cx="362527" cy="766618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81A7308-7E5A-4216-AA91-F9787DCA73CC}"/>
                </a:ext>
              </a:extLst>
            </p:cNvPr>
            <p:cNvSpPr/>
            <p:nvPr/>
          </p:nvSpPr>
          <p:spPr>
            <a:xfrm>
              <a:off x="6236503" y="2515778"/>
              <a:ext cx="362527" cy="766618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96159E6-E508-477E-BE9B-A286DD2ABF76}"/>
                </a:ext>
              </a:extLst>
            </p:cNvPr>
            <p:cNvSpPr/>
            <p:nvPr/>
          </p:nvSpPr>
          <p:spPr>
            <a:xfrm>
              <a:off x="6802864" y="2515778"/>
              <a:ext cx="362527" cy="766618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3463CE2-4478-4A11-AB94-B106F3DC8BC2}"/>
                </a:ext>
              </a:extLst>
            </p:cNvPr>
            <p:cNvSpPr/>
            <p:nvPr/>
          </p:nvSpPr>
          <p:spPr>
            <a:xfrm>
              <a:off x="7369225" y="2515778"/>
              <a:ext cx="362527" cy="766618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4C19C28B-317E-450B-8B4B-D1C2E593D0C1}"/>
                </a:ext>
              </a:extLst>
            </p:cNvPr>
            <p:cNvSpPr/>
            <p:nvPr/>
          </p:nvSpPr>
          <p:spPr>
            <a:xfrm>
              <a:off x="7935581" y="2515778"/>
              <a:ext cx="362527" cy="766618"/>
            </a:xfrm>
            <a:prstGeom prst="roundRect">
              <a:avLst/>
            </a:prstGeom>
            <a:solidFill>
              <a:schemeClr val="accent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14F004CC-A66F-43D2-90F8-4E0AAF06BD93}"/>
                </a:ext>
              </a:extLst>
            </p:cNvPr>
            <p:cNvSpPr/>
            <p:nvPr/>
          </p:nvSpPr>
          <p:spPr>
            <a:xfrm>
              <a:off x="3404698" y="2515778"/>
              <a:ext cx="362527" cy="766618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A10F59AC-3F89-4F39-A3E8-14FC9C8BB44F}"/>
                </a:ext>
              </a:extLst>
            </p:cNvPr>
            <p:cNvSpPr/>
            <p:nvPr/>
          </p:nvSpPr>
          <p:spPr>
            <a:xfrm>
              <a:off x="3971059" y="2515778"/>
              <a:ext cx="362527" cy="766618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91A3E70-FEF8-4B47-9013-C44AC2DF5948}"/>
                </a:ext>
              </a:extLst>
            </p:cNvPr>
            <p:cNvSpPr/>
            <p:nvPr/>
          </p:nvSpPr>
          <p:spPr>
            <a:xfrm>
              <a:off x="4537420" y="2515778"/>
              <a:ext cx="362527" cy="766618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noFill/>
              </a:endParaRPr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DED64A7E-B13F-468A-B52E-33B5B5C28754}"/>
                </a:ext>
              </a:extLst>
            </p:cNvPr>
            <p:cNvGrpSpPr/>
            <p:nvPr/>
          </p:nvGrpSpPr>
          <p:grpSpPr>
            <a:xfrm rot="5400000">
              <a:off x="2636292" y="2717824"/>
              <a:ext cx="766618" cy="362527"/>
              <a:chOff x="1828414" y="4734681"/>
              <a:chExt cx="1002674" cy="190176"/>
            </a:xfrm>
          </p:grpSpPr>
          <p:sp>
            <p:nvSpPr>
              <p:cNvPr id="20" name="箭號: 向上 19">
                <a:extLst>
                  <a:ext uri="{FF2B5EF4-FFF2-40B4-BE49-F238E27FC236}">
                    <a16:creationId xmlns:a16="http://schemas.microsoft.com/office/drawing/2014/main" id="{C3366DA5-E04A-428C-968E-AB6FDC5A8785}"/>
                  </a:ext>
                </a:extLst>
              </p:cNvPr>
              <p:cNvSpPr/>
              <p:nvPr/>
            </p:nvSpPr>
            <p:spPr>
              <a:xfrm>
                <a:off x="1828414" y="4734681"/>
                <a:ext cx="173058" cy="190176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箭號: 向上 20">
                <a:extLst>
                  <a:ext uri="{FF2B5EF4-FFF2-40B4-BE49-F238E27FC236}">
                    <a16:creationId xmlns:a16="http://schemas.microsoft.com/office/drawing/2014/main" id="{75349D50-95AB-475B-B916-9307FB0F1484}"/>
                  </a:ext>
                </a:extLst>
              </p:cNvPr>
              <p:cNvSpPr/>
              <p:nvPr/>
            </p:nvSpPr>
            <p:spPr>
              <a:xfrm>
                <a:off x="2243222" y="4734681"/>
                <a:ext cx="173058" cy="190176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箭號: 向上 21">
                <a:extLst>
                  <a:ext uri="{FF2B5EF4-FFF2-40B4-BE49-F238E27FC236}">
                    <a16:creationId xmlns:a16="http://schemas.microsoft.com/office/drawing/2014/main" id="{28AA7724-3556-49B1-AF54-BD355D6FB326}"/>
                  </a:ext>
                </a:extLst>
              </p:cNvPr>
              <p:cNvSpPr/>
              <p:nvPr/>
            </p:nvSpPr>
            <p:spPr>
              <a:xfrm>
                <a:off x="2658030" y="4734681"/>
                <a:ext cx="173058" cy="190176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9" name="接點: 弧形 18">
              <a:extLst>
                <a:ext uri="{FF2B5EF4-FFF2-40B4-BE49-F238E27FC236}">
                  <a16:creationId xmlns:a16="http://schemas.microsoft.com/office/drawing/2014/main" id="{D9D80D63-900D-4C2E-9434-11636079C43A}"/>
                </a:ext>
              </a:extLst>
            </p:cNvPr>
            <p:cNvCxnSpPr>
              <a:cxnSpLocks/>
              <a:stCxn id="14" idx="2"/>
              <a:endCxn id="14" idx="3"/>
            </p:cNvCxnSpPr>
            <p:nvPr/>
          </p:nvCxnSpPr>
          <p:spPr>
            <a:xfrm rot="5400000" flipH="1" flipV="1">
              <a:off x="8015821" y="3000110"/>
              <a:ext cx="383309" cy="181263"/>
            </a:xfrm>
            <a:prstGeom prst="curvedConnector4">
              <a:avLst>
                <a:gd name="adj1" fmla="val -59639"/>
                <a:gd name="adj2" fmla="val 226115"/>
              </a:avLst>
            </a:prstGeom>
            <a:ln w="15875">
              <a:solidFill>
                <a:srgbClr val="C00000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5F7BD6A7-F89E-4B0F-B28B-F204D65FAFA6}"/>
              </a:ext>
            </a:extLst>
          </p:cNvPr>
          <p:cNvSpPr txBox="1">
            <a:spLocks/>
          </p:cNvSpPr>
          <p:nvPr/>
        </p:nvSpPr>
        <p:spPr>
          <a:xfrm>
            <a:off x="838200" y="3612279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the portion of Datetime features are list below: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Weekday			</a:t>
            </a:r>
            <a:endParaRPr lang="en-US" altLang="zh-TW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of year		</a:t>
            </a:r>
            <a:endParaRPr lang="en-US" altLang="zh-TW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type		</a:t>
            </a:r>
            <a:endParaRPr lang="zh-TW" alt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箭號: 向上 25">
            <a:extLst>
              <a:ext uri="{FF2B5EF4-FFF2-40B4-BE49-F238E27FC236}">
                <a16:creationId xmlns:a16="http://schemas.microsoft.com/office/drawing/2014/main" id="{F0C64415-C665-4A6C-9317-652203958414}"/>
              </a:ext>
            </a:extLst>
          </p:cNvPr>
          <p:cNvSpPr/>
          <p:nvPr/>
        </p:nvSpPr>
        <p:spPr>
          <a:xfrm rot="5400000">
            <a:off x="3828979" y="4340538"/>
            <a:ext cx="238242" cy="385098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EA275AF-6DEA-4312-9DDA-121827EDBAA2}"/>
              </a:ext>
            </a:extLst>
          </p:cNvPr>
          <p:cNvSpPr/>
          <p:nvPr/>
        </p:nvSpPr>
        <p:spPr>
          <a:xfrm>
            <a:off x="4575835" y="3944556"/>
            <a:ext cx="2162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Weekend or not</a:t>
            </a:r>
            <a:endParaRPr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A4960D8-A8F9-42C5-B287-6C06EF1AED24}"/>
              </a:ext>
            </a:extLst>
          </p:cNvPr>
          <p:cNvSpPr/>
          <p:nvPr/>
        </p:nvSpPr>
        <p:spPr>
          <a:xfrm>
            <a:off x="4575835" y="4329681"/>
            <a:ext cx="2238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Quarter, Season</a:t>
            </a:r>
            <a:endParaRPr lang="zh-TW" altLang="en-US" sz="2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36E73AD-C579-4141-8505-BBE559902802}"/>
              </a:ext>
            </a:extLst>
          </p:cNvPr>
          <p:cNvSpPr/>
          <p:nvPr/>
        </p:nvSpPr>
        <p:spPr>
          <a:xfrm>
            <a:off x="4575835" y="4714806"/>
            <a:ext cx="2340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Holiday, Festival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684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89B7D-E076-49BA-ABBE-3856A049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Feature Engineering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CCCEF4-56D2-45E1-ADBA-3230D7490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values at prior time steps.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92C824-F554-4F00-A992-2595C9A0DBAE}"/>
              </a:ext>
            </a:extLst>
          </p:cNvPr>
          <p:cNvSpPr/>
          <p:nvPr/>
        </p:nvSpPr>
        <p:spPr>
          <a:xfrm>
            <a:off x="5995332" y="704740"/>
            <a:ext cx="3005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Lag Features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52B62446-9A6E-4435-8343-598FDB65F2B5}"/>
              </a:ext>
            </a:extLst>
          </p:cNvPr>
          <p:cNvGrpSpPr/>
          <p:nvPr/>
        </p:nvGrpSpPr>
        <p:grpSpPr>
          <a:xfrm>
            <a:off x="1139254" y="2515778"/>
            <a:ext cx="7158854" cy="772969"/>
            <a:chOff x="1139254" y="2515778"/>
            <a:chExt cx="7158854" cy="772969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86F190D-2A46-4851-AC58-094DF33234F7}"/>
                </a:ext>
              </a:extLst>
            </p:cNvPr>
            <p:cNvSpPr/>
            <p:nvPr/>
          </p:nvSpPr>
          <p:spPr>
            <a:xfrm>
              <a:off x="1139254" y="2515778"/>
              <a:ext cx="362527" cy="766618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54FB362-C39B-4816-9708-16FD56315871}"/>
                </a:ext>
              </a:extLst>
            </p:cNvPr>
            <p:cNvSpPr/>
            <p:nvPr/>
          </p:nvSpPr>
          <p:spPr>
            <a:xfrm>
              <a:off x="1705615" y="2515778"/>
              <a:ext cx="362527" cy="766618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10D3DB7C-6E1C-41F8-B79D-4B23192A00A1}"/>
                </a:ext>
              </a:extLst>
            </p:cNvPr>
            <p:cNvSpPr/>
            <p:nvPr/>
          </p:nvSpPr>
          <p:spPr>
            <a:xfrm>
              <a:off x="2271976" y="2515778"/>
              <a:ext cx="362527" cy="766618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02E398B5-E462-439A-B136-7BB8E6968FB1}"/>
                </a:ext>
              </a:extLst>
            </p:cNvPr>
            <p:cNvSpPr/>
            <p:nvPr/>
          </p:nvSpPr>
          <p:spPr>
            <a:xfrm>
              <a:off x="5103781" y="2515778"/>
              <a:ext cx="362527" cy="766618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84F32D7C-21FE-4F2B-B3C7-90484B88F1D8}"/>
                </a:ext>
              </a:extLst>
            </p:cNvPr>
            <p:cNvSpPr/>
            <p:nvPr/>
          </p:nvSpPr>
          <p:spPr>
            <a:xfrm>
              <a:off x="5670142" y="2515778"/>
              <a:ext cx="362527" cy="766618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12D974CA-E4BB-4045-BDE4-8CD89D236058}"/>
                </a:ext>
              </a:extLst>
            </p:cNvPr>
            <p:cNvSpPr/>
            <p:nvPr/>
          </p:nvSpPr>
          <p:spPr>
            <a:xfrm>
              <a:off x="6236503" y="2515778"/>
              <a:ext cx="362527" cy="766618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A1584A32-8A3D-4374-8AF6-82F0AEC98AB8}"/>
                </a:ext>
              </a:extLst>
            </p:cNvPr>
            <p:cNvSpPr/>
            <p:nvPr/>
          </p:nvSpPr>
          <p:spPr>
            <a:xfrm>
              <a:off x="6802864" y="2515778"/>
              <a:ext cx="362527" cy="766618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5ED04A95-2244-4757-9B41-B00FE4233962}"/>
                </a:ext>
              </a:extLst>
            </p:cNvPr>
            <p:cNvSpPr/>
            <p:nvPr/>
          </p:nvSpPr>
          <p:spPr>
            <a:xfrm>
              <a:off x="7369225" y="2515778"/>
              <a:ext cx="362527" cy="766618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83227DA1-B325-4D8A-9DC0-5279E96BBA42}"/>
                </a:ext>
              </a:extLst>
            </p:cNvPr>
            <p:cNvSpPr/>
            <p:nvPr/>
          </p:nvSpPr>
          <p:spPr>
            <a:xfrm>
              <a:off x="7935581" y="2515778"/>
              <a:ext cx="362527" cy="766618"/>
            </a:xfrm>
            <a:prstGeom prst="roundRect">
              <a:avLst/>
            </a:prstGeom>
            <a:solidFill>
              <a:schemeClr val="accent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12807CE5-B48C-4FF8-87EF-7C70DC2DF8D1}"/>
                </a:ext>
              </a:extLst>
            </p:cNvPr>
            <p:cNvSpPr/>
            <p:nvPr/>
          </p:nvSpPr>
          <p:spPr>
            <a:xfrm>
              <a:off x="3404698" y="2515778"/>
              <a:ext cx="362527" cy="766618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179E0EE8-A1A5-4EC6-AAB4-80F1B5648414}"/>
                </a:ext>
              </a:extLst>
            </p:cNvPr>
            <p:cNvSpPr/>
            <p:nvPr/>
          </p:nvSpPr>
          <p:spPr>
            <a:xfrm>
              <a:off x="3971059" y="2515778"/>
              <a:ext cx="362527" cy="766618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733EC871-EFB1-4C18-804D-ED314750A4D3}"/>
                </a:ext>
              </a:extLst>
            </p:cNvPr>
            <p:cNvSpPr/>
            <p:nvPr/>
          </p:nvSpPr>
          <p:spPr>
            <a:xfrm>
              <a:off x="4537420" y="2515778"/>
              <a:ext cx="362527" cy="766618"/>
            </a:xfrm>
            <a:prstGeom prst="roundRect">
              <a:avLst/>
            </a:prstGeom>
            <a:solidFill>
              <a:schemeClr val="accent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noFill/>
              </a:endParaRPr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A8B1D666-0387-4E68-AA86-73A04B50B636}"/>
                </a:ext>
              </a:extLst>
            </p:cNvPr>
            <p:cNvGrpSpPr/>
            <p:nvPr/>
          </p:nvGrpSpPr>
          <p:grpSpPr>
            <a:xfrm rot="5400000">
              <a:off x="2636292" y="2717824"/>
              <a:ext cx="766618" cy="362527"/>
              <a:chOff x="1828414" y="4734681"/>
              <a:chExt cx="1002674" cy="190176"/>
            </a:xfrm>
          </p:grpSpPr>
          <p:sp>
            <p:nvSpPr>
              <p:cNvPr id="19" name="箭號: 向上 18">
                <a:extLst>
                  <a:ext uri="{FF2B5EF4-FFF2-40B4-BE49-F238E27FC236}">
                    <a16:creationId xmlns:a16="http://schemas.microsoft.com/office/drawing/2014/main" id="{5A8FF921-4887-4B08-A0A7-6959E968E322}"/>
                  </a:ext>
                </a:extLst>
              </p:cNvPr>
              <p:cNvSpPr/>
              <p:nvPr/>
            </p:nvSpPr>
            <p:spPr>
              <a:xfrm>
                <a:off x="1828414" y="4734681"/>
                <a:ext cx="173058" cy="190176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箭號: 向上 19">
                <a:extLst>
                  <a:ext uri="{FF2B5EF4-FFF2-40B4-BE49-F238E27FC236}">
                    <a16:creationId xmlns:a16="http://schemas.microsoft.com/office/drawing/2014/main" id="{06B85517-50A4-40CB-A06E-FB7F410C62F3}"/>
                  </a:ext>
                </a:extLst>
              </p:cNvPr>
              <p:cNvSpPr/>
              <p:nvPr/>
            </p:nvSpPr>
            <p:spPr>
              <a:xfrm>
                <a:off x="2243222" y="4734681"/>
                <a:ext cx="173058" cy="190176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箭號: 向上 20">
                <a:extLst>
                  <a:ext uri="{FF2B5EF4-FFF2-40B4-BE49-F238E27FC236}">
                    <a16:creationId xmlns:a16="http://schemas.microsoft.com/office/drawing/2014/main" id="{DAD3075E-CEEB-4B66-B983-64E3E0DBCFBD}"/>
                  </a:ext>
                </a:extLst>
              </p:cNvPr>
              <p:cNvSpPr/>
              <p:nvPr/>
            </p:nvSpPr>
            <p:spPr>
              <a:xfrm>
                <a:off x="2658030" y="4734681"/>
                <a:ext cx="173058" cy="190176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3" name="接點: 弧形 22">
              <a:extLst>
                <a:ext uri="{FF2B5EF4-FFF2-40B4-BE49-F238E27FC236}">
                  <a16:creationId xmlns:a16="http://schemas.microsoft.com/office/drawing/2014/main" id="{CF1C59F8-7D8C-4AE8-98BE-107049323571}"/>
                </a:ext>
              </a:extLst>
            </p:cNvPr>
            <p:cNvCxnSpPr>
              <a:stCxn id="14" idx="2"/>
              <a:endCxn id="17" idx="2"/>
            </p:cNvCxnSpPr>
            <p:nvPr/>
          </p:nvCxnSpPr>
          <p:spPr>
            <a:xfrm rot="5400000">
              <a:off x="6417765" y="1583316"/>
              <a:ext cx="12700" cy="3398161"/>
            </a:xfrm>
            <a:prstGeom prst="curvedConnector3">
              <a:avLst>
                <a:gd name="adj1" fmla="val 1800000"/>
              </a:avLst>
            </a:prstGeom>
            <a:ln w="15875">
              <a:solidFill>
                <a:srgbClr val="C00000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315ECF9D-5CF4-46CF-8CDD-E5F0BAF2FD03}"/>
              </a:ext>
            </a:extLst>
          </p:cNvPr>
          <p:cNvSpPr txBox="1">
            <a:spLocks/>
          </p:cNvSpPr>
          <p:nvPr/>
        </p:nvSpPr>
        <p:spPr>
          <a:xfrm>
            <a:off x="838200" y="3621610"/>
            <a:ext cx="10515600" cy="30404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I choose the two prior time steps, week-on-week (7) and month-on-month (28). 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People's shopping habits of shopping this Sunday are similar to the previous Sunday such as buying roast chicken.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People's shopping habits in the 1st weekend of a month shop look similar to the first weekend of other months instead of the previous weekend.</a:t>
            </a:r>
          </a:p>
        </p:txBody>
      </p:sp>
    </p:spTree>
    <p:extLst>
      <p:ext uri="{BB962C8B-B14F-4D97-AF65-F5344CB8AC3E}">
        <p14:creationId xmlns:p14="http://schemas.microsoft.com/office/powerpoint/2010/main" val="20048634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998</Words>
  <Application>Microsoft Office PowerPoint</Application>
  <PresentationFormat>寬螢幕</PresentationFormat>
  <Paragraphs>115</Paragraphs>
  <Slides>19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Cambria Math</vt:lpstr>
      <vt:lpstr>Times New Roman</vt:lpstr>
      <vt:lpstr>2_Office 佈景主題</vt:lpstr>
      <vt:lpstr>1_Office 佈景主題</vt:lpstr>
      <vt:lpstr>M5 Forecasting</vt:lpstr>
      <vt:lpstr>Overview of the Competition</vt:lpstr>
      <vt:lpstr>Dataset</vt:lpstr>
      <vt:lpstr>Dataset</vt:lpstr>
      <vt:lpstr>Evaluation</vt:lpstr>
      <vt:lpstr>Data Transformation</vt:lpstr>
      <vt:lpstr>Feature Engineering</vt:lpstr>
      <vt:lpstr>Feature Engineering</vt:lpstr>
      <vt:lpstr>Feature Engineering</vt:lpstr>
      <vt:lpstr>Feature Engineering</vt:lpstr>
      <vt:lpstr>Dataset split</vt:lpstr>
      <vt:lpstr>Modeling</vt:lpstr>
      <vt:lpstr>Exploratory Data Analysis</vt:lpstr>
      <vt:lpstr>Exploratory Data Analysis</vt:lpstr>
      <vt:lpstr>Exploratory Data Analysis</vt:lpstr>
      <vt:lpstr>Exploratory Data Analysis</vt:lpstr>
      <vt:lpstr>Exploratory Data Analysis</vt:lpstr>
      <vt:lpstr>Summary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M5 Forecasting</dc:title>
  <dc:creator>luli</dc:creator>
  <cp:lastModifiedBy>luli</cp:lastModifiedBy>
  <cp:revision>61</cp:revision>
  <dcterms:created xsi:type="dcterms:W3CDTF">2020-09-10T02:15:44Z</dcterms:created>
  <dcterms:modified xsi:type="dcterms:W3CDTF">2020-09-11T11:13:48Z</dcterms:modified>
</cp:coreProperties>
</file>