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76" r:id="rId9"/>
    <p:sldId id="260" r:id="rId10"/>
    <p:sldId id="271" r:id="rId11"/>
    <p:sldId id="272" r:id="rId12"/>
    <p:sldId id="259" r:id="rId13"/>
    <p:sldId id="292" r:id="rId14"/>
    <p:sldId id="293" r:id="rId15"/>
    <p:sldId id="295" r:id="rId16"/>
    <p:sldId id="287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2"/>
    <p:restoredTop sz="94694"/>
  </p:normalViewPr>
  <p:slideViewPr>
    <p:cSldViewPr snapToGrid="0" snapToObjects="1">
      <p:cViewPr>
        <p:scale>
          <a:sx n="133" d="100"/>
          <a:sy n="133" d="100"/>
        </p:scale>
        <p:origin x="3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0F8F7-347D-9144-AC7A-5D7B1B4E5859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00B8C-3729-E746-A39A-388B04145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71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AE01-86CF-4C44-B079-596BC926057E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2B83-8C4A-6948-A86B-EB10235B00AE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D72-E2D3-9045-975A-6BA1CBD6ADCC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38A-AFD0-6F40-911D-84712C3D7447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22B7-A26F-8042-BFC9-6D2A60788F00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CB6-8D20-7E49-B1A8-28B0BE049B58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514F-1DC9-BE4A-916D-377ED4901449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0C8B-92C2-B246-A5C0-4599BD4176C8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934-D09A-0947-8CCA-962A61F6D5DB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B20-9358-EF41-B916-B6D99801A03A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0215"/>
            <a:ext cx="4184035" cy="46111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0215"/>
            <a:ext cx="4184034" cy="461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AD94-5FBC-CF4E-8890-CA6B69F6F163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8104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57311"/>
            <a:ext cx="4185623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8104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57311"/>
            <a:ext cx="4185617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8F7C-BFDF-3540-BD3D-298B474A4D8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433-AC53-964F-B4A7-CA7518DE8995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F906-9FE7-A145-9DB2-C7FCF25C0250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782B-DB59-E44F-9666-EEA41BD1740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686B-2AA1-9145-9EDC-2F7FCC05CA3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A17F-3773-FD40-8A23-2E59D5326D7B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lichn/nand2tetris/tree/master/src/VMtransl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64C93-D6BC-584D-9D9B-50346713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/>
              <a:t>コンピュータシステムの</a:t>
            </a:r>
            <a:br>
              <a:rPr lang="en-US" altLang="ja-JP" dirty="0"/>
            </a:br>
            <a:r>
              <a:rPr lang="ja-JP" altLang="en-US"/>
              <a:t>理論と実装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86ABE3-5284-5044-A539-770ADEB2E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200" dirty="0"/>
              <a:t>7</a:t>
            </a:r>
            <a:r>
              <a:rPr kumimoji="1" lang="ja-JP" altLang="en-US" sz="3200"/>
              <a:t>章 バーチャルマシン</a:t>
            </a:r>
            <a:r>
              <a:rPr kumimoji="1" lang="en-US" altLang="ja-JP" sz="3200" dirty="0"/>
              <a:t>#1 </a:t>
            </a:r>
            <a:r>
              <a:rPr kumimoji="1" lang="ja-JP" altLang="en-US" sz="3200"/>
              <a:t>スタック操作</a:t>
            </a:r>
          </a:p>
        </p:txBody>
      </p:sp>
    </p:spTree>
    <p:extLst>
      <p:ext uri="{BB962C8B-B14F-4D97-AF65-F5344CB8AC3E}">
        <p14:creationId xmlns:p14="http://schemas.microsoft.com/office/powerpoint/2010/main" val="368576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算術コマンド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218B0A8-C2FE-9F4D-8929-EB27984B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1505744"/>
            <a:ext cx="9105900" cy="4330700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メモリアクセスコマンド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push: segment[index] </a:t>
            </a:r>
            <a:r>
              <a:rPr lang="ja-JP" altLang="en-US" sz="2400">
                <a:solidFill>
                  <a:schemeClr val="tx1"/>
                </a:solidFill>
              </a:rPr>
              <a:t>をスタックにプッシュする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pop: </a:t>
            </a:r>
            <a:r>
              <a:rPr lang="ja-JP" altLang="en-US" sz="2400">
                <a:solidFill>
                  <a:schemeClr val="tx1"/>
                </a:solidFill>
              </a:rPr>
              <a:t>スタックからポップし</a:t>
            </a:r>
            <a:r>
              <a:rPr lang="en-US" altLang="ja-JP" sz="2400" dirty="0">
                <a:solidFill>
                  <a:schemeClr val="tx1"/>
                </a:solidFill>
              </a:rPr>
              <a:t> segment[index] </a:t>
            </a:r>
            <a:r>
              <a:rPr lang="ja-JP" altLang="en-US" sz="2400">
                <a:solidFill>
                  <a:schemeClr val="tx1"/>
                </a:solidFill>
              </a:rPr>
              <a:t>に格納する</a:t>
            </a: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000"/>
              <a:t>例</a:t>
            </a:r>
            <a:r>
              <a:rPr lang="en-US" altLang="ja-JP" sz="2000" dirty="0"/>
              <a:t>) </a:t>
            </a:r>
            <a:r>
              <a:rPr lang="en-US" altLang="ja-JP" sz="2200" dirty="0">
                <a:solidFill>
                  <a:schemeClr val="tx1"/>
                </a:solidFill>
              </a:rPr>
              <a:t>push constant 10 </a:t>
            </a:r>
            <a:r>
              <a:rPr lang="ja-JP" altLang="en-US" sz="2200">
                <a:solidFill>
                  <a:schemeClr val="tx1"/>
                </a:solidFill>
              </a:rPr>
              <a:t>とは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constant: 0-32767</a:t>
            </a:r>
            <a:r>
              <a:rPr lang="ja-JP" altLang="en-US" sz="2000">
                <a:solidFill>
                  <a:schemeClr val="tx1"/>
                </a:solidFill>
              </a:rPr>
              <a:t>までの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>
                <a:solidFill>
                  <a:schemeClr val="tx1"/>
                </a:solidFill>
              </a:rPr>
              <a:t>定数値を持つ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constant[10] &lt;- 10</a:t>
            </a:r>
          </a:p>
          <a:p>
            <a:pPr lvl="2"/>
            <a:r>
              <a:rPr lang="ja-JP" altLang="en-US" sz="2000">
                <a:solidFill>
                  <a:schemeClr val="tx1"/>
                </a:solidFill>
              </a:rPr>
              <a:t>スタックに</a:t>
            </a:r>
            <a:r>
              <a:rPr lang="en-US" altLang="ja-JP" sz="2000" dirty="0">
                <a:solidFill>
                  <a:schemeClr val="tx1"/>
                </a:solidFill>
              </a:rPr>
              <a:t>constant[10] = 10 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>
                <a:solidFill>
                  <a:schemeClr val="tx1"/>
                </a:solidFill>
              </a:rPr>
              <a:t>をプッシュ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F4E223-54BA-8341-AA0E-F44D4EF17E42}"/>
              </a:ext>
            </a:extLst>
          </p:cNvPr>
          <p:cNvSpPr/>
          <p:nvPr/>
        </p:nvSpPr>
        <p:spPr>
          <a:xfrm>
            <a:off x="1777513" y="2098726"/>
            <a:ext cx="3703658" cy="734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&lt;segment&gt; &lt;index&gt;</a:t>
            </a:r>
          </a:p>
          <a:p>
            <a:r>
              <a:rPr kumimoji="1" lang="en-US" altLang="ja-JP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 &lt;segment&gt; &lt;index&gt;</a:t>
            </a: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809A631-29F9-3445-A12B-86EF81FC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36" y="2098726"/>
            <a:ext cx="5309429" cy="42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お好きな言語、お好きな実装方法で</a:t>
            </a:r>
            <a:endParaRPr lang="en-US" altLang="ja-JP" sz="2400" dirty="0"/>
          </a:p>
          <a:p>
            <a:r>
              <a:rPr lang="ja-JP" altLang="en-US" sz="2400"/>
              <a:t>実装順序</a:t>
            </a:r>
            <a:r>
              <a:rPr lang="en-US" altLang="ja-JP" sz="2400" dirty="0"/>
              <a:t> (</a:t>
            </a:r>
            <a:r>
              <a:rPr lang="ja-JP" altLang="en-US" sz="2400"/>
              <a:t>おすすめ</a:t>
            </a:r>
            <a:r>
              <a:rPr lang="en-US" altLang="ja-JP" sz="24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/>
              <a:t>push constant x</a:t>
            </a:r>
            <a:r>
              <a:rPr lang="ja-JP" altLang="en-US" sz="2400"/>
              <a:t>　と</a:t>
            </a:r>
            <a:br>
              <a:rPr lang="en-US" altLang="ja-JP" sz="2400" dirty="0"/>
            </a:br>
            <a:r>
              <a:rPr lang="en-US" altLang="ja-JP" sz="2400" dirty="0"/>
              <a:t>9</a:t>
            </a:r>
            <a:r>
              <a:rPr lang="ja-JP" altLang="en-US" sz="2400"/>
              <a:t>つの算術コマンド　を実装する</a:t>
            </a:r>
            <a:endParaRPr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/>
              <a:t>push (constant </a:t>
            </a:r>
            <a:r>
              <a:rPr lang="ja-JP" altLang="en-US" sz="2400"/>
              <a:t>以外</a:t>
            </a:r>
            <a:r>
              <a:rPr lang="en-US" altLang="ja-JP" sz="2400" dirty="0"/>
              <a:t>) </a:t>
            </a:r>
            <a:r>
              <a:rPr lang="ja-JP" altLang="en-US" sz="2400"/>
              <a:t>と</a:t>
            </a:r>
            <a:r>
              <a:rPr lang="en-US" altLang="ja-JP" sz="2400" dirty="0"/>
              <a:t> pop </a:t>
            </a:r>
            <a:r>
              <a:rPr lang="ja-JP" altLang="en-US" sz="2400"/>
              <a:t>コマンドを実装する</a:t>
            </a:r>
            <a:endParaRPr lang="en-US" altLang="ja-JP" sz="2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StackArithmetic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StackArithmetic</a:t>
            </a:r>
            <a:r>
              <a:rPr lang="en-US" altLang="ja-JP" dirty="0"/>
              <a:t> / </a:t>
            </a:r>
            <a:r>
              <a:rPr lang="en-US" altLang="ja-JP" dirty="0" err="1"/>
              <a:t>SimpleAdd</a:t>
            </a:r>
            <a:br>
              <a:rPr lang="en-US" altLang="ja-JP" sz="1800" dirty="0"/>
            </a:br>
            <a:r>
              <a:rPr lang="en-US" altLang="ja-JP" sz="1800" dirty="0"/>
              <a:t>2</a:t>
            </a:r>
            <a:r>
              <a:rPr lang="ja-JP" altLang="en-US" sz="1800"/>
              <a:t>つの定数を加算し、プッシュする</a:t>
            </a:r>
            <a:endParaRPr lang="en-US" altLang="ja-JP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A74B0E-1CE1-F540-96AD-DE259A9439D0}"/>
              </a:ext>
            </a:extLst>
          </p:cNvPr>
          <p:cNvSpPr/>
          <p:nvPr/>
        </p:nvSpPr>
        <p:spPr>
          <a:xfrm>
            <a:off x="1142003" y="2684495"/>
            <a:ext cx="2581701" cy="167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kumimoji="1" lang="en" altLang="ja-JP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SimpleAdd.vm</a:t>
            </a:r>
            <a:endParaRPr kumimoji="1" lang="en" altLang="ja-JP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Pushes and adds </a:t>
            </a:r>
            <a:b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two constants.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7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endParaRPr kumimoji="1" lang="en-US" altLang="ja-JP" dirty="0">
              <a:solidFill>
                <a:schemeClr val="tx1"/>
              </a:solidFill>
              <a:latin typeface="+mn-ea"/>
              <a:cs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D93F2-6528-BB4A-BC30-E342CD26497E}"/>
              </a:ext>
            </a:extLst>
          </p:cNvPr>
          <p:cNvSpPr/>
          <p:nvPr/>
        </p:nvSpPr>
        <p:spPr>
          <a:xfrm>
            <a:off x="5730666" y="1775793"/>
            <a:ext cx="2581701" cy="4771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7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@7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  <a:endParaRPr lang="en" altLang="ja-JP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  <a:p>
            <a:b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8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@8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  <a:endParaRPr lang="en" altLang="ja-JP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EB4548-DA38-4E47-9210-7C8F3B13A803}"/>
              </a:ext>
            </a:extLst>
          </p:cNvPr>
          <p:cNvSpPr/>
          <p:nvPr/>
        </p:nvSpPr>
        <p:spPr>
          <a:xfrm>
            <a:off x="8294051" y="1775792"/>
            <a:ext cx="2581701" cy="4771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(</a:t>
            </a:r>
            <a:r>
              <a:rPr lang="ja-JP" altLang="en-US" sz="1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続き</a:t>
            </a:r>
            <a:r>
              <a:rPr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</a:p>
          <a:p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M=M+D</a:t>
            </a:r>
          </a:p>
          <a:p>
            <a:endParaRPr lang="en" altLang="ja-JP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  <a:p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" altLang="ja-JP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31980124-E4D8-BC40-A84A-6A7DCFBD4768}"/>
              </a:ext>
            </a:extLst>
          </p:cNvPr>
          <p:cNvSpPr/>
          <p:nvPr/>
        </p:nvSpPr>
        <p:spPr>
          <a:xfrm>
            <a:off x="3886200" y="3161171"/>
            <a:ext cx="1580322" cy="70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とりあえず手で</a:t>
            </a:r>
            <a:br>
              <a:rPr kumimoji="1" lang="en-US" altLang="ja-JP" sz="1000" dirty="0">
                <a:solidFill>
                  <a:schemeClr val="tx1"/>
                </a:solidFill>
              </a:rPr>
            </a:br>
            <a:r>
              <a:rPr kumimoji="1" lang="ja-JP" altLang="en-US" sz="1000">
                <a:solidFill>
                  <a:schemeClr val="tx1"/>
                </a:solidFill>
              </a:rPr>
              <a:t>やってみると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D735E5-E8D2-3747-AC88-E48784A001B6}"/>
              </a:ext>
            </a:extLst>
          </p:cNvPr>
          <p:cNvSpPr/>
          <p:nvPr/>
        </p:nvSpPr>
        <p:spPr>
          <a:xfrm>
            <a:off x="5756066" y="2623813"/>
            <a:ext cx="531024" cy="53735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3E7E78-156B-6A4B-82FA-BA28E15317D0}"/>
              </a:ext>
            </a:extLst>
          </p:cNvPr>
          <p:cNvSpPr txBox="1"/>
          <p:nvPr/>
        </p:nvSpPr>
        <p:spPr>
          <a:xfrm>
            <a:off x="2489967" y="4296664"/>
            <a:ext cx="26981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SP</a:t>
            </a:r>
            <a:r>
              <a:rPr kumimoji="1" lang="en-US" altLang="ja-JP" sz="1400" dirty="0"/>
              <a:t>: </a:t>
            </a:r>
            <a:r>
              <a:rPr kumimoji="1" lang="ja-JP" altLang="en-US" sz="1400"/>
              <a:t>スタックポインタ</a:t>
            </a:r>
            <a:br>
              <a:rPr kumimoji="1" lang="en-US" altLang="ja-JP" sz="1400" dirty="0"/>
            </a:br>
            <a:r>
              <a:rPr kumimoji="1" lang="ja-JP" altLang="en-US" sz="1400"/>
              <a:t>スタックのアドレスを格納する</a:t>
            </a:r>
          </a:p>
        </p:txBody>
      </p:sp>
      <p:cxnSp>
        <p:nvCxnSpPr>
          <p:cNvPr id="17" name="曲線コネクタ 16">
            <a:extLst>
              <a:ext uri="{FF2B5EF4-FFF2-40B4-BE49-F238E27FC236}">
                <a16:creationId xmlns:a16="http://schemas.microsoft.com/office/drawing/2014/main" id="{4A9668A9-1DD6-E947-9872-4A77CF938866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5188142" y="2892492"/>
            <a:ext cx="567924" cy="1665782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6C95914-7B00-2D4F-B464-5AB75BA5A622}"/>
              </a:ext>
            </a:extLst>
          </p:cNvPr>
          <p:cNvSpPr txBox="1"/>
          <p:nvPr/>
        </p:nvSpPr>
        <p:spPr>
          <a:xfrm>
            <a:off x="3381237" y="4966762"/>
            <a:ext cx="18069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をインクリメント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39468-4B85-9C4A-AA49-B880D8DE5C84}"/>
              </a:ext>
            </a:extLst>
          </p:cNvPr>
          <p:cNvSpPr/>
          <p:nvPr/>
        </p:nvSpPr>
        <p:spPr>
          <a:xfrm>
            <a:off x="5760073" y="3429000"/>
            <a:ext cx="813190" cy="5588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0BE5FEFE-4D02-7743-8541-F200F50E6A2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188142" y="3708401"/>
            <a:ext cx="571931" cy="1412250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AED75C-4D67-5342-A592-1ACAAC0321DD}"/>
              </a:ext>
            </a:extLst>
          </p:cNvPr>
          <p:cNvSpPr txBox="1"/>
          <p:nvPr/>
        </p:nvSpPr>
        <p:spPr>
          <a:xfrm>
            <a:off x="9626887" y="2500169"/>
            <a:ext cx="19864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をデクリメントして</a:t>
            </a:r>
            <a:endParaRPr kumimoji="1" lang="en-US" altLang="ja-JP" sz="1400" dirty="0"/>
          </a:p>
          <a:p>
            <a:r>
              <a:rPr kumimoji="1" lang="en-US" altLang="ja-JP" sz="1400" dirty="0"/>
              <a:t>8</a:t>
            </a:r>
            <a:r>
              <a:rPr kumimoji="1" lang="ja-JP" altLang="en-US" sz="1400"/>
              <a:t>を取得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5AD66D-64C8-5C42-80D3-C1D7F1654487}"/>
              </a:ext>
            </a:extLst>
          </p:cNvPr>
          <p:cNvSpPr/>
          <p:nvPr/>
        </p:nvSpPr>
        <p:spPr>
          <a:xfrm>
            <a:off x="8337767" y="2048430"/>
            <a:ext cx="909516" cy="8440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91466D0D-B388-5A4C-8883-84AEFE85ABE9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rot="10800000">
            <a:off x="9247283" y="2470461"/>
            <a:ext cx="379604" cy="291318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B679A4E-8AF8-C141-85D6-0D4208522E23}"/>
              </a:ext>
            </a:extLst>
          </p:cNvPr>
          <p:cNvSpPr/>
          <p:nvPr/>
        </p:nvSpPr>
        <p:spPr>
          <a:xfrm>
            <a:off x="8337767" y="3153123"/>
            <a:ext cx="909516" cy="8440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8B1C18-2AE0-6F45-A839-C80E7E297A92}"/>
              </a:ext>
            </a:extLst>
          </p:cNvPr>
          <p:cNvSpPr txBox="1"/>
          <p:nvPr/>
        </p:nvSpPr>
        <p:spPr>
          <a:xfrm>
            <a:off x="9621728" y="3540132"/>
            <a:ext cx="18101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をデクリメント</a:t>
            </a:r>
            <a:endParaRPr kumimoji="1" lang="en-US" altLang="ja-JP" sz="1400" dirty="0"/>
          </a:p>
          <a:p>
            <a:r>
              <a:rPr kumimoji="1" lang="en-US" altLang="ja-JP" sz="1400" dirty="0"/>
              <a:t>7</a:t>
            </a:r>
            <a:r>
              <a:rPr kumimoji="1" lang="ja-JP" altLang="en-US" sz="1400"/>
              <a:t>と</a:t>
            </a:r>
            <a:r>
              <a:rPr kumimoji="1" lang="en-US" altLang="ja-JP" sz="1400" dirty="0"/>
              <a:t>8</a:t>
            </a:r>
            <a:r>
              <a:rPr kumimoji="1" lang="ja-JP" altLang="en-US" sz="1400"/>
              <a:t>の和を格納する</a:t>
            </a:r>
          </a:p>
        </p:txBody>
      </p:sp>
      <p:cxnSp>
        <p:nvCxnSpPr>
          <p:cNvPr id="43" name="曲線コネクタ 42">
            <a:extLst>
              <a:ext uri="{FF2B5EF4-FFF2-40B4-BE49-F238E27FC236}">
                <a16:creationId xmlns:a16="http://schemas.microsoft.com/office/drawing/2014/main" id="{0AC1D292-28E4-6D42-856B-B652CD3CF64B}"/>
              </a:ext>
            </a:extLst>
          </p:cNvPr>
          <p:cNvCxnSpPr>
            <a:stCxn id="34" idx="1"/>
            <a:endCxn id="33" idx="3"/>
          </p:cNvCxnSpPr>
          <p:nvPr/>
        </p:nvCxnSpPr>
        <p:spPr>
          <a:xfrm rot="10800000">
            <a:off x="9247284" y="3575154"/>
            <a:ext cx="374445" cy="226588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9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StackArithmetic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コマンドをアセンブリに対応させられる</a:t>
            </a:r>
            <a:endParaRPr lang="en-US" altLang="ja-JP" sz="2400" dirty="0"/>
          </a:p>
          <a:p>
            <a:r>
              <a:rPr lang="en" altLang="ja-JP" sz="2400" dirty="0" err="1"/>
              <a:t>StackTest</a:t>
            </a:r>
            <a:r>
              <a:rPr lang="ja-JP" altLang="en-US" sz="2400"/>
              <a:t> も演算子が増えただけ</a:t>
            </a:r>
            <a:endParaRPr lang="en-US" altLang="ja-JP" sz="2400" dirty="0"/>
          </a:p>
          <a:p>
            <a:pPr lvl="1"/>
            <a:r>
              <a:rPr lang="ja-JP" altLang="en-US" sz="2400"/>
              <a:t>あとは💪</a:t>
            </a:r>
            <a:endParaRPr lang="ja-JP" altLang="en-US" sz="2400" b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A74B0E-1CE1-F540-96AD-DE259A9439D0}"/>
              </a:ext>
            </a:extLst>
          </p:cNvPr>
          <p:cNvSpPr/>
          <p:nvPr/>
        </p:nvSpPr>
        <p:spPr>
          <a:xfrm>
            <a:off x="1059707" y="3743951"/>
            <a:ext cx="2305446" cy="38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x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EB4548-DA38-4E47-9210-7C8F3B13A803}"/>
              </a:ext>
            </a:extLst>
          </p:cNvPr>
          <p:cNvSpPr/>
          <p:nvPr/>
        </p:nvSpPr>
        <p:spPr>
          <a:xfrm>
            <a:off x="4138877" y="2844037"/>
            <a:ext cx="2106475" cy="2194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x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@x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DB1357A1-8288-464F-AC10-1A50F48853DF}"/>
              </a:ext>
            </a:extLst>
          </p:cNvPr>
          <p:cNvSpPr/>
          <p:nvPr/>
        </p:nvSpPr>
        <p:spPr>
          <a:xfrm>
            <a:off x="3482267" y="3806204"/>
            <a:ext cx="539496" cy="26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B0C9C4-9AA4-DB44-81F0-80234CE667D4}"/>
              </a:ext>
            </a:extLst>
          </p:cNvPr>
          <p:cNvSpPr/>
          <p:nvPr/>
        </p:nvSpPr>
        <p:spPr>
          <a:xfrm>
            <a:off x="6661941" y="3869697"/>
            <a:ext cx="613645" cy="38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4045E52-A928-9847-A198-C0FDCEDD9616}"/>
              </a:ext>
            </a:extLst>
          </p:cNvPr>
          <p:cNvSpPr/>
          <p:nvPr/>
        </p:nvSpPr>
        <p:spPr>
          <a:xfrm>
            <a:off x="8049310" y="2833077"/>
            <a:ext cx="2106475" cy="2440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add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A85DB130-B396-5949-9E77-D26B24C314AD}"/>
              </a:ext>
            </a:extLst>
          </p:cNvPr>
          <p:cNvSpPr/>
          <p:nvPr/>
        </p:nvSpPr>
        <p:spPr>
          <a:xfrm>
            <a:off x="7392700" y="3938518"/>
            <a:ext cx="539496" cy="26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70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MemoryAccess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push, pop </a:t>
            </a:r>
            <a:r>
              <a:rPr lang="ja-JP" altLang="en-US" sz="2400"/>
              <a:t>のセグメントの対応を行う</a:t>
            </a:r>
            <a:r>
              <a:rPr lang="en-US" altLang="ja-JP" sz="2400" dirty="0"/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B460771-24E4-3140-B97C-B550C69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88" y="1650671"/>
            <a:ext cx="4186023" cy="336938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813C76-FB93-3044-B41C-E057599D7B79}"/>
              </a:ext>
            </a:extLst>
          </p:cNvPr>
          <p:cNvSpPr/>
          <p:nvPr/>
        </p:nvSpPr>
        <p:spPr>
          <a:xfrm>
            <a:off x="1193762" y="1901931"/>
            <a:ext cx="4082326" cy="588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7487A-2B69-3847-A463-F65DC5B2829E}"/>
              </a:ext>
            </a:extLst>
          </p:cNvPr>
          <p:cNvSpPr/>
          <p:nvPr/>
        </p:nvSpPr>
        <p:spPr>
          <a:xfrm>
            <a:off x="1193762" y="3291618"/>
            <a:ext cx="4082326" cy="548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D441AE-7176-D246-A1DC-D863C56D6215}"/>
              </a:ext>
            </a:extLst>
          </p:cNvPr>
          <p:cNvSpPr txBox="1"/>
          <p:nvPr/>
        </p:nvSpPr>
        <p:spPr>
          <a:xfrm>
            <a:off x="5954477" y="1650671"/>
            <a:ext cx="420486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それぞれ </a:t>
            </a:r>
            <a:r>
              <a:rPr kumimoji="1" lang="en-US" altLang="ja-JP" sz="1400" dirty="0"/>
              <a:t>ARG,LCL,THIS,THAT </a:t>
            </a:r>
            <a:r>
              <a:rPr kumimoji="1" lang="ja-JP" altLang="en-US" sz="1400"/>
              <a:t>レジスタに対応する</a:t>
            </a:r>
            <a:br>
              <a:rPr kumimoji="1" lang="en-US" altLang="ja-JP" sz="1400" dirty="0"/>
            </a:br>
            <a:r>
              <a:rPr kumimoji="1" lang="ja-JP" altLang="en-US" sz="1400"/>
              <a:t>レジスタにベースアドレスが格納されている</a:t>
            </a:r>
            <a:br>
              <a:rPr kumimoji="1" lang="en-US" altLang="ja-JP" sz="1400" dirty="0"/>
            </a:br>
            <a:r>
              <a:rPr kumimoji="1" lang="en-US" altLang="ja-JP" sz="1400" dirty="0"/>
              <a:t>RAM[base + index]</a:t>
            </a:r>
            <a:endParaRPr kumimoji="1" lang="ja-JP" altLang="en-US" sz="1400"/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6A021612-3255-AD4F-B0F0-0F8390184783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rot="10800000" flipV="1">
            <a:off x="5276089" y="2020003"/>
            <a:ext cx="678389" cy="1546046"/>
          </a:xfrm>
          <a:prstGeom prst="curvedConnector3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B7E5A59-AEFB-194E-A669-801491D3E900}"/>
              </a:ext>
            </a:extLst>
          </p:cNvPr>
          <p:cNvSpPr txBox="1"/>
          <p:nvPr/>
        </p:nvSpPr>
        <p:spPr>
          <a:xfrm>
            <a:off x="5954477" y="5066268"/>
            <a:ext cx="268855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pointer </a:t>
            </a:r>
            <a:r>
              <a:rPr kumimoji="1" lang="ja-JP" altLang="en-US" sz="1400"/>
              <a:t>は </a:t>
            </a:r>
            <a:r>
              <a:rPr kumimoji="1" lang="en-US" altLang="ja-JP" sz="1400" dirty="0"/>
              <a:t>RAM[3~4]</a:t>
            </a:r>
            <a:br>
              <a:rPr kumimoji="1" lang="en-US" altLang="ja-JP" sz="1400" dirty="0"/>
            </a:br>
            <a:r>
              <a:rPr kumimoji="1" lang="en-US" altLang="ja-JP" sz="1400" dirty="0"/>
              <a:t>temp </a:t>
            </a:r>
            <a:r>
              <a:rPr kumimoji="1" lang="ja-JP" altLang="en-US" sz="1400"/>
              <a:t>は</a:t>
            </a:r>
            <a:r>
              <a:rPr kumimoji="1" lang="en-US" altLang="ja-JP" sz="1400" dirty="0"/>
              <a:t> RAM[5~12] </a:t>
            </a:r>
            <a:r>
              <a:rPr kumimoji="1" lang="ja-JP" altLang="en-US" sz="1400"/>
              <a:t>に対応する</a:t>
            </a:r>
            <a:br>
              <a:rPr kumimoji="1" lang="en-US" altLang="ja-JP" sz="1400" dirty="0"/>
            </a:br>
            <a:r>
              <a:rPr kumimoji="1" lang="en-US" altLang="ja-JP" sz="1400" dirty="0"/>
              <a:t>RAM[3+index], RAM[5+index]</a:t>
            </a:r>
            <a:endParaRPr kumimoji="1" lang="ja-JP" altLang="en-US" sz="1400"/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7FAB93E1-86AB-3646-898B-5BE8F182DC83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 flipV="1">
            <a:off x="5276089" y="2020003"/>
            <a:ext cx="678389" cy="176234"/>
          </a:xfrm>
          <a:prstGeom prst="curvedConnector3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487D00D-A3BE-E54D-8FF0-EABF240491F7}"/>
              </a:ext>
            </a:extLst>
          </p:cNvPr>
          <p:cNvSpPr/>
          <p:nvPr/>
        </p:nvSpPr>
        <p:spPr>
          <a:xfrm>
            <a:off x="1193762" y="3877442"/>
            <a:ext cx="4082326" cy="11201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F70B432C-A865-B246-829E-8893488652AF}"/>
              </a:ext>
            </a:extLst>
          </p:cNvPr>
          <p:cNvCxnSpPr>
            <a:cxnSpLocks/>
            <a:stCxn id="24" idx="1"/>
            <a:endCxn id="30" idx="3"/>
          </p:cNvCxnSpPr>
          <p:nvPr/>
        </p:nvCxnSpPr>
        <p:spPr>
          <a:xfrm rot="10800000">
            <a:off x="5276089" y="4437508"/>
            <a:ext cx="678389" cy="998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38E98BC-B24E-8545-B432-E9B031D62B1A}"/>
              </a:ext>
            </a:extLst>
          </p:cNvPr>
          <p:cNvSpPr/>
          <p:nvPr/>
        </p:nvSpPr>
        <p:spPr>
          <a:xfrm>
            <a:off x="1180676" y="2527505"/>
            <a:ext cx="4082326" cy="40411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230B37-05CB-6C4E-9CAF-F34DC473F281}"/>
              </a:ext>
            </a:extLst>
          </p:cNvPr>
          <p:cNvSpPr txBox="1"/>
          <p:nvPr/>
        </p:nvSpPr>
        <p:spPr>
          <a:xfrm>
            <a:off x="5967565" y="2734399"/>
            <a:ext cx="3042821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Xxx.Vm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ファイルの </a:t>
            </a:r>
            <a:r>
              <a:rPr kumimoji="1" lang="en-US" altLang="ja-JP" sz="1400" dirty="0"/>
              <a:t>push static 3 </a:t>
            </a:r>
            <a:r>
              <a:rPr kumimoji="1" lang="ja-JP" altLang="en-US" sz="1400"/>
              <a:t>は</a:t>
            </a:r>
            <a:endParaRPr kumimoji="1" lang="en-US" altLang="ja-JP" sz="1400" dirty="0"/>
          </a:p>
          <a:p>
            <a:r>
              <a:rPr kumimoji="1" lang="en-US" altLang="ja-JP" sz="1400" dirty="0"/>
              <a:t>@Xxx.3 </a:t>
            </a:r>
            <a:r>
              <a:rPr kumimoji="1" lang="ja-JP" altLang="en-US" sz="1400"/>
              <a:t>と変換できる</a:t>
            </a:r>
            <a:endParaRPr kumimoji="1" lang="en-US" altLang="ja-JP" sz="1400" dirty="0"/>
          </a:p>
          <a:p>
            <a:r>
              <a:rPr kumimoji="1" lang="ja-JP" altLang="en-US" sz="1400"/>
              <a:t>詳しくは本文参照</a:t>
            </a:r>
            <a:r>
              <a:rPr kumimoji="1" lang="en-US" altLang="ja-JP" sz="1400" dirty="0"/>
              <a:t>. </a:t>
            </a:r>
            <a:r>
              <a:rPr kumimoji="1" lang="ja-JP" altLang="en-US" sz="1400"/>
              <a:t>トリッキー</a:t>
            </a:r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207C6BA-07A3-B84B-8A43-EA3C5FCA6FA9}"/>
              </a:ext>
            </a:extLst>
          </p:cNvPr>
          <p:cNvCxnSpPr>
            <a:stCxn id="39" idx="1"/>
            <a:endCxn id="38" idx="3"/>
          </p:cNvCxnSpPr>
          <p:nvPr/>
        </p:nvCxnSpPr>
        <p:spPr>
          <a:xfrm rot="10800000">
            <a:off x="5263003" y="2729565"/>
            <a:ext cx="704563" cy="374167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7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終わり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r>
              <a:rPr lang="ja-JP" altLang="en-US" sz="2400">
                <a:solidFill>
                  <a:schemeClr val="tx1"/>
                </a:solidFill>
              </a:rPr>
              <a:t>お疲れさまでした。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一応実装はこちらに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2"/>
            <a:r>
              <a:rPr lang="en" altLang="ja-JP" sz="2400" dirty="0">
                <a:hlinkClick r:id="rId2"/>
              </a:rPr>
              <a:t>https://github.com/lulichn/nand2tetris/tree/master/src/VMtranslator</a:t>
            </a:r>
            <a:endParaRPr lang="en" altLang="ja-JP" sz="2400" dirty="0"/>
          </a:p>
          <a:p>
            <a:pPr lvl="2"/>
            <a:r>
              <a:rPr lang="ja-JP" altLang="en-US" sz="2200">
                <a:solidFill>
                  <a:schemeClr val="tx1"/>
                </a:solidFill>
              </a:rPr>
              <a:t>汚くてすみません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 anchor="ctr">
            <a:normAutofit/>
          </a:bodyPr>
          <a:lstStyle/>
          <a:p>
            <a:r>
              <a:rPr kumimoji="1" lang="ja-JP" altLang="en-US" sz="3200"/>
              <a:t>コンパイラとバーチャルマシンについて</a:t>
            </a:r>
            <a:endParaRPr kumimoji="1" lang="en-US" altLang="ja-JP" sz="3200" dirty="0"/>
          </a:p>
          <a:p>
            <a:r>
              <a:rPr lang="ja-JP" altLang="en-US" sz="3200"/>
              <a:t>スタックマシンについて</a:t>
            </a:r>
            <a:endParaRPr kumimoji="1" lang="en-US" altLang="ja-JP" sz="3200" dirty="0"/>
          </a:p>
          <a:p>
            <a:r>
              <a:rPr kumimoji="1" lang="ja-JP" altLang="en-US" sz="3200"/>
              <a:t>課題</a:t>
            </a:r>
            <a:endParaRPr kumimoji="1" lang="en-US" altLang="ja-JP" sz="3200" dirty="0"/>
          </a:p>
          <a:p>
            <a:r>
              <a:rPr lang="en-US" altLang="ja-JP" sz="3200" dirty="0"/>
              <a:t>9</a:t>
            </a:r>
            <a:r>
              <a:rPr lang="ja-JP" altLang="en-US" sz="3200"/>
              <a:t>時終了です</a:t>
            </a:r>
            <a:endParaRPr kumimoji="1" lang="en-US" altLang="ja-JP" sz="3200" dirty="0"/>
          </a:p>
          <a:p>
            <a:endParaRPr kumimoji="1" lang="en-US" altLang="ja-JP" sz="3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何かの言語で書かれたプログラムを入力とし、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>
                <a:solidFill>
                  <a:schemeClr val="tx1"/>
                </a:solidFill>
              </a:rPr>
              <a:t>別の言語として作り出すプログラム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高水準言語から機械語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Jack</a:t>
            </a:r>
            <a:r>
              <a:rPr lang="ja-JP" altLang="en-US" sz="2400">
                <a:solidFill>
                  <a:schemeClr val="tx1"/>
                </a:solidFill>
              </a:rPr>
              <a:t>言語から</a:t>
            </a:r>
            <a:r>
              <a:rPr lang="en-US" altLang="ja-JP" sz="2400" dirty="0">
                <a:solidFill>
                  <a:schemeClr val="tx1"/>
                </a:solidFill>
              </a:rPr>
              <a:t>Hack</a:t>
            </a:r>
            <a:r>
              <a:rPr lang="ja-JP" altLang="en-US" sz="2400">
                <a:solidFill>
                  <a:schemeClr val="tx1"/>
                </a:solidFill>
              </a:rPr>
              <a:t>機械語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kumimoji="1" lang="ja-JP" altLang="en-US" sz="2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「高水準言語」から「機械語」へ直接変換するコンパイラ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200">
                <a:solidFill>
                  <a:schemeClr val="tx1"/>
                </a:solidFill>
              </a:rPr>
              <a:t>組み合わせの分だけ実装が必要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en-US" altLang="ja-JP" dirty="0"/>
              <a:t>C++ -&gt; x86</a:t>
            </a:r>
          </a:p>
          <a:p>
            <a:pPr lvl="1"/>
            <a:r>
              <a:rPr kumimoji="1" lang="en-US" altLang="ja-JP" dirty="0"/>
              <a:t>C++ -&gt; ARM</a:t>
            </a:r>
          </a:p>
          <a:p>
            <a:pPr lvl="1"/>
            <a:r>
              <a:rPr lang="en-US" altLang="ja-JP" dirty="0"/>
              <a:t>C++ -&gt; RISC-V</a:t>
            </a:r>
          </a:p>
          <a:p>
            <a:pPr lvl="1"/>
            <a:r>
              <a:rPr kumimoji="1" lang="en-US" altLang="ja-JP" dirty="0"/>
              <a:t>Swift -&gt; x86</a:t>
            </a:r>
          </a:p>
          <a:p>
            <a:pPr lvl="1"/>
            <a:r>
              <a:rPr lang="en-US" altLang="ja-JP" dirty="0"/>
              <a:t>Swift -&gt; ARM</a:t>
            </a:r>
          </a:p>
          <a:p>
            <a:pPr lvl="1"/>
            <a:r>
              <a:rPr kumimoji="1" lang="ja-JP" altLang="en-US"/>
              <a:t>︙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手がどれだけあっても足りないね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「高水準言語」から「機械語」へ直接せず、中間表現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コード</a:t>
            </a:r>
            <a:r>
              <a:rPr lang="en-US" altLang="ja-JP" sz="2400" dirty="0">
                <a:solidFill>
                  <a:schemeClr val="tx1"/>
                </a:solidFill>
              </a:rPr>
              <a:t>)</a:t>
            </a:r>
            <a:r>
              <a:rPr lang="ja-JP" altLang="en-US" sz="2400">
                <a:solidFill>
                  <a:schemeClr val="tx1"/>
                </a:solidFill>
              </a:rPr>
              <a:t>を挟む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「高水準言語」から「中間コード」へ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「中間コード」から「機械語」へ</a:t>
            </a:r>
            <a:endParaRPr lang="en-US" altLang="ja-JP" sz="2200" dirty="0">
              <a:solidFill>
                <a:schemeClr val="tx1"/>
              </a:solidFill>
            </a:endParaRPr>
          </a:p>
          <a:p>
            <a:r>
              <a:rPr lang="ja-JP" altLang="en-US" sz="2400">
                <a:solidFill>
                  <a:schemeClr val="tx1"/>
                </a:solidFill>
              </a:rPr>
              <a:t>実装を分離できる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他のプラットフォームに移植したい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共通の</a:t>
            </a:r>
            <a:r>
              <a:rPr lang="en-US" altLang="ja-JP" sz="2200" dirty="0">
                <a:solidFill>
                  <a:schemeClr val="tx1"/>
                </a:solidFill>
              </a:rPr>
              <a:t>VM</a:t>
            </a:r>
            <a:r>
              <a:rPr lang="ja-JP" altLang="en-US" sz="2200">
                <a:solidFill>
                  <a:schemeClr val="tx1"/>
                </a:solidFill>
              </a:rPr>
              <a:t>であれば、違う高水準言語同士で相互呼び出しができる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︙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9A2FC06-A170-3048-8153-67A15DA1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9" y="3972339"/>
            <a:ext cx="6992462" cy="24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バーチャルマシン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7D82EC2-AC1A-B047-981A-6193A948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63" y="715213"/>
            <a:ext cx="5353304" cy="36180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ECD2AB2-62B7-0049-908A-D42B4F440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" t="34716" r="16041" b="13748"/>
          <a:stretch/>
        </p:blipFill>
        <p:spPr>
          <a:xfrm>
            <a:off x="3655448" y="4522982"/>
            <a:ext cx="4881103" cy="199948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中間コードを機械語に変換して実行する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200" dirty="0">
                <a:solidFill>
                  <a:srgbClr val="FF0000"/>
                </a:solidFill>
              </a:rPr>
              <a:t>VM</a:t>
            </a:r>
            <a:r>
              <a:rPr lang="ja-JP" altLang="en-US" sz="2200">
                <a:solidFill>
                  <a:srgbClr val="FF0000"/>
                </a:solidFill>
              </a:rPr>
              <a:t>言語</a:t>
            </a:r>
            <a:r>
              <a:rPr lang="en-US" altLang="ja-JP" sz="2200" dirty="0">
                <a:solidFill>
                  <a:srgbClr val="FF0000"/>
                </a:solidFill>
              </a:rPr>
              <a:t> (</a:t>
            </a:r>
            <a:r>
              <a:rPr lang="ja-JP" altLang="en-US" sz="2200">
                <a:solidFill>
                  <a:srgbClr val="FF0000"/>
                </a:solidFill>
              </a:rPr>
              <a:t>中間コード</a:t>
            </a:r>
            <a:r>
              <a:rPr lang="en-US" altLang="ja-JP" sz="2200" dirty="0">
                <a:solidFill>
                  <a:srgbClr val="FF0000"/>
                </a:solidFill>
              </a:rPr>
              <a:t>)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rgbClr val="FF0000"/>
                </a:solidFill>
              </a:rPr>
              <a:t>バーチャルマシン</a:t>
            </a:r>
            <a:r>
              <a:rPr lang="en-US" altLang="ja-JP" sz="2200" dirty="0">
                <a:solidFill>
                  <a:srgbClr val="FF0000"/>
                </a:solidFill>
              </a:rPr>
              <a:t> (VM)</a:t>
            </a: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JVM</a:t>
            </a: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.NET Framework</a:t>
            </a:r>
          </a:p>
          <a:p>
            <a:pPr lvl="2"/>
            <a:r>
              <a:rPr lang="ja-JP" altLang="en-US" sz="2000">
                <a:solidFill>
                  <a:schemeClr val="tx1"/>
                </a:solidFill>
              </a:rPr>
              <a:t>︙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lang="en-US" altLang="ja-JP" sz="3400" dirty="0">
                <a:solidFill>
                  <a:srgbClr val="FF0000"/>
                </a:solidFill>
              </a:rPr>
              <a:t>Write once, run anywhere!!(?)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スタックマシン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オペランドや計算結果をどう扱うか</a:t>
            </a:r>
            <a:r>
              <a:rPr lang="en-US" altLang="ja-JP" sz="2400" dirty="0"/>
              <a:t>(</a:t>
            </a:r>
            <a:r>
              <a:rPr lang="ja-JP" altLang="en-US" sz="2400"/>
              <a:t>どのようなデータ構造で扱うか</a:t>
            </a:r>
            <a:r>
              <a:rPr lang="en-US" altLang="ja-JP" sz="2400" dirty="0"/>
              <a:t>)</a:t>
            </a:r>
          </a:p>
          <a:p>
            <a:pPr lvl="1"/>
            <a:r>
              <a:rPr kumimoji="1" lang="ja-JP" altLang="en-US" sz="2200">
                <a:solidFill>
                  <a:srgbClr val="FF0000"/>
                </a:solidFill>
              </a:rPr>
              <a:t>スタック</a:t>
            </a:r>
            <a:r>
              <a:rPr kumimoji="1" lang="ja-JP" altLang="en-US" sz="2200"/>
              <a:t> を用いる</a:t>
            </a: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endParaRPr kumimoji="1" lang="en-US" altLang="ja-JP" sz="2200" dirty="0"/>
          </a:p>
          <a:p>
            <a:pPr lvl="1"/>
            <a:r>
              <a:rPr lang="en-US" altLang="ja-JP" sz="2200" dirty="0"/>
              <a:t>Push</a:t>
            </a:r>
            <a:r>
              <a:rPr lang="ja-JP" altLang="en-US" sz="2200"/>
              <a:t> でデータを追加し</a:t>
            </a:r>
            <a:endParaRPr lang="en-US" altLang="ja-JP" sz="2200" dirty="0"/>
          </a:p>
          <a:p>
            <a:pPr lvl="1"/>
            <a:r>
              <a:rPr kumimoji="1" lang="en-US" altLang="ja-JP" sz="2200" dirty="0"/>
              <a:t>Pop </a:t>
            </a:r>
            <a:r>
              <a:rPr kumimoji="1" lang="ja-JP" altLang="en-US" sz="2200"/>
              <a:t>でデータを取得する</a:t>
            </a:r>
            <a:endParaRPr kumimoji="1" lang="en-US" altLang="ja-JP" sz="2200" dirty="0"/>
          </a:p>
          <a:p>
            <a:pPr lvl="1"/>
            <a:endParaRPr kumimoji="1" lang="en-US" altLang="ja-JP" sz="2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4818803-8931-3246-9F4C-AA158911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13" y="2036505"/>
            <a:ext cx="4541373" cy="15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スタックマシン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スタックを用いた算術計算</a:t>
            </a:r>
            <a:endParaRPr kumimoji="1" lang="en-US" altLang="ja-JP" sz="2400" dirty="0"/>
          </a:p>
          <a:p>
            <a:r>
              <a:rPr lang="ja-JP" altLang="en-US" sz="2400"/>
              <a:t>例</a:t>
            </a:r>
            <a:r>
              <a:rPr lang="en-US" altLang="ja-JP" sz="2400" dirty="0"/>
              <a:t>)</a:t>
            </a:r>
            <a:r>
              <a:rPr lang="en-US" altLang="ja-JP" sz="2200" dirty="0"/>
              <a:t> 10 + 20</a:t>
            </a: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endParaRPr lang="en-US" altLang="ja-JP" sz="2200" dirty="0"/>
          </a:p>
          <a:p>
            <a:r>
              <a:rPr lang="en-US" altLang="ja-JP" sz="2800" dirty="0">
                <a:solidFill>
                  <a:srgbClr val="FF0000"/>
                </a:solidFill>
              </a:rPr>
              <a:t>10 20 +</a:t>
            </a:r>
          </a:p>
          <a:p>
            <a:pPr lvl="1"/>
            <a:r>
              <a:rPr lang="ja-JP" altLang="en-US" sz="2000"/>
              <a:t>逆ポーランド記法！</a:t>
            </a:r>
            <a:r>
              <a:rPr lang="en-US" altLang="ja-JP" sz="2000" dirty="0"/>
              <a:t>(</a:t>
            </a:r>
            <a:r>
              <a:rPr lang="ja-JP" altLang="en-US" sz="2000"/>
              <a:t>久しぶり</a:t>
            </a:r>
            <a:r>
              <a:rPr lang="en-US" altLang="ja-JP" sz="2000" dirty="0"/>
              <a:t>!</a:t>
            </a:r>
          </a:p>
          <a:p>
            <a:pPr lvl="1"/>
            <a:r>
              <a:rPr lang="ja-JP" altLang="en-US" sz="2000"/>
              <a:t>逆ポーランド記法に書き換えた数式はスタックで簡単に計算できる</a:t>
            </a:r>
            <a:endParaRPr kumimoji="1" lang="en-US" altLang="ja-JP" sz="2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AEDA1A-95BB-A341-87F5-D77E048835A3}"/>
              </a:ext>
            </a:extLst>
          </p:cNvPr>
          <p:cNvSpPr/>
          <p:nvPr/>
        </p:nvSpPr>
        <p:spPr>
          <a:xfrm>
            <a:off x="1524269" y="2288909"/>
            <a:ext cx="1566801" cy="119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10</a:t>
            </a:r>
          </a:p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20</a:t>
            </a:r>
          </a:p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endParaRPr kumimoji="1" lang="en-US" altLang="ja-JP" sz="2400" dirty="0">
              <a:solidFill>
                <a:schemeClr val="tx1"/>
              </a:solidFill>
              <a:latin typeface="+mn-ea"/>
              <a:cs typeface="Menlo" panose="020B0609030804020204" pitchFamily="49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CC9510F-0B49-9449-B0AC-E2D9D59A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23" y="1871325"/>
            <a:ext cx="641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en-US" altLang="ja-JP" dirty="0"/>
              <a:t>VM</a:t>
            </a:r>
            <a:r>
              <a:rPr lang="ja-JP" altLang="en-US"/>
              <a:t>言語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16</a:t>
            </a:r>
            <a:r>
              <a:rPr kumimoji="1" lang="ja-JP" altLang="en-US" sz="2400">
                <a:solidFill>
                  <a:schemeClr val="tx1"/>
                </a:solidFill>
              </a:rPr>
              <a:t> ビットのデータ型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整数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>
                <a:solidFill>
                  <a:schemeClr val="tx1"/>
                </a:solidFill>
              </a:rPr>
              <a:t>真偽値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>
                <a:solidFill>
                  <a:schemeClr val="tx1"/>
                </a:solidFill>
              </a:rPr>
              <a:t>ポインタ</a:t>
            </a:r>
            <a:endParaRPr lang="en-US" altLang="ja-JP" sz="22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>
                <a:solidFill>
                  <a:schemeClr val="tx1"/>
                </a:solidFill>
              </a:rPr>
              <a:t> 種類のコマンド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rgbClr val="FF0000"/>
                </a:solidFill>
              </a:rPr>
              <a:t>算術コマンド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br>
              <a:rPr lang="en-US" altLang="ja-JP" sz="2000" dirty="0">
                <a:solidFill>
                  <a:schemeClr val="tx1"/>
                </a:solidFill>
              </a:rPr>
            </a:br>
            <a:br>
              <a:rPr lang="en-US" altLang="ja-JP" sz="2000" dirty="0">
                <a:solidFill>
                  <a:schemeClr val="tx1"/>
                </a:solidFill>
              </a:rPr>
            </a:b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2200">
                <a:solidFill>
                  <a:srgbClr val="FF0000"/>
                </a:solidFill>
              </a:rPr>
              <a:t>メモリアクセスコマンド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pPr lvl="1"/>
            <a:endParaRPr kumimoji="1" lang="en-US" altLang="ja-JP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ja-JP" sz="2000" dirty="0">
              <a:solidFill>
                <a:srgbClr val="FF0000"/>
              </a:solidFill>
            </a:endParaRPr>
          </a:p>
          <a:p>
            <a:pPr lvl="1"/>
            <a:r>
              <a:rPr lang="ja-JP" altLang="en-US" sz="2200">
                <a:solidFill>
                  <a:schemeClr val="bg2">
                    <a:lumMod val="75000"/>
                  </a:schemeClr>
                </a:solidFill>
              </a:rPr>
              <a:t>プログラムフローコマンド</a:t>
            </a:r>
            <a:endParaRPr lang="en-US" altLang="ja-JP" sz="22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kumimoji="1" lang="ja-JP" altLang="en-US" sz="2200">
                <a:solidFill>
                  <a:schemeClr val="bg2">
                    <a:lumMod val="75000"/>
                  </a:schemeClr>
                </a:solidFill>
              </a:rPr>
              <a:t>関数呼び出しコマンド</a:t>
            </a:r>
            <a:endParaRPr kumimoji="1" lang="en-US" altLang="ja-JP" sz="22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kumimoji="1" lang="ja-JP" altLang="en-US" sz="2000">
                <a:solidFill>
                  <a:schemeClr val="bg2">
                    <a:lumMod val="75000"/>
                  </a:schemeClr>
                </a:solidFill>
              </a:rPr>
              <a:t>次章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7B3936-0436-6041-85CA-4641B0D63720}"/>
              </a:ext>
            </a:extLst>
          </p:cNvPr>
          <p:cNvSpPr/>
          <p:nvPr/>
        </p:nvSpPr>
        <p:spPr>
          <a:xfrm>
            <a:off x="6096000" y="1601320"/>
            <a:ext cx="2650435" cy="3655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892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891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112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neg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</a:t>
            </a: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4C2DC0-9206-AE4A-AD2A-B5A1877E8AB6}"/>
              </a:ext>
            </a:extLst>
          </p:cNvPr>
          <p:cNvSpPr/>
          <p:nvPr/>
        </p:nvSpPr>
        <p:spPr>
          <a:xfrm>
            <a:off x="1777513" y="2753445"/>
            <a:ext cx="2090530" cy="9176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F64C0F-350B-8947-882C-8830920872D4}"/>
              </a:ext>
            </a:extLst>
          </p:cNvPr>
          <p:cNvSpPr/>
          <p:nvPr/>
        </p:nvSpPr>
        <p:spPr>
          <a:xfrm>
            <a:off x="1777513" y="4013200"/>
            <a:ext cx="2090530" cy="513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1543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827</Words>
  <Application>Microsoft Macintosh PowerPoint</Application>
  <PresentationFormat>ワイド画面</PresentationFormat>
  <Paragraphs>192</Paragraphs>
  <Slides>17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メイリオ</vt:lpstr>
      <vt:lpstr>游ゴシック</vt:lpstr>
      <vt:lpstr>Arial</vt:lpstr>
      <vt:lpstr>Menlo</vt:lpstr>
      <vt:lpstr>Trebuchet MS</vt:lpstr>
      <vt:lpstr>Wingdings 3</vt:lpstr>
      <vt:lpstr>ファセット</vt:lpstr>
      <vt:lpstr>コンピュータシステムの 理論と実装</vt:lpstr>
      <vt:lpstr>アジェンダ</vt:lpstr>
      <vt:lpstr>コンパイラ</vt:lpstr>
      <vt:lpstr>コンパイラ</vt:lpstr>
      <vt:lpstr>コンパイラ</vt:lpstr>
      <vt:lpstr>バーチャルマシン</vt:lpstr>
      <vt:lpstr>スタックマシン</vt:lpstr>
      <vt:lpstr>スタックマシン</vt:lpstr>
      <vt:lpstr>VM言語</vt:lpstr>
      <vt:lpstr>算術コマンド</vt:lpstr>
      <vt:lpstr>メモリアクセスコマンド</vt:lpstr>
      <vt:lpstr>実装</vt:lpstr>
      <vt:lpstr>実装 StackArithmetic</vt:lpstr>
      <vt:lpstr>実装 StackArithmetic</vt:lpstr>
      <vt:lpstr>実装 MemoryAccess</vt:lpstr>
      <vt:lpstr>終わり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コンピュータシステムの 理論と実装</dc:title>
  <dc:creator>正社員03</dc:creator>
  <cp:lastModifiedBy>正社員03</cp:lastModifiedBy>
  <cp:revision>370</cp:revision>
  <cp:lastPrinted>2019-09-20T11:30:09Z</cp:lastPrinted>
  <dcterms:created xsi:type="dcterms:W3CDTF">2019-09-16T08:32:51Z</dcterms:created>
  <dcterms:modified xsi:type="dcterms:W3CDTF">2019-11-08T09:53:53Z</dcterms:modified>
</cp:coreProperties>
</file>