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  <p:sldMasterId id="2147483709" r:id="rId2"/>
  </p:sldMasterIdLst>
  <p:sldIdLst>
    <p:sldId id="256" r:id="rId3"/>
    <p:sldId id="258" r:id="rId4"/>
    <p:sldId id="289" r:id="rId5"/>
    <p:sldId id="290" r:id="rId6"/>
    <p:sldId id="261" r:id="rId7"/>
    <p:sldId id="287" r:id="rId8"/>
    <p:sldId id="260" r:id="rId9"/>
    <p:sldId id="279" r:id="rId10"/>
    <p:sldId id="268" r:id="rId11"/>
    <p:sldId id="269" r:id="rId12"/>
    <p:sldId id="270" r:id="rId13"/>
    <p:sldId id="271" r:id="rId14"/>
    <p:sldId id="272" r:id="rId15"/>
    <p:sldId id="280" r:id="rId16"/>
    <p:sldId id="266" r:id="rId17"/>
    <p:sldId id="278" r:id="rId18"/>
    <p:sldId id="267" r:id="rId19"/>
    <p:sldId id="275" r:id="rId20"/>
    <p:sldId id="276" r:id="rId21"/>
    <p:sldId id="277" r:id="rId22"/>
    <p:sldId id="274" r:id="rId23"/>
    <p:sldId id="284" r:id="rId24"/>
    <p:sldId id="264" r:id="rId25"/>
    <p:sldId id="281" r:id="rId26"/>
    <p:sldId id="285" r:id="rId27"/>
    <p:sldId id="282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6"/>
    <p:restoredTop sz="94712"/>
  </p:normalViewPr>
  <p:slideViewPr>
    <p:cSldViewPr snapToGrid="0" snapToObjects="1">
      <p:cViewPr varScale="1">
        <p:scale>
          <a:sx n="125" d="100"/>
          <a:sy n="125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89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9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39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54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93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FAE09-3A7F-4F4B-AC30-F41C18079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21A9B1-9E5C-D149-9416-FED32D18D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546F4C-19A2-0B48-BFC3-B096F3FC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6C900-006B-8E4E-A1ED-28E08A6E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6BFEA-C281-2548-97ED-B18F0368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7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924C1-57EC-E44B-8660-28856A8D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B0FF5-8B6F-5B44-B5B1-C272A02E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F199DA-0770-BE4D-804B-8F8862FF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B7402-7B42-6547-A1BF-A221BCB7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180C4-5408-1443-9F31-484358DE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8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6DE10-8750-4F41-8027-CEDAD7E5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577D8F-4606-F14D-B2EB-37595FC5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4438E7-A888-A447-959B-F83C6B2F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D993F3-4ABE-4147-A4A1-96283FD5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D4101B-E865-7A4C-AF9B-5539725A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07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2E016-D675-A942-A2FE-6F1B78E2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CBC0B-E20C-A04E-8B9B-396BC5E13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735D39-B880-0E4E-BCA2-8619C5F7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FC9EA-CCDD-3442-8968-68E61D84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11/9/18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9B460B-FC91-BC4B-9C2F-B3C99F42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05FEB3-BCB6-DE43-8509-B3DC5E56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2ED90-6953-C740-BC22-3C423F78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502679-4850-8444-903D-B1016CEE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0EE182-EA48-3843-956B-73826654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566008-1D6A-D640-895D-2B40E667C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BB922D-7F47-4445-97B9-A3BB9D023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D5AB17-42DC-AA40-BA0B-212DCD68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DDADA2-5D35-E446-9E4E-5FA08D8B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B6836A-EF6E-5045-8679-800AE8BE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71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F78E-878B-DF4F-A2C9-12F13D31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9BD3B8-37F1-0F4B-86F6-C038A184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71AC63-9DC9-674E-BEAC-898A20E0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F462B7-5A9C-C543-B36B-F210C454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25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4EE273-F13A-E04B-BD71-F720C54B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5DAFB4-EBE9-C940-849B-9B85FC4C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0DB51-B258-1546-BB1C-909095EC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95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4A73C-E3F5-9048-B8AD-019853B9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66B846-949E-3842-9541-CC1387B4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790C89-E7E6-B945-8BB4-3F3DBA2B4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4AAB01-361B-A14B-9453-6565FEA1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11/9/18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E094E3-B8F8-7246-B19D-A7352D68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D6EE2D-BBF7-A243-8035-8613FED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15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E5C5C-FB36-9C49-8022-78EC1CB7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95D06F-FB42-9044-9DD5-AAA36292A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E12C84-1B1F-FC47-9DA5-F7FB1CDAA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B4F2E6-1B67-E94D-B646-B25651AC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4294D2-877C-2249-A84B-518325C7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FAC8A-403C-BF48-8D31-926ABDCB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2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DB9B0-E77B-B940-9A49-63D6190D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0F38F7-5D80-6D4A-B9E7-8C6B8338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42DA61-1036-DA43-AF16-C342C27D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90E17-EEEC-984D-BDF7-D8A6DBC7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92893E-29B4-0848-AE04-8F8AC9D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68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639DB5-B8B7-4B44-87D7-144BE013E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7DA55-7C9A-BA4E-ABC2-BA76E5FD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A4A23-5876-904C-A2C8-22C79B63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4FA68-A0C0-534C-BDAC-D2F95846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DD773C-B5B8-314E-8372-FE1F150E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9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1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7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8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7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8B8050-BF20-854F-933D-34DC9BA6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3634D-249B-4F47-BE79-50E8BE4F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65964-07E5-9A48-8352-4183B6CAA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B20F76-CBC0-2B46-9E74-B2C22EC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D62E9-A335-2F40-8762-F922F96C4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8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opsten.etherscan.io/" TargetMode="Externa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fNelk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aucet.ropsten.be:3001/" TargetMode="External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ucet.ropsten.be:3001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FE7D2-7C6D-6845-9FF5-AF7A0B988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40" y="2404534"/>
            <a:ext cx="8583929" cy="1493096"/>
          </a:xfrm>
        </p:spPr>
        <p:txBody>
          <a:bodyPr/>
          <a:lstStyle/>
          <a:p>
            <a:r>
              <a:rPr kumimoji="1" lang="en-US" altLang="ja-JP" dirty="0"/>
              <a:t>ERC20 Token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B1C3F3-9E84-7E4A-BEFC-05CA17AF9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BcTech</a:t>
            </a:r>
            <a:r>
              <a:rPr kumimoji="1" lang="en-US" altLang="ja-JP" dirty="0"/>
              <a:t> Engineer Community Meetup #1</a:t>
            </a:r>
          </a:p>
          <a:p>
            <a:r>
              <a:rPr kumimoji="1" lang="en-US" altLang="ja-JP" dirty="0"/>
              <a:t>2018/07/07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10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ERC20 Standard Token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40030"/>
            <a:ext cx="11756571" cy="53320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contract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ERC20Interface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totalSupply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()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constant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balanceOf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constant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balance);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bool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success);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transferFrom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from,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bool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success);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approve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spender,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    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bool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success);</a:t>
            </a:r>
            <a:endParaRPr lang="en-US" altLang="ja-JP" b="1" dirty="0">
              <a:solidFill>
                <a:srgbClr val="07364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allowance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owner,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spender)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constant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remaining);</a:t>
            </a:r>
          </a:p>
          <a:p>
            <a:pPr marL="0" indent="0">
              <a:buNone/>
            </a:pPr>
            <a:endParaRPr lang="en-US" altLang="ja-JP" b="1" dirty="0">
              <a:solidFill>
                <a:srgbClr val="07364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event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from,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event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Approval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owner,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spender,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48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ERC20 Standard Token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40030"/>
            <a:ext cx="11756571" cy="53320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totalSupply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()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constant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ja-JP" altLang="en-US">
                <a:solidFill>
                  <a:srgbClr val="333333"/>
                </a:solidFill>
                <a:latin typeface="Menlo" panose="020B0609030804020204" pitchFamily="49" charset="0"/>
              </a:rPr>
              <a:t>合計供給量を返す</a:t>
            </a:r>
            <a:endParaRPr lang="en-US" altLang="ja-JP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altLang="ja-JP" b="1" dirty="0">
              <a:solidFill>
                <a:srgbClr val="07364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balanceOf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constant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balance);</a:t>
            </a:r>
          </a:p>
          <a:p>
            <a:pPr marL="0" indent="0">
              <a:buNone/>
            </a:pPr>
            <a:r>
              <a:rPr lang="en-US" altLang="ja-JP" dirty="0"/>
              <a:t>owner</a:t>
            </a:r>
            <a:r>
              <a:rPr lang="ja-JP" altLang="en-US"/>
              <a:t>アカウントの残高を返す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bool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success);</a:t>
            </a:r>
          </a:p>
          <a:p>
            <a:pPr marL="0" indent="0">
              <a:buNone/>
            </a:pPr>
            <a:r>
              <a:rPr lang="en-US" altLang="ja-JP" dirty="0"/>
              <a:t>to</a:t>
            </a:r>
            <a:r>
              <a:rPr lang="ja-JP" altLang="en-US"/>
              <a:t>アカウントに指定した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tokens</a:t>
            </a:r>
            <a:r>
              <a:rPr lang="ja-JP" altLang="en-US">
                <a:solidFill>
                  <a:srgbClr val="333333"/>
                </a:solidFill>
                <a:latin typeface="Menlo" panose="020B0609030804020204" pitchFamily="49" charset="0"/>
              </a:rPr>
              <a:t>分</a:t>
            </a:r>
            <a:r>
              <a:rPr lang="ja-JP" altLang="en-US"/>
              <a:t>のトークンを送る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Transfer</a:t>
            </a:r>
            <a:r>
              <a:rPr lang="ja-JP" altLang="en-US"/>
              <a:t>イベントを発火させる必要がある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transferFrom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from,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bool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success);</a:t>
            </a:r>
          </a:p>
          <a:p>
            <a:pPr marL="0" indent="0">
              <a:buNone/>
            </a:pPr>
            <a:r>
              <a:rPr lang="en-US" altLang="ja-JP" dirty="0"/>
              <a:t>from</a:t>
            </a:r>
            <a:r>
              <a:rPr lang="ja-JP" altLang="en-US"/>
              <a:t>アカウントから</a:t>
            </a:r>
            <a:r>
              <a:rPr lang="en-US" altLang="ja-JP" dirty="0"/>
              <a:t>to</a:t>
            </a:r>
            <a:r>
              <a:rPr lang="ja-JP" altLang="en-US"/>
              <a:t>アカウントに指定された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tokens</a:t>
            </a:r>
            <a:r>
              <a:rPr lang="ja-JP" altLang="en-US">
                <a:solidFill>
                  <a:srgbClr val="333333"/>
                </a:solidFill>
                <a:latin typeface="Menlo" panose="020B0609030804020204" pitchFamily="49" charset="0"/>
              </a:rPr>
              <a:t>分</a:t>
            </a:r>
            <a:r>
              <a:rPr lang="ja-JP" altLang="en-US"/>
              <a:t>のトークンを送る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320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ERC20 Standard Token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40030"/>
            <a:ext cx="11756571" cy="53320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approve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spender,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    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bool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success);</a:t>
            </a:r>
          </a:p>
          <a:p>
            <a:pPr marL="0" indent="0">
              <a:buNone/>
            </a:pPr>
            <a:r>
              <a:rPr lang="en-US" altLang="ja-JP" dirty="0"/>
              <a:t>spender</a:t>
            </a:r>
            <a:r>
              <a:rPr lang="ja-JP" altLang="en-US"/>
              <a:t>アカウントから</a:t>
            </a:r>
            <a:r>
              <a:rPr lang="en-US" altLang="ja-JP" dirty="0"/>
              <a:t>transferFrom</a:t>
            </a:r>
            <a:r>
              <a:rPr lang="ja-JP" altLang="en-US"/>
              <a:t>で送る際に指定した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tokens</a:t>
            </a:r>
            <a:r>
              <a:rPr lang="ja-JP" altLang="en-US">
                <a:solidFill>
                  <a:srgbClr val="333333"/>
                </a:solidFill>
                <a:latin typeface="Menlo" panose="020B0609030804020204" pitchFamily="49" charset="0"/>
              </a:rPr>
              <a:t>分の</a:t>
            </a:r>
            <a:r>
              <a:rPr lang="ja-JP" altLang="en-US"/>
              <a:t>トークンを送れるように承認する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Approval</a:t>
            </a:r>
            <a:r>
              <a:rPr lang="ja-JP" altLang="en-US"/>
              <a:t>イベントを発火する必要がある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>
              <a:solidFill>
                <a:srgbClr val="07364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allowance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owner,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spender)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constant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remaining);</a:t>
            </a:r>
          </a:p>
          <a:p>
            <a:pPr marL="0" indent="0">
              <a:buNone/>
            </a:pPr>
            <a:r>
              <a:rPr lang="en-US" altLang="ja-JP" dirty="0"/>
              <a:t>spender </a:t>
            </a:r>
            <a:r>
              <a:rPr lang="ja-JP" altLang="en-US"/>
              <a:t>アカウントが </a:t>
            </a:r>
            <a:r>
              <a:rPr lang="en-US" altLang="ja-JP" dirty="0"/>
              <a:t>owner</a:t>
            </a:r>
            <a:r>
              <a:rPr lang="ja-JP" altLang="en-US"/>
              <a:t>アカウントから承認されるトークンの量を取得する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>
              <a:solidFill>
                <a:srgbClr val="07364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event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from,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tokens);</a:t>
            </a:r>
          </a:p>
          <a:p>
            <a:pPr marL="0" indent="0">
              <a:buNone/>
            </a:pPr>
            <a:r>
              <a:rPr lang="ja-JP" altLang="en-US"/>
              <a:t>トークンが送られたタイミングで発火し「どのアドレスからどのアドレスへ送られた」という情報を出力する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event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Approval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owner,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spender,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tokens);</a:t>
            </a:r>
          </a:p>
          <a:p>
            <a:pPr marL="0" indent="0">
              <a:buNone/>
            </a:pPr>
            <a:r>
              <a:rPr lang="ja-JP" altLang="en-US"/>
              <a:t>承認が行われた承認情報を出力するイベント</a:t>
            </a:r>
            <a:endParaRPr lang="en-US" altLang="ja-JP" dirty="0"/>
          </a:p>
          <a:p>
            <a:pPr marL="0" indent="0">
              <a:buNone/>
            </a:pPr>
            <a:endParaRPr lang="en-US" altLang="ja-JP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333333"/>
                </a:solidFill>
                <a:latin typeface="Menlo" panose="020B0609030804020204" pitchFamily="49" charset="0"/>
              </a:rPr>
              <a:t>上記に加えオプションとして</a:t>
            </a:r>
            <a:r>
              <a:rPr lang="ja-JP" altLang="en-US" b="1">
                <a:solidFill>
                  <a:srgbClr val="333333"/>
                </a:solidFill>
                <a:latin typeface="Menlo" panose="020B0609030804020204" pitchFamily="49" charset="0"/>
              </a:rPr>
              <a:t>トークン名</a:t>
            </a:r>
            <a:r>
              <a:rPr lang="ja-JP" altLang="en-US">
                <a:solidFill>
                  <a:srgbClr val="333333"/>
                </a:solidFill>
                <a:latin typeface="Menlo" panose="020B0609030804020204" pitchFamily="49" charset="0"/>
              </a:rPr>
              <a:t>、</a:t>
            </a:r>
            <a:r>
              <a:rPr lang="ja-JP" altLang="en-US" b="1">
                <a:solidFill>
                  <a:srgbClr val="333333"/>
                </a:solidFill>
                <a:latin typeface="Menlo" panose="020B0609030804020204" pitchFamily="49" charset="0"/>
              </a:rPr>
              <a:t>トークンシンボル</a:t>
            </a:r>
            <a:r>
              <a:rPr lang="ja-JP" altLang="en-US">
                <a:solidFill>
                  <a:srgbClr val="333333"/>
                </a:solidFill>
                <a:latin typeface="Menlo" panose="020B0609030804020204" pitchFamily="49" charset="0"/>
              </a:rPr>
              <a:t>などを指定する</a:t>
            </a:r>
            <a:endParaRPr lang="en-US" altLang="ja-JP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8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実装</a:t>
            </a:r>
            <a:r>
              <a:rPr kumimoji="1" lang="en-US" altLang="ja-JP" sz="2800" dirty="0"/>
              <a:t> – </a:t>
            </a:r>
            <a:r>
              <a:rPr kumimoji="1" lang="ja-JP" altLang="en-US" sz="280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/>
              <a:t>Remix</a:t>
            </a:r>
          </a:p>
          <a:p>
            <a:pPr lvl="1"/>
            <a:r>
              <a:rPr lang="ja-JP" altLang="en-US"/>
              <a:t>ブラウザベースの</a:t>
            </a:r>
            <a:r>
              <a:rPr lang="en-US" altLang="ja-JP" dirty="0"/>
              <a:t>IDE</a:t>
            </a:r>
          </a:p>
          <a:p>
            <a:pPr lvl="1"/>
            <a:r>
              <a:rPr lang="en-US" altLang="ja-JP" dirty="0"/>
              <a:t>Ethereum</a:t>
            </a:r>
            <a:r>
              <a:rPr lang="ja-JP" altLang="en-US"/>
              <a:t>ノードの環境構築をせずに</a:t>
            </a:r>
            <a:br>
              <a:rPr lang="en-US" altLang="ja-JP" dirty="0"/>
            </a:br>
            <a:r>
              <a:rPr lang="ja-JP" altLang="en-US"/>
              <a:t>コントラクトのコンパイル、デプロイが可能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https://remix.ethereum.org/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251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実装</a:t>
            </a:r>
            <a:r>
              <a:rPr kumimoji="1" lang="en-US" altLang="ja-JP" sz="2800" dirty="0"/>
              <a:t> – </a:t>
            </a:r>
            <a:r>
              <a:rPr kumimoji="1" lang="ja-JP" altLang="en-US" sz="280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/>
              <a:t>Remix</a:t>
            </a:r>
          </a:p>
          <a:p>
            <a:pPr lvl="1"/>
            <a:r>
              <a:rPr lang="ja-JP" altLang="en-US"/>
              <a:t>ブラウザベースの</a:t>
            </a:r>
            <a:r>
              <a:rPr lang="en-US" altLang="ja-JP" dirty="0"/>
              <a:t>IDE</a:t>
            </a:r>
          </a:p>
          <a:p>
            <a:pPr lvl="1"/>
            <a:r>
              <a:rPr lang="en-US" altLang="ja-JP" dirty="0"/>
              <a:t>Ethereum</a:t>
            </a:r>
            <a:r>
              <a:rPr lang="ja-JP" altLang="en-US"/>
              <a:t>ノードの環境構築をせずに</a:t>
            </a:r>
            <a:br>
              <a:rPr lang="en-US" altLang="ja-JP" dirty="0"/>
            </a:br>
            <a:r>
              <a:rPr lang="ja-JP" altLang="en-US"/>
              <a:t>コントラクトのコンパイル、デプロイが可能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https://remix.ethereum.org/</a:t>
            </a:r>
            <a:endParaRPr lang="en-US" altLang="ja-JP" dirty="0"/>
          </a:p>
        </p:txBody>
      </p:sp>
      <p:pic>
        <p:nvPicPr>
          <p:cNvPr id="4" name="コンテンツ プレースホルダー 10">
            <a:extLst>
              <a:ext uri="{FF2B5EF4-FFF2-40B4-BE49-F238E27FC236}">
                <a16:creationId xmlns:a16="http://schemas.microsoft.com/office/drawing/2014/main" id="{FDE0436B-E80E-DE42-A634-D7867685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726" y="973778"/>
            <a:ext cx="8042548" cy="61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ja-JP" altLang="en-US"/>
              <a:t>サンプルプロジェクトを削除</a:t>
            </a:r>
            <a:endParaRPr lang="en-US" altLang="ja-JP" dirty="0"/>
          </a:p>
          <a:p>
            <a:pPr lvl="1"/>
            <a:r>
              <a:rPr lang="en-US" altLang="ja-JP" dirty="0" err="1"/>
              <a:t>ballot.sol</a:t>
            </a:r>
            <a:r>
              <a:rPr lang="en-US" altLang="ja-JP" dirty="0"/>
              <a:t>, </a:t>
            </a:r>
            <a:r>
              <a:rPr lang="en-US" altLang="ja-JP" dirty="0" err="1"/>
              <a:t>ballot_test.sol</a:t>
            </a:r>
            <a:r>
              <a:rPr lang="en-US" altLang="ja-JP" dirty="0"/>
              <a:t> </a:t>
            </a:r>
            <a:r>
              <a:rPr lang="ja-JP" altLang="en-US"/>
              <a:t>を削除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ERC20</a:t>
            </a:r>
            <a:r>
              <a:rPr lang="ja-JP" altLang="en-US"/>
              <a:t>を実装するトークンコントラクトを追加</a:t>
            </a:r>
            <a:endParaRPr lang="en-US" altLang="ja-JP" dirty="0"/>
          </a:p>
          <a:p>
            <a:pPr lvl="1"/>
            <a:r>
              <a:rPr lang="ja-JP" altLang="en-US"/>
              <a:t>ここでは</a:t>
            </a:r>
            <a:r>
              <a:rPr lang="en-US" altLang="ja-JP" dirty="0"/>
              <a:t> MyToken </a:t>
            </a:r>
            <a:r>
              <a:rPr lang="ja-JP" altLang="en-US"/>
              <a:t>とする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2D222CC-83AE-6F4C-8122-6013C443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3848502"/>
            <a:ext cx="7721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7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ERC20 Standard Token (</a:t>
            </a:r>
            <a:r>
              <a:rPr kumimoji="1" lang="ja-JP" altLang="en-US" sz="2800"/>
              <a:t>再掲</a:t>
            </a:r>
            <a:r>
              <a:rPr kumimoji="1" lang="en-US" altLang="ja-JP" sz="2800" dirty="0"/>
              <a:t>)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40030"/>
            <a:ext cx="11756571" cy="53320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contract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ERC20Interface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totalSupply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()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constant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balanceOf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constant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balance);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bool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success);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transferFrom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from,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bool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success);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approve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spender,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    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bool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success);</a:t>
            </a:r>
            <a:endParaRPr lang="en-US" altLang="ja-JP" b="1" dirty="0">
              <a:solidFill>
                <a:srgbClr val="07364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function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allowance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owner,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spender)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public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constant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returns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remaining);</a:t>
            </a:r>
          </a:p>
          <a:p>
            <a:pPr marL="0" indent="0">
              <a:buNone/>
            </a:pPr>
            <a:endParaRPr lang="en-US" altLang="ja-JP" b="1" dirty="0">
              <a:solidFill>
                <a:srgbClr val="07364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event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from,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  event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Approval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owner,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address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ja-JP" b="1" dirty="0">
                <a:solidFill>
                  <a:srgbClr val="073642"/>
                </a:solidFill>
                <a:latin typeface="Menlo" panose="020B0609030804020204" pitchFamily="49" charset="0"/>
              </a:rPr>
              <a:t>indexed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spender, </a:t>
            </a:r>
            <a:r>
              <a:rPr lang="en-US" altLang="ja-JP" dirty="0">
                <a:solidFill>
                  <a:srgbClr val="859900"/>
                </a:solidFill>
                <a:latin typeface="Menlo" panose="020B0609030804020204" pitchFamily="49" charset="0"/>
              </a:rPr>
              <a:t>uint</a:t>
            </a: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 tokens);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57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ja-JP" altLang="en-US" sz="2800"/>
              <a:t>実装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totalSupply</a:t>
            </a:r>
          </a:p>
          <a:p>
            <a:endParaRPr lang="en-US" altLang="ja-JP" dirty="0">
              <a:solidFill>
                <a:srgbClr val="268BD2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endParaRPr lang="en-US" altLang="ja-JP" dirty="0">
              <a:highlight>
                <a:srgbClr val="C0C0C0"/>
              </a:highlight>
            </a:endParaRPr>
          </a:p>
          <a:p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balanceOf</a:t>
            </a:r>
          </a:p>
          <a:p>
            <a:endParaRPr lang="en-US" altLang="ja-JP" dirty="0">
              <a:solidFill>
                <a:srgbClr val="268BD2"/>
              </a:solidFill>
              <a:latin typeface="Menlo" panose="020B0609030804020204" pitchFamily="49" charset="0"/>
            </a:endParaRPr>
          </a:p>
          <a:p>
            <a:endParaRPr lang="en-US" altLang="ja-JP" dirty="0">
              <a:solidFill>
                <a:srgbClr val="268BD2"/>
              </a:solidFill>
              <a:latin typeface="Menlo" panose="020B0609030804020204" pitchFamily="49" charset="0"/>
            </a:endParaRPr>
          </a:p>
          <a:p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0A9261-2BED-3441-9975-A0E4367E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10" y="1734677"/>
            <a:ext cx="4140200" cy="71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0332181-6C53-A94E-B701-9FF52FED3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10" y="3203276"/>
            <a:ext cx="5080000" cy="711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0C576A8-62A6-2344-A6F2-5AA421EDA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10" y="4671875"/>
            <a:ext cx="6934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ja-JP" altLang="en-US" sz="2800"/>
              <a:t>実装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transferFrom</a:t>
            </a:r>
          </a:p>
          <a:p>
            <a:pPr lvl="1"/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6D98D8-494F-1D46-B19C-4B6F4FB2F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47" y="1737838"/>
            <a:ext cx="9324305" cy="47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3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ja-JP" altLang="en-US" sz="2800"/>
              <a:t>実装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approve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events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D0025B2-0DA8-DE41-B0B8-5B2C9410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65" y="1683711"/>
            <a:ext cx="7302500" cy="1397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01A5820-DDEE-B845-AE4D-0DEBD2C7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65" y="4355787"/>
            <a:ext cx="7531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1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今日の目的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/>
              <a:t>ERC20</a:t>
            </a:r>
            <a:r>
              <a:rPr lang="ja-JP" altLang="en-US"/>
              <a:t> に準拠した独自トークンを作成する</a:t>
            </a:r>
            <a:endParaRPr lang="en-US" altLang="ja-JP" dirty="0"/>
          </a:p>
          <a:p>
            <a:r>
              <a:rPr lang="en-US" altLang="ja-JP" dirty="0"/>
              <a:t>ERC20 </a:t>
            </a:r>
            <a:r>
              <a:rPr lang="ja-JP" altLang="en-US"/>
              <a:t>とは？</a:t>
            </a:r>
            <a:endParaRPr lang="en-US" altLang="ja-JP" dirty="0"/>
          </a:p>
          <a:p>
            <a:pPr lvl="1"/>
            <a:r>
              <a:rPr lang="ja-JP" altLang="en-US"/>
              <a:t>トークンの為の標準</a:t>
            </a:r>
            <a:r>
              <a:rPr lang="en-US" altLang="ja-JP" dirty="0"/>
              <a:t>API</a:t>
            </a:r>
          </a:p>
          <a:p>
            <a:pPr lvl="2"/>
            <a:r>
              <a:rPr lang="ja-JP" altLang="en-US"/>
              <a:t>トークンを転送するための基本的な機能を提供する</a:t>
            </a:r>
            <a:endParaRPr lang="en-US" altLang="ja-JP" dirty="0"/>
          </a:p>
          <a:p>
            <a:pPr lvl="2"/>
            <a:r>
              <a:rPr lang="ja-JP" altLang="en-US"/>
              <a:t>トークンを承認して、他のチェーン上の第三者が使うことができるようにする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標準化によってウォレットや交換所などのアプリケーションを再利用できる</a:t>
            </a:r>
            <a:endParaRPr lang="en-US" altLang="ja-JP" dirty="0"/>
          </a:p>
          <a:p>
            <a:r>
              <a:rPr lang="ja-JP" altLang="en-US"/>
              <a:t>想定</a:t>
            </a:r>
            <a:endParaRPr lang="en-US" altLang="ja-JP" dirty="0"/>
          </a:p>
          <a:p>
            <a:pPr lvl="1"/>
            <a:r>
              <a:rPr lang="ja-JP" altLang="en-US"/>
              <a:t>初めてコントラクト開発を行う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165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ja-JP" altLang="en-US" sz="2800"/>
              <a:t>実装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name</a:t>
            </a:r>
          </a:p>
          <a:p>
            <a:pPr lvl="1"/>
            <a:r>
              <a:rPr lang="ja-JP" altLang="en-US"/>
              <a:t>トークンの名前</a:t>
            </a:r>
            <a:endParaRPr lang="en-US" altLang="ja-JP" dirty="0"/>
          </a:p>
          <a:p>
            <a:r>
              <a:rPr lang="en-US" altLang="ja-JP" dirty="0">
                <a:solidFill>
                  <a:srgbClr val="268BD2"/>
                </a:solidFill>
                <a:latin typeface="Menlo" panose="020B0609030804020204" pitchFamily="49" charset="0"/>
              </a:rPr>
              <a:t>symbol</a:t>
            </a:r>
          </a:p>
          <a:p>
            <a:pPr lvl="1"/>
            <a:r>
              <a:rPr lang="ja-JP" altLang="en-US"/>
              <a:t>トークンのシンボル</a:t>
            </a:r>
            <a:endParaRPr lang="en-US" altLang="ja-JP" dirty="0"/>
          </a:p>
          <a:p>
            <a:r>
              <a:rPr lang="ja-JP" altLang="en-US">
                <a:solidFill>
                  <a:srgbClr val="268BD2"/>
                </a:solidFill>
                <a:latin typeface="Menlo" panose="020B0609030804020204" pitchFamily="49" charset="0"/>
              </a:rPr>
              <a:t>コンストラクタ</a:t>
            </a:r>
            <a:endParaRPr lang="en-US" altLang="ja-JP" dirty="0">
              <a:solidFill>
                <a:srgbClr val="268BD2"/>
              </a:solidFill>
              <a:latin typeface="Menlo" panose="020B0609030804020204" pitchFamily="49" charset="0"/>
            </a:endParaRPr>
          </a:p>
          <a:p>
            <a:pPr lvl="1"/>
            <a:r>
              <a:rPr lang="ja-JP" altLang="en-US"/>
              <a:t>トークンのデプロイ時に </a:t>
            </a:r>
            <a:r>
              <a:rPr lang="en-US" altLang="ja-JP" dirty="0"/>
              <a:t>name, symbol, </a:t>
            </a:r>
            <a:r>
              <a:rPr lang="ja-JP" altLang="en-US"/>
              <a:t>トークンの所持数を指定できるようにする</a:t>
            </a:r>
            <a:endParaRPr lang="en-US" altLang="ja-JP" dirty="0"/>
          </a:p>
          <a:p>
            <a:endParaRPr lang="en-US" altLang="ja-JP" dirty="0">
              <a:solidFill>
                <a:srgbClr val="268BD2"/>
              </a:solidFill>
              <a:latin typeface="Menlo" panose="020B0609030804020204" pitchFamily="49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7657C0-945F-5A48-98DD-392BC335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36" y="3925636"/>
            <a:ext cx="4785527" cy="26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9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ja-JP" altLang="en-US" sz="2800"/>
              <a:t>デプロイ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/>
              <a:t>MyToken </a:t>
            </a:r>
            <a:r>
              <a:rPr lang="ja-JP" altLang="en-US"/>
              <a:t>を</a:t>
            </a:r>
            <a:r>
              <a:rPr lang="en-US" altLang="ja-JP" dirty="0"/>
              <a:t> Ropsten </a:t>
            </a:r>
            <a:r>
              <a:rPr lang="ja-JP" altLang="en-US"/>
              <a:t>ネットワークにデプロイする</a:t>
            </a:r>
            <a:endParaRPr lang="en-US" altLang="ja-JP" dirty="0"/>
          </a:p>
          <a:p>
            <a:pPr lvl="1"/>
            <a:r>
              <a:rPr lang="ja-JP" altLang="en-US"/>
              <a:t>デプロイ時の引数で名前</a:t>
            </a:r>
            <a:r>
              <a:rPr lang="en-US" altLang="ja-JP" dirty="0"/>
              <a:t>, </a:t>
            </a:r>
            <a:r>
              <a:rPr lang="ja-JP" altLang="en-US"/>
              <a:t>シンボルなどを指定する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E10764B-A8E0-B94E-AE34-EF3AB6E0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62" y="2124454"/>
            <a:ext cx="7684476" cy="40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3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ja-JP" altLang="en-US" sz="2800"/>
              <a:t>デプロイ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ja-JP" altLang="en-US"/>
              <a:t>パラメータを確認</a:t>
            </a:r>
            <a:endParaRPr lang="en-US" altLang="ja-JP" dirty="0"/>
          </a:p>
          <a:p>
            <a:pPr lvl="1"/>
            <a:r>
              <a:rPr lang="ja-JP" altLang="en-US"/>
              <a:t>引数で与えた値と等しい</a:t>
            </a:r>
            <a:endParaRPr lang="en-US" altLang="ja-JP" dirty="0"/>
          </a:p>
          <a:p>
            <a:pPr lvl="2"/>
            <a:r>
              <a:rPr lang="en-US" altLang="ja-JP" dirty="0"/>
              <a:t>name</a:t>
            </a:r>
          </a:p>
          <a:p>
            <a:pPr lvl="2"/>
            <a:r>
              <a:rPr lang="en-US" altLang="ja-JP" dirty="0"/>
              <a:t>symbol</a:t>
            </a:r>
          </a:p>
          <a:p>
            <a:pPr lvl="2"/>
            <a:r>
              <a:rPr lang="en-US" altLang="ja-JP" dirty="0"/>
              <a:t>balanceOf(</a:t>
            </a:r>
            <a:r>
              <a:rPr lang="ja-JP" altLang="en-US"/>
              <a:t>デプロイアカウント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/>
              <a:t>＝</a:t>
            </a:r>
            <a:r>
              <a:rPr lang="en-US" altLang="ja-JP" dirty="0"/>
              <a:t> totalSupply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1B7B2D5-BF34-684B-B406-F8E3B56E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60" y="973778"/>
            <a:ext cx="4214450" cy="55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1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ja-JP" altLang="en-US" sz="2800"/>
              <a:t>デプロイ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/>
              <a:t>Etherscan </a:t>
            </a:r>
            <a:r>
              <a:rPr lang="ja-JP" altLang="en-US"/>
              <a:t>でデプロイされたトークンコントラクトを確認する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https://ropsten.etherscan.io/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D6CC0B-8B7B-5842-8BE9-ED52655FA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80" y="2467638"/>
            <a:ext cx="9489440" cy="37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トークンの</a:t>
            </a:r>
            <a:r>
              <a:rPr lang="ja-JP" altLang="en-US" sz="2800"/>
              <a:t>送付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ja-JP" altLang="en-US"/>
              <a:t>トークンを作成したアカウントとは別のアカウントに送付する</a:t>
            </a:r>
            <a:endParaRPr lang="en-US" altLang="ja-JP" dirty="0"/>
          </a:p>
          <a:p>
            <a:pPr lvl="1"/>
            <a:r>
              <a:rPr lang="ja-JP" altLang="en-US"/>
              <a:t>別の参加者</a:t>
            </a:r>
            <a:r>
              <a:rPr lang="en-US" altLang="ja-JP" dirty="0"/>
              <a:t> </a:t>
            </a:r>
            <a:r>
              <a:rPr lang="ja-JP" altLang="en-US"/>
              <a:t>または</a:t>
            </a:r>
            <a:r>
              <a:rPr lang="en-US" altLang="ja-JP" dirty="0"/>
              <a:t> Metamask </a:t>
            </a:r>
            <a:r>
              <a:rPr lang="ja-JP" altLang="en-US"/>
              <a:t>でもう一つアカウントを作成する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3F7342-B098-A346-BD3F-B3A65E21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2648847"/>
            <a:ext cx="4254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1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トークンの</a:t>
            </a:r>
            <a:r>
              <a:rPr lang="ja-JP" altLang="en-US" sz="2800"/>
              <a:t>送付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ja-JP" altLang="en-US"/>
              <a:t>トークンを作成したアカウントとは別のアカウントに送付する</a:t>
            </a:r>
            <a:endParaRPr lang="en-US" altLang="ja-JP" dirty="0"/>
          </a:p>
          <a:p>
            <a:pPr lvl="1"/>
            <a:r>
              <a:rPr lang="ja-JP" altLang="en-US"/>
              <a:t>別の参加者</a:t>
            </a:r>
            <a:r>
              <a:rPr lang="en-US" altLang="ja-JP" dirty="0"/>
              <a:t> </a:t>
            </a:r>
            <a:r>
              <a:rPr lang="ja-JP" altLang="en-US"/>
              <a:t>または</a:t>
            </a:r>
            <a:r>
              <a:rPr lang="en-US" altLang="ja-JP" dirty="0"/>
              <a:t> Metamask </a:t>
            </a:r>
            <a:r>
              <a:rPr lang="ja-JP" altLang="en-US"/>
              <a:t>でもう一つアカウントを作成する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E101B31-4100-0D41-9DE1-1C3477F6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08" y="2165467"/>
            <a:ext cx="7362184" cy="40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29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送付履歴の確認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A7BF8D3-72D4-0148-B71A-2C85F3E9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902" y="1139825"/>
            <a:ext cx="9884195" cy="5037138"/>
          </a:xfrm>
        </p:spPr>
      </p:pic>
    </p:spTree>
    <p:extLst>
      <p:ext uri="{BB962C8B-B14F-4D97-AF65-F5344CB8AC3E}">
        <p14:creationId xmlns:p14="http://schemas.microsoft.com/office/powerpoint/2010/main" val="325972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ERC20 </a:t>
            </a:r>
            <a:r>
              <a:rPr lang="ja-JP" altLang="en-US"/>
              <a:t>で定められたインターフェースを実装した</a:t>
            </a:r>
            <a:br>
              <a:rPr lang="en-US" altLang="ja-JP" dirty="0"/>
            </a:br>
            <a:r>
              <a:rPr lang="ja-JP" altLang="en-US"/>
              <a:t>トークンコントラクトを作成した</a:t>
            </a:r>
            <a:endParaRPr lang="en-US" altLang="ja-JP" dirty="0"/>
          </a:p>
          <a:p>
            <a:r>
              <a:rPr lang="en-US" altLang="ja-JP" dirty="0"/>
              <a:t>ERC20</a:t>
            </a:r>
            <a:r>
              <a:rPr lang="ja-JP" altLang="en-US"/>
              <a:t> を満たす事で</a:t>
            </a:r>
            <a:r>
              <a:rPr lang="en-US" altLang="ja-JP" dirty="0"/>
              <a:t>Etherscan</a:t>
            </a:r>
            <a:r>
              <a:rPr lang="ja-JP" altLang="en-US"/>
              <a:t>や</a:t>
            </a:r>
            <a:r>
              <a:rPr lang="en-US" altLang="ja-JP" dirty="0"/>
              <a:t>Metamask</a:t>
            </a:r>
            <a:r>
              <a:rPr lang="ja-JP" altLang="en-US"/>
              <a:t>など</a:t>
            </a:r>
            <a:br>
              <a:rPr lang="en-US" altLang="ja-JP" dirty="0"/>
            </a:br>
            <a:r>
              <a:rPr lang="ja-JP" altLang="en-US"/>
              <a:t>既存のサービスを容易に利用する事ができる</a:t>
            </a:r>
            <a:endParaRPr lang="en-US" altLang="ja-JP" dirty="0"/>
          </a:p>
          <a:p>
            <a:r>
              <a:rPr lang="ja-JP" altLang="en-US"/>
              <a:t>ユーザーアカウント同士でトークンの送付ができる事を確認した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TODO:</a:t>
            </a:r>
          </a:p>
          <a:p>
            <a:pPr lvl="1"/>
            <a:r>
              <a:rPr lang="ja-JP" altLang="en-US"/>
              <a:t>今回は時間の都合上触れられなかったが、</a:t>
            </a:r>
            <a:r>
              <a:rPr lang="en-US" altLang="ja-JP" dirty="0"/>
              <a:t>ERC20</a:t>
            </a:r>
            <a:r>
              <a:rPr lang="ja-JP" altLang="en-US"/>
              <a:t>トークンを用いるサービスでは</a:t>
            </a:r>
            <a:r>
              <a:rPr lang="en-US" altLang="ja-JP" dirty="0"/>
              <a:t>approve</a:t>
            </a:r>
            <a:r>
              <a:rPr lang="ja-JP" altLang="en-US"/>
              <a:t>と</a:t>
            </a:r>
            <a:r>
              <a:rPr lang="en-US" altLang="ja-JP" dirty="0"/>
              <a:t>transferFrom</a:t>
            </a:r>
            <a:r>
              <a:rPr lang="ja-JP" altLang="en-US"/>
              <a:t>を利用する</a:t>
            </a:r>
            <a:endParaRPr lang="en-US" altLang="ja-JP" dirty="0"/>
          </a:p>
          <a:p>
            <a:pPr lvl="1"/>
            <a:r>
              <a:rPr lang="ja-JP" altLang="en-US"/>
              <a:t>今回は</a:t>
            </a:r>
            <a:r>
              <a:rPr lang="ja-JP" altLang="en-US">
                <a:solidFill>
                  <a:srgbClr val="333333"/>
                </a:solidFill>
                <a:latin typeface="Menlo" panose="020B0609030804020204" pitchFamily="49" charset="0"/>
              </a:rPr>
              <a:t>供給量をデプロイ時に決めてしまっているが、</a:t>
            </a:r>
            <a:br>
              <a:rPr lang="en-US" altLang="ja-JP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ja-JP" altLang="en-US">
                <a:solidFill>
                  <a:srgbClr val="333333"/>
                </a:solidFill>
                <a:latin typeface="Menlo" panose="020B0609030804020204" pitchFamily="49" charset="0"/>
              </a:rPr>
              <a:t>発行体が発行できるようにするなど要件によって拡張する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214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ja-JP" altLang="en-US" sz="2800"/>
              <a:t>私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ja-JP" altLang="en-US"/>
              <a:t>ソフトウェア</a:t>
            </a:r>
            <a:r>
              <a:rPr lang="en-US" altLang="ja-JP" dirty="0"/>
              <a:t>/</a:t>
            </a:r>
            <a:r>
              <a:rPr lang="ja-JP" altLang="en-US"/>
              <a:t>インフラエンジニア</a:t>
            </a:r>
            <a:endParaRPr lang="en-US" altLang="ja-JP" dirty="0"/>
          </a:p>
          <a:p>
            <a:pPr lvl="1"/>
            <a:r>
              <a:rPr lang="ja-JP" altLang="en-US"/>
              <a:t>主にゲームのサーバサイド</a:t>
            </a:r>
            <a:endParaRPr lang="en-US" altLang="ja-JP" dirty="0"/>
          </a:p>
          <a:p>
            <a:pPr lvl="2"/>
            <a:r>
              <a:rPr kumimoji="1" lang="ja-JP" altLang="en-US"/>
              <a:t>アーケードゲーム</a:t>
            </a:r>
            <a:endParaRPr kumimoji="1" lang="en-US" altLang="ja-JP" dirty="0"/>
          </a:p>
          <a:p>
            <a:pPr lvl="2"/>
            <a:r>
              <a:rPr kumimoji="1" lang="ja-JP" altLang="en-US"/>
              <a:t>スマートフォンゲーム とかを作っています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非ブロックチェーン</a:t>
            </a:r>
            <a:r>
              <a:rPr lang="en-US" altLang="ja-JP" dirty="0"/>
              <a:t>/</a:t>
            </a:r>
            <a:r>
              <a:rPr lang="ja-JP" altLang="en-US"/>
              <a:t>非仮想通貨エンジニア</a:t>
            </a:r>
            <a:endParaRPr lang="en-US" altLang="ja-JP" dirty="0"/>
          </a:p>
          <a:p>
            <a:pPr lvl="1"/>
            <a:r>
              <a:rPr kumimoji="1" lang="ja-JP" altLang="en-US"/>
              <a:t>ブロックチェーン</a:t>
            </a:r>
            <a:endParaRPr kumimoji="1" lang="en-US" altLang="ja-JP" dirty="0"/>
          </a:p>
          <a:p>
            <a:pPr lvl="2"/>
            <a:r>
              <a:rPr lang="en-US" altLang="ja-JP" dirty="0"/>
              <a:t>Bitcoin </a:t>
            </a:r>
            <a:r>
              <a:rPr lang="ja-JP" altLang="en-US"/>
              <a:t>のコードも読んだ事がない</a:t>
            </a:r>
            <a:r>
              <a:rPr lang="en-US" altLang="ja-JP" dirty="0"/>
              <a:t>…</a:t>
            </a:r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96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ja-JP" altLang="en-US" sz="2800"/>
              <a:t>私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>
            <a:normAutofit/>
          </a:bodyPr>
          <a:lstStyle/>
          <a:p>
            <a:r>
              <a:rPr lang="ja-JP" altLang="en-US"/>
              <a:t>ソフトウェア</a:t>
            </a:r>
            <a:r>
              <a:rPr lang="en-US" altLang="ja-JP" dirty="0"/>
              <a:t>/</a:t>
            </a:r>
            <a:r>
              <a:rPr lang="ja-JP" altLang="en-US"/>
              <a:t>インフラエンジニア</a:t>
            </a:r>
            <a:endParaRPr lang="en-US" altLang="ja-JP" dirty="0"/>
          </a:p>
          <a:p>
            <a:pPr lvl="1"/>
            <a:r>
              <a:rPr lang="ja-JP" altLang="en-US"/>
              <a:t>主にゲームのサーバサイド</a:t>
            </a:r>
            <a:endParaRPr lang="en-US" altLang="ja-JP" dirty="0"/>
          </a:p>
          <a:p>
            <a:pPr lvl="2"/>
            <a:r>
              <a:rPr kumimoji="1" lang="ja-JP" altLang="en-US"/>
              <a:t>アーケードゲーム</a:t>
            </a:r>
            <a:endParaRPr kumimoji="1" lang="en-US" altLang="ja-JP" dirty="0"/>
          </a:p>
          <a:p>
            <a:pPr lvl="2"/>
            <a:r>
              <a:rPr kumimoji="1" lang="ja-JP" altLang="en-US"/>
              <a:t>スマートフォンゲーム とかを作っています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非ブロックチェーン</a:t>
            </a:r>
            <a:r>
              <a:rPr lang="en-US" altLang="ja-JP" dirty="0"/>
              <a:t>/</a:t>
            </a:r>
            <a:r>
              <a:rPr lang="ja-JP" altLang="en-US"/>
              <a:t>非仮想通貨エンジニア</a:t>
            </a:r>
            <a:endParaRPr lang="en-US" altLang="ja-JP" dirty="0"/>
          </a:p>
          <a:p>
            <a:pPr lvl="1"/>
            <a:r>
              <a:rPr kumimoji="1" lang="ja-JP" altLang="en-US"/>
              <a:t>ブロックチェーン</a:t>
            </a:r>
            <a:endParaRPr kumimoji="1" lang="en-US" altLang="ja-JP" dirty="0"/>
          </a:p>
          <a:p>
            <a:pPr lvl="2"/>
            <a:r>
              <a:rPr lang="en-US" altLang="ja-JP" dirty="0"/>
              <a:t>Bitcoin </a:t>
            </a:r>
            <a:r>
              <a:rPr lang="ja-JP" altLang="en-US"/>
              <a:t>のコードも読んだ事がない</a:t>
            </a:r>
            <a:r>
              <a:rPr lang="en-US" altLang="ja-JP"/>
              <a:t>…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初学者の初学者向けのハンズオンと聞いてきました</a:t>
            </a:r>
            <a:r>
              <a:rPr lang="en-US" altLang="ja-JP" dirty="0"/>
              <a:t>😨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697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ja-JP" altLang="en-US" sz="2800"/>
              <a:t>作業の流れ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/>
              <a:t>Metamask</a:t>
            </a:r>
            <a:r>
              <a:rPr lang="ja-JP" altLang="en-US"/>
              <a:t>のインストール</a:t>
            </a:r>
            <a:endParaRPr lang="en-US" altLang="ja-JP" dirty="0"/>
          </a:p>
          <a:p>
            <a:r>
              <a:rPr lang="en-US" altLang="ja-JP" dirty="0"/>
              <a:t>Ether</a:t>
            </a:r>
            <a:r>
              <a:rPr lang="ja-JP" altLang="en-US"/>
              <a:t>を取得する</a:t>
            </a:r>
            <a:endParaRPr lang="en-US" altLang="ja-JP" dirty="0"/>
          </a:p>
          <a:p>
            <a:r>
              <a:rPr lang="en-US" altLang="ja-JP" dirty="0"/>
              <a:t>ERC20 Token Standard</a:t>
            </a:r>
            <a:r>
              <a:rPr lang="ja-JP" altLang="en-US"/>
              <a:t> について</a:t>
            </a:r>
            <a:endParaRPr lang="en-US" altLang="ja-JP" dirty="0"/>
          </a:p>
          <a:p>
            <a:r>
              <a:rPr lang="ja-JP" altLang="en-US"/>
              <a:t>実装</a:t>
            </a:r>
            <a:r>
              <a:rPr lang="en-US" altLang="ja-JP" dirty="0"/>
              <a:t>, </a:t>
            </a:r>
            <a:r>
              <a:rPr lang="ja-JP" altLang="en-US"/>
              <a:t>デプロイ</a:t>
            </a:r>
            <a:endParaRPr lang="en-US" altLang="ja-JP" dirty="0"/>
          </a:p>
          <a:p>
            <a:r>
              <a:rPr lang="ja-JP" altLang="en-US"/>
              <a:t>トークンの送付</a:t>
            </a:r>
            <a:endParaRPr lang="en-US" altLang="ja-JP" dirty="0"/>
          </a:p>
          <a:p>
            <a:r>
              <a:rPr lang="ja-JP" altLang="en-US"/>
              <a:t>履歴の確認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スライドで使うソースコード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https://git.io/fNelk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068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Metamask</a:t>
            </a:r>
            <a:r>
              <a:rPr lang="ja-JP" altLang="en-US" sz="2800"/>
              <a:t>のインストール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/>
              <a:t> Metamask</a:t>
            </a:r>
          </a:p>
          <a:p>
            <a:pPr lvl="1"/>
            <a:r>
              <a:rPr lang="en-US" altLang="ja-JP" dirty="0"/>
              <a:t>Chrome </a:t>
            </a:r>
            <a:r>
              <a:rPr lang="ja-JP" altLang="en-US"/>
              <a:t>アドオンの </a:t>
            </a:r>
            <a:r>
              <a:rPr lang="en-US" altLang="ja-JP" dirty="0"/>
              <a:t>Ethereum</a:t>
            </a:r>
            <a:r>
              <a:rPr lang="ja-JP" altLang="en-US"/>
              <a:t> </a:t>
            </a:r>
            <a:r>
              <a:rPr lang="en-US" altLang="ja-JP" dirty="0"/>
              <a:t>wallet</a:t>
            </a:r>
          </a:p>
          <a:p>
            <a:pPr lvl="1"/>
            <a:r>
              <a:rPr lang="en-US" altLang="ja-JP" dirty="0">
                <a:hlinkClick r:id="rId2"/>
              </a:rPr>
              <a:t>https://metamask.io/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ブラウザ上の</a:t>
            </a:r>
            <a:r>
              <a:rPr lang="en-US" altLang="ja-JP" dirty="0"/>
              <a:t>Ethereum</a:t>
            </a:r>
            <a:r>
              <a:rPr lang="ja-JP" altLang="en-US"/>
              <a:t>アプリケーションを利用できるようになる</a:t>
            </a:r>
            <a:endParaRPr lang="en-US" altLang="ja-JP" dirty="0">
              <a:hlinkClick r:id="rId3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A2DD8AC-C07B-8C4F-AD6D-AD2F7BF28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582" y="3234690"/>
            <a:ext cx="3960218" cy="34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Ethereum</a:t>
            </a:r>
            <a:r>
              <a:rPr kumimoji="1" lang="ja-JP" altLang="en-US" sz="2800"/>
              <a:t> 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ja-JP" altLang="en-US"/>
              <a:t>メインネット</a:t>
            </a:r>
            <a:endParaRPr lang="en-US" altLang="ja-JP" dirty="0"/>
          </a:p>
          <a:p>
            <a:pPr lvl="1"/>
            <a:r>
              <a:rPr lang="ja-JP" altLang="en-US"/>
              <a:t>所謂本番ネットワーク</a:t>
            </a:r>
            <a:endParaRPr lang="en-US" altLang="ja-JP" dirty="0"/>
          </a:p>
          <a:p>
            <a:r>
              <a:rPr lang="ja-JP" altLang="en-US"/>
              <a:t>テストネット</a:t>
            </a:r>
            <a:endParaRPr lang="en-US" altLang="ja-JP" dirty="0"/>
          </a:p>
          <a:p>
            <a:pPr lvl="1"/>
            <a:r>
              <a:rPr lang="ja-JP" altLang="en-US"/>
              <a:t>検証用ネットワーク</a:t>
            </a:r>
            <a:endParaRPr lang="en-US" altLang="ja-JP" dirty="0"/>
          </a:p>
          <a:p>
            <a:pPr lvl="2"/>
            <a:r>
              <a:rPr lang="en-US" altLang="ja-JP" dirty="0"/>
              <a:t>Ropsten</a:t>
            </a:r>
          </a:p>
          <a:p>
            <a:pPr lvl="2"/>
            <a:r>
              <a:rPr lang="en-US" altLang="ja-JP" dirty="0"/>
              <a:t>Rinkeby</a:t>
            </a:r>
            <a:r>
              <a:rPr lang="ja-JP" altLang="en-US"/>
              <a:t> など</a:t>
            </a:r>
            <a:endParaRPr lang="en-US" altLang="ja-JP" dirty="0"/>
          </a:p>
          <a:p>
            <a:r>
              <a:rPr lang="ja-JP" altLang="en-US"/>
              <a:t>プライベート・ネットワーク</a:t>
            </a:r>
            <a:endParaRPr lang="en-US" altLang="ja-JP" dirty="0"/>
          </a:p>
          <a:p>
            <a:pPr lvl="1"/>
            <a:r>
              <a:rPr lang="ja-JP" altLang="en-US"/>
              <a:t>個人</a:t>
            </a:r>
            <a:r>
              <a:rPr lang="en-US" altLang="ja-JP" dirty="0"/>
              <a:t>/</a:t>
            </a:r>
            <a:r>
              <a:rPr lang="ja-JP" altLang="en-US"/>
              <a:t>または閉じた組織内でプライベートチェーンを立ち上げ</a:t>
            </a:r>
            <a:endParaRPr lang="en-US" altLang="ja-JP" dirty="0"/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31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Ethereum</a:t>
            </a:r>
            <a:r>
              <a:rPr kumimoji="1" lang="ja-JP" altLang="en-US" sz="2800"/>
              <a:t> 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ja-JP" altLang="en-US"/>
              <a:t>メインネット</a:t>
            </a:r>
            <a:endParaRPr lang="en-US" altLang="ja-JP" dirty="0"/>
          </a:p>
          <a:p>
            <a:pPr lvl="1"/>
            <a:r>
              <a:rPr lang="ja-JP" altLang="en-US"/>
              <a:t>所謂本番ネットワーク</a:t>
            </a:r>
            <a:endParaRPr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テストネット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検証用ネットワーク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Ropsten</a:t>
            </a:r>
          </a:p>
          <a:p>
            <a:pPr lvl="2"/>
            <a:r>
              <a:rPr lang="en-US" altLang="ja-JP" dirty="0"/>
              <a:t>Rinkeby</a:t>
            </a:r>
            <a:r>
              <a:rPr lang="ja-JP" altLang="en-US"/>
              <a:t> など</a:t>
            </a:r>
            <a:endParaRPr lang="en-US" altLang="ja-JP" dirty="0"/>
          </a:p>
          <a:p>
            <a:r>
              <a:rPr lang="ja-JP" altLang="en-US"/>
              <a:t>プライベート・ネットワーク</a:t>
            </a:r>
            <a:endParaRPr lang="en-US" altLang="ja-JP" dirty="0"/>
          </a:p>
          <a:p>
            <a:pPr lvl="1"/>
            <a:r>
              <a:rPr lang="ja-JP" altLang="en-US"/>
              <a:t>個人</a:t>
            </a:r>
            <a:r>
              <a:rPr lang="en-US" altLang="ja-JP" dirty="0"/>
              <a:t>/</a:t>
            </a:r>
            <a:r>
              <a:rPr lang="ja-JP" altLang="en-US"/>
              <a:t>または閉じた組織内でプライベートチェーンを立ち上げ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76285ED-6C42-5347-8548-3F8D311F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0" y="1439863"/>
            <a:ext cx="45085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7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0EE09-3588-434B-8AA7-A3AD20B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Ether </a:t>
            </a:r>
            <a:r>
              <a:rPr kumimoji="1" lang="ja-JP" altLang="en-US" sz="2800"/>
              <a:t>の受け取り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D9CB-1BFD-6542-A78A-C27C9FA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036932"/>
          </a:xfrm>
        </p:spPr>
        <p:txBody>
          <a:bodyPr/>
          <a:lstStyle/>
          <a:p>
            <a:r>
              <a:rPr lang="en-US" altLang="ja-JP" dirty="0"/>
              <a:t>Ether</a:t>
            </a:r>
            <a:r>
              <a:rPr lang="ja-JP" altLang="en-US"/>
              <a:t>はトークンの生成</a:t>
            </a:r>
            <a:r>
              <a:rPr lang="en-US" altLang="ja-JP" dirty="0"/>
              <a:t>, </a:t>
            </a:r>
            <a:r>
              <a:rPr lang="ja-JP" altLang="en-US"/>
              <a:t>送付などに必要</a:t>
            </a:r>
            <a:endParaRPr lang="en-US" altLang="ja-JP" dirty="0"/>
          </a:p>
          <a:p>
            <a:r>
              <a:rPr lang="en-US" altLang="ja-JP" dirty="0"/>
              <a:t>Ethereum Ropsten Faucet</a:t>
            </a:r>
            <a:r>
              <a:rPr lang="ja-JP" altLang="en-US"/>
              <a:t> から乞食る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http://faucet.ropsten.be:3001/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1487B5-D318-D64F-934A-4119836B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8990"/>
            <a:ext cx="8412678" cy="27720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6C09F0B-5371-C54A-8C35-D9636545A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773" y="3351649"/>
            <a:ext cx="3132347" cy="299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{11427224-43C2-4D44-A1CF-F9050ED7BFE3}tf10001060</Template>
  <TotalTime>955</TotalTime>
  <Words>1037</Words>
  <Application>Microsoft Macintosh PowerPoint</Application>
  <PresentationFormat>ワイド画面</PresentationFormat>
  <Paragraphs>207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36" baseType="lpstr">
      <vt:lpstr>メイリオ</vt:lpstr>
      <vt:lpstr>游ゴシック</vt:lpstr>
      <vt:lpstr>游ゴシック Light</vt:lpstr>
      <vt:lpstr>Arial</vt:lpstr>
      <vt:lpstr>Menlo</vt:lpstr>
      <vt:lpstr>Trebuchet MS</vt:lpstr>
      <vt:lpstr>Wingdings 3</vt:lpstr>
      <vt:lpstr>ファセット</vt:lpstr>
      <vt:lpstr>Office テーマ</vt:lpstr>
      <vt:lpstr>ERC20 Token</vt:lpstr>
      <vt:lpstr>今日の目的</vt:lpstr>
      <vt:lpstr>私</vt:lpstr>
      <vt:lpstr>私</vt:lpstr>
      <vt:lpstr>作業の流れ</vt:lpstr>
      <vt:lpstr>Metamaskのインストール</vt:lpstr>
      <vt:lpstr>Ethereum ネットワーク</vt:lpstr>
      <vt:lpstr>Ethereum ネットワーク</vt:lpstr>
      <vt:lpstr>Ether の受け取り</vt:lpstr>
      <vt:lpstr>ERC20 Standard Token</vt:lpstr>
      <vt:lpstr>ERC20 Standard Token</vt:lpstr>
      <vt:lpstr>ERC20 Standard Token</vt:lpstr>
      <vt:lpstr>実装 – 開発環境</vt:lpstr>
      <vt:lpstr>実装 – 開発環境</vt:lpstr>
      <vt:lpstr>実装</vt:lpstr>
      <vt:lpstr>ERC20 Standard Token (再掲)</vt:lpstr>
      <vt:lpstr>実装</vt:lpstr>
      <vt:lpstr>実装</vt:lpstr>
      <vt:lpstr>実装</vt:lpstr>
      <vt:lpstr>実装</vt:lpstr>
      <vt:lpstr>デプロイ</vt:lpstr>
      <vt:lpstr>デプロイ</vt:lpstr>
      <vt:lpstr>デプロイ</vt:lpstr>
      <vt:lpstr>トークンの送付</vt:lpstr>
      <vt:lpstr>トークンの送付</vt:lpstr>
      <vt:lpstr>送付履歴の確認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ERC20 Token</dc:title>
  <dc:creator>正社員03</dc:creator>
  <cp:lastModifiedBy>正社員03</cp:lastModifiedBy>
  <cp:revision>158</cp:revision>
  <dcterms:created xsi:type="dcterms:W3CDTF">2018-07-06T09:14:55Z</dcterms:created>
  <dcterms:modified xsi:type="dcterms:W3CDTF">2018-11-09T02:53:01Z</dcterms:modified>
</cp:coreProperties>
</file>