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57" r:id="rId3"/>
    <p:sldId id="258" r:id="rId4"/>
    <p:sldId id="276" r:id="rId5"/>
    <p:sldId id="260" r:id="rId6"/>
    <p:sldId id="271" r:id="rId7"/>
    <p:sldId id="272" r:id="rId8"/>
    <p:sldId id="259" r:id="rId9"/>
    <p:sldId id="273" r:id="rId10"/>
    <p:sldId id="266" r:id="rId11"/>
    <p:sldId id="274" r:id="rId12"/>
    <p:sldId id="275" r:id="rId13"/>
    <p:sldId id="261" r:id="rId14"/>
    <p:sldId id="262" r:id="rId15"/>
    <p:sldId id="264" r:id="rId16"/>
    <p:sldId id="263" r:id="rId17"/>
    <p:sldId id="265" r:id="rId18"/>
    <p:sldId id="267" r:id="rId19"/>
    <p:sldId id="268" r:id="rId20"/>
    <p:sldId id="269" r:id="rId21"/>
    <p:sldId id="270" r:id="rId22"/>
    <p:sldId id="283" r:id="rId23"/>
    <p:sldId id="277" r:id="rId24"/>
    <p:sldId id="280"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p:restoredTop sz="94694"/>
  </p:normalViewPr>
  <p:slideViewPr>
    <p:cSldViewPr snapToGrid="0" snapToObjects="1">
      <p:cViewPr varScale="1">
        <p:scale>
          <a:sx n="107" d="100"/>
          <a:sy n="107" d="100"/>
        </p:scale>
        <p:origin x="192"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0F8F7-347D-9144-AC7A-5D7B1B4E5859}" type="datetimeFigureOut">
              <a:rPr kumimoji="1" lang="ja-JP" altLang="en-US" smtClean="0"/>
              <a:t>2019/9/20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00B8C-3729-E746-A39A-388B0414567F}" type="slidenum">
              <a:rPr kumimoji="1" lang="ja-JP" altLang="en-US" smtClean="0"/>
              <a:t>‹#›</a:t>
            </a:fld>
            <a:endParaRPr kumimoji="1" lang="ja-JP" altLang="en-US"/>
          </a:p>
        </p:txBody>
      </p:sp>
    </p:spTree>
    <p:extLst>
      <p:ext uri="{BB962C8B-B14F-4D97-AF65-F5344CB8AC3E}">
        <p14:creationId xmlns:p14="http://schemas.microsoft.com/office/powerpoint/2010/main" val="25317155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11BAE01-86CF-4C44-B079-596BC926057E}"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E52B83-8C4A-6948-A86B-EB10235B00AE}"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1D03D72-E2D3-9045-975A-6BA1CBD6ADCC}"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7AE38A-AFD0-6F40-911D-84712C3D7447}"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F22B7-A26F-8042-BFC9-6D2A60788F00}"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0FFDCB6-8D20-7E49-B1A8-28B0BE049B58}"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0A514F-1DC9-BE4A-916D-377ED4901449}"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65F0C8B-92C2-B246-A5C0-4599BD4176C8}"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AA6C934-D09A-0947-8CCA-962A61F6D5DB}"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7904B20-9358-EF41-B916-B6D99801A03A}" type="datetime1">
              <a:rPr lang="ja-JP" altLang="en-US" smtClean="0"/>
              <a:t>2019/9/20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1430215"/>
            <a:ext cx="4184035" cy="4611146"/>
          </a:xfrm>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5089970" y="1430215"/>
            <a:ext cx="4184034" cy="461114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985AD94-5FBC-CF4E-8890-CA6B69F6F163}" type="datetime1">
              <a:rPr lang="ja-JP" altLang="en-US" smtClean="0"/>
              <a:t>2019/9/20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1481049"/>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057311"/>
            <a:ext cx="4185623" cy="3984051"/>
          </a:xfrm>
        </p:spPr>
        <p:txBody>
          <a:bodyPr>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5088383" y="1481049"/>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057311"/>
            <a:ext cx="4185617" cy="398405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6A18F7C-BFDF-3540-BD3D-298B474A4D8F}" type="datetime1">
              <a:rPr lang="ja-JP" altLang="en-US" smtClean="0"/>
              <a:t>2019/9/20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A7FA433-AC53-964F-B4A7-CA7518DE8995}" type="datetime1">
              <a:rPr lang="ja-JP" altLang="en-US" smtClean="0"/>
              <a:t>2019/9/20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2F906-9FE7-A145-9DB2-C7FCF25C0250}" type="datetime1">
              <a:rPr lang="ja-JP" altLang="en-US" smtClean="0"/>
              <a:t>2019/9/20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3C782B-DB59-E44F-9666-EEA41BD1740F}" type="datetime1">
              <a:rPr lang="ja-JP" altLang="en-US" smtClean="0"/>
              <a:t>2019/9/20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E2686B-2AA1-9145-9EDC-2F7FCC05CA3F}" type="datetime1">
              <a:rPr lang="ja-JP" altLang="en-US" smtClean="0"/>
              <a:t>2019/9/20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734351"/>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1435497"/>
            <a:ext cx="8596668" cy="460586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76A17F-3773-FD40-8A23-2E59D5326D7B}" type="datetime1">
              <a:rPr lang="ja-JP" altLang="en-US" smtClean="0"/>
              <a:t>2019/9/20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364C93-D6BC-584D-9D9B-503467131B66}"/>
              </a:ext>
            </a:extLst>
          </p:cNvPr>
          <p:cNvSpPr>
            <a:spLocks noGrp="1"/>
          </p:cNvSpPr>
          <p:nvPr>
            <p:ph type="ctrTitle"/>
          </p:nvPr>
        </p:nvSpPr>
        <p:spPr/>
        <p:txBody>
          <a:bodyPr/>
          <a:lstStyle/>
          <a:p>
            <a:pPr algn="ctr"/>
            <a:r>
              <a:rPr lang="ja-JP" altLang="en-US"/>
              <a:t>コンピュータシステムの</a:t>
            </a:r>
            <a:br>
              <a:rPr lang="en-US" altLang="ja-JP" dirty="0"/>
            </a:br>
            <a:r>
              <a:rPr lang="ja-JP" altLang="en-US"/>
              <a:t>理論と実装</a:t>
            </a:r>
            <a:endParaRPr kumimoji="1" lang="ja-JP" altLang="en-US"/>
          </a:p>
        </p:txBody>
      </p:sp>
      <p:sp>
        <p:nvSpPr>
          <p:cNvPr id="3" name="字幕 2">
            <a:extLst>
              <a:ext uri="{FF2B5EF4-FFF2-40B4-BE49-F238E27FC236}">
                <a16:creationId xmlns:a16="http://schemas.microsoft.com/office/drawing/2014/main" id="{C686ABE3-5284-5044-A539-770ADEB2EB1B}"/>
              </a:ext>
            </a:extLst>
          </p:cNvPr>
          <p:cNvSpPr>
            <a:spLocks noGrp="1"/>
          </p:cNvSpPr>
          <p:nvPr>
            <p:ph type="subTitle" idx="1"/>
          </p:nvPr>
        </p:nvSpPr>
        <p:spPr/>
        <p:txBody>
          <a:bodyPr>
            <a:normAutofit/>
          </a:bodyPr>
          <a:lstStyle/>
          <a:p>
            <a:pPr algn="ctr"/>
            <a:r>
              <a:rPr kumimoji="1" lang="en-US" altLang="ja-JP" sz="4000" dirty="0"/>
              <a:t>4</a:t>
            </a:r>
            <a:r>
              <a:rPr kumimoji="1" lang="ja-JP" altLang="en-US" sz="4000"/>
              <a:t>章 機械語</a:t>
            </a:r>
          </a:p>
        </p:txBody>
      </p:sp>
    </p:spTree>
    <p:extLst>
      <p:ext uri="{BB962C8B-B14F-4D97-AF65-F5344CB8AC3E}">
        <p14:creationId xmlns:p14="http://schemas.microsoft.com/office/powerpoint/2010/main" val="368576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機械語</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分岐命令</a:t>
            </a:r>
            <a:endParaRPr lang="en-US" altLang="ja-JP" sz="2400" dirty="0"/>
          </a:p>
          <a:p>
            <a:pPr lvl="1"/>
            <a:r>
              <a:rPr lang="ja-JP" altLang="en-US" sz="2000"/>
              <a:t>プログラムを頭から順に実行できない時に指定した位置に移動する</a:t>
            </a:r>
            <a:endParaRPr lang="en-US" altLang="ja-JP" sz="2000" dirty="0"/>
          </a:p>
          <a:p>
            <a:pPr lvl="1"/>
            <a:r>
              <a:rPr lang="ja-JP" altLang="en-US" sz="2000"/>
              <a:t>反復</a:t>
            </a:r>
            <a:r>
              <a:rPr lang="en-US" altLang="ja-JP" sz="2000" dirty="0"/>
              <a:t>, </a:t>
            </a:r>
            <a:r>
              <a:rPr lang="ja-JP" altLang="en-US" sz="2000"/>
              <a:t>条件分岐</a:t>
            </a:r>
            <a:r>
              <a:rPr lang="en-US" altLang="ja-JP" sz="2000" dirty="0"/>
              <a:t>, </a:t>
            </a:r>
            <a:r>
              <a:rPr lang="ja-JP" altLang="en-US" sz="2000"/>
              <a:t>関数呼び出し</a:t>
            </a:r>
            <a:endParaRPr kumimoji="1" lang="ja-JP" altLang="en-US" sz="20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10</a:t>
            </a:fld>
            <a:endParaRPr lang="en-US" dirty="0"/>
          </a:p>
        </p:txBody>
      </p:sp>
      <p:sp>
        <p:nvSpPr>
          <p:cNvPr id="11" name="正方形/長方形 10">
            <a:extLst>
              <a:ext uri="{FF2B5EF4-FFF2-40B4-BE49-F238E27FC236}">
                <a16:creationId xmlns:a16="http://schemas.microsoft.com/office/drawing/2014/main" id="{FDBA062A-8D51-4E4F-9DD0-3366D402B9A4}"/>
              </a:ext>
            </a:extLst>
          </p:cNvPr>
          <p:cNvSpPr/>
          <p:nvPr/>
        </p:nvSpPr>
        <p:spPr>
          <a:xfrm>
            <a:off x="2447499" y="2556218"/>
            <a:ext cx="2830895" cy="17358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a:solidFill>
                  <a:schemeClr val="tx1"/>
                </a:solidFill>
                <a:latin typeface="+mn-ea"/>
              </a:rPr>
              <a:t>// </a:t>
            </a:r>
            <a:r>
              <a:rPr kumimoji="1" lang="ja-JP" altLang="en-US" sz="1200">
                <a:solidFill>
                  <a:schemeClr val="tx1"/>
                </a:solidFill>
                <a:latin typeface="+mn-ea"/>
              </a:rPr>
              <a:t>高水準</a:t>
            </a:r>
            <a:endParaRPr kumimoji="1" lang="en-US" altLang="ja-JP" sz="1200" dirty="0">
              <a:solidFill>
                <a:schemeClr val="tx1"/>
              </a:solidFill>
              <a:latin typeface="+mn-ea"/>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while (R1 &gt;= 0) {</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200" dirty="0">
                <a:solidFill>
                  <a:schemeClr val="tx1"/>
                </a:solidFill>
                <a:latin typeface="+mn-ea"/>
                <a:cs typeface="Menlo" panose="020B0609030804020204" pitchFamily="49" charset="0"/>
              </a:rPr>
              <a:t>// bar</a:t>
            </a:r>
          </a:p>
        </p:txBody>
      </p:sp>
      <p:sp>
        <p:nvSpPr>
          <p:cNvPr id="13" name="正方形/長方形 12">
            <a:extLst>
              <a:ext uri="{FF2B5EF4-FFF2-40B4-BE49-F238E27FC236}">
                <a16:creationId xmlns:a16="http://schemas.microsoft.com/office/drawing/2014/main" id="{13BCCFBB-1C67-8C46-B56F-DF8D54809D64}"/>
              </a:ext>
            </a:extLst>
          </p:cNvPr>
          <p:cNvSpPr/>
          <p:nvPr/>
        </p:nvSpPr>
        <p:spPr>
          <a:xfrm>
            <a:off x="5370712" y="2556217"/>
            <a:ext cx="2830895" cy="17358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a:solidFill>
                  <a:schemeClr val="tx1"/>
                </a:solidFill>
                <a:latin typeface="+mn-ea"/>
              </a:rPr>
              <a:t>// </a:t>
            </a:r>
            <a:r>
              <a:rPr kumimoji="1" lang="ja-JP" altLang="en-US" sz="1200">
                <a:solidFill>
                  <a:schemeClr val="tx1"/>
                </a:solidFill>
                <a:latin typeface="+mn-ea"/>
              </a:rPr>
              <a:t>機械語</a:t>
            </a:r>
            <a:endParaRPr kumimoji="1" lang="en-US" altLang="ja-JP" sz="1200" dirty="0">
              <a:solidFill>
                <a:schemeClr val="tx1"/>
              </a:solidFill>
              <a:latin typeface="+mn-ea"/>
            </a:endParaRPr>
          </a:p>
          <a:p>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beginWhile</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JNG R1,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endWhile</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JMP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beginWhile</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endWhile</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bar</a:t>
            </a:r>
          </a:p>
        </p:txBody>
      </p:sp>
    </p:spTree>
    <p:extLst>
      <p:ext uri="{BB962C8B-B14F-4D97-AF65-F5344CB8AC3E}">
        <p14:creationId xmlns:p14="http://schemas.microsoft.com/office/powerpoint/2010/main" val="18749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lang="ja-JP" altLang="en-US"/>
              <a:t>コンピュータ</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メモリ</a:t>
            </a:r>
            <a:endParaRPr kumimoji="1" lang="en-US" altLang="ja-JP" sz="2400" dirty="0"/>
          </a:p>
          <a:p>
            <a:pPr lvl="1"/>
            <a:r>
              <a:rPr kumimoji="1" lang="ja-JP" altLang="en-US" sz="2000"/>
              <a:t>二種類のメモリ空間</a:t>
            </a:r>
            <a:endParaRPr kumimoji="1" lang="en-US" altLang="ja-JP" sz="2000" dirty="0"/>
          </a:p>
          <a:p>
            <a:pPr lvl="2"/>
            <a:r>
              <a:rPr lang="ja-JP" altLang="en-US" sz="1800"/>
              <a:t>命令メモリ</a:t>
            </a:r>
            <a:endParaRPr lang="en-US" altLang="ja-JP" sz="1800" dirty="0"/>
          </a:p>
          <a:p>
            <a:pPr lvl="2"/>
            <a:r>
              <a:rPr kumimoji="1" lang="ja-JP" altLang="en-US" sz="1800"/>
              <a:t>データメモリ</a:t>
            </a:r>
            <a:endParaRPr kumimoji="1" lang="en-US" altLang="ja-JP" sz="1800" dirty="0"/>
          </a:p>
          <a:p>
            <a:pPr lvl="1"/>
            <a:r>
              <a:rPr lang="en-US" altLang="ja-JP" sz="2000" dirty="0"/>
              <a:t>16</a:t>
            </a:r>
            <a:r>
              <a:rPr lang="ja-JP" altLang="en-US" sz="2000"/>
              <a:t>ビット幅</a:t>
            </a:r>
            <a:r>
              <a:rPr lang="en-US" altLang="ja-JP" sz="2000" dirty="0"/>
              <a:t>, 15</a:t>
            </a:r>
            <a:r>
              <a:rPr lang="ja-JP" altLang="en-US" sz="2000"/>
              <a:t>ビットのアドレス空間</a:t>
            </a:r>
            <a:endParaRPr lang="en-US" altLang="ja-JP" sz="2000" dirty="0"/>
          </a:p>
          <a:p>
            <a:r>
              <a:rPr lang="en-US" altLang="ja-JP" sz="2400" dirty="0"/>
              <a:t> </a:t>
            </a:r>
            <a:r>
              <a:rPr lang="ja-JP" altLang="en-US" sz="2400"/>
              <a:t>レジスタ</a:t>
            </a:r>
            <a:endParaRPr lang="en-US" altLang="ja-JP" sz="2400" dirty="0"/>
          </a:p>
          <a:p>
            <a:pPr lvl="1"/>
            <a:r>
              <a:rPr lang="ja-JP" altLang="en-US" sz="2000"/>
              <a:t>二種類のレジスタ</a:t>
            </a:r>
            <a:endParaRPr lang="en-US" altLang="ja-JP" sz="2000" dirty="0"/>
          </a:p>
          <a:p>
            <a:pPr lvl="2"/>
            <a:r>
              <a:rPr kumimoji="1" lang="en-US" altLang="ja-JP" sz="1800" dirty="0"/>
              <a:t>D</a:t>
            </a:r>
            <a:r>
              <a:rPr kumimoji="1" lang="ja-JP" altLang="en-US" sz="1800"/>
              <a:t> レジスタ</a:t>
            </a:r>
            <a:endParaRPr lang="en-US" altLang="ja-JP" sz="1800" dirty="0"/>
          </a:p>
          <a:p>
            <a:pPr lvl="3"/>
            <a:r>
              <a:rPr lang="ja-JP" altLang="en-US" sz="1600"/>
              <a:t>データレジスタ</a:t>
            </a:r>
            <a:r>
              <a:rPr lang="en-US" altLang="ja-JP" sz="1600" dirty="0"/>
              <a:t> : </a:t>
            </a:r>
            <a:r>
              <a:rPr lang="ja-JP" altLang="en-US" sz="1600">
                <a:solidFill>
                  <a:srgbClr val="FF0000"/>
                </a:solidFill>
              </a:rPr>
              <a:t>データ値</a:t>
            </a:r>
            <a:r>
              <a:rPr lang="ja-JP" altLang="en-US" sz="1600"/>
              <a:t> だけを保持する</a:t>
            </a:r>
            <a:endParaRPr lang="en-US" altLang="ja-JP" sz="1600" dirty="0"/>
          </a:p>
          <a:p>
            <a:pPr lvl="2"/>
            <a:r>
              <a:rPr kumimoji="1" lang="en-US" altLang="ja-JP" sz="1800" dirty="0"/>
              <a:t>A</a:t>
            </a:r>
            <a:r>
              <a:rPr kumimoji="1" lang="ja-JP" altLang="en-US" sz="1800"/>
              <a:t>レジスタ</a:t>
            </a:r>
            <a:endParaRPr kumimoji="1" lang="en-US" altLang="ja-JP" sz="1800" dirty="0"/>
          </a:p>
          <a:p>
            <a:pPr lvl="3"/>
            <a:r>
              <a:rPr kumimoji="1" lang="ja-JP" altLang="en-US" sz="1600"/>
              <a:t>データレジスタ と アドレスレジスタの役割</a:t>
            </a:r>
            <a:endParaRPr kumimoji="1" lang="en-US" altLang="ja-JP" sz="1600" dirty="0"/>
          </a:p>
          <a:p>
            <a:pPr lvl="3"/>
            <a:r>
              <a:rPr lang="ja-JP" altLang="en-US" sz="1600"/>
              <a:t>状況に応じて </a:t>
            </a:r>
            <a:r>
              <a:rPr lang="ja-JP" altLang="en-US" sz="1600">
                <a:solidFill>
                  <a:srgbClr val="FF0000"/>
                </a:solidFill>
              </a:rPr>
              <a:t>データ値</a:t>
            </a:r>
            <a:r>
              <a:rPr lang="ja-JP" altLang="en-US" sz="1600"/>
              <a:t> と </a:t>
            </a:r>
            <a:r>
              <a:rPr lang="ja-JP" altLang="en-US" sz="1600">
                <a:solidFill>
                  <a:srgbClr val="FF0000"/>
                </a:solidFill>
              </a:rPr>
              <a:t>アドレス</a:t>
            </a:r>
            <a:r>
              <a:rPr lang="ja-JP" altLang="en-US" sz="1600"/>
              <a:t> として解釈される</a:t>
            </a:r>
            <a:endParaRPr kumimoji="1" lang="ja-JP" altLang="en-US" sz="16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11</a:t>
            </a:fld>
            <a:endParaRPr lang="en-US" dirty="0"/>
          </a:p>
        </p:txBody>
      </p:sp>
      <p:pic>
        <p:nvPicPr>
          <p:cNvPr id="9" name="図 8">
            <a:extLst>
              <a:ext uri="{FF2B5EF4-FFF2-40B4-BE49-F238E27FC236}">
                <a16:creationId xmlns:a16="http://schemas.microsoft.com/office/drawing/2014/main" id="{12805481-CD32-5E45-803E-5C557394189C}"/>
              </a:ext>
            </a:extLst>
          </p:cNvPr>
          <p:cNvPicPr>
            <a:picLocks noChangeAspect="1"/>
          </p:cNvPicPr>
          <p:nvPr/>
        </p:nvPicPr>
        <p:blipFill>
          <a:blip r:embed="rId2"/>
          <a:stretch>
            <a:fillRect/>
          </a:stretch>
        </p:blipFill>
        <p:spPr>
          <a:xfrm>
            <a:off x="6489397" y="1443734"/>
            <a:ext cx="4928879" cy="2310120"/>
          </a:xfrm>
          <a:prstGeom prst="rect">
            <a:avLst/>
          </a:prstGeom>
        </p:spPr>
      </p:pic>
    </p:spTree>
    <p:extLst>
      <p:ext uri="{BB962C8B-B14F-4D97-AF65-F5344CB8AC3E}">
        <p14:creationId xmlns:p14="http://schemas.microsoft.com/office/powerpoint/2010/main" val="355698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kumimoji="1" lang="ja-JP" altLang="en-US"/>
              <a:t>言語</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en-US" altLang="ja-JP" sz="2400" dirty="0"/>
              <a:t>Hack</a:t>
            </a:r>
            <a:r>
              <a:rPr kumimoji="1" lang="ja-JP" altLang="en-US" sz="2400"/>
              <a:t>機械語には </a:t>
            </a:r>
            <a:r>
              <a:rPr kumimoji="1" lang="ja-JP" altLang="en-US" sz="2400">
                <a:solidFill>
                  <a:srgbClr val="FF0000"/>
                </a:solidFill>
              </a:rPr>
              <a:t>アドレス命令</a:t>
            </a:r>
            <a:r>
              <a:rPr lang="ja-JP" altLang="en-US" sz="2400">
                <a:solidFill>
                  <a:srgbClr val="FF0000"/>
                </a:solidFill>
              </a:rPr>
              <a:t> </a:t>
            </a:r>
            <a:r>
              <a:rPr lang="ja-JP" altLang="en-US" sz="2400"/>
              <a:t>と </a:t>
            </a:r>
            <a:r>
              <a:rPr lang="ja-JP" altLang="en-US" sz="2400">
                <a:solidFill>
                  <a:srgbClr val="FF0000"/>
                </a:solidFill>
              </a:rPr>
              <a:t>計算命令 </a:t>
            </a:r>
            <a:r>
              <a:rPr lang="ja-JP" altLang="en-US" sz="2400"/>
              <a:t>の２つの命令がある</a:t>
            </a:r>
            <a:endParaRPr lang="en-US" altLang="ja-JP" sz="2400" dirty="0"/>
          </a:p>
          <a:p>
            <a:r>
              <a:rPr lang="ja-JP" altLang="en-US" sz="2400"/>
              <a:t>メモリ操作を伴う操作は２つの命令がセットになる</a:t>
            </a:r>
            <a:endParaRPr lang="en-US" altLang="ja-JP" sz="2400" dirty="0"/>
          </a:p>
          <a:p>
            <a:pPr lvl="1"/>
            <a:r>
              <a:rPr kumimoji="1" lang="ja-JP" altLang="en-US" sz="2000"/>
              <a:t>操作を行いたいアドレスを指定する </a:t>
            </a:r>
            <a:r>
              <a:rPr kumimoji="1" lang="ja-JP" altLang="en-US" sz="2000">
                <a:solidFill>
                  <a:srgbClr val="FF0000"/>
                </a:solidFill>
              </a:rPr>
              <a:t>アドレス命令</a:t>
            </a:r>
            <a:endParaRPr kumimoji="1" lang="en-US" altLang="ja-JP" sz="2000" dirty="0">
              <a:solidFill>
                <a:srgbClr val="FF0000"/>
              </a:solidFill>
            </a:endParaRPr>
          </a:p>
          <a:p>
            <a:pPr lvl="1"/>
            <a:r>
              <a:rPr lang="ja-JP" altLang="en-US" sz="2000"/>
              <a:t>実際の操作を指示する </a:t>
            </a:r>
            <a:r>
              <a:rPr lang="ja-JP" altLang="en-US" sz="2000">
                <a:solidFill>
                  <a:srgbClr val="FF0000"/>
                </a:solidFill>
              </a:rPr>
              <a:t>計算命令</a:t>
            </a:r>
            <a:endParaRPr kumimoji="1" lang="en-US" altLang="ja-JP" sz="2000" dirty="0">
              <a:solidFill>
                <a:srgbClr val="FF0000"/>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5851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en-US" altLang="ja-JP" dirty="0"/>
              <a:t>Hack</a:t>
            </a:r>
            <a:r>
              <a:rPr kumimoji="1" lang="ja-JP" altLang="en-US"/>
              <a:t>言語 </a:t>
            </a:r>
            <a:r>
              <a:rPr kumimoji="1" lang="en-US" altLang="ja-JP" dirty="0"/>
              <a:t>- A</a:t>
            </a:r>
            <a:r>
              <a:rPr kumimoji="1" lang="ja-JP" altLang="en-US"/>
              <a:t>命令</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 altLang="ja-JP" dirty="0"/>
              <a:t>A</a:t>
            </a:r>
            <a:r>
              <a:rPr lang="ja-JP" altLang="en-US"/>
              <a:t>レジスタに</a:t>
            </a:r>
            <a:r>
              <a:rPr lang="en-US" altLang="ja-JP" dirty="0"/>
              <a:t>15</a:t>
            </a:r>
            <a:r>
              <a:rPr lang="ja-JP" altLang="en-US"/>
              <a:t>ビットの値を設定するために用いる</a:t>
            </a:r>
            <a:endParaRPr lang="en-US" altLang="ja-JP" dirty="0"/>
          </a:p>
          <a:p>
            <a:pPr lvl="1"/>
            <a:endParaRPr lang="en-US" altLang="ja-JP" dirty="0"/>
          </a:p>
          <a:p>
            <a:pPr lvl="1"/>
            <a:endParaRPr lang="en-US" altLang="ja-JP" dirty="0"/>
          </a:p>
          <a:p>
            <a:r>
              <a:rPr lang="ja-JP" altLang="en-US"/>
              <a:t>用途</a:t>
            </a:r>
            <a:endParaRPr lang="en-US" altLang="ja-JP" dirty="0"/>
          </a:p>
          <a:p>
            <a:pPr lvl="1"/>
            <a:r>
              <a:rPr lang="ja-JP" altLang="en-US"/>
              <a:t>定数を代入する</a:t>
            </a:r>
            <a:endParaRPr lang="en-US" altLang="ja-JP" dirty="0"/>
          </a:p>
          <a:p>
            <a:pPr lvl="1"/>
            <a:endParaRPr lang="en-US" altLang="ja-JP" dirty="0"/>
          </a:p>
          <a:p>
            <a:pPr marL="457200" lvl="1" indent="0">
              <a:buNone/>
            </a:pPr>
            <a:endParaRPr lang="en-US" altLang="ja-JP" dirty="0"/>
          </a:p>
          <a:p>
            <a:pPr lvl="1"/>
            <a:r>
              <a:rPr lang="ja-JP" altLang="en-US"/>
              <a:t>メモリ位置の指定</a:t>
            </a:r>
            <a:endParaRPr lang="en-US" altLang="ja-JP" dirty="0"/>
          </a:p>
          <a:p>
            <a:pPr marL="457200" lvl="1" indent="0">
              <a:buNone/>
            </a:pPr>
            <a:endParaRPr lang="en-US" altLang="ja-JP" dirty="0"/>
          </a:p>
          <a:p>
            <a:pPr marL="457200" lvl="1" indent="0">
              <a:buNone/>
            </a:pPr>
            <a:endParaRPr lang="en-US" altLang="ja-JP" dirty="0"/>
          </a:p>
          <a:p>
            <a:pPr lvl="1"/>
            <a:r>
              <a:rPr lang="ja-JP" altLang="en-US"/>
              <a:t>命令メモリの位置の</a:t>
            </a:r>
            <a:r>
              <a:rPr lang="ja-JP" altLang="en-US" i="1"/>
              <a:t>指定</a:t>
            </a:r>
            <a:r>
              <a:rPr lang="ja-JP" altLang="en-US"/>
              <a:t> </a:t>
            </a:r>
          </a:p>
          <a:p>
            <a:pPr marL="457200" lvl="1" indent="0">
              <a:buNone/>
            </a:pPr>
            <a:endParaRPr lang="en-US" altLang="ja-JP" dirty="0"/>
          </a:p>
          <a:p>
            <a:pPr marL="457200" lvl="1" indent="0">
              <a:buNone/>
            </a:pPr>
            <a:endParaRPr lang="en-US" altLang="ja-JP"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13</a:t>
            </a:fld>
            <a:endParaRPr lang="en-US" dirty="0"/>
          </a:p>
        </p:txBody>
      </p:sp>
      <p:sp>
        <p:nvSpPr>
          <p:cNvPr id="4" name="正方形/長方形 3">
            <a:extLst>
              <a:ext uri="{FF2B5EF4-FFF2-40B4-BE49-F238E27FC236}">
                <a16:creationId xmlns:a16="http://schemas.microsoft.com/office/drawing/2014/main" id="{7B11D6CE-3861-1E45-9EA5-A145A1299352}"/>
              </a:ext>
            </a:extLst>
          </p:cNvPr>
          <p:cNvSpPr/>
          <p:nvPr/>
        </p:nvSpPr>
        <p:spPr>
          <a:xfrm>
            <a:off x="1594338" y="1570892"/>
            <a:ext cx="3516924" cy="45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@value        </a:t>
            </a:r>
            <a:r>
              <a:rPr kumimoji="1" lang="en-US" altLang="ja-JP" sz="1200" dirty="0">
                <a:solidFill>
                  <a:schemeClr val="tx1"/>
                </a:solidFill>
                <a:latin typeface="+mn-ea"/>
                <a:cs typeface="Menlo" panose="020B0609030804020204" pitchFamily="49" charset="0"/>
              </a:rPr>
              <a:t>// A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value</a:t>
            </a:r>
            <a:endParaRPr kumimoji="1" lang="ja-JP" altLang="en-US" sz="1200">
              <a:solidFill>
                <a:schemeClr val="tx1"/>
              </a:solidFill>
              <a:latin typeface="+mn-ea"/>
              <a:cs typeface="Menlo" panose="020B0609030804020204" pitchFamily="49" charset="0"/>
            </a:endParaRPr>
          </a:p>
        </p:txBody>
      </p:sp>
      <p:sp>
        <p:nvSpPr>
          <p:cNvPr id="11" name="正方形/長方形 10">
            <a:extLst>
              <a:ext uri="{FF2B5EF4-FFF2-40B4-BE49-F238E27FC236}">
                <a16:creationId xmlns:a16="http://schemas.microsoft.com/office/drawing/2014/main" id="{A0FC55BC-E901-DC4D-9581-4555A9EEFDA2}"/>
              </a:ext>
            </a:extLst>
          </p:cNvPr>
          <p:cNvSpPr/>
          <p:nvPr/>
        </p:nvSpPr>
        <p:spPr>
          <a:xfrm>
            <a:off x="1594338" y="3042137"/>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 = A        </a:t>
            </a:r>
            <a:r>
              <a:rPr kumimoji="1" lang="en-US" altLang="ja-JP" sz="1200" dirty="0">
                <a:solidFill>
                  <a:schemeClr val="tx1"/>
                </a:solidFill>
                <a:latin typeface="+mn-ea"/>
              </a:rPr>
              <a:t>// D </a:t>
            </a:r>
            <a:r>
              <a:rPr kumimoji="1" lang="ja-JP" altLang="en-US" sz="1200">
                <a:solidFill>
                  <a:schemeClr val="tx1"/>
                </a:solidFill>
                <a:latin typeface="+mn-ea"/>
              </a:rPr>
              <a:t>←</a:t>
            </a:r>
            <a:r>
              <a:rPr kumimoji="1" lang="en-US" altLang="ja-JP" sz="1200" dirty="0">
                <a:solidFill>
                  <a:schemeClr val="tx1"/>
                </a:solidFill>
                <a:latin typeface="+mn-ea"/>
              </a:rPr>
              <a:t> 21</a:t>
            </a:r>
          </a:p>
        </p:txBody>
      </p:sp>
      <p:sp>
        <p:nvSpPr>
          <p:cNvPr id="13" name="正方形/長方形 12">
            <a:extLst>
              <a:ext uri="{FF2B5EF4-FFF2-40B4-BE49-F238E27FC236}">
                <a16:creationId xmlns:a16="http://schemas.microsoft.com/office/drawing/2014/main" id="{83CAD2A2-460E-8144-B5FE-FFCDBDCEB379}"/>
              </a:ext>
            </a:extLst>
          </p:cNvPr>
          <p:cNvSpPr/>
          <p:nvPr/>
        </p:nvSpPr>
        <p:spPr>
          <a:xfrm>
            <a:off x="1594338" y="4124128"/>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 = M        </a:t>
            </a:r>
            <a:r>
              <a:rPr kumimoji="1" lang="en-US" altLang="ja-JP" sz="1200" dirty="0">
                <a:solidFill>
                  <a:schemeClr val="tx1"/>
                </a:solidFill>
                <a:latin typeface="+mn-ea"/>
              </a:rPr>
              <a:t>// D </a:t>
            </a:r>
            <a:r>
              <a:rPr kumimoji="1" lang="ja-JP" altLang="en-US" sz="1200">
                <a:solidFill>
                  <a:schemeClr val="tx1"/>
                </a:solidFill>
                <a:latin typeface="+mn-ea"/>
              </a:rPr>
              <a:t>←</a:t>
            </a:r>
            <a:r>
              <a:rPr kumimoji="1" lang="en-US" altLang="ja-JP" sz="1200" dirty="0">
                <a:solidFill>
                  <a:schemeClr val="tx1"/>
                </a:solidFill>
                <a:latin typeface="+mn-ea"/>
              </a:rPr>
              <a:t> RAM[21]</a:t>
            </a:r>
          </a:p>
        </p:txBody>
      </p:sp>
      <p:sp>
        <p:nvSpPr>
          <p:cNvPr id="14" name="正方形/長方形 13">
            <a:extLst>
              <a:ext uri="{FF2B5EF4-FFF2-40B4-BE49-F238E27FC236}">
                <a16:creationId xmlns:a16="http://schemas.microsoft.com/office/drawing/2014/main" id="{1BAE1C34-4400-5B49-BA05-C0B5C5BDF98D}"/>
              </a:ext>
            </a:extLst>
          </p:cNvPr>
          <p:cNvSpPr/>
          <p:nvPr/>
        </p:nvSpPr>
        <p:spPr>
          <a:xfrm>
            <a:off x="1594338" y="5280331"/>
            <a:ext cx="3516924" cy="6623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@21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JMP         </a:t>
            </a:r>
            <a:r>
              <a:rPr kumimoji="1" lang="en-US" altLang="ja-JP" sz="1200" dirty="0">
                <a:solidFill>
                  <a:schemeClr val="tx1"/>
                </a:solidFill>
                <a:latin typeface="+mn-ea"/>
              </a:rPr>
              <a:t>// </a:t>
            </a:r>
            <a:r>
              <a:rPr kumimoji="1" lang="en-US" altLang="ja-JP" sz="1200" dirty="0" err="1">
                <a:solidFill>
                  <a:schemeClr val="tx1"/>
                </a:solidFill>
                <a:latin typeface="+mn-ea"/>
              </a:rPr>
              <a:t>goto</a:t>
            </a:r>
            <a:r>
              <a:rPr kumimoji="1" lang="en-US" altLang="ja-JP" sz="1200" dirty="0">
                <a:solidFill>
                  <a:schemeClr val="tx1"/>
                </a:solidFill>
                <a:latin typeface="+mn-ea"/>
              </a:rPr>
              <a:t> 21</a:t>
            </a:r>
          </a:p>
        </p:txBody>
      </p:sp>
    </p:spTree>
    <p:extLst>
      <p:ext uri="{BB962C8B-B14F-4D97-AF65-F5344CB8AC3E}">
        <p14:creationId xmlns:p14="http://schemas.microsoft.com/office/powerpoint/2010/main" val="61569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C</a:t>
            </a:r>
            <a:r>
              <a:rPr kumimoji="1" lang="ja-JP" altLang="en-US"/>
              <a:t>命令</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a:t>何を計算するか</a:t>
            </a:r>
            <a:r>
              <a:rPr lang="en-US" altLang="ja-JP" dirty="0"/>
              <a:t> : </a:t>
            </a:r>
            <a:r>
              <a:rPr lang="en-US" altLang="ja-JP" dirty="0">
                <a:solidFill>
                  <a:srgbClr val="FF0000"/>
                </a:solidFill>
              </a:rPr>
              <a:t>comp</a:t>
            </a:r>
          </a:p>
          <a:p>
            <a:r>
              <a:rPr lang="ja-JP" altLang="en-US"/>
              <a:t>計算した結果をどこに格納するか</a:t>
            </a:r>
            <a:r>
              <a:rPr lang="en-US" altLang="ja-JP" dirty="0"/>
              <a:t> : </a:t>
            </a:r>
            <a:r>
              <a:rPr lang="en-US" altLang="ja-JP" dirty="0" err="1">
                <a:solidFill>
                  <a:srgbClr val="FF0000"/>
                </a:solidFill>
              </a:rPr>
              <a:t>dest</a:t>
            </a:r>
            <a:endParaRPr lang="en-US" altLang="ja-JP" dirty="0">
              <a:solidFill>
                <a:srgbClr val="FF0000"/>
              </a:solidFill>
            </a:endParaRPr>
          </a:p>
          <a:p>
            <a:r>
              <a:rPr lang="ja-JP" altLang="en-US"/>
              <a:t>次に何をするか</a:t>
            </a:r>
            <a:r>
              <a:rPr lang="en-US" altLang="ja-JP" dirty="0"/>
              <a:t> : </a:t>
            </a:r>
            <a:r>
              <a:rPr lang="en-US" altLang="ja-JP" dirty="0">
                <a:solidFill>
                  <a:srgbClr val="FF0000"/>
                </a:solidFill>
              </a:rPr>
              <a:t>jump</a:t>
            </a:r>
          </a:p>
          <a:p>
            <a:pPr marL="0" indent="0">
              <a:buNone/>
            </a:pPr>
            <a:endParaRPr lang="en-US" altLang="ja-JP" dirty="0"/>
          </a:p>
          <a:p>
            <a:r>
              <a:rPr lang="ja-JP" altLang="en-US"/>
              <a:t>とりあえず、どんな計算ができて、どこに格納できて、どんな条件で移動できるかだけ見て</a:t>
            </a:r>
            <a:endParaRPr lang="en-US" altLang="ja-JP"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14</a:t>
            </a:fld>
            <a:endParaRPr lang="en-US" dirty="0"/>
          </a:p>
        </p:txBody>
      </p:sp>
      <p:pic>
        <p:nvPicPr>
          <p:cNvPr id="7" name="図 6" descr="comp">
            <a:extLst>
              <a:ext uri="{FF2B5EF4-FFF2-40B4-BE49-F238E27FC236}">
                <a16:creationId xmlns:a16="http://schemas.microsoft.com/office/drawing/2014/main" id="{34F89EB6-6235-D648-B52B-C6BC9DC81653}"/>
              </a:ext>
            </a:extLst>
          </p:cNvPr>
          <p:cNvPicPr>
            <a:picLocks noChangeAspect="1"/>
          </p:cNvPicPr>
          <p:nvPr/>
        </p:nvPicPr>
        <p:blipFill>
          <a:blip r:embed="rId2"/>
          <a:stretch>
            <a:fillRect/>
          </a:stretch>
        </p:blipFill>
        <p:spPr>
          <a:xfrm>
            <a:off x="4121314" y="3176931"/>
            <a:ext cx="3784274" cy="3204308"/>
          </a:xfrm>
          <a:prstGeom prst="rect">
            <a:avLst/>
          </a:prstGeom>
        </p:spPr>
      </p:pic>
      <p:sp>
        <p:nvSpPr>
          <p:cNvPr id="13" name="正方形/長方形 12">
            <a:extLst>
              <a:ext uri="{FF2B5EF4-FFF2-40B4-BE49-F238E27FC236}">
                <a16:creationId xmlns:a16="http://schemas.microsoft.com/office/drawing/2014/main" id="{73AC0AB1-69B8-2A43-8933-B7E50C7D1913}"/>
              </a:ext>
            </a:extLst>
          </p:cNvPr>
          <p:cNvSpPr/>
          <p:nvPr/>
        </p:nvSpPr>
        <p:spPr>
          <a:xfrm>
            <a:off x="1298330" y="2280877"/>
            <a:ext cx="2382715" cy="38205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dest</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 comp; jump</a:t>
            </a:r>
            <a:endParaRPr kumimoji="1" lang="ja-JP" altLang="en-US" sz="1600">
              <a:solidFill>
                <a:schemeClr val="tx1"/>
              </a:solidFill>
              <a:latin typeface="Menlo" panose="020B0609030804020204" pitchFamily="49" charset="0"/>
              <a:cs typeface="Menlo" panose="020B0609030804020204" pitchFamily="49" charset="0"/>
            </a:endParaRPr>
          </a:p>
        </p:txBody>
      </p:sp>
      <p:pic>
        <p:nvPicPr>
          <p:cNvPr id="16" name="図 15" descr="スクリーンショット が含まれている画像&#10;&#10;自動的に生成された説明">
            <a:extLst>
              <a:ext uri="{FF2B5EF4-FFF2-40B4-BE49-F238E27FC236}">
                <a16:creationId xmlns:a16="http://schemas.microsoft.com/office/drawing/2014/main" id="{10420CA3-7FB4-EC43-8BB1-A6D29328BB22}"/>
              </a:ext>
            </a:extLst>
          </p:cNvPr>
          <p:cNvPicPr>
            <a:picLocks noChangeAspect="1"/>
          </p:cNvPicPr>
          <p:nvPr/>
        </p:nvPicPr>
        <p:blipFill>
          <a:blip r:embed="rId3"/>
          <a:stretch>
            <a:fillRect/>
          </a:stretch>
        </p:blipFill>
        <p:spPr>
          <a:xfrm>
            <a:off x="355701" y="3379259"/>
            <a:ext cx="3758946" cy="1424062"/>
          </a:xfrm>
          <a:prstGeom prst="rect">
            <a:avLst/>
          </a:prstGeom>
        </p:spPr>
      </p:pic>
      <p:pic>
        <p:nvPicPr>
          <p:cNvPr id="18" name="図 17">
            <a:extLst>
              <a:ext uri="{FF2B5EF4-FFF2-40B4-BE49-F238E27FC236}">
                <a16:creationId xmlns:a16="http://schemas.microsoft.com/office/drawing/2014/main" id="{08619CD5-335A-7548-8F41-0D73DF3E9503}"/>
              </a:ext>
            </a:extLst>
          </p:cNvPr>
          <p:cNvPicPr>
            <a:picLocks noChangeAspect="1"/>
          </p:cNvPicPr>
          <p:nvPr/>
        </p:nvPicPr>
        <p:blipFill>
          <a:blip r:embed="rId4"/>
          <a:stretch>
            <a:fillRect/>
          </a:stretch>
        </p:blipFill>
        <p:spPr>
          <a:xfrm>
            <a:off x="7905588" y="3203039"/>
            <a:ext cx="3993538" cy="1775753"/>
          </a:xfrm>
          <a:prstGeom prst="rect">
            <a:avLst/>
          </a:prstGeom>
        </p:spPr>
      </p:pic>
      <p:sp>
        <p:nvSpPr>
          <p:cNvPr id="9" name="角丸四角形 8">
            <a:extLst>
              <a:ext uri="{FF2B5EF4-FFF2-40B4-BE49-F238E27FC236}">
                <a16:creationId xmlns:a16="http://schemas.microsoft.com/office/drawing/2014/main" id="{EA6FFF54-05BF-6348-A73B-A8CAB0B4DCEC}"/>
              </a:ext>
            </a:extLst>
          </p:cNvPr>
          <p:cNvSpPr/>
          <p:nvPr/>
        </p:nvSpPr>
        <p:spPr>
          <a:xfrm>
            <a:off x="1133855" y="3379259"/>
            <a:ext cx="754321" cy="1424062"/>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A46464DB-081D-3D4F-B4CD-B12B34DBD2E9}"/>
              </a:ext>
            </a:extLst>
          </p:cNvPr>
          <p:cNvSpPr/>
          <p:nvPr/>
        </p:nvSpPr>
        <p:spPr>
          <a:xfrm>
            <a:off x="4579102" y="3162605"/>
            <a:ext cx="544885" cy="32814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a:extLst>
              <a:ext uri="{FF2B5EF4-FFF2-40B4-BE49-F238E27FC236}">
                <a16:creationId xmlns:a16="http://schemas.microsoft.com/office/drawing/2014/main" id="{A388B5DD-19F4-5142-AB8B-54ABA4FB9235}"/>
              </a:ext>
            </a:extLst>
          </p:cNvPr>
          <p:cNvSpPr/>
          <p:nvPr/>
        </p:nvSpPr>
        <p:spPr>
          <a:xfrm>
            <a:off x="9954442" y="3216957"/>
            <a:ext cx="1881857" cy="1775752"/>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a:extLst>
              <a:ext uri="{FF2B5EF4-FFF2-40B4-BE49-F238E27FC236}">
                <a16:creationId xmlns:a16="http://schemas.microsoft.com/office/drawing/2014/main" id="{4CEE18DE-1C9A-484B-BB23-C7BAC5C63DD4}"/>
              </a:ext>
            </a:extLst>
          </p:cNvPr>
          <p:cNvSpPr/>
          <p:nvPr/>
        </p:nvSpPr>
        <p:spPr>
          <a:xfrm>
            <a:off x="6928068" y="3176931"/>
            <a:ext cx="544885" cy="32814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245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シンボル</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a:t>アセンブラのコマンドは、</a:t>
            </a:r>
            <a:r>
              <a:rPr kumimoji="1" lang="ja-JP" altLang="en-US">
                <a:solidFill>
                  <a:srgbClr val="FF0000"/>
                </a:solidFill>
              </a:rPr>
              <a:t>定数 </a:t>
            </a:r>
            <a:r>
              <a:rPr kumimoji="1" lang="ja-JP" altLang="en-US">
                <a:solidFill>
                  <a:schemeClr val="tx1"/>
                </a:solidFill>
              </a:rPr>
              <a:t>もしくは </a:t>
            </a:r>
            <a:r>
              <a:rPr kumimoji="1" lang="ja-JP" altLang="en-US">
                <a:solidFill>
                  <a:srgbClr val="FF0000"/>
                </a:solidFill>
              </a:rPr>
              <a:t>シンボル</a:t>
            </a:r>
            <a:r>
              <a:rPr kumimoji="1" lang="ja-JP" altLang="en-US">
                <a:solidFill>
                  <a:schemeClr val="tx1"/>
                </a:solidFill>
              </a:rPr>
              <a:t> を用いてメモリ位置</a:t>
            </a:r>
            <a:r>
              <a:rPr kumimoji="1" lang="en-US" altLang="ja-JP" dirty="0">
                <a:solidFill>
                  <a:schemeClr val="tx1"/>
                </a:solidFill>
              </a:rPr>
              <a:t> (</a:t>
            </a:r>
            <a:r>
              <a:rPr kumimoji="1" lang="ja-JP" altLang="en-US">
                <a:solidFill>
                  <a:schemeClr val="tx1"/>
                </a:solidFill>
              </a:rPr>
              <a:t>アドレス</a:t>
            </a:r>
            <a:r>
              <a:rPr kumimoji="1" lang="en-US" altLang="ja-JP" dirty="0">
                <a:solidFill>
                  <a:schemeClr val="tx1"/>
                </a:solidFill>
              </a:rPr>
              <a:t>) </a:t>
            </a:r>
            <a:r>
              <a:rPr kumimoji="1" lang="ja-JP" altLang="en-US">
                <a:solidFill>
                  <a:schemeClr val="tx1"/>
                </a:solidFill>
              </a:rPr>
              <a:t>を</a:t>
            </a:r>
            <a:r>
              <a:rPr lang="ja-JP" altLang="en-US">
                <a:solidFill>
                  <a:schemeClr val="tx1"/>
                </a:solidFill>
              </a:rPr>
              <a:t>参照でき</a:t>
            </a:r>
            <a:endParaRPr lang="en-US" altLang="ja-JP" dirty="0">
              <a:solidFill>
                <a:schemeClr val="tx1"/>
              </a:solidFill>
            </a:endParaRPr>
          </a:p>
          <a:p>
            <a:r>
              <a:rPr kumimoji="1" lang="ja-JP" altLang="en-US">
                <a:solidFill>
                  <a:schemeClr val="tx1"/>
                </a:solidFill>
              </a:rPr>
              <a:t>定義済みシンボル</a:t>
            </a:r>
            <a:endParaRPr kumimoji="1" lang="en-US" altLang="ja-JP" dirty="0">
              <a:solidFill>
                <a:schemeClr val="tx1"/>
              </a:solidFill>
            </a:endParaRPr>
          </a:p>
          <a:p>
            <a:pPr lvl="1"/>
            <a:r>
              <a:rPr lang="en-US" altLang="ja-JP" dirty="0">
                <a:solidFill>
                  <a:schemeClr val="tx1"/>
                </a:solidFill>
              </a:rPr>
              <a:t>RAM</a:t>
            </a:r>
            <a:r>
              <a:rPr lang="ja-JP" altLang="en-US">
                <a:solidFill>
                  <a:schemeClr val="tx1"/>
                </a:solidFill>
              </a:rPr>
              <a:t>アドレスの特別なものは予め定義されている</a:t>
            </a:r>
            <a:endParaRPr lang="en-US" altLang="ja-JP" dirty="0">
              <a:solidFill>
                <a:schemeClr val="tx1"/>
              </a:solidFill>
            </a:endParaRPr>
          </a:p>
          <a:p>
            <a:r>
              <a:rPr lang="ja-JP" altLang="en-US">
                <a:solidFill>
                  <a:schemeClr val="tx1"/>
                </a:solidFill>
              </a:rPr>
              <a:t>ラベル</a:t>
            </a:r>
            <a:r>
              <a:rPr kumimoji="1" lang="ja-JP" altLang="en-US">
                <a:solidFill>
                  <a:schemeClr val="tx1"/>
                </a:solidFill>
              </a:rPr>
              <a:t>シンボル</a:t>
            </a:r>
            <a:endParaRPr kumimoji="1" lang="en-US" altLang="ja-JP" dirty="0">
              <a:solidFill>
                <a:schemeClr val="tx1"/>
              </a:solidFill>
            </a:endParaRPr>
          </a:p>
          <a:p>
            <a:pPr lvl="1"/>
            <a:r>
              <a:rPr lang="ja-JP" altLang="en-US">
                <a:solidFill>
                  <a:schemeClr val="tx1"/>
                </a:solidFill>
              </a:rPr>
              <a:t>ユーザーが定義でき</a:t>
            </a:r>
            <a:r>
              <a:rPr lang="en-US" altLang="ja-JP" dirty="0">
                <a:solidFill>
                  <a:schemeClr val="tx1"/>
                </a:solidFill>
              </a:rPr>
              <a:t>, </a:t>
            </a:r>
            <a:r>
              <a:rPr lang="en-US" altLang="ja-JP" dirty="0" err="1">
                <a:solidFill>
                  <a:schemeClr val="tx1"/>
                </a:solidFill>
              </a:rPr>
              <a:t>goto</a:t>
            </a:r>
            <a:r>
              <a:rPr lang="en-US" altLang="ja-JP" dirty="0">
                <a:solidFill>
                  <a:schemeClr val="tx1"/>
                </a:solidFill>
              </a:rPr>
              <a:t> </a:t>
            </a:r>
            <a:r>
              <a:rPr lang="ja-JP" altLang="en-US">
                <a:solidFill>
                  <a:schemeClr val="tx1"/>
                </a:solidFill>
              </a:rPr>
              <a:t>コマンドの行き先として用いる</a:t>
            </a:r>
            <a:endParaRPr kumimoji="1" lang="en-US" altLang="ja-JP" dirty="0">
              <a:solidFill>
                <a:schemeClr val="tx1"/>
              </a:solidFill>
            </a:endParaRPr>
          </a:p>
          <a:p>
            <a:pPr marL="914400" lvl="2" indent="0">
              <a:buNone/>
            </a:pPr>
            <a:endParaRPr kumimoji="1" lang="en-US" altLang="ja-JP" dirty="0">
              <a:solidFill>
                <a:schemeClr val="tx1"/>
              </a:solidFill>
            </a:endParaRPr>
          </a:p>
          <a:p>
            <a:pPr marL="914400" lvl="2" indent="0">
              <a:buNone/>
            </a:pPr>
            <a:endParaRPr lang="en-US" altLang="ja-JP" dirty="0">
              <a:solidFill>
                <a:schemeClr val="tx1"/>
              </a:solidFill>
            </a:endParaRPr>
          </a:p>
          <a:p>
            <a:pPr marL="914400" lvl="2" indent="0">
              <a:buNone/>
            </a:pPr>
            <a:endParaRPr lang="en-US" altLang="ja-JP" dirty="0">
              <a:solidFill>
                <a:schemeClr val="tx1"/>
              </a:solidFill>
            </a:endParaRPr>
          </a:p>
          <a:p>
            <a:pPr marL="914400" lvl="2" indent="0">
              <a:buNone/>
            </a:pPr>
            <a:endParaRPr kumimoji="1" lang="en-US" altLang="ja-JP" dirty="0">
              <a:solidFill>
                <a:schemeClr val="tx1"/>
              </a:solidFill>
            </a:endParaRPr>
          </a:p>
          <a:p>
            <a:r>
              <a:rPr lang="ja-JP" altLang="en-US">
                <a:solidFill>
                  <a:schemeClr val="tx1"/>
                </a:solidFill>
              </a:rPr>
              <a:t>変数シンボル</a:t>
            </a:r>
            <a:endParaRPr kumimoji="1" lang="en-US" altLang="ja-JP" dirty="0">
              <a:solidFill>
                <a:schemeClr val="tx1"/>
              </a:solidFill>
            </a:endParaRPr>
          </a:p>
          <a:p>
            <a:pPr lvl="1"/>
            <a:r>
              <a:rPr lang="ja-JP" altLang="en-US">
                <a:solidFill>
                  <a:schemeClr val="tx1"/>
                </a:solidFill>
              </a:rPr>
              <a:t>ユーザーが定義でき</a:t>
            </a:r>
            <a:r>
              <a:rPr lang="en-US" altLang="ja-JP" dirty="0">
                <a:solidFill>
                  <a:schemeClr val="tx1"/>
                </a:solidFill>
              </a:rPr>
              <a:t>, </a:t>
            </a:r>
            <a:r>
              <a:rPr lang="ja-JP" altLang="en-US">
                <a:solidFill>
                  <a:schemeClr val="tx1"/>
                </a:solidFill>
              </a:rPr>
              <a:t>変数として扱う</a:t>
            </a:r>
            <a:endParaRPr lang="en-US" altLang="ja-JP" dirty="0">
              <a:solidFill>
                <a:schemeClr val="tx1"/>
              </a:solidFill>
            </a:endParaRPr>
          </a:p>
          <a:p>
            <a:pPr lvl="2"/>
            <a:endParaRPr kumimoji="1" lang="en-US" altLang="ja-JP"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15</a:t>
            </a:fld>
            <a:endParaRPr lang="en-US" dirty="0"/>
          </a:p>
        </p:txBody>
      </p:sp>
      <p:sp>
        <p:nvSpPr>
          <p:cNvPr id="9" name="正方形/長方形 8">
            <a:extLst>
              <a:ext uri="{FF2B5EF4-FFF2-40B4-BE49-F238E27FC236}">
                <a16:creationId xmlns:a16="http://schemas.microsoft.com/office/drawing/2014/main" id="{E95DE0E2-D11C-A248-9044-0D10A8E4B5A0}"/>
              </a:ext>
            </a:extLst>
          </p:cNvPr>
          <p:cNvSpPr/>
          <p:nvPr/>
        </p:nvSpPr>
        <p:spPr>
          <a:xfrm>
            <a:off x="1777513" y="3047324"/>
            <a:ext cx="3516924" cy="1170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と宣言する</a:t>
            </a:r>
            <a:endParaRPr kumimoji="1" lang="en-US" altLang="ja-JP" sz="1200" dirty="0">
              <a:solidFill>
                <a:schemeClr val="tx1"/>
              </a:solidFill>
              <a:latin typeface="+mn-ea"/>
              <a:cs typeface="Menlo" panose="020B0609030804020204" pitchFamily="49" charset="0"/>
            </a:endParaRPr>
          </a:p>
          <a:p>
            <a:r>
              <a:rPr kumimoji="1" lang="ja-JP" altLang="en-US" sz="1600">
                <a:solidFill>
                  <a:schemeClr val="tx1"/>
                </a:solidFill>
                <a:latin typeface="Menlo" panose="020B0609030804020204" pitchFamily="49" charset="0"/>
                <a:cs typeface="Menlo" panose="020B0609030804020204" pitchFamily="49" charset="0"/>
              </a:rPr>
              <a:t>︙</a:t>
            </a:r>
            <a:endPar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への参照</a:t>
            </a:r>
            <a:endParaRPr kumimoji="1" lang="en-US" altLang="ja-JP" sz="1200" dirty="0">
              <a:solidFill>
                <a:schemeClr val="tx1"/>
              </a:solidFill>
              <a:latin typeface="+mn-ea"/>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0; JMP</a:t>
            </a:r>
            <a:endParaRPr kumimoji="1" lang="ja-JP" altLang="en-US" sz="1600">
              <a:solidFill>
                <a:schemeClr val="tx1"/>
              </a:solidFill>
              <a:latin typeface="Menlo" panose="020B0609030804020204" pitchFamily="49" charset="0"/>
              <a:cs typeface="Menlo" panose="020B0609030804020204" pitchFamily="49" charset="0"/>
            </a:endParaRPr>
          </a:p>
        </p:txBody>
      </p:sp>
      <p:sp>
        <p:nvSpPr>
          <p:cNvPr id="11" name="正方形/長方形 10">
            <a:extLst>
              <a:ext uri="{FF2B5EF4-FFF2-40B4-BE49-F238E27FC236}">
                <a16:creationId xmlns:a16="http://schemas.microsoft.com/office/drawing/2014/main" id="{514A8E49-03AF-904C-8E47-015FDD452556}"/>
              </a:ext>
            </a:extLst>
          </p:cNvPr>
          <p:cNvSpPr/>
          <p:nvPr/>
        </p:nvSpPr>
        <p:spPr>
          <a:xfrm>
            <a:off x="1777513" y="5155504"/>
            <a:ext cx="3516924" cy="10905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D=M</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@foo</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M=D           </a:t>
            </a:r>
            <a:r>
              <a:rPr kumimoji="1" lang="en-US" altLang="ja-JP" sz="1200" dirty="0">
                <a:solidFill>
                  <a:schemeClr val="tx1"/>
                </a:solidFill>
                <a:latin typeface="+mn-ea"/>
                <a:cs typeface="Menlo" panose="020B0609030804020204" pitchFamily="49" charset="0"/>
              </a:rPr>
              <a:t>// foo=R0</a:t>
            </a:r>
            <a:endParaRPr kumimoji="1" lang="ja-JP" altLang="en-US" sz="1200">
              <a:solidFill>
                <a:schemeClr val="tx1"/>
              </a:solidFill>
              <a:latin typeface="+mn-ea"/>
              <a:cs typeface="Menlo" panose="020B0609030804020204" pitchFamily="49" charset="0"/>
            </a:endParaRPr>
          </a:p>
        </p:txBody>
      </p:sp>
    </p:spTree>
    <p:extLst>
      <p:ext uri="{BB962C8B-B14F-4D97-AF65-F5344CB8AC3E}">
        <p14:creationId xmlns:p14="http://schemas.microsoft.com/office/powerpoint/2010/main" val="234124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定義済みシンボル</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lnSpcReduction="10000"/>
          </a:bodyPr>
          <a:lstStyle/>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0" indent="0">
              <a:buNone/>
            </a:pPr>
            <a:endParaRPr lang="en-US" altLang="ja-JP" dirty="0"/>
          </a:p>
          <a:p>
            <a:pPr marL="0" indent="0">
              <a:buNone/>
            </a:pPr>
            <a:endParaRPr lang="en-US" altLang="ja-JP" dirty="0"/>
          </a:p>
          <a:p>
            <a:r>
              <a:rPr lang="en-US" altLang="ja-JP" dirty="0"/>
              <a:t>R0,R1,…, R15 : </a:t>
            </a:r>
            <a:r>
              <a:rPr lang="ja-JP" altLang="en-US"/>
              <a:t>仮想レジスタ</a:t>
            </a:r>
            <a:endParaRPr lang="en-US" altLang="ja-JP" dirty="0"/>
          </a:p>
          <a:p>
            <a:pPr lvl="1"/>
            <a:r>
              <a:rPr lang="ja-JP" altLang="en-US"/>
              <a:t>プログラミングを単純化するために予め定義されている</a:t>
            </a:r>
            <a:endParaRPr lang="en-US" altLang="ja-JP" dirty="0"/>
          </a:p>
          <a:p>
            <a:r>
              <a:rPr lang="en-US" altLang="ja-JP" dirty="0"/>
              <a:t>SCREEN, KBD : </a:t>
            </a:r>
            <a:r>
              <a:rPr lang="ja-JP" altLang="en-US"/>
              <a:t>入出力ポインタ</a:t>
            </a:r>
            <a:endParaRPr lang="en-US" altLang="ja-JP" dirty="0"/>
          </a:p>
          <a:p>
            <a:pPr lvl="1"/>
            <a:r>
              <a:rPr lang="ja-JP" altLang="en-US"/>
              <a:t>スクリーンとキーボードのメモリマップのベースアドレスを示す</a:t>
            </a:r>
            <a:endParaRPr lang="en-US" altLang="ja-JP" dirty="0"/>
          </a:p>
          <a:p>
            <a:r>
              <a:rPr lang="en-US" altLang="ja-JP" dirty="0"/>
              <a:t>SP, LCL, ARG, THIS : </a:t>
            </a:r>
            <a:r>
              <a:rPr lang="ja-JP" altLang="en-US"/>
              <a:t>定義済みポインタ</a:t>
            </a:r>
            <a:endParaRPr lang="en-US" altLang="ja-JP" dirty="0"/>
          </a:p>
          <a:p>
            <a:pPr lvl="1"/>
            <a:r>
              <a:rPr lang="en-US" altLang="ja-JP" dirty="0"/>
              <a:t>7</a:t>
            </a:r>
            <a:r>
              <a:rPr lang="ja-JP" altLang="en-US"/>
              <a:t>章</a:t>
            </a:r>
            <a:r>
              <a:rPr lang="en-US" altLang="ja-JP" dirty="0"/>
              <a:t>, 8</a:t>
            </a:r>
            <a:r>
              <a:rPr lang="ja-JP" altLang="en-US"/>
              <a:t>章のバーチャルマシンで使う</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16</a:t>
            </a:fld>
            <a:endParaRPr lang="en-US" dirty="0"/>
          </a:p>
        </p:txBody>
      </p:sp>
      <p:graphicFrame>
        <p:nvGraphicFramePr>
          <p:cNvPr id="4" name="表 3">
            <a:extLst>
              <a:ext uri="{FF2B5EF4-FFF2-40B4-BE49-F238E27FC236}">
                <a16:creationId xmlns:a16="http://schemas.microsoft.com/office/drawing/2014/main" id="{49FC2FB5-DBA7-D845-8F55-974E4D0A077D}"/>
              </a:ext>
            </a:extLst>
          </p:cNvPr>
          <p:cNvGraphicFramePr>
            <a:graphicFrameLocks noGrp="1"/>
          </p:cNvGraphicFramePr>
          <p:nvPr>
            <p:extLst>
              <p:ext uri="{D42A27DB-BD31-4B8C-83A1-F6EECF244321}">
                <p14:modId xmlns:p14="http://schemas.microsoft.com/office/powerpoint/2010/main" val="1450581782"/>
              </p:ext>
            </p:extLst>
          </p:nvPr>
        </p:nvGraphicFramePr>
        <p:xfrm>
          <a:off x="2552395" y="1085260"/>
          <a:ext cx="3062654" cy="2805075"/>
        </p:xfrm>
        <a:graphic>
          <a:graphicData uri="http://schemas.openxmlformats.org/drawingml/2006/table">
            <a:tbl>
              <a:tblPr firstRow="1" bandRow="1">
                <a:tableStyleId>{5C22544A-7EE6-4342-B048-85BDC9FD1C3A}</a:tableStyleId>
              </a:tblPr>
              <a:tblGrid>
                <a:gridCol w="1531327">
                  <a:extLst>
                    <a:ext uri="{9D8B030D-6E8A-4147-A177-3AD203B41FA5}">
                      <a16:colId xmlns:a16="http://schemas.microsoft.com/office/drawing/2014/main" val="1550864886"/>
                    </a:ext>
                  </a:extLst>
                </a:gridCol>
                <a:gridCol w="1531327">
                  <a:extLst>
                    <a:ext uri="{9D8B030D-6E8A-4147-A177-3AD203B41FA5}">
                      <a16:colId xmlns:a16="http://schemas.microsoft.com/office/drawing/2014/main" val="412991951"/>
                    </a:ext>
                  </a:extLst>
                </a:gridCol>
              </a:tblGrid>
              <a:tr h="400725">
                <a:tc>
                  <a:txBody>
                    <a:bodyPr/>
                    <a:lstStyle/>
                    <a:p>
                      <a:pPr algn="ctr"/>
                      <a:r>
                        <a:rPr kumimoji="1" lang="ja-JP" altLang="en-US"/>
                        <a:t>シンボル</a:t>
                      </a:r>
                    </a:p>
                  </a:txBody>
                  <a:tcPr/>
                </a:tc>
                <a:tc>
                  <a:txBody>
                    <a:bodyPr/>
                    <a:lstStyle/>
                    <a:p>
                      <a:pPr algn="ctr"/>
                      <a:r>
                        <a:rPr kumimoji="1" lang="ja-JP" altLang="en-US"/>
                        <a:t>値</a:t>
                      </a:r>
                    </a:p>
                  </a:txBody>
                  <a:tcPr/>
                </a:tc>
                <a:extLst>
                  <a:ext uri="{0D108BD9-81ED-4DB2-BD59-A6C34878D82A}">
                    <a16:rowId xmlns:a16="http://schemas.microsoft.com/office/drawing/2014/main" val="3436845684"/>
                  </a:ext>
                </a:extLst>
              </a:tr>
              <a:tr h="400725">
                <a:tc>
                  <a:txBody>
                    <a:bodyPr/>
                    <a:lstStyle/>
                    <a:p>
                      <a:pPr algn="ctr"/>
                      <a:r>
                        <a:rPr kumimoji="1" lang="en-US" altLang="ja-JP" dirty="0"/>
                        <a:t>R0</a:t>
                      </a:r>
                      <a:endParaRPr kumimoji="1" lang="ja-JP" altLang="en-US"/>
                    </a:p>
                  </a:txBody>
                  <a:tcPr/>
                </a:tc>
                <a:tc>
                  <a:txBody>
                    <a:bodyPr/>
                    <a:lstStyle/>
                    <a:p>
                      <a:pPr algn="r"/>
                      <a:r>
                        <a:rPr kumimoji="1" lang="en-US" altLang="ja-JP" dirty="0"/>
                        <a:t>0</a:t>
                      </a:r>
                    </a:p>
                  </a:txBody>
                  <a:tcPr/>
                </a:tc>
                <a:extLst>
                  <a:ext uri="{0D108BD9-81ED-4DB2-BD59-A6C34878D82A}">
                    <a16:rowId xmlns:a16="http://schemas.microsoft.com/office/drawing/2014/main" val="1649786993"/>
                  </a:ext>
                </a:extLst>
              </a:tr>
              <a:tr h="400725">
                <a:tc>
                  <a:txBody>
                    <a:bodyPr/>
                    <a:lstStyle/>
                    <a:p>
                      <a:pPr algn="ctr"/>
                      <a:r>
                        <a:rPr kumimoji="1" lang="en-US" altLang="ja-JP" dirty="0"/>
                        <a:t>R1</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2130560808"/>
                  </a:ext>
                </a:extLst>
              </a:tr>
              <a:tr h="400725">
                <a:tc>
                  <a:txBody>
                    <a:bodyPr/>
                    <a:lstStyle/>
                    <a:p>
                      <a:pPr algn="ctr"/>
                      <a:r>
                        <a:rPr kumimoji="1" lang="en-US" altLang="ja-JP" dirty="0"/>
                        <a:t>…</a:t>
                      </a:r>
                      <a:endParaRPr kumimoji="1" lang="ja-JP" altLang="en-US"/>
                    </a:p>
                  </a:txBody>
                  <a:tcPr/>
                </a:tc>
                <a:tc>
                  <a:txBody>
                    <a:bodyPr/>
                    <a:lstStyle/>
                    <a:p>
                      <a:pPr algn="r"/>
                      <a:r>
                        <a:rPr kumimoji="1" lang="en-US" altLang="ja-JP" dirty="0"/>
                        <a:t>…</a:t>
                      </a:r>
                      <a:endParaRPr kumimoji="1" lang="ja-JP" altLang="en-US"/>
                    </a:p>
                  </a:txBody>
                  <a:tcPr/>
                </a:tc>
                <a:extLst>
                  <a:ext uri="{0D108BD9-81ED-4DB2-BD59-A6C34878D82A}">
                    <a16:rowId xmlns:a16="http://schemas.microsoft.com/office/drawing/2014/main" val="4160442062"/>
                  </a:ext>
                </a:extLst>
              </a:tr>
              <a:tr h="400725">
                <a:tc>
                  <a:txBody>
                    <a:bodyPr/>
                    <a:lstStyle/>
                    <a:p>
                      <a:pPr algn="ctr"/>
                      <a:r>
                        <a:rPr kumimoji="1" lang="en-US" altLang="ja-JP" dirty="0"/>
                        <a:t>R15</a:t>
                      </a:r>
                      <a:endParaRPr kumimoji="1" lang="ja-JP" altLang="en-US"/>
                    </a:p>
                  </a:txBody>
                  <a:tcPr/>
                </a:tc>
                <a:tc>
                  <a:txBody>
                    <a:bodyPr/>
                    <a:lstStyle/>
                    <a:p>
                      <a:pPr algn="r"/>
                      <a:r>
                        <a:rPr kumimoji="1" lang="en-US" altLang="ja-JP" dirty="0"/>
                        <a:t>15</a:t>
                      </a:r>
                      <a:endParaRPr kumimoji="1" lang="ja-JP" altLang="en-US"/>
                    </a:p>
                  </a:txBody>
                  <a:tcPr/>
                </a:tc>
                <a:extLst>
                  <a:ext uri="{0D108BD9-81ED-4DB2-BD59-A6C34878D82A}">
                    <a16:rowId xmlns:a16="http://schemas.microsoft.com/office/drawing/2014/main" val="328078054"/>
                  </a:ext>
                </a:extLst>
              </a:tr>
              <a:tr h="400725">
                <a:tc>
                  <a:txBody>
                    <a:bodyPr/>
                    <a:lstStyle/>
                    <a:p>
                      <a:pPr algn="ctr"/>
                      <a:r>
                        <a:rPr kumimoji="1" lang="en-US" altLang="ja-JP" dirty="0"/>
                        <a:t>SCREEN</a:t>
                      </a:r>
                      <a:endParaRPr kumimoji="1" lang="ja-JP" altLang="en-US"/>
                    </a:p>
                  </a:txBody>
                  <a:tcPr/>
                </a:tc>
                <a:tc>
                  <a:txBody>
                    <a:bodyPr/>
                    <a:lstStyle/>
                    <a:p>
                      <a:pPr algn="r"/>
                      <a:r>
                        <a:rPr kumimoji="1" lang="en-US" altLang="ja-JP" dirty="0"/>
                        <a:t>16384</a:t>
                      </a:r>
                      <a:endParaRPr kumimoji="1" lang="ja-JP" altLang="en-US"/>
                    </a:p>
                  </a:txBody>
                  <a:tcPr/>
                </a:tc>
                <a:extLst>
                  <a:ext uri="{0D108BD9-81ED-4DB2-BD59-A6C34878D82A}">
                    <a16:rowId xmlns:a16="http://schemas.microsoft.com/office/drawing/2014/main" val="1744482489"/>
                  </a:ext>
                </a:extLst>
              </a:tr>
              <a:tr h="400725">
                <a:tc>
                  <a:txBody>
                    <a:bodyPr/>
                    <a:lstStyle/>
                    <a:p>
                      <a:pPr algn="ctr"/>
                      <a:r>
                        <a:rPr kumimoji="1" lang="en-US" altLang="ja-JP" dirty="0"/>
                        <a:t>KBD</a:t>
                      </a:r>
                      <a:endParaRPr kumimoji="1" lang="ja-JP" altLang="en-US"/>
                    </a:p>
                  </a:txBody>
                  <a:tcPr/>
                </a:tc>
                <a:tc>
                  <a:txBody>
                    <a:bodyPr/>
                    <a:lstStyle/>
                    <a:p>
                      <a:pPr algn="r"/>
                      <a:r>
                        <a:rPr lang="en-US" altLang="ja-JP" dirty="0"/>
                        <a:t>24576</a:t>
                      </a:r>
                      <a:endParaRPr kumimoji="1" lang="ja-JP" altLang="en-US"/>
                    </a:p>
                  </a:txBody>
                  <a:tcPr/>
                </a:tc>
                <a:extLst>
                  <a:ext uri="{0D108BD9-81ED-4DB2-BD59-A6C34878D82A}">
                    <a16:rowId xmlns:a16="http://schemas.microsoft.com/office/drawing/2014/main" val="4159390660"/>
                  </a:ext>
                </a:extLst>
              </a:tr>
            </a:tbl>
          </a:graphicData>
        </a:graphic>
      </p:graphicFrame>
      <p:graphicFrame>
        <p:nvGraphicFramePr>
          <p:cNvPr id="11" name="表 10">
            <a:extLst>
              <a:ext uri="{FF2B5EF4-FFF2-40B4-BE49-F238E27FC236}">
                <a16:creationId xmlns:a16="http://schemas.microsoft.com/office/drawing/2014/main" id="{FC91608D-AA75-3341-9513-6E22CBC09C13}"/>
              </a:ext>
            </a:extLst>
          </p:cNvPr>
          <p:cNvGraphicFramePr>
            <a:graphicFrameLocks noGrp="1"/>
          </p:cNvGraphicFramePr>
          <p:nvPr>
            <p:extLst>
              <p:ext uri="{D42A27DB-BD31-4B8C-83A1-F6EECF244321}">
                <p14:modId xmlns:p14="http://schemas.microsoft.com/office/powerpoint/2010/main" val="4024760376"/>
              </p:ext>
            </p:extLst>
          </p:nvPr>
        </p:nvGraphicFramePr>
        <p:xfrm>
          <a:off x="6498370" y="1093789"/>
          <a:ext cx="3062654" cy="2003625"/>
        </p:xfrm>
        <a:graphic>
          <a:graphicData uri="http://schemas.openxmlformats.org/drawingml/2006/table">
            <a:tbl>
              <a:tblPr firstRow="1" bandRow="1">
                <a:tableStyleId>{5C22544A-7EE6-4342-B048-85BDC9FD1C3A}</a:tableStyleId>
              </a:tblPr>
              <a:tblGrid>
                <a:gridCol w="1531327">
                  <a:extLst>
                    <a:ext uri="{9D8B030D-6E8A-4147-A177-3AD203B41FA5}">
                      <a16:colId xmlns:a16="http://schemas.microsoft.com/office/drawing/2014/main" val="1550864886"/>
                    </a:ext>
                  </a:extLst>
                </a:gridCol>
                <a:gridCol w="1531327">
                  <a:extLst>
                    <a:ext uri="{9D8B030D-6E8A-4147-A177-3AD203B41FA5}">
                      <a16:colId xmlns:a16="http://schemas.microsoft.com/office/drawing/2014/main" val="412991951"/>
                    </a:ext>
                  </a:extLst>
                </a:gridCol>
              </a:tblGrid>
              <a:tr h="400725">
                <a:tc>
                  <a:txBody>
                    <a:bodyPr/>
                    <a:lstStyle/>
                    <a:p>
                      <a:pPr algn="ctr"/>
                      <a:r>
                        <a:rPr kumimoji="1" lang="ja-JP" altLang="en-US"/>
                        <a:t>シンボル</a:t>
                      </a:r>
                    </a:p>
                  </a:txBody>
                  <a:tcPr/>
                </a:tc>
                <a:tc>
                  <a:txBody>
                    <a:bodyPr/>
                    <a:lstStyle/>
                    <a:p>
                      <a:pPr algn="ctr"/>
                      <a:r>
                        <a:rPr kumimoji="1" lang="ja-JP" altLang="en-US"/>
                        <a:t>値</a:t>
                      </a:r>
                    </a:p>
                  </a:txBody>
                  <a:tcPr/>
                </a:tc>
                <a:extLst>
                  <a:ext uri="{0D108BD9-81ED-4DB2-BD59-A6C34878D82A}">
                    <a16:rowId xmlns:a16="http://schemas.microsoft.com/office/drawing/2014/main" val="3436845684"/>
                  </a:ext>
                </a:extLst>
              </a:tr>
              <a:tr h="400725">
                <a:tc>
                  <a:txBody>
                    <a:bodyPr/>
                    <a:lstStyle/>
                    <a:p>
                      <a:pPr algn="ctr"/>
                      <a:r>
                        <a:rPr kumimoji="1" lang="en-US" altLang="ja-JP" dirty="0"/>
                        <a:t>SP</a:t>
                      </a:r>
                      <a:endParaRPr kumimoji="1" lang="ja-JP" altLang="en-US"/>
                    </a:p>
                  </a:txBody>
                  <a:tcPr/>
                </a:tc>
                <a:tc>
                  <a:txBody>
                    <a:bodyPr/>
                    <a:lstStyle/>
                    <a:p>
                      <a:pPr algn="r"/>
                      <a:r>
                        <a:rPr kumimoji="1" lang="en-US" altLang="ja-JP" dirty="0"/>
                        <a:t>0</a:t>
                      </a:r>
                    </a:p>
                  </a:txBody>
                  <a:tcPr/>
                </a:tc>
                <a:extLst>
                  <a:ext uri="{0D108BD9-81ED-4DB2-BD59-A6C34878D82A}">
                    <a16:rowId xmlns:a16="http://schemas.microsoft.com/office/drawing/2014/main" val="1649786993"/>
                  </a:ext>
                </a:extLst>
              </a:tr>
              <a:tr h="400725">
                <a:tc>
                  <a:txBody>
                    <a:bodyPr/>
                    <a:lstStyle/>
                    <a:p>
                      <a:pPr algn="ctr"/>
                      <a:r>
                        <a:rPr kumimoji="1" lang="en-US" altLang="ja-JP" dirty="0"/>
                        <a:t>LCL</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2130560808"/>
                  </a:ext>
                </a:extLst>
              </a:tr>
              <a:tr h="400725">
                <a:tc>
                  <a:txBody>
                    <a:bodyPr/>
                    <a:lstStyle/>
                    <a:p>
                      <a:pPr algn="ctr"/>
                      <a:r>
                        <a:rPr kumimoji="1" lang="en-US" altLang="ja-JP" dirty="0"/>
                        <a:t>ARG</a:t>
                      </a:r>
                      <a:endParaRPr kumimoji="1" lang="ja-JP" altLang="en-US"/>
                    </a:p>
                  </a:txBody>
                  <a:tcPr/>
                </a:tc>
                <a:tc>
                  <a:txBody>
                    <a:bodyPr/>
                    <a:lstStyle/>
                    <a:p>
                      <a:pPr algn="r"/>
                      <a:r>
                        <a:rPr kumimoji="1" lang="en-US" altLang="ja-JP" dirty="0"/>
                        <a:t>2</a:t>
                      </a:r>
                      <a:endParaRPr kumimoji="1" lang="ja-JP" altLang="en-US"/>
                    </a:p>
                  </a:txBody>
                  <a:tcPr/>
                </a:tc>
                <a:extLst>
                  <a:ext uri="{0D108BD9-81ED-4DB2-BD59-A6C34878D82A}">
                    <a16:rowId xmlns:a16="http://schemas.microsoft.com/office/drawing/2014/main" val="4160442062"/>
                  </a:ext>
                </a:extLst>
              </a:tr>
              <a:tr h="400725">
                <a:tc>
                  <a:txBody>
                    <a:bodyPr/>
                    <a:lstStyle/>
                    <a:p>
                      <a:pPr algn="ctr"/>
                      <a:r>
                        <a:rPr kumimoji="1" lang="en-US" altLang="ja-JP" dirty="0"/>
                        <a:t>THIS</a:t>
                      </a:r>
                      <a:endParaRPr kumimoji="1" lang="ja-JP" altLang="en-US"/>
                    </a:p>
                  </a:txBody>
                  <a:tcPr/>
                </a:tc>
                <a:tc>
                  <a:txBody>
                    <a:bodyPr/>
                    <a:lstStyle/>
                    <a:p>
                      <a:pPr algn="r"/>
                      <a:r>
                        <a:rPr kumimoji="1" lang="en-US" altLang="ja-JP" dirty="0"/>
                        <a:t>3</a:t>
                      </a:r>
                      <a:endParaRPr kumimoji="1" lang="ja-JP" altLang="en-US"/>
                    </a:p>
                  </a:txBody>
                  <a:tcPr/>
                </a:tc>
                <a:extLst>
                  <a:ext uri="{0D108BD9-81ED-4DB2-BD59-A6C34878D82A}">
                    <a16:rowId xmlns:a16="http://schemas.microsoft.com/office/drawing/2014/main" val="328078054"/>
                  </a:ext>
                </a:extLst>
              </a:tr>
            </a:tbl>
          </a:graphicData>
        </a:graphic>
      </p:graphicFrame>
    </p:spTree>
    <p:extLst>
      <p:ext uri="{BB962C8B-B14F-4D97-AF65-F5344CB8AC3E}">
        <p14:creationId xmlns:p14="http://schemas.microsoft.com/office/powerpoint/2010/main" val="74640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kumimoji="1" lang="ja-JP" altLang="en-US"/>
              <a:t>例</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dirty="0"/>
              <a:t>1 + ... + 100 </a:t>
            </a:r>
            <a:r>
              <a:rPr lang="ja-JP" altLang="en-US"/>
              <a:t>の和を求める </a:t>
            </a:r>
          </a:p>
          <a:p>
            <a:pPr marL="0" indent="0">
              <a:buNone/>
            </a:pPr>
            <a:endParaRPr kumimoji="1" lang="ja-JP" alt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17</a:t>
            </a:fld>
            <a:endParaRPr lang="en-US" dirty="0"/>
          </a:p>
        </p:txBody>
      </p:sp>
      <p:sp>
        <p:nvSpPr>
          <p:cNvPr id="11" name="正方形/長方形 10">
            <a:extLst>
              <a:ext uri="{FF2B5EF4-FFF2-40B4-BE49-F238E27FC236}">
                <a16:creationId xmlns:a16="http://schemas.microsoft.com/office/drawing/2014/main" id="{4E6D1597-8543-4C4C-B30D-6AE7A78552E2}"/>
              </a:ext>
            </a:extLst>
          </p:cNvPr>
          <p:cNvSpPr/>
          <p:nvPr/>
        </p:nvSpPr>
        <p:spPr>
          <a:xfrm>
            <a:off x="1227993" y="1642375"/>
            <a:ext cx="2453053" cy="189392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int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 100;</a:t>
            </a:r>
            <a:b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int sum = 0;</a:t>
            </a:r>
            <a:b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while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&gt; 0) { </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sum +=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
        <p:nvSpPr>
          <p:cNvPr id="13" name="正方形/長方形 12">
            <a:extLst>
              <a:ext uri="{FF2B5EF4-FFF2-40B4-BE49-F238E27FC236}">
                <a16:creationId xmlns:a16="http://schemas.microsoft.com/office/drawing/2014/main" id="{FD635CAD-D488-1742-A4E8-33490128114C}"/>
              </a:ext>
            </a:extLst>
          </p:cNvPr>
          <p:cNvSpPr/>
          <p:nvPr/>
        </p:nvSpPr>
        <p:spPr>
          <a:xfrm>
            <a:off x="4006037" y="1642375"/>
            <a:ext cx="4826878" cy="42825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@100</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D=A</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定数 </a:t>
            </a:r>
            <a:r>
              <a:rPr lang="en-US" altLang="ja-JP" sz="1200" dirty="0">
                <a:solidFill>
                  <a:schemeClr val="tx1"/>
                </a:solidFill>
                <a:latin typeface="Menlo" panose="020B0609030804020204" pitchFamily="49" charset="0"/>
              </a:rPr>
              <a:t>100 </a:t>
            </a:r>
            <a:r>
              <a:rPr lang="ja-JP" altLang="en-US" sz="1200">
                <a:solidFill>
                  <a:schemeClr val="tx1"/>
                </a:solidFill>
                <a:latin typeface="Menlo" panose="020B0609030804020204" pitchFamily="49" charset="0"/>
              </a:rPr>
              <a:t>を代入</a:t>
            </a:r>
          </a:p>
          <a:p>
            <a:r>
              <a:rPr lang="ja-JP" altLang="en-US" sz="1500">
                <a:solidFill>
                  <a:schemeClr val="tx1"/>
                </a:solidFill>
                <a:latin typeface="Menlo" panose="020B0609030804020204" pitchFamily="49" charset="0"/>
              </a:rPr>
              <a:t>        </a:t>
            </a:r>
            <a:r>
              <a:rPr lang="en-US"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endParaRPr lang="en" altLang="ja-JP" sz="1500" dirty="0">
              <a:solidFill>
                <a:schemeClr val="tx1"/>
              </a:solidFill>
              <a:highlight>
                <a:srgbClr val="00FFFF"/>
              </a:highlight>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M=D</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変数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に </a:t>
            </a:r>
            <a:r>
              <a:rPr lang="en-US" altLang="ja-JP" sz="1200" dirty="0">
                <a:solidFill>
                  <a:schemeClr val="tx1"/>
                </a:solidFill>
                <a:latin typeface="Menlo" panose="020B0609030804020204" pitchFamily="49" charset="0"/>
              </a:rPr>
              <a:t>100 </a:t>
            </a:r>
            <a:r>
              <a:rPr lang="ja-JP" altLang="en-US" sz="1200">
                <a:solidFill>
                  <a:schemeClr val="tx1"/>
                </a:solidFill>
                <a:latin typeface="Menlo" panose="020B0609030804020204" pitchFamily="49" charset="0"/>
              </a:rPr>
              <a:t>を代入</a:t>
            </a:r>
          </a:p>
          <a:p>
            <a:r>
              <a:rPr lang="ja-JP" altLang="en-US" sz="1500">
                <a:solidFill>
                  <a:schemeClr val="tx1"/>
                </a:solidFill>
                <a:latin typeface="Menlo" panose="020B0609030804020204" pitchFamily="49" charset="0"/>
              </a:rPr>
              <a:t>        </a:t>
            </a:r>
            <a:r>
              <a:rPr lang="en-US" altLang="ja-JP" sz="1500" dirty="0">
                <a:solidFill>
                  <a:schemeClr val="tx1"/>
                </a:solidFill>
                <a:highlight>
                  <a:srgbClr val="00FFFF"/>
                </a:highlight>
                <a:latin typeface="Menlo" panose="020B0609030804020204" pitchFamily="49" charset="0"/>
              </a:rPr>
              <a:t>@</a:t>
            </a:r>
            <a:r>
              <a:rPr lang="en" altLang="ja-JP" sz="1500" dirty="0">
                <a:solidFill>
                  <a:schemeClr val="tx1"/>
                </a:solidFill>
                <a:highlight>
                  <a:srgbClr val="00FFFF"/>
                </a:highlight>
                <a:latin typeface="Menlo" panose="020B0609030804020204" pitchFamily="49" charset="0"/>
              </a:rPr>
              <a:t>sum</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M=0</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変数 </a:t>
            </a:r>
            <a:r>
              <a:rPr lang="en" altLang="ja-JP" sz="1200" dirty="0">
                <a:solidFill>
                  <a:schemeClr val="tx1"/>
                </a:solidFill>
                <a:latin typeface="Menlo" panose="020B0609030804020204" pitchFamily="49" charset="0"/>
              </a:rPr>
              <a:t>sum </a:t>
            </a:r>
            <a:r>
              <a:rPr lang="ja-JP" altLang="en-US" sz="1200">
                <a:solidFill>
                  <a:schemeClr val="tx1"/>
                </a:solidFill>
                <a:latin typeface="Menlo" panose="020B0609030804020204" pitchFamily="49" charset="0"/>
              </a:rPr>
              <a:t>を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で初期化 </a:t>
            </a:r>
          </a:p>
          <a:p>
            <a:r>
              <a:rPr lang="en-US" altLang="ja-JP" sz="1500" dirty="0">
                <a:solidFill>
                  <a:schemeClr val="tx1"/>
                </a:solidFill>
                <a:highlight>
                  <a:srgbClr val="FF0000"/>
                </a:highlight>
                <a:latin typeface="Menlo" panose="020B0609030804020204" pitchFamily="49" charset="0"/>
              </a:rPr>
              <a:t>(</a:t>
            </a:r>
            <a:r>
              <a:rPr lang="en" altLang="ja-JP" sz="1500" dirty="0">
                <a:solidFill>
                  <a:schemeClr val="tx1"/>
                </a:solidFill>
                <a:highlight>
                  <a:srgbClr val="FF0000"/>
                </a:highlight>
                <a:latin typeface="Menlo" panose="020B0609030804020204" pitchFamily="49" charset="0"/>
              </a:rPr>
              <a:t>LOOP)</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r>
              <a:rPr lang="en" altLang="ja-JP" sz="1500" dirty="0">
                <a:solidFill>
                  <a:schemeClr val="tx1"/>
                </a:solidFill>
                <a:latin typeface="Menlo" panose="020B0609030804020204" pitchFamily="49" charset="0"/>
              </a:rPr>
              <a:t> </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D=M</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D = </a:t>
            </a:r>
            <a:r>
              <a:rPr lang="en" altLang="ja-JP" sz="1200" dirty="0" err="1">
                <a:solidFill>
                  <a:schemeClr val="tx1"/>
                </a:solidFill>
                <a:latin typeface="Menlo" panose="020B0609030804020204" pitchFamily="49" charset="0"/>
              </a:rPr>
              <a:t>i</a:t>
            </a:r>
            <a:endParaRPr lang="en" altLang="ja-JP" sz="1200" dirty="0">
              <a:solidFill>
                <a:schemeClr val="tx1"/>
              </a:solidFill>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@sum</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M=M+D</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sum += </a:t>
            </a:r>
            <a:r>
              <a:rPr lang="en" altLang="ja-JP" sz="1200" dirty="0" err="1">
                <a:solidFill>
                  <a:schemeClr val="tx1"/>
                </a:solidFill>
                <a:latin typeface="Menlo" panose="020B0609030804020204" pitchFamily="49" charset="0"/>
              </a:rPr>
              <a:t>i</a:t>
            </a:r>
            <a:endParaRPr lang="en" altLang="ja-JP" sz="1200" dirty="0">
              <a:solidFill>
                <a:schemeClr val="tx1"/>
              </a:solidFill>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a:t>
            </a:r>
            <a:r>
              <a:rPr lang="en" altLang="ja-JP" sz="1500" dirty="0" err="1">
                <a:solidFill>
                  <a:schemeClr val="tx1"/>
                </a:solidFill>
                <a:highlight>
                  <a:srgbClr val="00FFFF"/>
                </a:highlight>
                <a:latin typeface="Menlo" panose="020B0609030804020204" pitchFamily="49" charset="0"/>
              </a:rPr>
              <a:t>i</a:t>
            </a:r>
            <a:endParaRPr lang="en" altLang="ja-JP" sz="1500" dirty="0">
              <a:solidFill>
                <a:schemeClr val="tx1"/>
              </a:solidFill>
              <a:highlight>
                <a:srgbClr val="00FFFF"/>
              </a:highlight>
              <a:latin typeface="Menlo" panose="020B0609030804020204" pitchFamily="49" charset="0"/>
            </a:endParaRP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MD=M-1</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@LOOP</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D;JGT</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en" altLang="ja-JP" sz="1200" dirty="0" err="1">
                <a:solidFill>
                  <a:schemeClr val="tx1"/>
                </a:solidFill>
                <a:latin typeface="Menlo" panose="020B0609030804020204" pitchFamily="49" charset="0"/>
              </a:rPr>
              <a:t>i</a:t>
            </a:r>
            <a:r>
              <a:rPr lang="en" altLang="ja-JP" sz="1200" dirty="0">
                <a:solidFill>
                  <a:schemeClr val="tx1"/>
                </a:solidFill>
                <a:latin typeface="Menlo" panose="020B0609030804020204" pitchFamily="49" charset="0"/>
              </a:rPr>
              <a:t> &gt; 0 </a:t>
            </a:r>
            <a:r>
              <a:rPr lang="ja-JP" altLang="en-US" sz="1200">
                <a:solidFill>
                  <a:schemeClr val="tx1"/>
                </a:solidFill>
                <a:latin typeface="Menlo" panose="020B0609030804020204" pitchFamily="49" charset="0"/>
              </a:rPr>
              <a:t>なら </a:t>
            </a:r>
            <a:r>
              <a:rPr lang="en" altLang="ja-JP" sz="1200" dirty="0">
                <a:solidFill>
                  <a:schemeClr val="tx1"/>
                </a:solidFill>
                <a:latin typeface="Menlo" panose="020B0609030804020204" pitchFamily="49" charset="0"/>
              </a:rPr>
              <a:t>LOOP </a:t>
            </a:r>
            <a:r>
              <a:rPr lang="ja-JP" altLang="en-US" sz="1200">
                <a:solidFill>
                  <a:schemeClr val="tx1"/>
                </a:solidFill>
                <a:latin typeface="Menlo" panose="020B0609030804020204" pitchFamily="49" charset="0"/>
              </a:rPr>
              <a:t>へ </a:t>
            </a:r>
          </a:p>
          <a:p>
            <a:r>
              <a:rPr lang="en-US" altLang="ja-JP" sz="1500" dirty="0">
                <a:solidFill>
                  <a:schemeClr val="tx1"/>
                </a:solidFill>
                <a:highlight>
                  <a:srgbClr val="FF0000"/>
                </a:highlight>
                <a:latin typeface="Menlo" panose="020B0609030804020204" pitchFamily="49" charset="0"/>
              </a:rPr>
              <a:t>(</a:t>
            </a:r>
            <a:r>
              <a:rPr lang="en" altLang="ja-JP" sz="1500" dirty="0">
                <a:solidFill>
                  <a:schemeClr val="tx1"/>
                </a:solidFill>
                <a:highlight>
                  <a:srgbClr val="FF0000"/>
                </a:highlight>
                <a:latin typeface="Menlo" panose="020B0609030804020204" pitchFamily="49" charset="0"/>
              </a:rPr>
              <a:t>END)</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00FFFF"/>
                </a:highlight>
                <a:latin typeface="Menlo" panose="020B0609030804020204" pitchFamily="49" charset="0"/>
              </a:rPr>
              <a:t>@END</a:t>
            </a:r>
            <a:r>
              <a:rPr lang="en" altLang="ja-JP" sz="1500" dirty="0">
                <a:solidFill>
                  <a:schemeClr val="tx1"/>
                </a:solidFill>
                <a:latin typeface="Menlo" panose="020B0609030804020204" pitchFamily="49" charset="0"/>
              </a:rPr>
              <a:t> </a:t>
            </a:r>
          </a:p>
          <a:p>
            <a:r>
              <a:rPr lang="en" altLang="ja-JP" sz="1500" dirty="0">
                <a:solidFill>
                  <a:schemeClr val="tx1"/>
                </a:solidFill>
                <a:latin typeface="Menlo" panose="020B0609030804020204" pitchFamily="49" charset="0"/>
              </a:rPr>
              <a:t>        </a:t>
            </a:r>
            <a:r>
              <a:rPr lang="en" altLang="ja-JP" sz="1500" dirty="0">
                <a:solidFill>
                  <a:schemeClr val="tx1"/>
                </a:solidFill>
                <a:highlight>
                  <a:srgbClr val="FF00FF"/>
                </a:highlight>
                <a:latin typeface="Menlo" panose="020B0609030804020204" pitchFamily="49" charset="0"/>
              </a:rPr>
              <a:t>0;JMP</a:t>
            </a:r>
            <a:r>
              <a:rPr lang="en" altLang="ja-JP" sz="15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無限ループ</a:t>
            </a:r>
            <a:r>
              <a:rPr lang="ja-JP" altLang="en-US" sz="1500">
                <a:solidFill>
                  <a:schemeClr val="tx1"/>
                </a:solidFill>
                <a:latin typeface="Menlo" panose="020B0609030804020204" pitchFamily="49" charset="0"/>
              </a:rPr>
              <a:t> </a:t>
            </a:r>
          </a:p>
        </p:txBody>
      </p:sp>
      <p:sp>
        <p:nvSpPr>
          <p:cNvPr id="14" name="正方形/長方形 13">
            <a:extLst>
              <a:ext uri="{FF2B5EF4-FFF2-40B4-BE49-F238E27FC236}">
                <a16:creationId xmlns:a16="http://schemas.microsoft.com/office/drawing/2014/main" id="{941EBDE8-0161-D54E-BD07-E3DCC4215420}"/>
              </a:ext>
            </a:extLst>
          </p:cNvPr>
          <p:cNvSpPr/>
          <p:nvPr/>
        </p:nvSpPr>
        <p:spPr>
          <a:xfrm>
            <a:off x="8829810" y="1642375"/>
            <a:ext cx="2331526" cy="42825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ja-JP" sz="1600" dirty="0">
                <a:solidFill>
                  <a:schemeClr val="tx1"/>
                </a:solidFill>
                <a:effectLst/>
                <a:highlight>
                  <a:srgbClr val="00FFFF"/>
                </a:highlight>
              </a:rPr>
              <a:t>@FOO</a:t>
            </a:r>
            <a:r>
              <a:rPr lang="en-US" altLang="ja-JP" sz="1600" dirty="0">
                <a:solidFill>
                  <a:schemeClr val="tx1"/>
                </a:solidFill>
                <a:effectLst/>
              </a:rPr>
              <a:t>  A</a:t>
            </a:r>
            <a:r>
              <a:rPr lang="ja-JP" altLang="en-US" sz="1600">
                <a:solidFill>
                  <a:schemeClr val="tx1"/>
                </a:solidFill>
                <a:effectLst/>
              </a:rPr>
              <a:t>命令</a:t>
            </a:r>
            <a:endParaRPr lang="en-US" altLang="ja-JP" sz="1600" dirty="0">
              <a:solidFill>
                <a:schemeClr val="tx1"/>
              </a:solidFill>
            </a:endParaRPr>
          </a:p>
          <a:p>
            <a:pPr>
              <a:lnSpc>
                <a:spcPct val="150000"/>
              </a:lnSpc>
            </a:pPr>
            <a:r>
              <a:rPr lang="en-US" altLang="ja-JP" sz="1600" dirty="0">
                <a:solidFill>
                  <a:schemeClr val="tx1"/>
                </a:solidFill>
                <a:highlight>
                  <a:srgbClr val="FF00FF"/>
                </a:highlight>
              </a:rPr>
              <a:t>D=C;J</a:t>
            </a:r>
            <a:r>
              <a:rPr lang="en-US" altLang="ja-JP" sz="1600" dirty="0">
                <a:solidFill>
                  <a:schemeClr val="tx1"/>
                </a:solidFill>
              </a:rPr>
              <a:t>  C</a:t>
            </a:r>
            <a:r>
              <a:rPr lang="ja-JP" altLang="en-US" sz="1600">
                <a:solidFill>
                  <a:schemeClr val="tx1"/>
                </a:solidFill>
              </a:rPr>
              <a:t>命令</a:t>
            </a:r>
            <a:endParaRPr lang="en-US" altLang="ja-JP" sz="1600" dirty="0">
              <a:solidFill>
                <a:schemeClr val="tx1"/>
              </a:solidFill>
              <a:effectLst/>
            </a:endParaRPr>
          </a:p>
          <a:p>
            <a:pPr>
              <a:lnSpc>
                <a:spcPct val="150000"/>
              </a:lnSpc>
            </a:pPr>
            <a:r>
              <a:rPr lang="en-US" altLang="ja-JP" sz="1600" dirty="0">
                <a:solidFill>
                  <a:schemeClr val="tx1"/>
                </a:solidFill>
                <a:effectLst/>
                <a:highlight>
                  <a:srgbClr val="FF0000"/>
                </a:highlight>
              </a:rPr>
              <a:t>(FOO)</a:t>
            </a:r>
            <a:r>
              <a:rPr lang="en-US" altLang="ja-JP" sz="1600" dirty="0">
                <a:solidFill>
                  <a:schemeClr val="tx1"/>
                </a:solidFill>
                <a:effectLst/>
              </a:rPr>
              <a:t>  </a:t>
            </a:r>
            <a:r>
              <a:rPr lang="ja-JP" altLang="en-US" sz="1600">
                <a:solidFill>
                  <a:schemeClr val="tx1"/>
                </a:solidFill>
                <a:effectLst/>
              </a:rPr>
              <a:t>ラベルシンボル</a:t>
            </a:r>
          </a:p>
        </p:txBody>
      </p:sp>
    </p:spTree>
    <p:extLst>
      <p:ext uri="{BB962C8B-B14F-4D97-AF65-F5344CB8AC3E}">
        <p14:creationId xmlns:p14="http://schemas.microsoft.com/office/powerpoint/2010/main" val="38297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en-US" altLang="ja-JP" dirty="0"/>
              <a:t>Hack</a:t>
            </a:r>
            <a:r>
              <a:rPr lang="ja-JP" altLang="en-US"/>
              <a:t>言語 </a:t>
            </a:r>
            <a:r>
              <a:rPr lang="en-US" altLang="ja-JP" dirty="0"/>
              <a:t>– </a:t>
            </a:r>
            <a:r>
              <a:rPr lang="ja-JP" altLang="en-US"/>
              <a:t>入出力</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sz="2400" dirty="0"/>
              <a:t>Hack</a:t>
            </a:r>
            <a:r>
              <a:rPr lang="ja-JP" altLang="en-US" sz="2400"/>
              <a:t>コンピュータは </a:t>
            </a:r>
            <a:r>
              <a:rPr lang="ja-JP" altLang="en-US" sz="2400">
                <a:solidFill>
                  <a:srgbClr val="FF0000"/>
                </a:solidFill>
              </a:rPr>
              <a:t>スクリーン</a:t>
            </a:r>
            <a:r>
              <a:rPr lang="ja-JP" altLang="en-US" sz="2400"/>
              <a:t> と </a:t>
            </a:r>
            <a:r>
              <a:rPr lang="ja-JP" altLang="en-US" sz="2400">
                <a:solidFill>
                  <a:srgbClr val="FF0000"/>
                </a:solidFill>
              </a:rPr>
              <a:t>キーボード</a:t>
            </a:r>
            <a:r>
              <a:rPr lang="ja-JP" altLang="en-US" sz="2400"/>
              <a:t> を繋ぐことができる</a:t>
            </a:r>
            <a:endParaRPr lang="en-US" altLang="ja-JP" sz="2400" dirty="0"/>
          </a:p>
          <a:p>
            <a:r>
              <a:rPr kumimoji="1" lang="ja-JP" altLang="en-US" sz="2400"/>
              <a:t>メモリマップを介して入出力をおこなう</a:t>
            </a:r>
            <a:endParaRPr kumimoji="1" lang="en-US" altLang="ja-JP" sz="24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18</a:t>
            </a:fld>
            <a:endParaRPr lang="en-US" dirty="0"/>
          </a:p>
        </p:txBody>
      </p:sp>
      <p:graphicFrame>
        <p:nvGraphicFramePr>
          <p:cNvPr id="9" name="Object 3">
            <a:extLst>
              <a:ext uri="{FF2B5EF4-FFF2-40B4-BE49-F238E27FC236}">
                <a16:creationId xmlns:a16="http://schemas.microsoft.com/office/drawing/2014/main" id="{703FFC91-9C24-E645-8E1F-6407E93742AD}"/>
              </a:ext>
            </a:extLst>
          </p:cNvPr>
          <p:cNvGraphicFramePr>
            <a:graphicFrameLocks noChangeAspect="1"/>
          </p:cNvGraphicFramePr>
          <p:nvPr>
            <p:extLst>
              <p:ext uri="{D42A27DB-BD31-4B8C-83A1-F6EECF244321}">
                <p14:modId xmlns:p14="http://schemas.microsoft.com/office/powerpoint/2010/main" val="585295649"/>
              </p:ext>
            </p:extLst>
          </p:nvPr>
        </p:nvGraphicFramePr>
        <p:xfrm>
          <a:off x="5898640" y="3554963"/>
          <a:ext cx="5053914" cy="2042415"/>
        </p:xfrm>
        <a:graphic>
          <a:graphicData uri="http://schemas.openxmlformats.org/presentationml/2006/ole">
            <mc:AlternateContent xmlns:mc="http://schemas.openxmlformats.org/markup-compatibility/2006">
              <mc:Choice xmlns:v="urn:schemas-microsoft-com:vml" Requires="v">
                <p:oleObj spid="_x0000_s2149" name="VISIO" r:id="rId3" imgW="6045200" imgH="5918200" progId="Visio.Drawing.6">
                  <p:embed/>
                </p:oleObj>
              </mc:Choice>
              <mc:Fallback>
                <p:oleObj name="VISIO" r:id="rId3" imgW="6045200" imgH="5918200" progId="Visio.Drawing.6">
                  <p:embed/>
                  <p:pic>
                    <p:nvPicPr>
                      <p:cNvPr id="5" name="Object 3">
                        <a:extLst>
                          <a:ext uri="{FF2B5EF4-FFF2-40B4-BE49-F238E27FC236}">
                            <a16:creationId xmlns:a16="http://schemas.microsoft.com/office/drawing/2014/main" id="{0355AE16-0258-0843-BAC2-7EA3437B0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21" t="34547" r="3831" b="29614"/>
                      <a:stretch>
                        <a:fillRect/>
                      </a:stretch>
                    </p:blipFill>
                    <p:spPr bwMode="auto">
                      <a:xfrm>
                        <a:off x="5898640" y="3554963"/>
                        <a:ext cx="5053914" cy="20424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1928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スクリーン</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en-US" altLang="ja-JP" sz="2400" dirty="0"/>
              <a:t>512 x 256 </a:t>
            </a:r>
            <a:r>
              <a:rPr lang="ja-JP" altLang="en-US" sz="2400"/>
              <a:t>ピクセル</a:t>
            </a:r>
            <a:r>
              <a:rPr lang="en-US" altLang="ja-JP" sz="2400" dirty="0"/>
              <a:t>, </a:t>
            </a:r>
            <a:r>
              <a:rPr lang="ja-JP" altLang="en-US" sz="2400"/>
              <a:t>白黒</a:t>
            </a:r>
            <a:endParaRPr lang="en-US" altLang="ja-JP" sz="2400" dirty="0"/>
          </a:p>
          <a:p>
            <a:r>
              <a:rPr lang="en-US" altLang="ja-JP" sz="2400" dirty="0"/>
              <a:t>RAM[0x4000 (16384)] </a:t>
            </a:r>
            <a:r>
              <a:rPr lang="ja-JP" altLang="en-US" sz="2400"/>
              <a:t>から </a:t>
            </a:r>
            <a:r>
              <a:rPr lang="en-US" altLang="ja-JP" sz="2400" dirty="0"/>
              <a:t>8k </a:t>
            </a:r>
            <a:r>
              <a:rPr lang="ja-JP" altLang="en-US" sz="2400"/>
              <a:t>のメモリマップで表す</a:t>
            </a:r>
            <a:endParaRPr lang="en-US" altLang="ja-JP" sz="2400" dirty="0"/>
          </a:p>
          <a:p>
            <a:pPr lvl="1"/>
            <a:r>
              <a:rPr kumimoji="1" lang="en-US" altLang="ja-JP" sz="2000" dirty="0"/>
              <a:t>8k = (512 / 16</a:t>
            </a:r>
            <a:r>
              <a:rPr lang="en-US" altLang="ja-JP" sz="2000" dirty="0"/>
              <a:t>) * 256</a:t>
            </a:r>
          </a:p>
          <a:p>
            <a:r>
              <a:rPr lang="ja-JP" altLang="en-US" sz="2200"/>
              <a:t>各ビットが </a:t>
            </a:r>
            <a:r>
              <a:rPr lang="en-US" altLang="ja-JP" sz="2200" dirty="0"/>
              <a:t>1 = </a:t>
            </a:r>
            <a:r>
              <a:rPr lang="ja-JP" altLang="en-US" sz="2200"/>
              <a:t>黒</a:t>
            </a:r>
            <a:r>
              <a:rPr lang="en-US" altLang="ja-JP" sz="2200" dirty="0"/>
              <a:t>, 0 = </a:t>
            </a:r>
            <a:r>
              <a:rPr lang="ja-JP" altLang="en-US" sz="2200"/>
              <a:t>白</a:t>
            </a:r>
            <a:endParaRPr kumimoji="1" lang="en-US" altLang="ja-JP" sz="22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19</a:t>
            </a:fld>
            <a:endParaRPr lang="en-US" dirty="0"/>
          </a:p>
        </p:txBody>
      </p:sp>
      <p:pic>
        <p:nvPicPr>
          <p:cNvPr id="11" name="図 10" descr="スクリーンショット が含まれている画像&#10;&#10;自動的に生成された説明">
            <a:extLst>
              <a:ext uri="{FF2B5EF4-FFF2-40B4-BE49-F238E27FC236}">
                <a16:creationId xmlns:a16="http://schemas.microsoft.com/office/drawing/2014/main" id="{B8704BC3-C97A-114A-B931-A65B92EC1D11}"/>
              </a:ext>
            </a:extLst>
          </p:cNvPr>
          <p:cNvPicPr>
            <a:picLocks noChangeAspect="1"/>
          </p:cNvPicPr>
          <p:nvPr/>
        </p:nvPicPr>
        <p:blipFill>
          <a:blip r:embed="rId2"/>
          <a:stretch>
            <a:fillRect/>
          </a:stretch>
        </p:blipFill>
        <p:spPr>
          <a:xfrm>
            <a:off x="6176596" y="2761859"/>
            <a:ext cx="5333999" cy="2733123"/>
          </a:xfrm>
          <a:prstGeom prst="rect">
            <a:avLst/>
          </a:prstGeom>
        </p:spPr>
      </p:pic>
    </p:spTree>
    <p:extLst>
      <p:ext uri="{BB962C8B-B14F-4D97-AF65-F5344CB8AC3E}">
        <p14:creationId xmlns:p14="http://schemas.microsoft.com/office/powerpoint/2010/main" val="169214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アジェンダ</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chor="ctr">
            <a:normAutofit/>
          </a:bodyPr>
          <a:lstStyle/>
          <a:p>
            <a:r>
              <a:rPr kumimoji="1" lang="ja-JP" altLang="en-US" sz="3200"/>
              <a:t>一般的な機械語・</a:t>
            </a:r>
            <a:r>
              <a:rPr lang="ja-JP" altLang="en-US" sz="3200"/>
              <a:t>ハードウェアについて</a:t>
            </a:r>
            <a:endParaRPr lang="en-US" altLang="ja-JP" sz="3200" dirty="0"/>
          </a:p>
          <a:p>
            <a:r>
              <a:rPr kumimoji="1" lang="en-US" altLang="ja-JP" sz="3200" dirty="0"/>
              <a:t>Hack</a:t>
            </a:r>
            <a:r>
              <a:rPr kumimoji="1" lang="ja-JP" altLang="en-US" sz="3200"/>
              <a:t>機械語・</a:t>
            </a:r>
            <a:r>
              <a:rPr kumimoji="1" lang="en-US" altLang="ja-JP" sz="3200" dirty="0"/>
              <a:t>Hack</a:t>
            </a:r>
            <a:r>
              <a:rPr kumimoji="1" lang="ja-JP" altLang="en-US" sz="3200"/>
              <a:t>コンピュータについて</a:t>
            </a:r>
            <a:endParaRPr kumimoji="1" lang="en-US" altLang="ja-JP" sz="3200" dirty="0"/>
          </a:p>
          <a:p>
            <a:r>
              <a:rPr kumimoji="1" lang="ja-JP" altLang="en-US" sz="3200"/>
              <a:t>課題</a:t>
            </a:r>
            <a:endParaRPr kumimoji="1" lang="en-US" altLang="ja-JP" sz="3200" dirty="0"/>
          </a:p>
          <a:p>
            <a:endParaRPr kumimoji="1" lang="en-US" altLang="ja-JP" sz="32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0818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キーボード</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en-US" altLang="ja-JP" sz="2400" dirty="0"/>
              <a:t>RAM[0x6000 (24576)] </a:t>
            </a:r>
            <a:r>
              <a:rPr kumimoji="1" lang="ja-JP" altLang="en-US" sz="2400"/>
              <a:t>のメモリマップで表す</a:t>
            </a:r>
            <a:endParaRPr kumimoji="1" lang="en-US" altLang="ja-JP" sz="2400" dirty="0"/>
          </a:p>
          <a:p>
            <a:r>
              <a:rPr lang="ja-JP" altLang="en-US" sz="2400"/>
              <a:t>キーが押下されると</a:t>
            </a:r>
            <a:r>
              <a:rPr lang="en-US" altLang="ja-JP" sz="2400" dirty="0"/>
              <a:t>16</a:t>
            </a:r>
            <a:r>
              <a:rPr lang="ja-JP" altLang="en-US" sz="2400"/>
              <a:t>ビットの</a:t>
            </a:r>
            <a:r>
              <a:rPr lang="en-US" altLang="ja-JP" sz="2400" dirty="0"/>
              <a:t>ASCII</a:t>
            </a:r>
            <a:r>
              <a:rPr lang="ja-JP" altLang="en-US" sz="2400"/>
              <a:t>コードが現れる</a:t>
            </a:r>
            <a:endParaRPr lang="en-US" altLang="ja-JP" sz="2400" dirty="0"/>
          </a:p>
          <a:p>
            <a:pPr lvl="1"/>
            <a:r>
              <a:rPr lang="ja-JP" altLang="en-US" sz="2000"/>
              <a:t>押下されていない時は</a:t>
            </a:r>
            <a:r>
              <a:rPr lang="en-US" altLang="ja-JP" sz="2000" dirty="0"/>
              <a:t> 0</a:t>
            </a:r>
          </a:p>
          <a:p>
            <a:pPr lvl="1"/>
            <a:r>
              <a:rPr kumimoji="1" lang="en-US" altLang="ja-JP" sz="2000" dirty="0"/>
              <a:t>Hack </a:t>
            </a:r>
            <a:r>
              <a:rPr kumimoji="1" lang="ja-JP" altLang="en-US" sz="2000"/>
              <a:t>キーボードの特別なキーコードもある</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20</a:t>
            </a:fld>
            <a:endParaRPr lang="en-US" dirty="0"/>
          </a:p>
        </p:txBody>
      </p:sp>
      <p:pic>
        <p:nvPicPr>
          <p:cNvPr id="7" name="図 6" descr="スクリーンショット, テキスト が含まれている画像&#10;&#10;自動的に生成された説明">
            <a:extLst>
              <a:ext uri="{FF2B5EF4-FFF2-40B4-BE49-F238E27FC236}">
                <a16:creationId xmlns:a16="http://schemas.microsoft.com/office/drawing/2014/main" id="{8C92FBD1-3E0E-A341-868E-E281510E6CBD}"/>
              </a:ext>
            </a:extLst>
          </p:cNvPr>
          <p:cNvPicPr>
            <a:picLocks noChangeAspect="1"/>
          </p:cNvPicPr>
          <p:nvPr/>
        </p:nvPicPr>
        <p:blipFill>
          <a:blip r:embed="rId2"/>
          <a:stretch>
            <a:fillRect/>
          </a:stretch>
        </p:blipFill>
        <p:spPr>
          <a:xfrm>
            <a:off x="1534977" y="3062979"/>
            <a:ext cx="5865502" cy="2532102"/>
          </a:xfrm>
          <a:prstGeom prst="rect">
            <a:avLst/>
          </a:prstGeom>
        </p:spPr>
      </p:pic>
    </p:spTree>
    <p:extLst>
      <p:ext uri="{BB962C8B-B14F-4D97-AF65-F5344CB8AC3E}">
        <p14:creationId xmlns:p14="http://schemas.microsoft.com/office/powerpoint/2010/main" val="3151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a:t>
            </a:r>
            <a:r>
              <a:rPr lang="en-US" altLang="ja-JP" dirty="0"/>
              <a:t> </a:t>
            </a:r>
            <a:r>
              <a:rPr lang="en-US" altLang="ja-JP" dirty="0" err="1"/>
              <a:t>Mult.asm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乗算プログラム</a:t>
            </a:r>
            <a:r>
              <a:rPr lang="en-US" altLang="ja-JP" sz="2400" dirty="0"/>
              <a:t> (</a:t>
            </a:r>
            <a:r>
              <a:rPr lang="en-US" altLang="ja-JP" sz="2400" dirty="0" err="1"/>
              <a:t>Mult.asm</a:t>
            </a:r>
            <a:r>
              <a:rPr lang="en-US" altLang="ja-JP" sz="2400" dirty="0"/>
              <a:t>)</a:t>
            </a:r>
          </a:p>
          <a:p>
            <a:pPr lvl="1"/>
            <a:r>
              <a:rPr kumimoji="1" lang="en-US" altLang="ja-JP" sz="2000" dirty="0"/>
              <a:t>R2 = R0 * R1</a:t>
            </a:r>
          </a:p>
          <a:p>
            <a:pPr lvl="1"/>
            <a:r>
              <a:rPr lang="ja-JP" altLang="en-US" sz="2000"/>
              <a:t>ただし</a:t>
            </a:r>
            <a:r>
              <a:rPr lang="en-US" altLang="ja-JP" sz="2000" dirty="0"/>
              <a:t> R0 </a:t>
            </a:r>
            <a:r>
              <a:rPr lang="ja-JP" altLang="en-US" sz="2000"/>
              <a:t>≧</a:t>
            </a:r>
            <a:r>
              <a:rPr lang="en-US" altLang="ja-JP" sz="2000" dirty="0"/>
              <a:t> 0, R1</a:t>
            </a:r>
            <a:r>
              <a:rPr lang="ja-JP" altLang="en-US" sz="2000"/>
              <a:t> ≧</a:t>
            </a:r>
            <a:r>
              <a:rPr lang="en-US" altLang="ja-JP" sz="2000" dirty="0"/>
              <a:t> 0, R0 * R1 &lt; 32768 (0x8000) </a:t>
            </a:r>
            <a:r>
              <a:rPr lang="ja-JP" altLang="en-US" sz="2000"/>
              <a:t>と想定して良い</a:t>
            </a:r>
            <a:endParaRPr lang="en-US" altLang="ja-JP" sz="2000" dirty="0"/>
          </a:p>
          <a:p>
            <a:pPr marL="457200" lvl="1" indent="0">
              <a:buNone/>
            </a:pPr>
            <a:endParaRPr lang="en-US" altLang="ja-JP" sz="2000" dirty="0"/>
          </a:p>
          <a:p>
            <a:r>
              <a:rPr lang="ja-JP" altLang="en-US" sz="2400"/>
              <a:t>高水準言語バージョン</a:t>
            </a:r>
            <a:r>
              <a:rPr lang="en-US" altLang="ja-JP" sz="2400" dirty="0"/>
              <a:t> (</a:t>
            </a:r>
            <a:r>
              <a:rPr lang="ja-JP" altLang="en-US" sz="2400"/>
              <a:t>実装案</a:t>
            </a:r>
            <a:r>
              <a:rPr lang="en-US" altLang="ja-JP" sz="2400" dirty="0"/>
              <a:t>)</a:t>
            </a:r>
            <a:endParaRPr lang="ja-JP" altLang="en-US" sz="2400"/>
          </a:p>
          <a:p>
            <a:pPr marL="0" indent="0">
              <a:buNone/>
            </a:pPr>
            <a:endParaRPr kumimoji="1" lang="ja-JP" altLang="en-US" sz="22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21</a:t>
            </a:fld>
            <a:endParaRPr lang="en-US" dirty="0"/>
          </a:p>
        </p:txBody>
      </p:sp>
      <p:sp>
        <p:nvSpPr>
          <p:cNvPr id="9" name="正方形/長方形 8">
            <a:extLst>
              <a:ext uri="{FF2B5EF4-FFF2-40B4-BE49-F238E27FC236}">
                <a16:creationId xmlns:a16="http://schemas.microsoft.com/office/drawing/2014/main" id="{0349727A-DA94-A547-BBE2-903390E9CA2B}"/>
              </a:ext>
            </a:extLst>
          </p:cNvPr>
          <p:cNvSpPr/>
          <p:nvPr/>
        </p:nvSpPr>
        <p:spPr>
          <a:xfrm>
            <a:off x="1445687" y="3429000"/>
            <a:ext cx="2762418" cy="150448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r0, r1;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input</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r2 = 0;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while (r1 &gt; 0) {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r2 += r0;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191701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 </a:t>
            </a:r>
            <a:r>
              <a:rPr lang="en-US" altLang="ja-JP" dirty="0" err="1"/>
              <a:t>Mult.asm</a:t>
            </a:r>
            <a:r>
              <a:rPr lang="en-US" altLang="ja-JP" dirty="0"/>
              <a:t> (</a:t>
            </a:r>
            <a:r>
              <a:rPr lang="ja-JP" altLang="en-US"/>
              <a:t>実装案</a:t>
            </a:r>
            <a:r>
              <a:rPr lang="en-US" altLang="ja-JP" dirty="0"/>
              <a:t>)</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pPr marL="0" indent="0">
              <a:buNone/>
            </a:pPr>
            <a:endParaRPr kumimoji="1" lang="ja-JP" altLang="en-US" sz="24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22</a:t>
            </a:fld>
            <a:endParaRPr lang="en-US" dirty="0"/>
          </a:p>
        </p:txBody>
      </p:sp>
      <p:sp>
        <p:nvSpPr>
          <p:cNvPr id="11" name="正方形/長方形 10">
            <a:extLst>
              <a:ext uri="{FF2B5EF4-FFF2-40B4-BE49-F238E27FC236}">
                <a16:creationId xmlns:a16="http://schemas.microsoft.com/office/drawing/2014/main" id="{A1D03AB6-6A6D-A64F-B461-707C744F34F8}"/>
              </a:ext>
            </a:extLst>
          </p:cNvPr>
          <p:cNvSpPr/>
          <p:nvPr/>
        </p:nvSpPr>
        <p:spPr>
          <a:xfrm>
            <a:off x="1470031" y="1105512"/>
            <a:ext cx="2762418" cy="14137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r0, r1;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input</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int r2 = 0;  </a:t>
            </a:r>
            <a:r>
              <a:rPr lang="en"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sum</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while (r1 &gt; 0) {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r2 += r0; </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1500" dirty="0">
                <a:solidFill>
                  <a:schemeClr val="tx1"/>
                </a:solidFill>
                <a:latin typeface="Menlo" panose="020B0609030804020204" pitchFamily="49" charset="0"/>
                <a:ea typeface="Menlo" panose="020B0609030804020204" pitchFamily="49" charset="0"/>
                <a:cs typeface="Menlo" panose="020B0609030804020204" pitchFamily="49" charset="0"/>
              </a:rPr>
              <a:t>} </a:t>
            </a:r>
          </a:p>
        </p:txBody>
      </p:sp>
      <p:sp>
        <p:nvSpPr>
          <p:cNvPr id="13" name="正方形/長方形 12">
            <a:extLst>
              <a:ext uri="{FF2B5EF4-FFF2-40B4-BE49-F238E27FC236}">
                <a16:creationId xmlns:a16="http://schemas.microsoft.com/office/drawing/2014/main" id="{69DB38CC-F7C1-424F-A1C2-C31958AD2970}"/>
              </a:ext>
            </a:extLst>
          </p:cNvPr>
          <p:cNvSpPr/>
          <p:nvPr/>
        </p:nvSpPr>
        <p:spPr>
          <a:xfrm>
            <a:off x="5006173" y="1110012"/>
            <a:ext cx="5378798" cy="50060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R2</a:t>
            </a:r>
          </a:p>
          <a:p>
            <a:r>
              <a:rPr lang="en" altLang="ja-JP" sz="1400" dirty="0">
                <a:solidFill>
                  <a:schemeClr val="tx1"/>
                </a:solidFill>
                <a:latin typeface="Menlo" panose="020B0609030804020204" pitchFamily="49" charset="0"/>
              </a:rPr>
              <a:t>M=0          </a:t>
            </a:r>
            <a:r>
              <a:rPr lang="en-US"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結果を格納する </a:t>
            </a:r>
            <a:r>
              <a:rPr lang="en" altLang="ja-JP" sz="1200" dirty="0">
                <a:solidFill>
                  <a:schemeClr val="tx1"/>
                </a:solidFill>
                <a:latin typeface="Menlo" panose="020B0609030804020204" pitchFamily="49" charset="0"/>
              </a:rPr>
              <a:t>R2 </a:t>
            </a:r>
            <a:r>
              <a:rPr lang="ja-JP" altLang="en-US" sz="1200">
                <a:solidFill>
                  <a:schemeClr val="tx1"/>
                </a:solidFill>
                <a:latin typeface="Menlo" panose="020B0609030804020204" pitchFamily="49" charset="0"/>
              </a:rPr>
              <a:t>を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で初期化</a:t>
            </a:r>
          </a:p>
          <a:p>
            <a:endParaRPr lang="ja-JP" altLang="en-US" sz="1400">
              <a:solidFill>
                <a:schemeClr val="tx1"/>
              </a:solidFill>
              <a:latin typeface="Menlo" panose="020B0609030804020204" pitchFamily="49" charset="0"/>
            </a:endParaRPr>
          </a:p>
          <a:p>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R1</a:t>
            </a:r>
          </a:p>
          <a:p>
            <a:r>
              <a:rPr lang="en" altLang="ja-JP" sz="1400" dirty="0">
                <a:solidFill>
                  <a:schemeClr val="tx1"/>
                </a:solidFill>
                <a:latin typeface="Menlo" panose="020B0609030804020204" pitchFamily="49" charset="0"/>
              </a:rPr>
              <a:t>D=M</a:t>
            </a:r>
          </a:p>
          <a:p>
            <a:r>
              <a:rPr lang="en" altLang="ja-JP" sz="1400" dirty="0">
                <a:solidFill>
                  <a:schemeClr val="tx1"/>
                </a:solidFill>
                <a:latin typeface="Menlo" panose="020B0609030804020204" pitchFamily="49" charset="0"/>
              </a:rPr>
              <a:t>@END</a:t>
            </a:r>
          </a:p>
          <a:p>
            <a:r>
              <a:rPr lang="en" altLang="ja-JP" sz="1400" dirty="0">
                <a:solidFill>
                  <a:schemeClr val="tx1"/>
                </a:solidFill>
                <a:latin typeface="Menlo" panose="020B0609030804020204" pitchFamily="49" charset="0"/>
              </a:rPr>
              <a:t>D;JLE</a:t>
            </a:r>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R1 </a:t>
            </a:r>
            <a:r>
              <a:rPr lang="ja-JP" altLang="en-US" sz="1200">
                <a:solidFill>
                  <a:schemeClr val="tx1"/>
                </a:solidFill>
                <a:latin typeface="Menlo" panose="020B0609030804020204" pitchFamily="49" charset="0"/>
              </a:rPr>
              <a:t>が </a:t>
            </a:r>
            <a:r>
              <a:rPr lang="en-US" altLang="ja-JP" sz="1200" dirty="0">
                <a:solidFill>
                  <a:schemeClr val="tx1"/>
                </a:solidFill>
                <a:latin typeface="Menlo" panose="020B0609030804020204" pitchFamily="49" charset="0"/>
              </a:rPr>
              <a:t>0 </a:t>
            </a:r>
            <a:r>
              <a:rPr lang="ja-JP" altLang="en-US" sz="1200">
                <a:solidFill>
                  <a:schemeClr val="tx1"/>
                </a:solidFill>
                <a:latin typeface="Menlo" panose="020B0609030804020204" pitchFamily="49" charset="0"/>
              </a:rPr>
              <a:t>以下の場合は </a:t>
            </a:r>
            <a:r>
              <a:rPr lang="en" altLang="ja-JP" sz="1200" dirty="0">
                <a:solidFill>
                  <a:schemeClr val="tx1"/>
                </a:solidFill>
                <a:latin typeface="Menlo" panose="020B0609030804020204" pitchFamily="49" charset="0"/>
              </a:rPr>
              <a:t>END </a:t>
            </a:r>
            <a:r>
              <a:rPr lang="ja-JP" altLang="en-US" sz="1200">
                <a:solidFill>
                  <a:schemeClr val="tx1"/>
                </a:solidFill>
                <a:latin typeface="Menlo" panose="020B0609030804020204" pitchFamily="49" charset="0"/>
              </a:rPr>
              <a:t>へジャンプ</a:t>
            </a:r>
            <a:endParaRPr lang="en" altLang="ja-JP" sz="1200" dirty="0">
              <a:solidFill>
                <a:schemeClr val="tx1"/>
              </a:solidFill>
              <a:latin typeface="Menlo" panose="020B0609030804020204" pitchFamily="49" charset="0"/>
            </a:endParaRPr>
          </a:p>
          <a:p>
            <a:br>
              <a:rPr lang="en" altLang="ja-JP" sz="1400" dirty="0">
                <a:solidFill>
                  <a:schemeClr val="tx1"/>
                </a:solidFill>
                <a:latin typeface="Menlo" panose="020B0609030804020204" pitchFamily="49" charset="0"/>
              </a:rPr>
            </a:br>
            <a:r>
              <a:rPr lang="en" altLang="ja-JP" sz="1400" dirty="0">
                <a:solidFill>
                  <a:schemeClr val="tx1"/>
                </a:solidFill>
                <a:latin typeface="Menlo" panose="020B0609030804020204" pitchFamily="49" charset="0"/>
              </a:rPr>
              <a:t>(LOOP)</a:t>
            </a:r>
          </a:p>
          <a:p>
            <a:r>
              <a:rPr lang="en" altLang="ja-JP" sz="1400" dirty="0">
                <a:solidFill>
                  <a:schemeClr val="tx1"/>
                </a:solidFill>
                <a:latin typeface="Menlo" panose="020B0609030804020204" pitchFamily="49" charset="0"/>
              </a:rPr>
              <a:t>    @R0</a:t>
            </a:r>
          </a:p>
          <a:p>
            <a:r>
              <a:rPr lang="en" altLang="ja-JP" sz="1400" dirty="0">
                <a:solidFill>
                  <a:schemeClr val="tx1"/>
                </a:solidFill>
                <a:latin typeface="Menlo" panose="020B0609030804020204" pitchFamily="49" charset="0"/>
              </a:rPr>
              <a:t>    D=M</a:t>
            </a:r>
          </a:p>
          <a:p>
            <a:r>
              <a:rPr lang="en" altLang="ja-JP" sz="1400" dirty="0">
                <a:solidFill>
                  <a:schemeClr val="tx1"/>
                </a:solidFill>
                <a:latin typeface="Menlo" panose="020B0609030804020204" pitchFamily="49" charset="0"/>
              </a:rPr>
              <a:t>    @R2</a:t>
            </a:r>
          </a:p>
          <a:p>
            <a:r>
              <a:rPr lang="en" altLang="ja-JP" sz="1400" dirty="0">
                <a:solidFill>
                  <a:schemeClr val="tx1"/>
                </a:solidFill>
                <a:latin typeface="Menlo" panose="020B0609030804020204" pitchFamily="49" charset="0"/>
              </a:rPr>
              <a:t>    M=M+D</a:t>
            </a:r>
            <a:r>
              <a:rPr lang="en-US" altLang="ja-JP" sz="14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 R2 += R0</a:t>
            </a:r>
          </a:p>
          <a:p>
            <a:br>
              <a:rPr lang="en" altLang="ja-JP" sz="1400" dirty="0">
                <a:solidFill>
                  <a:schemeClr val="tx1"/>
                </a:solidFill>
                <a:latin typeface="Menlo" panose="020B0609030804020204" pitchFamily="49" charset="0"/>
              </a:rPr>
            </a:br>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R1</a:t>
            </a:r>
          </a:p>
          <a:p>
            <a:r>
              <a:rPr lang="en" altLang="ja-JP" sz="1400" dirty="0">
                <a:solidFill>
                  <a:schemeClr val="tx1"/>
                </a:solidFill>
                <a:latin typeface="Menlo" panose="020B0609030804020204" pitchFamily="49" charset="0"/>
              </a:rPr>
              <a:t>    MD=M-1   </a:t>
            </a:r>
            <a:r>
              <a:rPr lang="en" altLang="ja-JP" sz="1200" dirty="0">
                <a:solidFill>
                  <a:schemeClr val="tx1"/>
                </a:solidFill>
                <a:latin typeface="Menlo" panose="020B0609030804020204" pitchFamily="49" charset="0"/>
              </a:rPr>
              <a:t>// R1 </a:t>
            </a:r>
            <a:r>
              <a:rPr lang="ja-JP" altLang="en-US" sz="1200">
                <a:solidFill>
                  <a:schemeClr val="tx1"/>
                </a:solidFill>
                <a:latin typeface="Menlo" panose="020B0609030804020204" pitchFamily="49" charset="0"/>
              </a:rPr>
              <a:t>をデクリメント</a:t>
            </a:r>
          </a:p>
          <a:p>
            <a:endParaRPr lang="en" altLang="ja-JP" sz="1400" dirty="0">
              <a:solidFill>
                <a:schemeClr val="tx1"/>
              </a:solidFill>
              <a:latin typeface="Menlo" panose="020B0609030804020204" pitchFamily="49" charset="0"/>
            </a:endParaRPr>
          </a:p>
          <a:p>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LOOP</a:t>
            </a:r>
          </a:p>
          <a:p>
            <a:r>
              <a:rPr lang="en" altLang="ja-JP" sz="1400" dirty="0">
                <a:solidFill>
                  <a:schemeClr val="tx1"/>
                </a:solidFill>
                <a:latin typeface="Menlo" panose="020B0609030804020204" pitchFamily="49" charset="0"/>
              </a:rPr>
              <a:t>    D;JGT    </a:t>
            </a:r>
            <a:r>
              <a:rPr lang="en" altLang="ja-JP" sz="1200" dirty="0">
                <a:solidFill>
                  <a:schemeClr val="tx1"/>
                </a:solidFill>
                <a:latin typeface="Menlo" panose="020B0609030804020204" pitchFamily="49" charset="0"/>
              </a:rPr>
              <a:t>// R1 &gt; 0 </a:t>
            </a:r>
            <a:r>
              <a:rPr lang="ja-JP" altLang="en-US" sz="1200">
                <a:solidFill>
                  <a:schemeClr val="tx1"/>
                </a:solidFill>
                <a:latin typeface="Menlo" panose="020B0609030804020204" pitchFamily="49" charset="0"/>
              </a:rPr>
              <a:t>の時</a:t>
            </a:r>
            <a:r>
              <a:rPr lang="en-US" altLang="ja-JP" sz="1200" dirty="0">
                <a:solidFill>
                  <a:schemeClr val="tx1"/>
                </a:solidFill>
                <a:latin typeface="Menlo" panose="020B0609030804020204" pitchFamily="49" charset="0"/>
              </a:rPr>
              <a:t>, </a:t>
            </a:r>
            <a:r>
              <a:rPr lang="en" altLang="ja-JP" sz="1200" dirty="0">
                <a:solidFill>
                  <a:schemeClr val="tx1"/>
                </a:solidFill>
                <a:latin typeface="Menlo" panose="020B0609030804020204" pitchFamily="49" charset="0"/>
              </a:rPr>
              <a:t>Loop </a:t>
            </a:r>
            <a:r>
              <a:rPr lang="ja-JP" altLang="en-US" sz="1200">
                <a:solidFill>
                  <a:schemeClr val="tx1"/>
                </a:solidFill>
                <a:latin typeface="Menlo" panose="020B0609030804020204" pitchFamily="49" charset="0"/>
              </a:rPr>
              <a:t>にジャンプ</a:t>
            </a:r>
          </a:p>
          <a:p>
            <a:br>
              <a:rPr lang="en" altLang="ja-JP" sz="1400" dirty="0">
                <a:solidFill>
                  <a:schemeClr val="tx1"/>
                </a:solidFill>
                <a:latin typeface="Menlo" panose="020B0609030804020204" pitchFamily="49" charset="0"/>
              </a:rPr>
            </a:br>
            <a:r>
              <a:rPr lang="en" altLang="ja-JP" sz="1400" dirty="0">
                <a:solidFill>
                  <a:schemeClr val="tx1"/>
                </a:solidFill>
                <a:latin typeface="Menlo" panose="020B0609030804020204" pitchFamily="49" charset="0"/>
              </a:rPr>
              <a:t>(END)</a:t>
            </a:r>
            <a:endParaRPr lang="ja-JP" altLang="en-US" sz="1400">
              <a:solidFill>
                <a:schemeClr val="tx1"/>
              </a:solidFill>
              <a:latin typeface="Menlo" panose="020B0609030804020204" pitchFamily="49" charset="0"/>
            </a:endParaRPr>
          </a:p>
          <a:p>
            <a:r>
              <a:rPr lang="ja-JP" altLang="en-US" sz="1400">
                <a:solidFill>
                  <a:schemeClr val="tx1"/>
                </a:solidFill>
                <a:latin typeface="Menlo" panose="020B0609030804020204" pitchFamily="49" charset="0"/>
              </a:rPr>
              <a:t>    </a:t>
            </a:r>
            <a:r>
              <a:rPr lang="en-US" altLang="ja-JP" sz="1400" dirty="0">
                <a:solidFill>
                  <a:schemeClr val="tx1"/>
                </a:solidFill>
                <a:latin typeface="Menlo" panose="020B0609030804020204" pitchFamily="49" charset="0"/>
              </a:rPr>
              <a:t>@</a:t>
            </a:r>
            <a:r>
              <a:rPr lang="en" altLang="ja-JP" sz="1400" dirty="0">
                <a:solidFill>
                  <a:schemeClr val="tx1"/>
                </a:solidFill>
                <a:latin typeface="Menlo" panose="020B0609030804020204" pitchFamily="49" charset="0"/>
              </a:rPr>
              <a:t>END</a:t>
            </a:r>
          </a:p>
          <a:p>
            <a:r>
              <a:rPr lang="en" altLang="ja-JP" sz="1400" dirty="0">
                <a:solidFill>
                  <a:schemeClr val="tx1"/>
                </a:solidFill>
                <a:latin typeface="Menlo" panose="020B0609030804020204" pitchFamily="49" charset="0"/>
              </a:rPr>
              <a:t>    0;JMP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無限ループは </a:t>
            </a:r>
            <a:r>
              <a:rPr lang="en" altLang="ja-JP" sz="1200" dirty="0">
                <a:solidFill>
                  <a:schemeClr val="tx1"/>
                </a:solidFill>
                <a:latin typeface="Menlo" panose="020B0609030804020204" pitchFamily="49" charset="0"/>
              </a:rPr>
              <a:t>Hack </a:t>
            </a:r>
            <a:r>
              <a:rPr lang="ja-JP" altLang="en-US" sz="1200">
                <a:solidFill>
                  <a:schemeClr val="tx1"/>
                </a:solidFill>
                <a:latin typeface="Menlo" panose="020B0609030804020204" pitchFamily="49" charset="0"/>
              </a:rPr>
              <a:t>プログラムを </a:t>
            </a:r>
            <a:r>
              <a:rPr lang="en-US" altLang="ja-JP" sz="1200" dirty="0">
                <a:solidFill>
                  <a:schemeClr val="tx1"/>
                </a:solidFill>
                <a:latin typeface="Menlo" panose="020B0609030804020204" pitchFamily="49" charset="0"/>
              </a:rPr>
              <a:t>"</a:t>
            </a:r>
            <a:r>
              <a:rPr lang="ja-JP" altLang="en-US" sz="1200">
                <a:solidFill>
                  <a:schemeClr val="tx1"/>
                </a:solidFill>
                <a:latin typeface="Menlo" panose="020B0609030804020204" pitchFamily="49" charset="0"/>
              </a:rPr>
              <a:t>終了させる</a:t>
            </a:r>
            <a:r>
              <a:rPr lang="en-US" altLang="ja-JP" sz="1200" dirty="0">
                <a:solidFill>
                  <a:schemeClr val="tx1"/>
                </a:solidFill>
                <a:latin typeface="Menlo" panose="020B0609030804020204" pitchFamily="49" charset="0"/>
              </a:rPr>
              <a:t>"</a:t>
            </a:r>
            <a:endParaRPr lang="en" altLang="ja-JP" sz="1200" dirty="0">
              <a:solidFill>
                <a:schemeClr val="tx1"/>
              </a:solidFill>
              <a:latin typeface="Menlo" panose="020B0609030804020204" pitchFamily="49" charset="0"/>
            </a:endParaRPr>
          </a:p>
        </p:txBody>
      </p:sp>
    </p:spTree>
    <p:extLst>
      <p:ext uri="{BB962C8B-B14F-4D97-AF65-F5344CB8AC3E}">
        <p14:creationId xmlns:p14="http://schemas.microsoft.com/office/powerpoint/2010/main" val="171639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 </a:t>
            </a:r>
            <a:r>
              <a:rPr lang="en-US" altLang="ja-JP" dirty="0" err="1"/>
              <a:t>Fill.asm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入出力操作プログラム</a:t>
            </a:r>
            <a:r>
              <a:rPr kumimoji="1" lang="en-US" altLang="ja-JP" sz="2400" dirty="0"/>
              <a:t> (</a:t>
            </a:r>
            <a:r>
              <a:rPr kumimoji="1" lang="en-US" altLang="ja-JP" sz="2400" dirty="0" err="1"/>
              <a:t>Fill.asm</a:t>
            </a:r>
            <a:r>
              <a:rPr kumimoji="1" lang="en-US" altLang="ja-JP" sz="2400" dirty="0"/>
              <a:t>)</a:t>
            </a:r>
          </a:p>
          <a:p>
            <a:pPr lvl="1"/>
            <a:r>
              <a:rPr kumimoji="1" lang="ja-JP" altLang="en-US" sz="2000"/>
              <a:t>キーボードが押下されたとき、スクリーンの全てのピクセルを黒で描画する</a:t>
            </a:r>
            <a:endParaRPr kumimoji="1" lang="en-US" altLang="ja-JP" sz="2000" dirty="0"/>
          </a:p>
          <a:p>
            <a:pPr lvl="2"/>
            <a:r>
              <a:rPr kumimoji="1" lang="ja-JP" altLang="en-US" sz="1800"/>
              <a:t>キーボードを押している間は真っ黒</a:t>
            </a:r>
            <a:endParaRPr kumimoji="1" lang="en-US" altLang="ja-JP" sz="1800" dirty="0"/>
          </a:p>
          <a:p>
            <a:pPr lvl="2"/>
            <a:r>
              <a:rPr lang="ja-JP" altLang="en-US" sz="1800"/>
              <a:t>キーボードを押していない時は真っ白</a:t>
            </a:r>
            <a:endParaRPr kumimoji="1" lang="ja-JP" altLang="en-US" sz="18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23</a:t>
            </a:fld>
            <a:endParaRPr lang="en-US" dirty="0"/>
          </a:p>
        </p:txBody>
      </p:sp>
      <p:pic>
        <p:nvPicPr>
          <p:cNvPr id="11" name="図 10" descr="スクリーンショット が含まれている画像&#10;&#10;自動的に生成された説明">
            <a:extLst>
              <a:ext uri="{FF2B5EF4-FFF2-40B4-BE49-F238E27FC236}">
                <a16:creationId xmlns:a16="http://schemas.microsoft.com/office/drawing/2014/main" id="{13EEC0D5-1FB0-DA47-889E-A4738ABDB059}"/>
              </a:ext>
            </a:extLst>
          </p:cNvPr>
          <p:cNvPicPr>
            <a:picLocks noChangeAspect="1"/>
          </p:cNvPicPr>
          <p:nvPr/>
        </p:nvPicPr>
        <p:blipFill>
          <a:blip r:embed="rId2"/>
          <a:stretch>
            <a:fillRect/>
          </a:stretch>
        </p:blipFill>
        <p:spPr>
          <a:xfrm>
            <a:off x="5564208" y="3273792"/>
            <a:ext cx="4850279" cy="3400879"/>
          </a:xfrm>
          <a:prstGeom prst="rect">
            <a:avLst/>
          </a:prstGeom>
        </p:spPr>
      </p:pic>
      <p:pic>
        <p:nvPicPr>
          <p:cNvPr id="7" name="図 6" descr="スクリーンショット が含まれている画像&#10;&#10;自動的に生成された説明">
            <a:extLst>
              <a:ext uri="{FF2B5EF4-FFF2-40B4-BE49-F238E27FC236}">
                <a16:creationId xmlns:a16="http://schemas.microsoft.com/office/drawing/2014/main" id="{BD634594-299D-BB4A-9FF4-8D65979EAE18}"/>
              </a:ext>
            </a:extLst>
          </p:cNvPr>
          <p:cNvPicPr>
            <a:picLocks noChangeAspect="1"/>
          </p:cNvPicPr>
          <p:nvPr/>
        </p:nvPicPr>
        <p:blipFill>
          <a:blip r:embed="rId3"/>
          <a:stretch>
            <a:fillRect/>
          </a:stretch>
        </p:blipFill>
        <p:spPr>
          <a:xfrm>
            <a:off x="2439035" y="2850979"/>
            <a:ext cx="4850279" cy="3400879"/>
          </a:xfrm>
          <a:prstGeom prst="rect">
            <a:avLst/>
          </a:prstGeom>
        </p:spPr>
      </p:pic>
    </p:spTree>
    <p:extLst>
      <p:ext uri="{BB962C8B-B14F-4D97-AF65-F5344CB8AC3E}">
        <p14:creationId xmlns:p14="http://schemas.microsoft.com/office/powerpoint/2010/main" val="44598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課題</a:t>
            </a:r>
            <a:r>
              <a:rPr kumimoji="1" lang="en-US" altLang="ja-JP" dirty="0"/>
              <a:t> </a:t>
            </a:r>
            <a:r>
              <a:rPr lang="en-US" altLang="ja-JP" dirty="0"/>
              <a:t>- </a:t>
            </a:r>
            <a:r>
              <a:rPr lang="en-US" altLang="ja-JP" dirty="0" err="1"/>
              <a:t>Fill.asm</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6486630" y="1110462"/>
            <a:ext cx="4616798" cy="5131165"/>
          </a:xfrm>
        </p:spPr>
        <p:txBody>
          <a:bodyPr>
            <a:normAutofit/>
          </a:bodyPr>
          <a:lstStyle/>
          <a:p>
            <a:r>
              <a:rPr lang="ja-JP" altLang="en-US" sz="2400"/>
              <a:t>スクリーン出力</a:t>
            </a:r>
            <a:endParaRPr kumimoji="1" lang="ja-JP" altLang="en-US" sz="24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24</a:t>
            </a:fld>
            <a:endParaRPr lang="en-US" dirty="0"/>
          </a:p>
        </p:txBody>
      </p:sp>
      <p:sp>
        <p:nvSpPr>
          <p:cNvPr id="16" name="コンテンツ プレースホルダー 2">
            <a:extLst>
              <a:ext uri="{FF2B5EF4-FFF2-40B4-BE49-F238E27FC236}">
                <a16:creationId xmlns:a16="http://schemas.microsoft.com/office/drawing/2014/main" id="{1B0AB432-EA2C-8B4E-8025-E89E468260A2}"/>
              </a:ext>
            </a:extLst>
          </p:cNvPr>
          <p:cNvSpPr txBox="1">
            <a:spLocks/>
          </p:cNvSpPr>
          <p:nvPr/>
        </p:nvSpPr>
        <p:spPr>
          <a:xfrm>
            <a:off x="934916" y="1105512"/>
            <a:ext cx="4616798" cy="51311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a:t>キーボード入力</a:t>
            </a:r>
            <a:endParaRPr lang="ja-JP" altLang="en-US" sz="1800"/>
          </a:p>
        </p:txBody>
      </p:sp>
      <p:sp>
        <p:nvSpPr>
          <p:cNvPr id="17" name="正方形/長方形 16">
            <a:extLst>
              <a:ext uri="{FF2B5EF4-FFF2-40B4-BE49-F238E27FC236}">
                <a16:creationId xmlns:a16="http://schemas.microsoft.com/office/drawing/2014/main" id="{A53F0D2B-4CF7-5644-85E5-3A85B0B8BEF7}"/>
              </a:ext>
            </a:extLst>
          </p:cNvPr>
          <p:cNvSpPr/>
          <p:nvPr/>
        </p:nvSpPr>
        <p:spPr>
          <a:xfrm>
            <a:off x="1321303" y="1683028"/>
            <a:ext cx="4165097" cy="156402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rPr>
              <a:t>@KBD</a:t>
            </a:r>
          </a:p>
          <a:p>
            <a:r>
              <a:rPr lang="en" altLang="ja-JP" sz="1600" dirty="0">
                <a:solidFill>
                  <a:schemeClr val="tx1"/>
                </a:solidFill>
                <a:latin typeface="Menlo" panose="020B0609030804020204" pitchFamily="49" charset="0"/>
              </a:rPr>
              <a:t>D=M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キーボード入力</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FOO</a:t>
            </a:r>
          </a:p>
          <a:p>
            <a:r>
              <a:rPr lang="en" altLang="ja-JP" sz="1600" dirty="0">
                <a:solidFill>
                  <a:schemeClr val="tx1"/>
                </a:solidFill>
                <a:latin typeface="Menlo" panose="020B0609030804020204" pitchFamily="49" charset="0"/>
              </a:rPr>
              <a:t>D;JGT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キーが入力されている場合</a:t>
            </a:r>
            <a:r>
              <a:rPr lang="en-US" altLang="ja-JP" sz="1200" dirty="0">
                <a:solidFill>
                  <a:schemeClr val="tx1"/>
                </a:solidFill>
                <a:latin typeface="Menlo" panose="020B0609030804020204" pitchFamily="49" charset="0"/>
              </a:rPr>
              <a:t> FOO </a:t>
            </a:r>
            <a:r>
              <a:rPr lang="ja-JP" altLang="en-US" sz="1200">
                <a:solidFill>
                  <a:schemeClr val="tx1"/>
                </a:solidFill>
                <a:latin typeface="Menlo" panose="020B0609030804020204" pitchFamily="49" charset="0"/>
              </a:rPr>
              <a:t>へ</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BAR</a:t>
            </a:r>
          </a:p>
          <a:p>
            <a:r>
              <a:rPr lang="en" altLang="ja-JP" sz="1600" dirty="0">
                <a:solidFill>
                  <a:schemeClr val="tx1"/>
                </a:solidFill>
                <a:latin typeface="Menlo" panose="020B0609030804020204" pitchFamily="49" charset="0"/>
              </a:rPr>
              <a:t>D;JEQ  </a:t>
            </a:r>
            <a:r>
              <a:rPr lang="en" altLang="ja-JP" sz="1200" dirty="0">
                <a:solidFill>
                  <a:schemeClr val="tx1"/>
                </a:solidFill>
                <a:latin typeface="Menlo" panose="020B0609030804020204" pitchFamily="49" charset="0"/>
              </a:rPr>
              <a:t>// </a:t>
            </a:r>
            <a:r>
              <a:rPr lang="ja-JP" altLang="en-US" sz="1200">
                <a:solidFill>
                  <a:schemeClr val="tx1"/>
                </a:solidFill>
                <a:latin typeface="Menlo" panose="020B0609030804020204" pitchFamily="49" charset="0"/>
              </a:rPr>
              <a:t>入力されていない場合 </a:t>
            </a:r>
            <a:r>
              <a:rPr lang="en-US" altLang="ja-JP" sz="1200" dirty="0">
                <a:solidFill>
                  <a:schemeClr val="tx1"/>
                </a:solidFill>
                <a:latin typeface="Menlo" panose="020B0609030804020204" pitchFamily="49" charset="0"/>
              </a:rPr>
              <a:t>BAR </a:t>
            </a:r>
            <a:r>
              <a:rPr lang="ja-JP" altLang="en-US" sz="1200">
                <a:solidFill>
                  <a:schemeClr val="tx1"/>
                </a:solidFill>
                <a:latin typeface="Menlo" panose="020B0609030804020204" pitchFamily="49" charset="0"/>
              </a:rPr>
              <a:t>へ</a:t>
            </a:r>
          </a:p>
        </p:txBody>
      </p:sp>
      <p:sp>
        <p:nvSpPr>
          <p:cNvPr id="18" name="正方形/長方形 17">
            <a:extLst>
              <a:ext uri="{FF2B5EF4-FFF2-40B4-BE49-F238E27FC236}">
                <a16:creationId xmlns:a16="http://schemas.microsoft.com/office/drawing/2014/main" id="{46E26D55-7AD8-BF42-B4E8-A2B763E7A495}"/>
              </a:ext>
            </a:extLst>
          </p:cNvPr>
          <p:cNvSpPr/>
          <p:nvPr/>
        </p:nvSpPr>
        <p:spPr>
          <a:xfrm>
            <a:off x="6866797" y="1683028"/>
            <a:ext cx="4525305" cy="14613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ja-JP" sz="1600" dirty="0">
                <a:solidFill>
                  <a:schemeClr val="tx1"/>
                </a:solidFill>
                <a:latin typeface="Menlo" panose="020B0609030804020204" pitchFamily="49" charset="0"/>
              </a:rPr>
              <a:t>@SCREEN</a:t>
            </a:r>
          </a:p>
          <a:p>
            <a:r>
              <a:rPr lang="en" altLang="ja-JP" sz="1600" dirty="0">
                <a:solidFill>
                  <a:schemeClr val="tx1"/>
                </a:solidFill>
                <a:latin typeface="Menlo" panose="020B0609030804020204" pitchFamily="49" charset="0"/>
              </a:rPr>
              <a:t>M=1</a:t>
            </a:r>
            <a:r>
              <a:rPr lang="en" altLang="ja-JP" sz="1200" dirty="0">
                <a:solidFill>
                  <a:schemeClr val="tx1"/>
                </a:solidFill>
                <a:latin typeface="Menlo" panose="020B0609030804020204" pitchFamily="49" charset="0"/>
              </a:rPr>
              <a:t>    // SCREEN[0] </a:t>
            </a:r>
            <a:r>
              <a:rPr lang="ja-JP" altLang="en-US" sz="1200">
                <a:solidFill>
                  <a:schemeClr val="tx1"/>
                </a:solidFill>
                <a:latin typeface="Menlo" panose="020B0609030804020204" pitchFamily="49" charset="0"/>
              </a:rPr>
              <a:t>のワードの</a:t>
            </a:r>
            <a:r>
              <a:rPr lang="en-US" altLang="ja-JP" sz="1200" dirty="0">
                <a:solidFill>
                  <a:schemeClr val="tx1"/>
                </a:solidFill>
                <a:latin typeface="Menlo" panose="020B0609030804020204" pitchFamily="49" charset="0"/>
              </a:rPr>
              <a:t>1</a:t>
            </a:r>
            <a:r>
              <a:rPr lang="ja-JP" altLang="en-US" sz="1200">
                <a:solidFill>
                  <a:schemeClr val="tx1"/>
                </a:solidFill>
                <a:latin typeface="Menlo" panose="020B0609030804020204" pitchFamily="49" charset="0"/>
              </a:rPr>
              <a:t>ビットを黒く描画する</a:t>
            </a:r>
          </a:p>
          <a:p>
            <a:r>
              <a:rPr lang="en-US" altLang="ja-JP" sz="1600" dirty="0">
                <a:solidFill>
                  <a:schemeClr val="tx1"/>
                </a:solidFill>
                <a:latin typeface="Menlo" panose="020B0609030804020204" pitchFamily="49" charset="0"/>
              </a:rPr>
              <a:t>@</a:t>
            </a:r>
            <a:r>
              <a:rPr lang="en" altLang="ja-JP" sz="1600" dirty="0">
                <a:solidFill>
                  <a:schemeClr val="tx1"/>
                </a:solidFill>
                <a:latin typeface="Menlo" panose="020B0609030804020204" pitchFamily="49" charset="0"/>
              </a:rPr>
              <a:t>SCREEN</a:t>
            </a:r>
          </a:p>
          <a:p>
            <a:r>
              <a:rPr lang="en" altLang="ja-JP" sz="1600" dirty="0">
                <a:solidFill>
                  <a:schemeClr val="tx1"/>
                </a:solidFill>
                <a:latin typeface="Menlo" panose="020B0609030804020204" pitchFamily="49" charset="0"/>
              </a:rPr>
              <a:t>A=A+1</a:t>
            </a:r>
            <a:r>
              <a:rPr lang="en" altLang="ja-JP" sz="1200" dirty="0">
                <a:solidFill>
                  <a:schemeClr val="tx1"/>
                </a:solidFill>
                <a:latin typeface="Menlo" panose="020B0609030804020204" pitchFamily="49" charset="0"/>
              </a:rPr>
              <a:t> // SCREEN[1] </a:t>
            </a:r>
            <a:r>
              <a:rPr lang="ja-JP" altLang="en-US" sz="1200">
                <a:solidFill>
                  <a:schemeClr val="tx1"/>
                </a:solidFill>
                <a:latin typeface="Menlo" panose="020B0609030804020204" pitchFamily="49" charset="0"/>
              </a:rPr>
              <a:t>を指定する</a:t>
            </a:r>
          </a:p>
          <a:p>
            <a:r>
              <a:rPr lang="en" altLang="ja-JP" sz="1600" dirty="0">
                <a:solidFill>
                  <a:schemeClr val="tx1"/>
                </a:solidFill>
                <a:latin typeface="Menlo" panose="020B0609030804020204" pitchFamily="49" charset="0"/>
              </a:rPr>
              <a:t>M=1</a:t>
            </a:r>
            <a:r>
              <a:rPr lang="en" altLang="ja-JP" sz="1200" dirty="0">
                <a:solidFill>
                  <a:schemeClr val="tx1"/>
                </a:solidFill>
                <a:latin typeface="Menlo" panose="020B0609030804020204" pitchFamily="49" charset="0"/>
              </a:rPr>
              <a:t>    // </a:t>
            </a:r>
            <a:r>
              <a:rPr lang="ja-JP" altLang="en-US" sz="1200">
                <a:solidFill>
                  <a:schemeClr val="tx1"/>
                </a:solidFill>
                <a:latin typeface="Menlo" panose="020B0609030804020204" pitchFamily="49" charset="0"/>
              </a:rPr>
              <a:t>指定されたワードの</a:t>
            </a:r>
            <a:r>
              <a:rPr lang="en-US" altLang="ja-JP" sz="1200" dirty="0">
                <a:solidFill>
                  <a:schemeClr val="tx1"/>
                </a:solidFill>
                <a:latin typeface="Menlo" panose="020B0609030804020204" pitchFamily="49" charset="0"/>
              </a:rPr>
              <a:t>1</a:t>
            </a:r>
            <a:r>
              <a:rPr lang="ja-JP" altLang="en-US" sz="1200">
                <a:solidFill>
                  <a:schemeClr val="tx1"/>
                </a:solidFill>
                <a:latin typeface="Menlo" panose="020B0609030804020204" pitchFamily="49" charset="0"/>
              </a:rPr>
              <a:t>ビットを黒く描画する</a:t>
            </a:r>
          </a:p>
        </p:txBody>
      </p:sp>
    </p:spTree>
    <p:extLst>
      <p:ext uri="{BB962C8B-B14F-4D97-AF65-F5344CB8AC3E}">
        <p14:creationId xmlns:p14="http://schemas.microsoft.com/office/powerpoint/2010/main" val="3954660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課題</a:t>
            </a:r>
            <a:r>
              <a:rPr lang="en-US" altLang="ja-JP" dirty="0"/>
              <a:t> - </a:t>
            </a:r>
            <a:r>
              <a:rPr lang="en-US" altLang="ja-JP" dirty="0" err="1"/>
              <a:t>Fill.asm</a:t>
            </a:r>
            <a:r>
              <a:rPr lang="ja-JP" altLang="en-US"/>
              <a:t> </a:t>
            </a:r>
            <a:r>
              <a:rPr lang="en-US" altLang="ja-JP" dirty="0"/>
              <a:t>(</a:t>
            </a:r>
            <a:r>
              <a:rPr lang="ja-JP" altLang="en-US"/>
              <a:t>実装案</a:t>
            </a:r>
            <a:r>
              <a:rPr lang="en-US" altLang="ja-JP" dirty="0"/>
              <a:t>)</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25</a:t>
            </a:fld>
            <a:endParaRPr lang="en-US" dirty="0"/>
          </a:p>
        </p:txBody>
      </p:sp>
      <p:sp>
        <p:nvSpPr>
          <p:cNvPr id="9" name="正方形/長方形 8">
            <a:extLst>
              <a:ext uri="{FF2B5EF4-FFF2-40B4-BE49-F238E27FC236}">
                <a16:creationId xmlns:a16="http://schemas.microsoft.com/office/drawing/2014/main" id="{F515A086-A130-6447-A414-B6A02E99F997}"/>
              </a:ext>
            </a:extLst>
          </p:cNvPr>
          <p:cNvSpPr/>
          <p:nvPr/>
        </p:nvSpPr>
        <p:spPr>
          <a:xfrm>
            <a:off x="1544946" y="984522"/>
            <a:ext cx="4439417" cy="44470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キーボード入力</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KBD</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D=M</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押下されている場合 </a:t>
            </a:r>
            <a:r>
              <a:rPr lang="en" altLang="ja-JP" sz="800" dirty="0">
                <a:solidFill>
                  <a:schemeClr val="tx1"/>
                </a:solidFill>
                <a:latin typeface="+mn-ea"/>
                <a:cs typeface="Menlo" panose="020B0609030804020204" pitchFamily="49" charset="0"/>
              </a:rPr>
              <a:t>ON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ON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D;JGT</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押下されていない場合 </a:t>
            </a:r>
            <a:r>
              <a:rPr lang="en" altLang="ja-JP" sz="800" dirty="0">
                <a:solidFill>
                  <a:schemeClr val="tx1"/>
                </a:solidFill>
                <a:latin typeface="+mn-ea"/>
                <a:cs typeface="Menlo" panose="020B0609030804020204" pitchFamily="49" charset="0"/>
              </a:rPr>
              <a:t>R0 </a:t>
            </a:r>
            <a:r>
              <a:rPr lang="ja-JP" altLang="en-US" sz="800">
                <a:solidFill>
                  <a:schemeClr val="tx1"/>
                </a:solidFill>
                <a:latin typeface="+mn-ea"/>
                <a:cs typeface="Menlo" panose="020B0609030804020204" pitchFamily="49" charset="0"/>
              </a:rPr>
              <a:t>に </a:t>
            </a:r>
            <a:r>
              <a:rPr lang="en-US" altLang="ja-JP" sz="800" dirty="0">
                <a:solidFill>
                  <a:schemeClr val="tx1"/>
                </a:solidFill>
                <a:latin typeface="+mn-ea"/>
                <a:cs typeface="Menlo" panose="020B0609030804020204" pitchFamily="49" charset="0"/>
              </a:rPr>
              <a:t>0(0</a:t>
            </a:r>
            <a:r>
              <a:rPr lang="en" altLang="ja-JP" sz="800" dirty="0">
                <a:solidFill>
                  <a:schemeClr val="tx1"/>
                </a:solidFill>
                <a:latin typeface="+mn-ea"/>
                <a:cs typeface="Menlo" panose="020B0609030804020204" pitchFamily="49" charset="0"/>
              </a:rPr>
              <a:t>b000000000000) </a:t>
            </a:r>
            <a:r>
              <a:rPr lang="ja-JP" altLang="en-US" sz="800">
                <a:solidFill>
                  <a:schemeClr val="tx1"/>
                </a:solidFill>
                <a:latin typeface="+mn-ea"/>
                <a:cs typeface="Menlo" panose="020B0609030804020204" pitchFamily="49" charset="0"/>
              </a:rPr>
              <a:t>をセット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M=0</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FILL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FILL</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0;JMP</a:t>
            </a:r>
            <a:b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br>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(ON)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R0 </a:t>
            </a:r>
            <a:r>
              <a:rPr lang="ja-JP" altLang="en-US" sz="800">
                <a:solidFill>
                  <a:schemeClr val="tx1"/>
                </a:solidFill>
                <a:latin typeface="+mn-ea"/>
                <a:cs typeface="Menlo" panose="020B0609030804020204" pitchFamily="49" charset="0"/>
              </a:rPr>
              <a:t>に </a:t>
            </a:r>
            <a:r>
              <a:rPr lang="en-US" altLang="ja-JP" sz="800" dirty="0">
                <a:solidFill>
                  <a:schemeClr val="tx1"/>
                </a:solidFill>
                <a:latin typeface="+mn-ea"/>
                <a:cs typeface="Menlo" panose="020B0609030804020204" pitchFamily="49" charset="0"/>
              </a:rPr>
              <a:t>-1(0</a:t>
            </a:r>
            <a:r>
              <a:rPr lang="en" altLang="ja-JP" sz="800" dirty="0">
                <a:solidFill>
                  <a:schemeClr val="tx1"/>
                </a:solidFill>
                <a:latin typeface="+mn-ea"/>
                <a:cs typeface="Menlo" panose="020B0609030804020204" pitchFamily="49" charset="0"/>
              </a:rPr>
              <a:t>b111111111111) </a:t>
            </a:r>
            <a:r>
              <a:rPr lang="ja-JP" altLang="en-US" sz="800">
                <a:solidFill>
                  <a:schemeClr val="tx1"/>
                </a:solidFill>
                <a:latin typeface="+mn-ea"/>
                <a:cs typeface="Menlo" panose="020B0609030804020204" pitchFamily="49" charset="0"/>
              </a:rPr>
              <a:t>をセット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M=-1</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1200" dirty="0">
                <a:solidFill>
                  <a:srgbClr val="FF0000"/>
                </a:solidFill>
                <a:latin typeface="+mn-ea"/>
                <a:cs typeface="Menlo" panose="020B0609030804020204" pitchFamily="49" charset="0"/>
              </a:rPr>
              <a:t>// </a:t>
            </a:r>
            <a:r>
              <a:rPr lang="ja-JP" altLang="en-US" sz="1200">
                <a:solidFill>
                  <a:srgbClr val="FF0000"/>
                </a:solidFill>
                <a:latin typeface="+mn-ea"/>
                <a:cs typeface="Menlo" panose="020B0609030804020204" pitchFamily="49" charset="0"/>
              </a:rPr>
              <a:t>右へ続く</a:t>
            </a:r>
            <a:endParaRPr lang="en-US" altLang="ja-JP" sz="1200" dirty="0">
              <a:solidFill>
                <a:srgbClr val="FF0000"/>
              </a:solidFill>
              <a:latin typeface="+mn-ea"/>
              <a:cs typeface="Menlo" panose="020B0609030804020204" pitchFamily="49" charset="0"/>
            </a:endParaRPr>
          </a:p>
        </p:txBody>
      </p:sp>
      <p:sp>
        <p:nvSpPr>
          <p:cNvPr id="14" name="正方形/長方形 13">
            <a:extLst>
              <a:ext uri="{FF2B5EF4-FFF2-40B4-BE49-F238E27FC236}">
                <a16:creationId xmlns:a16="http://schemas.microsoft.com/office/drawing/2014/main" id="{3F46030C-0825-3E46-B85A-396675B426AF}"/>
              </a:ext>
            </a:extLst>
          </p:cNvPr>
          <p:cNvSpPr/>
          <p:nvPr/>
        </p:nvSpPr>
        <p:spPr>
          <a:xfrm>
            <a:off x="6269346" y="984522"/>
            <a:ext cx="4439417" cy="44470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(FILL)</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描写開始位置 </a:t>
            </a:r>
            <a:r>
              <a:rPr lang="en-US" altLang="ja-JP" sz="800" dirty="0">
                <a:solidFill>
                  <a:schemeClr val="tx1"/>
                </a:solidFill>
                <a:latin typeface="+mn-ea"/>
                <a:cs typeface="Menlo" panose="020B0609030804020204" pitchFamily="49" charset="0"/>
              </a:rPr>
              <a:t>(</a:t>
            </a:r>
            <a:r>
              <a:rPr lang="ja-JP" altLang="en-US" sz="800">
                <a:solidFill>
                  <a:schemeClr val="tx1"/>
                </a:solidFill>
                <a:latin typeface="+mn-ea"/>
                <a:cs typeface="Menlo" panose="020B0609030804020204" pitchFamily="49" charset="0"/>
              </a:rPr>
              <a:t>スクリーン右下</a:t>
            </a:r>
            <a:r>
              <a:rPr lang="en-US"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を初期化し </a:t>
            </a:r>
            <a:r>
              <a:rPr lang="en" altLang="ja-JP" sz="800" dirty="0">
                <a:solidFill>
                  <a:schemeClr val="tx1"/>
                </a:solidFill>
                <a:latin typeface="+mn-ea"/>
                <a:cs typeface="Menlo" panose="020B0609030804020204" pitchFamily="49" charset="0"/>
              </a:rPr>
              <a:t>R1 </a:t>
            </a:r>
            <a:r>
              <a:rPr lang="ja-JP" altLang="en-US" sz="800">
                <a:solidFill>
                  <a:schemeClr val="tx1"/>
                </a:solidFill>
                <a:latin typeface="+mn-ea"/>
                <a:cs typeface="Menlo" panose="020B0609030804020204" pitchFamily="49" charset="0"/>
              </a:rPr>
              <a:t>へ</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SCREEN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@8191    </a:t>
            </a:r>
            <a:r>
              <a:rPr lang="en" altLang="ja-JP" sz="800" dirty="0">
                <a:solidFill>
                  <a:schemeClr val="tx1"/>
                </a:solidFill>
                <a:latin typeface="+mn-ea"/>
                <a:cs typeface="Menlo" panose="020B0609030804020204" pitchFamily="49" charset="0"/>
              </a:rPr>
              <a:t>// 8192 = (512 / 16) * 256 - 1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M=D</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(FILLLOOP)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描画する値</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R0</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D=M</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R1 </a:t>
            </a:r>
            <a:r>
              <a:rPr lang="ja-JP" altLang="en-US" sz="800">
                <a:solidFill>
                  <a:schemeClr val="tx1"/>
                </a:solidFill>
                <a:latin typeface="+mn-ea"/>
                <a:cs typeface="Menlo" panose="020B0609030804020204" pitchFamily="49" charset="0"/>
              </a:rPr>
              <a:t>に描画</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A=M  </a:t>
            </a:r>
            <a:r>
              <a:rPr lang="en" altLang="ja-JP" sz="800" dirty="0">
                <a:solidFill>
                  <a:schemeClr val="tx1"/>
                </a:solidFill>
                <a:latin typeface="+mn-ea"/>
                <a:cs typeface="Menlo" panose="020B0609030804020204" pitchFamily="49" charset="0"/>
              </a:rPr>
              <a:t>// A</a:t>
            </a:r>
            <a:r>
              <a:rPr lang="ja-JP" altLang="en-US" sz="800">
                <a:solidFill>
                  <a:schemeClr val="tx1"/>
                </a:solidFill>
                <a:latin typeface="+mn-ea"/>
                <a:cs typeface="Menlo" panose="020B0609030804020204" pitchFamily="49" charset="0"/>
              </a:rPr>
              <a:t>レジスタに描画位置のアドレスをセット</a:t>
            </a:r>
          </a:p>
          <a:p>
            <a:r>
              <a:rPr lang="ja-JP" altLang="en-US" sz="900">
                <a:solidFill>
                  <a:schemeClr val="tx1"/>
                </a:solidFill>
                <a:latin typeface="Menlo" panose="020B0609030804020204" pitchFamily="49" charset="0"/>
                <a:cs typeface="Menlo" panose="020B0609030804020204" pitchFamily="49" charset="0"/>
              </a:rPr>
              <a:t>        </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M=D</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描画位置のアドレスをデクリメント</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R1</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MD=M-1</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 altLang="ja-JP" sz="800" dirty="0">
                <a:solidFill>
                  <a:schemeClr val="tx1"/>
                </a:solidFill>
                <a:latin typeface="+mn-ea"/>
                <a:cs typeface="Menlo" panose="020B0609030804020204" pitchFamily="49" charset="0"/>
              </a:rPr>
              <a:t>// </a:t>
            </a:r>
            <a:r>
              <a:rPr lang="ja-JP" altLang="en-US" sz="800">
                <a:solidFill>
                  <a:schemeClr val="tx1"/>
                </a:solidFill>
                <a:latin typeface="+mn-ea"/>
                <a:cs typeface="Menlo" panose="020B0609030804020204" pitchFamily="49" charset="0"/>
              </a:rPr>
              <a:t>スクリーン左上に到達するまで </a:t>
            </a:r>
            <a:r>
              <a:rPr lang="en" altLang="ja-JP" sz="800" dirty="0">
                <a:solidFill>
                  <a:schemeClr val="tx1"/>
                </a:solidFill>
                <a:latin typeface="+mn-ea"/>
                <a:cs typeface="Menlo" panose="020B0609030804020204" pitchFamily="49" charset="0"/>
              </a:rPr>
              <a:t>FILLLOOP </a:t>
            </a:r>
            <a:r>
              <a:rPr lang="ja-JP" altLang="en-US" sz="800">
                <a:solidFill>
                  <a:schemeClr val="tx1"/>
                </a:solidFill>
                <a:latin typeface="+mn-ea"/>
                <a:cs typeface="Menlo" panose="020B0609030804020204" pitchFamily="49" charset="0"/>
              </a:rPr>
              <a:t>へジャンプ</a:t>
            </a:r>
          </a:p>
          <a:p>
            <a:r>
              <a:rPr lang="ja-JP" altLang="en-US" sz="900">
                <a:solidFill>
                  <a:schemeClr val="tx1"/>
                </a:solidFill>
                <a:latin typeface="Menlo" panose="020B0609030804020204" pitchFamily="49" charset="0"/>
                <a:cs typeface="Menlo" panose="020B0609030804020204" pitchFamily="49" charset="0"/>
              </a:rPr>
              <a:t>        </a:t>
            </a:r>
            <a:r>
              <a:rPr lang="en-US"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SCREEN</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D=D-A</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@FILLLOOP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        D;JGE</a:t>
            </a:r>
          </a:p>
          <a:p>
            <a:endPar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@LOOP</a:t>
            </a:r>
          </a:p>
          <a:p>
            <a:r>
              <a:rPr lang="en" altLang="ja-JP" sz="900" dirty="0">
                <a:solidFill>
                  <a:schemeClr val="tx1"/>
                </a:solidFill>
                <a:latin typeface="Menlo" panose="020B0609030804020204" pitchFamily="49" charset="0"/>
                <a:ea typeface="Menlo" panose="020B0609030804020204" pitchFamily="49" charset="0"/>
                <a:cs typeface="Menlo" panose="020B0609030804020204" pitchFamily="49" charset="0"/>
              </a:rPr>
              <a:t>0;JMP</a:t>
            </a:r>
          </a:p>
        </p:txBody>
      </p:sp>
    </p:spTree>
    <p:extLst>
      <p:ext uri="{BB962C8B-B14F-4D97-AF65-F5344CB8AC3E}">
        <p14:creationId xmlns:p14="http://schemas.microsoft.com/office/powerpoint/2010/main" val="29404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おわり</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26</a:t>
            </a:fld>
            <a:endParaRPr lang="en-US" dirty="0"/>
          </a:p>
        </p:txBody>
      </p:sp>
      <p:sp>
        <p:nvSpPr>
          <p:cNvPr id="9" name="コンテンツ プレースホルダー 2">
            <a:extLst>
              <a:ext uri="{FF2B5EF4-FFF2-40B4-BE49-F238E27FC236}">
                <a16:creationId xmlns:a16="http://schemas.microsoft.com/office/drawing/2014/main" id="{E43C4054-5DF2-204A-9078-8556EF9E964E}"/>
              </a:ext>
            </a:extLst>
          </p:cNvPr>
          <p:cNvSpPr>
            <a:spLocks noGrp="1"/>
          </p:cNvSpPr>
          <p:nvPr>
            <p:ph idx="1"/>
          </p:nvPr>
        </p:nvSpPr>
        <p:spPr>
          <a:xfrm>
            <a:off x="934916" y="1105512"/>
            <a:ext cx="10483360" cy="5131165"/>
          </a:xfrm>
        </p:spPr>
        <p:txBody>
          <a:bodyPr>
            <a:normAutofit/>
          </a:bodyPr>
          <a:lstStyle/>
          <a:p>
            <a:r>
              <a:rPr kumimoji="1" lang="ja-JP" altLang="en-US" sz="2400"/>
              <a:t>お疲れ様でした。</a:t>
            </a:r>
            <a:endParaRPr kumimoji="1" lang="en-US" altLang="ja-JP" sz="2400" dirty="0"/>
          </a:p>
          <a:p>
            <a:r>
              <a:rPr kumimoji="1" lang="ja-JP" altLang="en-US" sz="2400"/>
              <a:t>次章でいよいよハードウェア編終了です。</a:t>
            </a:r>
            <a:endParaRPr kumimoji="1" lang="en-US" altLang="ja-JP" sz="2400" dirty="0"/>
          </a:p>
        </p:txBody>
      </p:sp>
    </p:spTree>
    <p:extLst>
      <p:ext uri="{BB962C8B-B14F-4D97-AF65-F5344CB8AC3E}">
        <p14:creationId xmlns:p14="http://schemas.microsoft.com/office/powerpoint/2010/main" val="112213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機械語とは</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rgbClr val="FF0000"/>
                </a:solidFill>
              </a:rPr>
              <a:t>対象とするハードウェア </a:t>
            </a:r>
            <a:r>
              <a:rPr lang="ja-JP" altLang="en-US" sz="2400">
                <a:solidFill>
                  <a:schemeClr val="tx1"/>
                </a:solidFill>
              </a:rPr>
              <a:t>が</a:t>
            </a:r>
            <a:r>
              <a:rPr lang="ja-JP" altLang="en-US" sz="2400"/>
              <a:t>読み込み、解釈し、実行することができる </a:t>
            </a:r>
          </a:p>
          <a:p>
            <a:pPr lvl="1"/>
            <a:r>
              <a:rPr lang="ja-JP" altLang="en-US" sz="2000"/>
              <a:t>算術演算や論理演算、メモリからのデータの読み込みや保存</a:t>
            </a:r>
            <a:br>
              <a:rPr lang="en-US" altLang="ja-JP" sz="2000" dirty="0"/>
            </a:br>
            <a:r>
              <a:rPr lang="ja-JP" altLang="en-US" sz="2000"/>
              <a:t>レジスタ間のデータ移動、ブーリアン値の条件テスト、など </a:t>
            </a:r>
            <a:endParaRPr lang="en-US" altLang="ja-JP" sz="2000" dirty="0"/>
          </a:p>
          <a:p>
            <a:r>
              <a:rPr lang="ja-JP" altLang="en-US" sz="2400"/>
              <a:t>対して</a:t>
            </a:r>
            <a:r>
              <a:rPr lang="en-US" altLang="ja-JP" sz="2400" dirty="0"/>
              <a:t> </a:t>
            </a:r>
            <a:r>
              <a:rPr lang="ja-JP" altLang="en-US" sz="2400">
                <a:solidFill>
                  <a:srgbClr val="FF0000"/>
                </a:solidFill>
              </a:rPr>
              <a:t>高水準言語</a:t>
            </a:r>
            <a:r>
              <a:rPr lang="en-US" altLang="ja-JP" sz="2400" dirty="0">
                <a:solidFill>
                  <a:srgbClr val="FF0000"/>
                </a:solidFill>
              </a:rPr>
              <a:t> </a:t>
            </a:r>
            <a:r>
              <a:rPr lang="ja-JP" altLang="en-US" sz="2400">
                <a:solidFill>
                  <a:schemeClr val="tx1"/>
                </a:solidFill>
              </a:rPr>
              <a:t>とは</a:t>
            </a:r>
            <a:endParaRPr lang="en-US" altLang="ja-JP" sz="2400" dirty="0">
              <a:solidFill>
                <a:schemeClr val="tx1"/>
              </a:solidFill>
            </a:endParaRPr>
          </a:p>
          <a:p>
            <a:pPr lvl="1"/>
            <a:r>
              <a:rPr lang="ja-JP" altLang="en-US" sz="2000"/>
              <a:t>汎用性や機能性に主眼を置いて基本的な設計が行われる</a:t>
            </a:r>
            <a:endParaRPr lang="en-US" altLang="ja-JP" sz="2000" dirty="0"/>
          </a:p>
          <a:p>
            <a:r>
              <a:rPr lang="en-US" altLang="ja-JP" sz="2400" dirty="0">
                <a:solidFill>
                  <a:srgbClr val="FF0000"/>
                </a:solidFill>
              </a:rPr>
              <a:t>Hack</a:t>
            </a:r>
            <a:r>
              <a:rPr lang="ja-JP" altLang="en-US" sz="2400">
                <a:solidFill>
                  <a:srgbClr val="FF0000"/>
                </a:solidFill>
              </a:rPr>
              <a:t>機械語</a:t>
            </a:r>
            <a:endParaRPr lang="en-US" altLang="ja-JP" sz="2400" dirty="0">
              <a:solidFill>
                <a:srgbClr val="FF0000"/>
              </a:solidFill>
            </a:endParaRPr>
          </a:p>
          <a:p>
            <a:pPr lvl="1"/>
            <a:r>
              <a:rPr lang="en" altLang="ja-JP" sz="2000" dirty="0">
                <a:solidFill>
                  <a:srgbClr val="FF0000"/>
                </a:solidFill>
              </a:rPr>
              <a:t>Hack </a:t>
            </a:r>
            <a:r>
              <a:rPr lang="ja-JP" altLang="en-US" sz="2000">
                <a:solidFill>
                  <a:srgbClr val="FF0000"/>
                </a:solidFill>
              </a:rPr>
              <a:t>コンピュータ</a:t>
            </a:r>
            <a:r>
              <a:rPr lang="ja-JP" altLang="en-US" sz="2000"/>
              <a:t> を対象とした機械語</a:t>
            </a:r>
            <a:endParaRPr lang="en-US" altLang="ja-JP" sz="2000" dirty="0">
              <a:solidFill>
                <a:srgbClr val="FF0000"/>
              </a:solidFill>
            </a:endParaRPr>
          </a:p>
          <a:p>
            <a:endParaRPr lang="ja-JP" altLang="en-US"/>
          </a:p>
          <a:p>
            <a:endParaRPr kumimoji="1" lang="ja-JP" alt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26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ハードウェアとは</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kumimoji="1" lang="ja-JP" altLang="en-US" sz="2400"/>
              <a:t>機械語は仕様に従いハードウェアを制御する</a:t>
            </a:r>
            <a:endParaRPr kumimoji="1" lang="en-US" altLang="ja-JP" sz="2400" dirty="0"/>
          </a:p>
          <a:p>
            <a:r>
              <a:rPr kumimoji="1" lang="ja-JP" altLang="en-US" sz="2400"/>
              <a:t>本章ではハードウェアを抽象化し３つの要素のみを考える</a:t>
            </a:r>
            <a:endParaRPr kumimoji="1" lang="en-US" altLang="ja-JP" sz="2400" dirty="0"/>
          </a:p>
          <a:p>
            <a:pPr lvl="1"/>
            <a:r>
              <a:rPr lang="ja-JP" altLang="en-US" sz="2000">
                <a:solidFill>
                  <a:srgbClr val="FF0000"/>
                </a:solidFill>
              </a:rPr>
              <a:t>メモリ</a:t>
            </a:r>
            <a:endParaRPr lang="en-US" altLang="ja-JP" sz="2000" dirty="0">
              <a:solidFill>
                <a:srgbClr val="FF0000"/>
              </a:solidFill>
            </a:endParaRPr>
          </a:p>
          <a:p>
            <a:pPr lvl="1"/>
            <a:r>
              <a:rPr lang="ja-JP" altLang="en-US" sz="2000">
                <a:solidFill>
                  <a:srgbClr val="FF0000"/>
                </a:solidFill>
              </a:rPr>
              <a:t>プロセッサ</a:t>
            </a:r>
            <a:endParaRPr lang="en-US" altLang="ja-JP" sz="2000" dirty="0">
              <a:solidFill>
                <a:srgbClr val="FF0000"/>
              </a:solidFill>
            </a:endParaRPr>
          </a:p>
          <a:p>
            <a:pPr lvl="1"/>
            <a:r>
              <a:rPr lang="ja-JP" altLang="en-US" sz="2000">
                <a:solidFill>
                  <a:srgbClr val="FF0000"/>
                </a:solidFill>
              </a:rPr>
              <a:t>レジスタ</a:t>
            </a:r>
            <a:endParaRPr kumimoji="1" lang="en-US" altLang="ja-JP" sz="2000" dirty="0">
              <a:solidFill>
                <a:srgbClr val="FF0000"/>
              </a:solidFill>
            </a:endParaRPr>
          </a:p>
          <a:p>
            <a:pPr lvl="1"/>
            <a:r>
              <a:rPr lang="ja-JP" altLang="en-US" sz="2000">
                <a:solidFill>
                  <a:schemeClr val="tx1"/>
                </a:solidFill>
              </a:rPr>
              <a:t>詳細は次章</a:t>
            </a:r>
            <a:endParaRPr lang="en-US" altLang="ja-JP" sz="2000" dirty="0">
              <a:solidFill>
                <a:schemeClr val="tx1"/>
              </a:solidFill>
            </a:endParaRPr>
          </a:p>
          <a:p>
            <a:pPr marL="0" indent="0">
              <a:buNone/>
            </a:pPr>
            <a:endParaRPr kumimoji="1" lang="en-US" altLang="ja-JP" sz="2400" dirty="0">
              <a:solidFill>
                <a:schemeClr val="tx1"/>
              </a:solidFill>
            </a:endParaRPr>
          </a:p>
          <a:p>
            <a:r>
              <a:rPr lang="ja-JP" altLang="en-US" sz="2400">
                <a:solidFill>
                  <a:schemeClr val="tx1"/>
                </a:solidFill>
              </a:rPr>
              <a:t>機械語は </a:t>
            </a:r>
            <a:r>
              <a:rPr lang="ja-JP" altLang="en-US" sz="2400">
                <a:solidFill>
                  <a:srgbClr val="FF0000"/>
                </a:solidFill>
              </a:rPr>
              <a:t>プロセッサ</a:t>
            </a:r>
            <a:r>
              <a:rPr lang="ja-JP" altLang="en-US" sz="2400"/>
              <a:t> と </a:t>
            </a:r>
            <a:r>
              <a:rPr lang="ja-JP" altLang="en-US" sz="2400">
                <a:solidFill>
                  <a:srgbClr val="FF0000"/>
                </a:solidFill>
              </a:rPr>
              <a:t>レジスタ</a:t>
            </a:r>
            <a:r>
              <a:rPr lang="ja-JP" altLang="en-US" sz="2400"/>
              <a:t> を用いて </a:t>
            </a:r>
            <a:r>
              <a:rPr lang="ja-JP" altLang="en-US" sz="2400">
                <a:solidFill>
                  <a:srgbClr val="FF0000"/>
                </a:solidFill>
              </a:rPr>
              <a:t>メモリ</a:t>
            </a:r>
            <a:r>
              <a:rPr lang="ja-JP" altLang="en-US" sz="2400"/>
              <a:t> を操作する</a:t>
            </a:r>
            <a:endParaRPr kumimoji="1" lang="en-US" altLang="ja-JP" sz="24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4</a:t>
            </a:fld>
            <a:endParaRPr lang="en-US" dirty="0"/>
          </a:p>
        </p:txBody>
      </p:sp>
      <p:pic>
        <p:nvPicPr>
          <p:cNvPr id="9" name="Picture 5">
            <a:extLst>
              <a:ext uri="{FF2B5EF4-FFF2-40B4-BE49-F238E27FC236}">
                <a16:creationId xmlns:a16="http://schemas.microsoft.com/office/drawing/2014/main" id="{7E14A4D5-99D6-F443-B2CA-B4010DB47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296" y="2006080"/>
            <a:ext cx="2881806" cy="216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0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a:t>
            </a:r>
            <a:r>
              <a:rPr kumimoji="1" lang="ja-JP" altLang="en-US"/>
              <a:t>メモリ</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データや命令を保存するハードウェアデバイス</a:t>
            </a:r>
            <a:endParaRPr lang="en-US" altLang="ja-JP" sz="2400" dirty="0"/>
          </a:p>
          <a:p>
            <a:r>
              <a:rPr lang="ja-JP" altLang="en-US" sz="2400"/>
              <a:t>あるビット幅のセルが連続して並んでいる</a:t>
            </a:r>
            <a:endParaRPr lang="en-US" altLang="ja-JP" sz="2400" dirty="0"/>
          </a:p>
          <a:p>
            <a:pPr lvl="1"/>
            <a:r>
              <a:rPr lang="en-US" altLang="ja-JP" sz="2000" dirty="0"/>
              <a:t>Hack</a:t>
            </a:r>
            <a:r>
              <a:rPr lang="ja-JP" altLang="en-US" sz="2000"/>
              <a:t>コンピュータは</a:t>
            </a:r>
            <a:r>
              <a:rPr lang="en-US" altLang="ja-JP" sz="2000" dirty="0"/>
              <a:t> </a:t>
            </a:r>
            <a:r>
              <a:rPr lang="en-US" altLang="ja-JP" sz="2000" dirty="0">
                <a:solidFill>
                  <a:srgbClr val="FF0000"/>
                </a:solidFill>
              </a:rPr>
              <a:t>16</a:t>
            </a:r>
            <a:r>
              <a:rPr lang="ja-JP" altLang="en-US" sz="2000">
                <a:solidFill>
                  <a:srgbClr val="FF0000"/>
                </a:solidFill>
              </a:rPr>
              <a:t>ビット幅</a:t>
            </a:r>
            <a:endParaRPr lang="en-US" altLang="ja-JP" sz="2000" dirty="0">
              <a:solidFill>
                <a:srgbClr val="FF0000"/>
              </a:solidFill>
            </a:endParaRPr>
          </a:p>
          <a:p>
            <a:r>
              <a:rPr lang="ja-JP" altLang="en-US" sz="2400"/>
              <a:t>各セルを</a:t>
            </a:r>
            <a:r>
              <a:rPr lang="en-US" altLang="ja-JP" sz="2400" dirty="0"/>
              <a:t> </a:t>
            </a:r>
            <a:r>
              <a:rPr lang="ja-JP" altLang="en-US" sz="2400">
                <a:solidFill>
                  <a:srgbClr val="FF0000"/>
                </a:solidFill>
              </a:rPr>
              <a:t>ワード</a:t>
            </a:r>
            <a:r>
              <a:rPr lang="ja-JP" altLang="en-US" sz="2400"/>
              <a:t> と呼ぶ</a:t>
            </a:r>
            <a:endParaRPr lang="en-US" altLang="ja-JP" sz="2400" dirty="0"/>
          </a:p>
          <a:p>
            <a:r>
              <a:rPr lang="ja-JP" altLang="en-US" sz="2400"/>
              <a:t>各セルはそれぞれアドレスで指定できる</a:t>
            </a:r>
            <a:endParaRPr lang="en-US" altLang="ja-JP" sz="2400" dirty="0"/>
          </a:p>
          <a:p>
            <a:r>
              <a:rPr lang="en-US" altLang="ja-JP" sz="2400" dirty="0"/>
              <a:t>Memory[</a:t>
            </a:r>
            <a:r>
              <a:rPr lang="en-US" altLang="ja-JP" sz="2400" dirty="0" err="1"/>
              <a:t>addr</a:t>
            </a:r>
            <a:r>
              <a:rPr lang="en-US" altLang="ja-JP" sz="2400" dirty="0"/>
              <a:t>], RAM[</a:t>
            </a:r>
            <a:r>
              <a:rPr lang="en-US" altLang="ja-JP" sz="2400" dirty="0" err="1"/>
              <a:t>addr</a:t>
            </a:r>
            <a:r>
              <a:rPr lang="en-US" altLang="ja-JP" sz="2400" dirty="0"/>
              <a:t>], M[</a:t>
            </a:r>
            <a:r>
              <a:rPr lang="en-US" altLang="ja-JP" sz="2400" dirty="0" err="1"/>
              <a:t>addr</a:t>
            </a:r>
            <a:r>
              <a:rPr lang="en-US" altLang="ja-JP" sz="2400" dirty="0"/>
              <a:t>]</a:t>
            </a:r>
            <a:endParaRPr lang="en-US" altLang="ja-JP" sz="2400" dirty="0">
              <a:solidFill>
                <a:srgbClr val="FF0000"/>
              </a:solidFill>
            </a:endParaRPr>
          </a:p>
          <a:p>
            <a:pPr marL="0" indent="0">
              <a:buNone/>
            </a:pPr>
            <a:endParaRPr kumimoji="1" lang="ja-JP" altLang="en-US" sz="240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5</a:t>
            </a:fld>
            <a:endParaRPr lang="en-US" dirty="0"/>
          </a:p>
        </p:txBody>
      </p:sp>
      <p:pic>
        <p:nvPicPr>
          <p:cNvPr id="7" name="図 6">
            <a:extLst>
              <a:ext uri="{FF2B5EF4-FFF2-40B4-BE49-F238E27FC236}">
                <a16:creationId xmlns:a16="http://schemas.microsoft.com/office/drawing/2014/main" id="{67D40A8C-97BD-F743-B7F6-DCC7437D0ECE}"/>
              </a:ext>
            </a:extLst>
          </p:cNvPr>
          <p:cNvPicPr>
            <a:picLocks noChangeAspect="1"/>
          </p:cNvPicPr>
          <p:nvPr/>
        </p:nvPicPr>
        <p:blipFill>
          <a:blip r:embed="rId2"/>
          <a:stretch>
            <a:fillRect/>
          </a:stretch>
        </p:blipFill>
        <p:spPr>
          <a:xfrm>
            <a:off x="6382050" y="3671094"/>
            <a:ext cx="5361217" cy="2512753"/>
          </a:xfrm>
          <a:prstGeom prst="rect">
            <a:avLst/>
          </a:prstGeom>
        </p:spPr>
      </p:pic>
    </p:spTree>
    <p:extLst>
      <p:ext uri="{BB962C8B-B14F-4D97-AF65-F5344CB8AC3E}">
        <p14:creationId xmlns:p14="http://schemas.microsoft.com/office/powerpoint/2010/main" val="20420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CPU</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rgbClr val="FF0000"/>
                </a:solidFill>
              </a:rPr>
              <a:t>プロセッサ</a:t>
            </a:r>
            <a:r>
              <a:rPr lang="en-US" altLang="ja-JP" sz="2400" dirty="0">
                <a:solidFill>
                  <a:srgbClr val="FF0000"/>
                </a:solidFill>
              </a:rPr>
              <a:t> (</a:t>
            </a:r>
            <a:r>
              <a:rPr lang="ja-JP" altLang="en-US" sz="2400">
                <a:solidFill>
                  <a:srgbClr val="FF0000"/>
                </a:solidFill>
              </a:rPr>
              <a:t>中央演算装置</a:t>
            </a:r>
            <a:r>
              <a:rPr lang="en-US" altLang="ja-JP" sz="2400" dirty="0">
                <a:solidFill>
                  <a:srgbClr val="FF0000"/>
                </a:solidFill>
              </a:rPr>
              <a:t>)</a:t>
            </a:r>
          </a:p>
          <a:p>
            <a:r>
              <a:rPr lang="ja-JP" altLang="en-US" sz="2400"/>
              <a:t>基本的な</a:t>
            </a:r>
            <a:r>
              <a:rPr lang="en-US" altLang="ja-JP" sz="2400" dirty="0"/>
              <a:t> </a:t>
            </a:r>
            <a:r>
              <a:rPr lang="ja-JP" altLang="en-US" sz="2400">
                <a:solidFill>
                  <a:srgbClr val="FF0000"/>
                </a:solidFill>
              </a:rPr>
              <a:t>命令セット</a:t>
            </a:r>
            <a:r>
              <a:rPr lang="en-US" altLang="ja-JP" sz="2400" dirty="0">
                <a:solidFill>
                  <a:srgbClr val="FF0000"/>
                </a:solidFill>
              </a:rPr>
              <a:t> </a:t>
            </a:r>
            <a:r>
              <a:rPr lang="ja-JP" altLang="en-US" sz="2400"/>
              <a:t>を実行する</a:t>
            </a:r>
            <a:endParaRPr lang="en-US" altLang="ja-JP" sz="2400" dirty="0"/>
          </a:p>
          <a:p>
            <a:pPr lvl="1"/>
            <a:r>
              <a:rPr lang="ja-JP" altLang="en-US" sz="2000"/>
              <a:t>算術演算</a:t>
            </a:r>
            <a:r>
              <a:rPr lang="en-US" altLang="ja-JP" sz="2000" dirty="0"/>
              <a:t>,</a:t>
            </a:r>
            <a:r>
              <a:rPr lang="ja-JP" altLang="en-US" sz="2000"/>
              <a:t>論理演算</a:t>
            </a:r>
            <a:r>
              <a:rPr lang="en-US" altLang="ja-JP" sz="2000" dirty="0"/>
              <a:t>,</a:t>
            </a:r>
            <a:r>
              <a:rPr lang="ja-JP" altLang="en-US" sz="2000"/>
              <a:t>メモリアクセス演算</a:t>
            </a:r>
            <a:r>
              <a:rPr lang="en-US" altLang="ja-JP" sz="2000" dirty="0"/>
              <a:t>,</a:t>
            </a:r>
            <a:r>
              <a:rPr lang="ja-JP" altLang="en-US" sz="2000"/>
              <a:t>制御演算</a:t>
            </a:r>
            <a:r>
              <a:rPr lang="en-US" altLang="ja-JP" sz="2000" dirty="0"/>
              <a:t>…</a:t>
            </a:r>
          </a:p>
          <a:p>
            <a:r>
              <a:rPr lang="ja-JP" altLang="en-US" sz="2400">
                <a:solidFill>
                  <a:schemeClr val="tx1"/>
                </a:solidFill>
              </a:rPr>
              <a:t>演算の対象となるデータは レジスタ や メモリ から取り出される</a:t>
            </a:r>
            <a:endParaRPr lang="en-US" altLang="ja-JP" sz="2400" dirty="0">
              <a:solidFill>
                <a:schemeClr val="tx1"/>
              </a:solidFill>
            </a:endParaRPr>
          </a:p>
          <a:p>
            <a:r>
              <a:rPr lang="ja-JP" altLang="en-US" sz="2400">
                <a:solidFill>
                  <a:schemeClr val="tx1"/>
                </a:solidFill>
              </a:rPr>
              <a:t>演算の結果も同様に レジスタ や メモリ に格納する</a:t>
            </a:r>
            <a:endParaRPr lang="en-US" altLang="ja-JP" sz="2400" dirty="0">
              <a:solidFill>
                <a:schemeClr val="tx1"/>
              </a:solidFill>
            </a:endParaRPr>
          </a:p>
          <a:p>
            <a:pPr lvl="1"/>
            <a:endParaRPr lang="en-US" altLang="ja-JP" sz="2400" dirty="0">
              <a:solidFill>
                <a:srgbClr val="FF0000"/>
              </a:solidFill>
            </a:endParaRPr>
          </a:p>
          <a:p>
            <a:pPr lvl="1"/>
            <a:endParaRPr lang="en-US" altLang="ja-JP" sz="24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6</a:t>
            </a:fld>
            <a:endParaRPr lang="en-US" dirty="0"/>
          </a:p>
        </p:txBody>
      </p:sp>
      <p:pic>
        <p:nvPicPr>
          <p:cNvPr id="11" name="圖片 4">
            <a:extLst>
              <a:ext uri="{FF2B5EF4-FFF2-40B4-BE49-F238E27FC236}">
                <a16:creationId xmlns:a16="http://schemas.microsoft.com/office/drawing/2014/main" id="{1F1CBDD3-099A-4643-B19B-6908692585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7810" y="3439601"/>
            <a:ext cx="4644793" cy="287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77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kumimoji="1" lang="ja-JP" altLang="en-US"/>
              <a:t>ハードウェア</a:t>
            </a:r>
            <a:r>
              <a:rPr kumimoji="1" lang="en-US" altLang="ja-JP" dirty="0"/>
              <a:t> – </a:t>
            </a:r>
            <a:r>
              <a:rPr kumimoji="1" lang="ja-JP" altLang="en-US"/>
              <a:t>レジスタ</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solidFill>
                  <a:schemeClr val="tx1"/>
                </a:solidFill>
              </a:rPr>
              <a:t>ひとつだけの値を保持することができる</a:t>
            </a:r>
            <a:endParaRPr lang="en-US" altLang="ja-JP" sz="2400" dirty="0">
              <a:solidFill>
                <a:schemeClr val="tx1"/>
              </a:solidFill>
            </a:endParaRPr>
          </a:p>
          <a:p>
            <a:r>
              <a:rPr lang="ja-JP" altLang="en-US" sz="2400">
                <a:solidFill>
                  <a:schemeClr val="tx1"/>
                </a:solidFill>
              </a:rPr>
              <a:t>プロセッサにいくつか備え付けられている</a:t>
            </a:r>
            <a:endParaRPr lang="en-US" altLang="ja-JP" sz="2400" dirty="0">
              <a:solidFill>
                <a:schemeClr val="tx1"/>
              </a:solidFill>
            </a:endParaRPr>
          </a:p>
          <a:p>
            <a:pPr lvl="1"/>
            <a:r>
              <a:rPr lang="ja-JP" altLang="en-US" sz="2000">
                <a:solidFill>
                  <a:schemeClr val="tx1"/>
                </a:solidFill>
              </a:rPr>
              <a:t>プロセッサに極めて近いためアクセスが高速</a:t>
            </a:r>
            <a:endParaRPr lang="en-US" altLang="ja-JP" sz="2000" dirty="0">
              <a:solidFill>
                <a:schemeClr val="tx1"/>
              </a:solidFill>
            </a:endParaRPr>
          </a:p>
          <a:p>
            <a:pPr lvl="1"/>
            <a:r>
              <a:rPr lang="ja-JP" altLang="en-US" sz="2000">
                <a:solidFill>
                  <a:schemeClr val="tx1"/>
                </a:solidFill>
              </a:rPr>
              <a:t>メモリへのアクセスはレジスタと比べれば遅い</a:t>
            </a:r>
            <a:endParaRPr lang="en-US" altLang="ja-JP" sz="2000" dirty="0">
              <a:solidFill>
                <a:schemeClr val="tx1"/>
              </a:solidFill>
            </a:endParaRPr>
          </a:p>
          <a:p>
            <a:pPr lvl="1"/>
            <a:endParaRPr lang="en-US" altLang="ja-JP" sz="2400" dirty="0">
              <a:solidFill>
                <a:schemeClr val="tx1"/>
              </a:solidFill>
            </a:endParaRPr>
          </a:p>
          <a:p>
            <a:pPr lvl="1"/>
            <a:endParaRPr lang="en-US" altLang="ja-JP" sz="2400" dirty="0">
              <a:solidFill>
                <a:schemeClr val="tx1"/>
              </a:solidFill>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4162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機械語</a:t>
            </a:r>
            <a:endParaRPr lang="en-US" altLang="ja-JP" sz="2400" dirty="0"/>
          </a:p>
          <a:p>
            <a:pPr lvl="1"/>
            <a:r>
              <a:rPr lang="en-US" altLang="ja-JP" sz="2000" dirty="0"/>
              <a:t>16 </a:t>
            </a:r>
            <a:r>
              <a:rPr lang="ja-JP" altLang="en-US" sz="2000"/>
              <a:t>ビットコンピュータでの例</a:t>
            </a:r>
            <a:endParaRPr lang="en-US" altLang="ja-JP" sz="2000" dirty="0"/>
          </a:p>
          <a:p>
            <a:pPr lvl="1"/>
            <a:endParaRPr lang="en-US" altLang="ja-JP" sz="2000" dirty="0"/>
          </a:p>
          <a:p>
            <a:pPr lvl="1"/>
            <a:r>
              <a:rPr lang="ja-JP" altLang="en-US" sz="2000"/>
              <a:t>バイナリコードは人には理解が難しい</a:t>
            </a:r>
            <a:endParaRPr lang="en-US" altLang="ja-JP" sz="2000" dirty="0"/>
          </a:p>
          <a:p>
            <a:pPr lvl="2"/>
            <a:r>
              <a:rPr lang="ja-JP" altLang="en-US" sz="1800">
                <a:solidFill>
                  <a:srgbClr val="FF0000"/>
                </a:solidFill>
              </a:rPr>
              <a:t>ニーモニック</a:t>
            </a:r>
            <a:r>
              <a:rPr lang="en-US" altLang="ja-JP" sz="1800" dirty="0">
                <a:solidFill>
                  <a:srgbClr val="FF0000"/>
                </a:solidFill>
              </a:rPr>
              <a:t> </a:t>
            </a:r>
            <a:r>
              <a:rPr lang="en-US" altLang="ja-JP" sz="1800" dirty="0">
                <a:solidFill>
                  <a:schemeClr val="tx1"/>
                </a:solidFill>
              </a:rPr>
              <a:t>- </a:t>
            </a:r>
            <a:r>
              <a:rPr lang="en" altLang="ja-JP" sz="1800" dirty="0">
                <a:solidFill>
                  <a:schemeClr val="tx1"/>
                </a:solidFill>
              </a:rPr>
              <a:t>mnemonic</a:t>
            </a:r>
            <a:r>
              <a:rPr lang="ja-JP" altLang="en-US" sz="1800">
                <a:solidFill>
                  <a:schemeClr val="tx1"/>
                </a:solidFill>
              </a:rPr>
              <a:t> </a:t>
            </a:r>
            <a:r>
              <a:rPr lang="en-US" altLang="ja-JP" sz="1800" dirty="0">
                <a:solidFill>
                  <a:schemeClr val="tx1"/>
                </a:solidFill>
              </a:rPr>
              <a:t>(tr.</a:t>
            </a:r>
            <a:r>
              <a:rPr lang="ja-JP" altLang="en-US" sz="1600">
                <a:solidFill>
                  <a:schemeClr val="tx1"/>
                </a:solidFill>
              </a:rPr>
              <a:t>記憶を助ける</a:t>
            </a:r>
            <a:r>
              <a:rPr lang="en-US" altLang="ja-JP" sz="1600" dirty="0">
                <a:solidFill>
                  <a:schemeClr val="tx1"/>
                </a:solidFill>
              </a:rPr>
              <a:t>,</a:t>
            </a:r>
            <a:r>
              <a:rPr lang="ja-JP" altLang="en-US" sz="1600">
                <a:solidFill>
                  <a:schemeClr val="tx1"/>
                </a:solidFill>
              </a:rPr>
              <a:t>記憶術の</a:t>
            </a:r>
            <a:r>
              <a:rPr lang="en-US" altLang="ja-JP" sz="1600" dirty="0">
                <a:solidFill>
                  <a:schemeClr val="tx1"/>
                </a:solidFill>
              </a:rPr>
              <a:t>)</a:t>
            </a:r>
          </a:p>
          <a:p>
            <a:pPr lvl="2"/>
            <a:r>
              <a:rPr lang="ja-JP" altLang="en-US" sz="1800">
                <a:solidFill>
                  <a:schemeClr val="tx1"/>
                </a:solidFill>
              </a:rPr>
              <a:t>コードと対応した記号や英単語で表す</a:t>
            </a:r>
            <a:endParaRPr lang="en-US" altLang="ja-JP" sz="1800" dirty="0">
              <a:solidFill>
                <a:schemeClr val="tx1"/>
              </a:solidFill>
            </a:endParaRPr>
          </a:p>
          <a:p>
            <a:pPr marL="457200" lvl="1" indent="0">
              <a:buNone/>
            </a:pPr>
            <a:endParaRPr lang="en-US" altLang="ja-JP" dirty="0"/>
          </a:p>
          <a:p>
            <a:r>
              <a:rPr lang="ja-JP" altLang="en-US" sz="2400"/>
              <a:t>アセンブリ言語</a:t>
            </a:r>
            <a:endParaRPr lang="en-US" altLang="ja-JP" sz="2400" dirty="0"/>
          </a:p>
          <a:p>
            <a:pPr lvl="1"/>
            <a:r>
              <a:rPr lang="ja-JP" altLang="en-US" sz="2000"/>
              <a:t>記号による抽象化を </a:t>
            </a:r>
            <a:r>
              <a:rPr lang="ja-JP" altLang="en-US" sz="2000">
                <a:solidFill>
                  <a:srgbClr val="FF0000"/>
                </a:solidFill>
              </a:rPr>
              <a:t>プログラムを書く </a:t>
            </a:r>
            <a:r>
              <a:rPr lang="ja-JP" altLang="en-US" sz="2000"/>
              <a:t>ために用いる</a:t>
            </a:r>
            <a:endParaRPr lang="en-US" altLang="ja-JP" dirty="0"/>
          </a:p>
          <a:p>
            <a:r>
              <a:rPr lang="ja-JP" altLang="en-US" sz="2400"/>
              <a:t>アセンブラ</a:t>
            </a:r>
            <a:endParaRPr lang="en-US" altLang="ja-JP" sz="2400" dirty="0"/>
          </a:p>
          <a:p>
            <a:pPr lvl="1"/>
            <a:r>
              <a:rPr lang="ja-JP" altLang="en-US" sz="2000"/>
              <a:t>アセンブリから機械語へ </a:t>
            </a:r>
            <a:r>
              <a:rPr lang="ja-JP" altLang="en-US" sz="2000">
                <a:solidFill>
                  <a:srgbClr val="FF0000"/>
                </a:solidFill>
              </a:rPr>
              <a:t>変換</a:t>
            </a:r>
            <a:r>
              <a:rPr lang="ja-JP" altLang="en-US" sz="2000"/>
              <a:t> するプログラム</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8</a:t>
            </a:fld>
            <a:endParaRPr lang="en-US" dirty="0"/>
          </a:p>
        </p:txBody>
      </p:sp>
      <p:sp>
        <p:nvSpPr>
          <p:cNvPr id="9" name="正方形/長方形 8">
            <a:extLst>
              <a:ext uri="{FF2B5EF4-FFF2-40B4-BE49-F238E27FC236}">
                <a16:creationId xmlns:a16="http://schemas.microsoft.com/office/drawing/2014/main" id="{49419178-C295-CA4D-A1B4-76F67B9FF59E}"/>
              </a:ext>
            </a:extLst>
          </p:cNvPr>
          <p:cNvSpPr/>
          <p:nvPr/>
        </p:nvSpPr>
        <p:spPr>
          <a:xfrm>
            <a:off x="1777513" y="1974533"/>
            <a:ext cx="4529019" cy="3898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1010 0001 0010 0011    </a:t>
            </a:r>
            <a:r>
              <a:rPr kumimoji="1" lang="en-US" altLang="ja-JP" sz="1200" dirty="0">
                <a:solidFill>
                  <a:schemeClr val="tx1"/>
                </a:solidFill>
              </a:rPr>
              <a:t>// </a:t>
            </a:r>
            <a:r>
              <a:rPr lang="ja-JP" altLang="en-US" sz="1200">
                <a:solidFill>
                  <a:schemeClr val="tx1"/>
                </a:solidFill>
              </a:rPr>
              <a:t>バイナリコード </a:t>
            </a:r>
          </a:p>
        </p:txBody>
      </p:sp>
      <p:sp>
        <p:nvSpPr>
          <p:cNvPr id="11" name="正方形/長方形 10">
            <a:extLst>
              <a:ext uri="{FF2B5EF4-FFF2-40B4-BE49-F238E27FC236}">
                <a16:creationId xmlns:a16="http://schemas.microsoft.com/office/drawing/2014/main" id="{3365D3EB-6334-2947-BEDA-C1FCEF363D7B}"/>
              </a:ext>
            </a:extLst>
          </p:cNvPr>
          <p:cNvSpPr/>
          <p:nvPr/>
        </p:nvSpPr>
        <p:spPr>
          <a:xfrm>
            <a:off x="2145158" y="3623318"/>
            <a:ext cx="4529019" cy="38988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1010 0001 0010 0011 </a:t>
            </a:r>
            <a:r>
              <a:rPr kumimoji="1" lang="ja-JP" altLang="en-US" sz="1600">
                <a:solidFill>
                  <a:schemeClr val="tx1"/>
                </a:solidFill>
                <a:latin typeface="Menlo" panose="020B0609030804020204" pitchFamily="49" charset="0"/>
                <a:cs typeface="Menlo" panose="020B0609030804020204" pitchFamily="49" charset="0"/>
              </a:rPr>
              <a:t>→</a:t>
            </a:r>
            <a:r>
              <a:rPr lang="ja-JP" altLang="en-US" sz="1600">
                <a:solidFill>
                  <a:schemeClr val="tx1"/>
                </a:solidFill>
                <a:latin typeface="Menlo" panose="020B0609030804020204" pitchFamily="49" charset="0"/>
                <a:cs typeface="Menlo" panose="020B0609030804020204" pitchFamily="49" charset="0"/>
              </a:rPr>
              <a:t> </a:t>
            </a:r>
            <a:r>
              <a:rPr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ADD R1,R2,R3</a:t>
            </a:r>
            <a:endParaRPr lang="ja-JP" altLang="en-US" sz="1600">
              <a:solidFill>
                <a:schemeClr val="tx1"/>
              </a:solidFill>
              <a:latin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98676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96092EC-CE2D-3646-B6F9-7A25A11A8AB1}"/>
              </a:ext>
            </a:extLst>
          </p:cNvPr>
          <p:cNvSpPr>
            <a:spLocks noGrp="1"/>
          </p:cNvSpPr>
          <p:nvPr>
            <p:ph type="title"/>
          </p:nvPr>
        </p:nvSpPr>
        <p:spPr>
          <a:xfrm>
            <a:off x="934916" y="250171"/>
            <a:ext cx="10483361" cy="734351"/>
          </a:xfrm>
        </p:spPr>
        <p:txBody>
          <a:bodyPr>
            <a:normAutofit/>
          </a:bodyPr>
          <a:lstStyle/>
          <a:p>
            <a:r>
              <a:rPr lang="ja-JP" altLang="en-US"/>
              <a:t>機械語</a:t>
            </a:r>
            <a:endParaRPr kumimoji="1" lang="ja-JP" alt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コンテンツ プレースホルダー 2">
            <a:extLst>
              <a:ext uri="{FF2B5EF4-FFF2-40B4-BE49-F238E27FC236}">
                <a16:creationId xmlns:a16="http://schemas.microsoft.com/office/drawing/2014/main" id="{895889A3-C76C-6645-ADD1-20D62CD552A8}"/>
              </a:ext>
            </a:extLst>
          </p:cNvPr>
          <p:cNvSpPr>
            <a:spLocks noGrp="1"/>
          </p:cNvSpPr>
          <p:nvPr>
            <p:ph idx="1"/>
          </p:nvPr>
        </p:nvSpPr>
        <p:spPr>
          <a:xfrm>
            <a:off x="934916" y="1105512"/>
            <a:ext cx="10483360" cy="5131165"/>
          </a:xfrm>
        </p:spPr>
        <p:txBody>
          <a:bodyPr>
            <a:normAutofit/>
          </a:bodyPr>
          <a:lstStyle/>
          <a:p>
            <a:r>
              <a:rPr lang="ja-JP" altLang="en-US" sz="2400"/>
              <a:t>メモリアクセスとアドレッシングの種類</a:t>
            </a:r>
            <a:endParaRPr lang="en-US" altLang="ja-JP" sz="2400" dirty="0"/>
          </a:p>
          <a:p>
            <a:pPr lvl="1"/>
            <a:r>
              <a:rPr lang="ja-JP" altLang="en-US" sz="2000"/>
              <a:t>直接アドレッシング</a:t>
            </a:r>
            <a:r>
              <a:rPr lang="en-US" altLang="ja-JP" sz="2000" dirty="0"/>
              <a:t> – direct addressing</a:t>
            </a:r>
          </a:p>
          <a:p>
            <a:pPr lvl="2"/>
            <a:r>
              <a:rPr kumimoji="1" lang="ja-JP" altLang="en-US" sz="1800"/>
              <a:t>アドレスを直接指定する</a:t>
            </a:r>
            <a:r>
              <a:rPr kumimoji="1" lang="en-US" altLang="ja-JP" sz="1800" dirty="0"/>
              <a:t>. </a:t>
            </a:r>
            <a:r>
              <a:rPr kumimoji="1" lang="ja-JP" altLang="en-US" sz="1800"/>
              <a:t>もしくは</a:t>
            </a:r>
            <a:r>
              <a:rPr lang="ja-JP" altLang="en-US" sz="1800"/>
              <a:t>シンボルで特定のアドレスを参照する</a:t>
            </a:r>
            <a:endParaRPr lang="en-US" altLang="ja-JP" sz="1800" dirty="0"/>
          </a:p>
          <a:p>
            <a:pPr lvl="2"/>
            <a:endParaRPr lang="en-US" altLang="ja-JP" sz="1800" dirty="0"/>
          </a:p>
          <a:p>
            <a:pPr lvl="2"/>
            <a:endParaRPr lang="en-US" altLang="ja-JP" sz="1800" dirty="0"/>
          </a:p>
          <a:p>
            <a:pPr lvl="1"/>
            <a:r>
              <a:rPr lang="ja-JP" altLang="en-US" sz="2000"/>
              <a:t>イミディエイトアドレッシング</a:t>
            </a:r>
            <a:r>
              <a:rPr lang="en-US" altLang="ja-JP" sz="2000" dirty="0"/>
              <a:t> – immediate addressing</a:t>
            </a:r>
          </a:p>
          <a:p>
            <a:pPr lvl="2"/>
            <a:r>
              <a:rPr lang="ja-JP" altLang="en-US" sz="1600"/>
              <a:t>命令コード中の値をそのまま読み込む</a:t>
            </a:r>
            <a:r>
              <a:rPr lang="en-US" altLang="ja-JP" sz="1600" dirty="0"/>
              <a:t>. </a:t>
            </a:r>
            <a:r>
              <a:rPr lang="ja-JP" altLang="en-US" sz="1600"/>
              <a:t>定数を読み込む</a:t>
            </a:r>
            <a:endParaRPr lang="en-US" altLang="ja-JP" sz="1600" dirty="0"/>
          </a:p>
          <a:p>
            <a:pPr marL="914400" lvl="2" indent="0">
              <a:buNone/>
            </a:pPr>
            <a:endParaRPr lang="en-US" altLang="ja-JP" sz="1600" dirty="0"/>
          </a:p>
          <a:p>
            <a:pPr lvl="1"/>
            <a:r>
              <a:rPr lang="ja-JP" altLang="en-US" sz="2000"/>
              <a:t>関節アドレッシング</a:t>
            </a:r>
            <a:r>
              <a:rPr lang="en-US" altLang="ja-JP" sz="2000" dirty="0"/>
              <a:t> – indirect addressing</a:t>
            </a:r>
          </a:p>
          <a:p>
            <a:pPr lvl="2"/>
            <a:r>
              <a:rPr lang="ja-JP" altLang="en-US" sz="1800"/>
              <a:t>ポインタを扱うために用いられる</a:t>
            </a:r>
            <a:br>
              <a:rPr lang="en-US" altLang="ja-JP" sz="1800" dirty="0"/>
            </a:br>
            <a:r>
              <a:rPr lang="ja-JP" altLang="en-US" sz="1800"/>
              <a:t>配列の要素にアクセスするために ベースアドレスにインデックスを加えるような処理</a:t>
            </a:r>
            <a:endParaRPr lang="en-US" altLang="ja-JP" sz="1800" dirty="0"/>
          </a:p>
          <a:p>
            <a:pPr lvl="2"/>
            <a:endParaRPr kumimoji="1" lang="ja-JP" altLang="en-US" sz="18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フッター プレースホルダー 4">
            <a:extLst>
              <a:ext uri="{FF2B5EF4-FFF2-40B4-BE49-F238E27FC236}">
                <a16:creationId xmlns:a16="http://schemas.microsoft.com/office/drawing/2014/main" id="{8E4D7842-912C-BC4F-B9F2-1C85D4C499E1}"/>
              </a:ext>
            </a:extLst>
          </p:cNvPr>
          <p:cNvSpPr>
            <a:spLocks noGrp="1"/>
          </p:cNvSpPr>
          <p:nvPr>
            <p:ph type="ftr" sz="quarter" idx="11"/>
          </p:nvPr>
        </p:nvSpPr>
        <p:spPr>
          <a:xfrm>
            <a:off x="934916" y="6339908"/>
            <a:ext cx="6297612" cy="365125"/>
          </a:xfrm>
        </p:spPr>
        <p:txBody>
          <a:bodyPr/>
          <a:lstStyle/>
          <a:p>
            <a:endParaRPr lang="en-US" dirty="0"/>
          </a:p>
        </p:txBody>
      </p:sp>
      <p:sp>
        <p:nvSpPr>
          <p:cNvPr id="6" name="スライド番号プレースホルダー 5">
            <a:extLst>
              <a:ext uri="{FF2B5EF4-FFF2-40B4-BE49-F238E27FC236}">
                <a16:creationId xmlns:a16="http://schemas.microsoft.com/office/drawing/2014/main" id="{DAD4D62B-20DB-E349-8838-74BF5AE2CE82}"/>
              </a:ext>
            </a:extLst>
          </p:cNvPr>
          <p:cNvSpPr>
            <a:spLocks noGrp="1"/>
          </p:cNvSpPr>
          <p:nvPr>
            <p:ph type="sldNum" sz="quarter" idx="12"/>
          </p:nvPr>
        </p:nvSpPr>
        <p:spPr>
          <a:xfrm>
            <a:off x="10708763" y="6311049"/>
            <a:ext cx="683339" cy="365125"/>
          </a:xfrm>
        </p:spPr>
        <p:txBody>
          <a:bodyPr/>
          <a:lstStyle/>
          <a:p>
            <a:fld id="{D57F1E4F-1CFF-5643-939E-217C01CDF565}" type="slidenum">
              <a:rPr lang="en-US" smtClean="0"/>
              <a:pPr/>
              <a:t>9</a:t>
            </a:fld>
            <a:endParaRPr lang="en-US" dirty="0"/>
          </a:p>
        </p:txBody>
      </p:sp>
      <p:sp>
        <p:nvSpPr>
          <p:cNvPr id="13" name="正方形/長方形 12">
            <a:extLst>
              <a:ext uri="{FF2B5EF4-FFF2-40B4-BE49-F238E27FC236}">
                <a16:creationId xmlns:a16="http://schemas.microsoft.com/office/drawing/2014/main" id="{F0A75CED-A2AC-EE44-98EF-DD50C24814AF}"/>
              </a:ext>
            </a:extLst>
          </p:cNvPr>
          <p:cNvSpPr/>
          <p:nvPr/>
        </p:nvSpPr>
        <p:spPr>
          <a:xfrm>
            <a:off x="2188225" y="2374231"/>
            <a:ext cx="4834743" cy="72353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R1, 67    </a:t>
            </a:r>
            <a:r>
              <a:rPr kumimoji="1" lang="en-US" altLang="ja-JP" sz="1200" dirty="0">
                <a:solidFill>
                  <a:schemeClr val="tx1"/>
                </a:solidFill>
                <a:latin typeface="+mn-ea"/>
                <a:cs typeface="Menlo" panose="020B0609030804020204" pitchFamily="49" charset="0"/>
              </a:rPr>
              <a:t>// R1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RAM[67]</a:t>
            </a:r>
          </a:p>
          <a:p>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n-ea"/>
                <a:cs typeface="Menlo" panose="020B0609030804020204" pitchFamily="49" charset="0"/>
              </a:rPr>
              <a:t>// foo </a:t>
            </a:r>
            <a:r>
              <a:rPr kumimoji="1" lang="ja-JP" altLang="en-US" sz="1200">
                <a:solidFill>
                  <a:schemeClr val="tx1"/>
                </a:solidFill>
                <a:latin typeface="+mn-ea"/>
                <a:cs typeface="Menlo" panose="020B0609030804020204" pitchFamily="49" charset="0"/>
              </a:rPr>
              <a:t>が参照する値が</a:t>
            </a:r>
            <a:r>
              <a:rPr kumimoji="1" lang="en-US" altLang="ja-JP" sz="1200" dirty="0">
                <a:solidFill>
                  <a:schemeClr val="tx1"/>
                </a:solidFill>
                <a:latin typeface="+mn-ea"/>
                <a:cs typeface="Menlo" panose="020B0609030804020204" pitchFamily="49" charset="0"/>
              </a:rPr>
              <a:t> 67 </a:t>
            </a:r>
            <a:r>
              <a:rPr kumimoji="1" lang="ja-JP" altLang="en-US" sz="1200">
                <a:solidFill>
                  <a:schemeClr val="tx1"/>
                </a:solidFill>
                <a:latin typeface="+mn-ea"/>
                <a:cs typeface="Menlo" panose="020B0609030804020204" pitchFamily="49" charset="0"/>
              </a:rPr>
              <a:t>の時</a:t>
            </a:r>
            <a:endParaRPr kumimoji="1" lang="en-US" altLang="ja-JP" sz="1200" dirty="0">
              <a:solidFill>
                <a:schemeClr val="tx1"/>
              </a:solidFill>
              <a:latin typeface="+mn-ea"/>
              <a:cs typeface="Menlo" panose="020B0609030804020204" pitchFamily="49" charset="0"/>
            </a:endParaRP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R1, foo   </a:t>
            </a:r>
            <a:r>
              <a:rPr kumimoji="1" lang="en-US" altLang="ja-JP" sz="1200" dirty="0">
                <a:solidFill>
                  <a:schemeClr val="tx1"/>
                </a:solidFill>
                <a:latin typeface="+mn-ea"/>
                <a:cs typeface="Menlo" panose="020B0609030804020204" pitchFamily="49" charset="0"/>
              </a:rPr>
              <a:t>// R1 </a:t>
            </a:r>
            <a:r>
              <a:rPr kumimoji="1" lang="ja-JP" altLang="en-US" sz="1200">
                <a:solidFill>
                  <a:schemeClr val="tx1"/>
                </a:solidFill>
                <a:latin typeface="+mn-ea"/>
                <a:cs typeface="Menlo" panose="020B0609030804020204" pitchFamily="49" charset="0"/>
              </a:rPr>
              <a:t>←</a:t>
            </a:r>
            <a:r>
              <a:rPr kumimoji="1" lang="en-US" altLang="ja-JP" sz="1200" dirty="0">
                <a:solidFill>
                  <a:schemeClr val="tx1"/>
                </a:solidFill>
                <a:latin typeface="+mn-ea"/>
                <a:cs typeface="Menlo" panose="020B0609030804020204" pitchFamily="49" charset="0"/>
              </a:rPr>
              <a:t> RAM[67]</a:t>
            </a:r>
          </a:p>
        </p:txBody>
      </p:sp>
      <p:sp>
        <p:nvSpPr>
          <p:cNvPr id="14" name="正方形/長方形 13">
            <a:extLst>
              <a:ext uri="{FF2B5EF4-FFF2-40B4-BE49-F238E27FC236}">
                <a16:creationId xmlns:a16="http://schemas.microsoft.com/office/drawing/2014/main" id="{E04CCD16-892C-E742-B38D-462C6A065A4B}"/>
              </a:ext>
            </a:extLst>
          </p:cNvPr>
          <p:cNvSpPr/>
          <p:nvPr/>
        </p:nvSpPr>
        <p:spPr>
          <a:xfrm>
            <a:off x="2188224" y="4003677"/>
            <a:ext cx="4834743" cy="31615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LOADI R1, 67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R1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67</a:t>
            </a:r>
          </a:p>
        </p:txBody>
      </p:sp>
      <p:sp>
        <p:nvSpPr>
          <p:cNvPr id="15" name="正方形/長方形 14">
            <a:extLst>
              <a:ext uri="{FF2B5EF4-FFF2-40B4-BE49-F238E27FC236}">
                <a16:creationId xmlns:a16="http://schemas.microsoft.com/office/drawing/2014/main" id="{E6151E7D-D15C-0E4A-B06B-F482E8F0E073}"/>
              </a:ext>
            </a:extLst>
          </p:cNvPr>
          <p:cNvSpPr/>
          <p:nvPr/>
        </p:nvSpPr>
        <p:spPr>
          <a:xfrm>
            <a:off x="2188223" y="5491451"/>
            <a:ext cx="5979221" cy="10306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x = foo[</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ADD R1, foo, </a:t>
            </a:r>
            <a:r>
              <a:rPr kumimoji="1" lang="en-US" altLang="ja-JP" sz="16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R1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foo (base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addr</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i</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ja-JP" sz="1200" dirty="0" err="1">
                <a:solidFill>
                  <a:schemeClr val="tx1"/>
                </a:solidFill>
                <a:latin typeface="Menlo" panose="020B0609030804020204" pitchFamily="49" charset="0"/>
                <a:ea typeface="Menlo" panose="020B0609030804020204" pitchFamily="49" charset="0"/>
                <a:cs typeface="Menlo" panose="020B0609030804020204" pitchFamily="49" charset="0"/>
              </a:rPr>
              <a:t>idx</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LOAD R2, R1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R2 </a:t>
            </a:r>
            <a:r>
              <a:rPr kumimoji="1" lang="ja-JP" altLang="en-US" sz="1200">
                <a:solidFill>
                  <a:schemeClr val="tx1"/>
                </a:solidFill>
                <a:latin typeface="Menlo" panose="020B0609030804020204" pitchFamily="49" charset="0"/>
                <a:cs typeface="Menlo" panose="020B0609030804020204" pitchFamily="49" charset="0"/>
              </a:rPr>
              <a:t>←</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RAM[R1]</a:t>
            </a:r>
          </a:p>
          <a:p>
            <a:r>
              <a:rPr kumimoji="1" lang="en-US" altLang="ja-JP" sz="1600" dirty="0">
                <a:solidFill>
                  <a:schemeClr val="tx1"/>
                </a:solidFill>
                <a:latin typeface="Menlo" panose="020B0609030804020204" pitchFamily="49" charset="0"/>
                <a:ea typeface="Menlo" panose="020B0609030804020204" pitchFamily="49" charset="0"/>
                <a:cs typeface="Menlo" panose="020B0609030804020204" pitchFamily="49" charset="0"/>
              </a:rPr>
              <a:t>STR R2, x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 x </a:t>
            </a:r>
            <a:r>
              <a:rPr kumimoji="1" lang="ja-JP" altLang="en-US" sz="1200">
                <a:solidFill>
                  <a:schemeClr val="tx1"/>
                </a:solidFill>
                <a:latin typeface="Menlo" panose="020B0609030804020204" pitchFamily="49" charset="0"/>
                <a:cs typeface="Menlo" panose="020B0609030804020204" pitchFamily="49" charset="0"/>
              </a:rPr>
              <a:t>← </a:t>
            </a:r>
            <a:r>
              <a:rPr kumimoji="1" lang="en-US" altLang="ja-JP" sz="1200" dirty="0">
                <a:solidFill>
                  <a:schemeClr val="tx1"/>
                </a:solidFill>
                <a:latin typeface="Menlo" panose="020B0609030804020204" pitchFamily="49" charset="0"/>
                <a:ea typeface="Menlo" panose="020B0609030804020204" pitchFamily="49" charset="0"/>
                <a:cs typeface="Menlo" panose="020B0609030804020204" pitchFamily="49" charset="0"/>
              </a:rPr>
              <a:t>R2</a:t>
            </a:r>
          </a:p>
        </p:txBody>
      </p:sp>
    </p:spTree>
    <p:extLst>
      <p:ext uri="{BB962C8B-B14F-4D97-AF65-F5344CB8AC3E}">
        <p14:creationId xmlns:p14="http://schemas.microsoft.com/office/powerpoint/2010/main" val="64729337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1410</Words>
  <Application>Microsoft Macintosh PowerPoint</Application>
  <PresentationFormat>ワイド画面</PresentationFormat>
  <Paragraphs>372</Paragraphs>
  <Slides>26</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26</vt:i4>
      </vt:variant>
    </vt:vector>
  </HeadingPairs>
  <TitlesOfParts>
    <vt:vector size="34" baseType="lpstr">
      <vt:lpstr>メイリオ</vt:lpstr>
      <vt:lpstr>游ゴシック</vt:lpstr>
      <vt:lpstr>Arial</vt:lpstr>
      <vt:lpstr>Menlo</vt:lpstr>
      <vt:lpstr>Trebuchet MS</vt:lpstr>
      <vt:lpstr>Wingdings 3</vt:lpstr>
      <vt:lpstr>ファセット</vt:lpstr>
      <vt:lpstr>VISIO</vt:lpstr>
      <vt:lpstr>コンピュータシステムの 理論と実装</vt:lpstr>
      <vt:lpstr>アジェンダ</vt:lpstr>
      <vt:lpstr>機械語とは</vt:lpstr>
      <vt:lpstr>ハードウェアとは</vt:lpstr>
      <vt:lpstr>ハードウェア – メモリ</vt:lpstr>
      <vt:lpstr>ハードウェア - CPU</vt:lpstr>
      <vt:lpstr>ハードウェア – レジスタ</vt:lpstr>
      <vt:lpstr>機械語</vt:lpstr>
      <vt:lpstr>機械語</vt:lpstr>
      <vt:lpstr>機械語</vt:lpstr>
      <vt:lpstr>Hackコンピュータ</vt:lpstr>
      <vt:lpstr>Hack言語</vt:lpstr>
      <vt:lpstr>Hack言語 - A命令</vt:lpstr>
      <vt:lpstr>Hack言語 - C命令</vt:lpstr>
      <vt:lpstr>Hack言語 - シンボル</vt:lpstr>
      <vt:lpstr>Hack言語 - 定義済みシンボル</vt:lpstr>
      <vt:lpstr>Hack言語 - 例</vt:lpstr>
      <vt:lpstr>Hack言語 – 入出力</vt:lpstr>
      <vt:lpstr>スクリーン</vt:lpstr>
      <vt:lpstr>キーボード</vt:lpstr>
      <vt:lpstr>課題 - Mult.asm</vt:lpstr>
      <vt:lpstr>課題 – Mult.asm (実装案)</vt:lpstr>
      <vt:lpstr>課題 - Fill.asm</vt:lpstr>
      <vt:lpstr>課題 - Fill.asm</vt:lpstr>
      <vt:lpstr>課題 - Fill.asm (実装案)</vt:lpstr>
      <vt:lpstr>おわり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コンピュータシステムの 理論と実装</dc:title>
  <dc:creator>正社員03</dc:creator>
  <cp:lastModifiedBy>正社員03</cp:lastModifiedBy>
  <cp:revision>274</cp:revision>
  <dcterms:created xsi:type="dcterms:W3CDTF">2019-09-16T08:32:51Z</dcterms:created>
  <dcterms:modified xsi:type="dcterms:W3CDTF">2019-09-20T05:26:16Z</dcterms:modified>
</cp:coreProperties>
</file>