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7" r:id="rId5"/>
    <p:sldId id="298" r:id="rId6"/>
    <p:sldId id="288" r:id="rId7"/>
    <p:sldId id="303" r:id="rId8"/>
    <p:sldId id="302" r:id="rId9"/>
    <p:sldId id="304" r:id="rId10"/>
    <p:sldId id="305" r:id="rId11"/>
    <p:sldId id="307" r:id="rId12"/>
    <p:sldId id="308" r:id="rId13"/>
    <p:sldId id="309" r:id="rId14"/>
    <p:sldId id="299" r:id="rId15"/>
    <p:sldId id="306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0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0F8F7-347D-9144-AC7A-5D7B1B4E5859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00B8C-3729-E746-A39A-388B04145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71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AE01-86CF-4C44-B079-596BC926057E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2B83-8C4A-6948-A86B-EB10235B00AE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3D72-E2D3-9045-975A-6BA1CBD6ADCC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38A-AFD0-6F40-911D-84712C3D7447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22B7-A26F-8042-BFC9-6D2A60788F00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CB6-8D20-7E49-B1A8-28B0BE049B58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514F-1DC9-BE4A-916D-377ED4901449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0C8B-92C2-B246-A5C0-4599BD4176C8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934-D09A-0947-8CCA-962A61F6D5DB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B20-9358-EF41-B916-B6D99801A03A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0215"/>
            <a:ext cx="4184035" cy="46111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0215"/>
            <a:ext cx="4184034" cy="461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AD94-5FBC-CF4E-8890-CA6B69F6F163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81049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57311"/>
            <a:ext cx="4185623" cy="398405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81049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57311"/>
            <a:ext cx="4185617" cy="398405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8F7C-BFDF-3540-BD3D-298B474A4D8F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433-AC53-964F-B4A7-CA7518DE8995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F906-9FE7-A145-9DB2-C7FCF25C0250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782B-DB59-E44F-9666-EEA41BD1740F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686B-2AA1-9145-9EDC-2F7FCC05CA3F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A17F-3773-FD40-8A23-2E59D5326D7B}" type="datetime1">
              <a:rPr lang="ja-JP" altLang="en-US" smtClean="0"/>
              <a:t>2020/1/17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lichn/nand2tetris/blob/master/src/compiler-java/src/main/antlr/net/lulichn/n2t/compiler/Jack.g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lichn/nand2tetris/tree/master/src/Compiler" TargetMode="External"/><Relationship Id="rId2" Type="http://schemas.openxmlformats.org/officeDocument/2006/relationships/hyperlink" Target="https://github.com/lulichn/nand2tetris/tree/master/src/compiler-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64C93-D6BC-584D-9D9B-50346713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/>
              <a:t>コンピュータシステムの</a:t>
            </a:r>
            <a:br>
              <a:rPr lang="en-US" altLang="ja-JP" dirty="0"/>
            </a:br>
            <a:r>
              <a:rPr lang="ja-JP" altLang="en-US"/>
              <a:t>理論と実装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86ABE3-5284-5044-A539-770ADEB2E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3200" dirty="0"/>
              <a:t>10</a:t>
            </a:r>
            <a:r>
              <a:rPr lang="ja-JP" altLang="en-US" sz="3200"/>
              <a:t>章</a:t>
            </a:r>
            <a:r>
              <a:rPr lang="en-US" altLang="ja-JP" sz="3200" dirty="0"/>
              <a:t> </a:t>
            </a:r>
            <a:r>
              <a:rPr lang="ja-JP" altLang="en-US" sz="3200"/>
              <a:t>コンパイラ</a:t>
            </a:r>
            <a:r>
              <a:rPr lang="en-US" altLang="ja-JP" sz="3200" dirty="0"/>
              <a:t> #1: </a:t>
            </a:r>
            <a:r>
              <a:rPr lang="ja-JP" altLang="en-US" sz="3200"/>
              <a:t>構文解析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68576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文法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000"/>
              <a:t>文法に従い、終端要素になるまで </a:t>
            </a:r>
            <a:r>
              <a:rPr lang="en-US" altLang="ja-JP" sz="2000" dirty="0"/>
              <a:t>(</a:t>
            </a:r>
            <a:r>
              <a:rPr lang="ja-JP" altLang="en-US" sz="2000"/>
              <a:t>これ以上潜れなくなるまで</a:t>
            </a:r>
            <a:r>
              <a:rPr lang="en-US" altLang="ja-JP" sz="2000" dirty="0"/>
              <a:t>)</a:t>
            </a:r>
            <a:r>
              <a:rPr lang="ja-JP" altLang="en-US" sz="2000"/>
              <a:t> 辿って行き、</a:t>
            </a:r>
            <a:br>
              <a:rPr lang="en-US" altLang="ja-JP" sz="2000" dirty="0"/>
            </a:br>
            <a:r>
              <a:rPr lang="ja-JP" altLang="en-US" sz="2000"/>
              <a:t>終端要素を出力する。</a:t>
            </a:r>
            <a:endParaRPr lang="en-US" altLang="ja-JP" sz="2000" dirty="0"/>
          </a:p>
          <a:p>
            <a:r>
              <a:rPr kumimoji="1" lang="ja-JP" altLang="en-US" sz="2000"/>
              <a:t>全ての要素が終端要素に到達するまで再帰的に解析すれば良い。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/>
              <a:t>ただし、入力によってパターンが変わるので、先読みして決定しないといけない。</a:t>
            </a:r>
            <a:endParaRPr kumimoji="1" lang="en-US" altLang="ja-JP" sz="2000" dirty="0"/>
          </a:p>
          <a:p>
            <a:pPr lvl="1"/>
            <a:r>
              <a:rPr lang="en-US" altLang="ja-JP" sz="1800" dirty="0"/>
              <a:t>statement </a:t>
            </a:r>
            <a:r>
              <a:rPr lang="ja-JP" altLang="en-US" sz="1800"/>
              <a:t>や、引数を含む含まない</a:t>
            </a:r>
            <a:r>
              <a:rPr lang="en-US" altLang="ja-JP" sz="1800" dirty="0"/>
              <a:t>…</a:t>
            </a:r>
            <a:r>
              <a:rPr lang="ja-JP" altLang="en-US" sz="1800"/>
              <a:t>など</a:t>
            </a:r>
            <a:endParaRPr kumimoji="1" lang="en-US" altLang="ja-JP" sz="1800" dirty="0"/>
          </a:p>
          <a:p>
            <a:endParaRPr lang="en-US" altLang="ja-JP" sz="2000" dirty="0"/>
          </a:p>
          <a:p>
            <a:endParaRPr kumimoji="1" lang="ja-JP" altLang="en-US" sz="20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0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文法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/>
              <a:t>例</a:t>
            </a:r>
            <a:r>
              <a:rPr lang="en-US" altLang="ja-JP" dirty="0"/>
              <a:t>: statement</a:t>
            </a:r>
          </a:p>
          <a:p>
            <a:pPr lvl="1"/>
            <a:r>
              <a:rPr lang="en-US" altLang="ja-JP" sz="1800" dirty="0"/>
              <a:t>l</a:t>
            </a:r>
            <a:r>
              <a:rPr kumimoji="1" lang="en-US" altLang="ja-JP" sz="1800" dirty="0"/>
              <a:t>et stat</a:t>
            </a:r>
            <a:r>
              <a:rPr lang="en-US" altLang="ja-JP" sz="1800" dirty="0"/>
              <a:t>ement</a:t>
            </a:r>
          </a:p>
          <a:p>
            <a:pPr lvl="1"/>
            <a:r>
              <a:rPr lang="en-US" altLang="ja-JP" sz="1800" dirty="0"/>
              <a:t>i</a:t>
            </a:r>
            <a:r>
              <a:rPr kumimoji="1" lang="en-US" altLang="ja-JP" sz="1800" dirty="0"/>
              <a:t>f statement</a:t>
            </a:r>
          </a:p>
          <a:p>
            <a:pPr lvl="1"/>
            <a:r>
              <a:rPr lang="en-US" altLang="ja-JP" sz="1800" dirty="0"/>
              <a:t>while statement</a:t>
            </a:r>
          </a:p>
          <a:p>
            <a:pPr lvl="1"/>
            <a:r>
              <a:rPr lang="en-US" altLang="ja-JP" sz="1800" dirty="0"/>
              <a:t>d</a:t>
            </a:r>
            <a:r>
              <a:rPr kumimoji="1" lang="en-US" altLang="ja-JP" sz="1800" dirty="0"/>
              <a:t>o statement</a:t>
            </a:r>
          </a:p>
          <a:p>
            <a:pPr lvl="1"/>
            <a:r>
              <a:rPr lang="en-US" altLang="ja-JP" sz="1800" dirty="0"/>
              <a:t>return statement</a:t>
            </a:r>
            <a:endParaRPr kumimoji="1" lang="ja-JP" altLang="en-US" sz="18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図 8" descr="黒い背景と白い文字&#10;&#10;自動的に生成された説明">
            <a:extLst>
              <a:ext uri="{FF2B5EF4-FFF2-40B4-BE49-F238E27FC236}">
                <a16:creationId xmlns:a16="http://schemas.microsoft.com/office/drawing/2014/main" id="{228ED6E3-069F-714A-828C-07F91DA8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00" y="1463654"/>
            <a:ext cx="4275488" cy="39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6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文法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/>
              <a:t>例</a:t>
            </a:r>
            <a:r>
              <a:rPr lang="en-US" altLang="ja-JP" dirty="0"/>
              <a:t>: let statement</a:t>
            </a:r>
          </a:p>
          <a:p>
            <a:pPr lvl="1"/>
            <a:r>
              <a:rPr lang="ja-JP" altLang="en-US"/>
              <a:t>キーワードとして</a:t>
            </a:r>
            <a:r>
              <a:rPr lang="en-US" altLang="ja-JP" dirty="0"/>
              <a:t> let </a:t>
            </a:r>
            <a:r>
              <a:rPr lang="ja-JP" altLang="en-US"/>
              <a:t>があったら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例</a:t>
            </a:r>
            <a:r>
              <a:rPr lang="en-US" altLang="ja-JP" dirty="0"/>
              <a:t>: if statement</a:t>
            </a:r>
          </a:p>
          <a:p>
            <a:pPr lvl="1"/>
            <a:r>
              <a:rPr lang="ja-JP" altLang="en-US"/>
              <a:t>キーワードとして </a:t>
            </a:r>
            <a:r>
              <a:rPr lang="en-US" altLang="ja-JP" dirty="0"/>
              <a:t>if </a:t>
            </a:r>
            <a:r>
              <a:rPr lang="ja-JP" altLang="en-US"/>
              <a:t>があったら</a:t>
            </a:r>
            <a:r>
              <a:rPr lang="en-US" altLang="ja-JP" dirty="0"/>
              <a:t>…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AD876BA-0806-8147-826C-26E34DF9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28" y="1918359"/>
            <a:ext cx="9194800" cy="850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6DA391-6BE3-014B-9D3C-0042E741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4064818"/>
            <a:ext cx="11150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3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Jack </a:t>
            </a:r>
            <a:r>
              <a:rPr kumimoji="1" lang="ja-JP" altLang="en-US" sz="2000"/>
              <a:t>プログラムをトークナイズし、</a:t>
            </a:r>
            <a:r>
              <a:rPr kumimoji="1" lang="en-US" altLang="ja-JP" sz="2000" dirty="0" err="1"/>
              <a:t>xxxT.xml</a:t>
            </a:r>
            <a:r>
              <a:rPr kumimoji="1" lang="en-US" altLang="ja-JP" sz="2000" dirty="0"/>
              <a:t> </a:t>
            </a:r>
            <a:r>
              <a:rPr kumimoji="1" lang="ja-JP" altLang="en-US" sz="2000"/>
              <a:t>を作成する</a:t>
            </a:r>
            <a:r>
              <a:rPr kumimoji="1" lang="en-US" altLang="ja-JP" sz="2000" dirty="0"/>
              <a:t> (</a:t>
            </a:r>
            <a:r>
              <a:rPr kumimoji="1" lang="ja-JP" altLang="en-US" sz="2000"/>
              <a:t>前回</a:t>
            </a:r>
            <a:r>
              <a:rPr kumimoji="1" lang="en-US" altLang="ja-JP" sz="2000" dirty="0"/>
              <a:t>)</a:t>
            </a:r>
          </a:p>
          <a:p>
            <a:r>
              <a:rPr lang="en-US" altLang="ja-JP" sz="2000" dirty="0" err="1"/>
              <a:t>xxxT.xml</a:t>
            </a:r>
            <a:r>
              <a:rPr lang="en-US" altLang="ja-JP" sz="2000" dirty="0"/>
              <a:t> </a:t>
            </a:r>
            <a:r>
              <a:rPr lang="ja-JP" altLang="en-US" sz="2000"/>
              <a:t>をパースし、</a:t>
            </a:r>
            <a:r>
              <a:rPr lang="en-US" altLang="ja-JP" sz="2000" dirty="0" err="1"/>
              <a:t>xxx.xml</a:t>
            </a:r>
            <a:r>
              <a:rPr lang="en-US" altLang="ja-JP" sz="2000" dirty="0"/>
              <a:t> </a:t>
            </a:r>
            <a:r>
              <a:rPr lang="ja-JP" altLang="en-US" sz="2000"/>
              <a:t>を作成する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" altLang="ja-JP" sz="2000" dirty="0" err="1"/>
              <a:t>ArrayTest</a:t>
            </a:r>
            <a:r>
              <a:rPr lang="en" altLang="ja-JP" sz="2000" dirty="0"/>
              <a:t>, </a:t>
            </a:r>
            <a:r>
              <a:rPr lang="en" altLang="ja-JP" sz="2000" dirty="0" err="1"/>
              <a:t>ExpressionLessSquare</a:t>
            </a:r>
            <a:r>
              <a:rPr lang="en" altLang="ja-JP" sz="2000" dirty="0"/>
              <a:t>, Square </a:t>
            </a:r>
            <a:r>
              <a:rPr lang="ja-JP" altLang="en-US" sz="2000"/>
              <a:t>の順がよいです。</a:t>
            </a:r>
            <a:endParaRPr kumimoji="1" lang="ja-JP" altLang="en-US" sz="20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8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Antlr</a:t>
            </a:r>
            <a:r>
              <a:rPr kumimoji="1" lang="en-US" altLang="ja-JP" dirty="0"/>
              <a:t> (</a:t>
            </a:r>
            <a:r>
              <a:rPr kumimoji="1" lang="ja-JP" altLang="en-US"/>
              <a:t>展望のやつ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en" altLang="ja-JP" dirty="0"/>
              <a:t>ANTLR </a:t>
            </a:r>
            <a:r>
              <a:rPr lang="ja-JP" altLang="en-US"/>
              <a:t>は、構造化テキストまたはバイナリファイルの読み取り、処理、実行、または翻訳のための強力なパーサージェネレーターです。</a:t>
            </a:r>
            <a:br>
              <a:rPr lang="en-US" altLang="ja-JP" dirty="0"/>
            </a:br>
            <a:r>
              <a:rPr lang="ja-JP" altLang="en-US"/>
              <a:t>言語、ツール、およびフレームワークの構築に広く使用されています。</a:t>
            </a:r>
            <a:r>
              <a:rPr lang="en" altLang="ja-JP" dirty="0"/>
              <a:t>ANTLR</a:t>
            </a:r>
            <a:r>
              <a:rPr lang="ja-JP" altLang="en-US"/>
              <a:t>は文法から、構文解析ツリーを構築およびウォークできるパーサーを生成します。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EBNF</a:t>
            </a:r>
            <a:r>
              <a:rPr lang="ja-JP" altLang="en-US"/>
              <a:t>に似た記法で文法を記述します</a:t>
            </a:r>
            <a:r>
              <a:rPr lang="en" altLang="ja-JP" dirty="0">
                <a:hlinkClick r:id="rId2"/>
              </a:rPr>
              <a:t>https://github.com/lulichn/nand2tetris/blob/master/src/compiler-java/src/main/antlr/net/lulichn/n2t/compiler/Jack.g4</a:t>
            </a:r>
            <a:endParaRPr lang="en" altLang="ja-JP" dirty="0"/>
          </a:p>
          <a:p>
            <a:pPr marL="0" indent="0">
              <a:buNone/>
            </a:pPr>
            <a:endParaRPr kumimoji="1" lang="en" altLang="ja-JP" dirty="0"/>
          </a:p>
          <a:p>
            <a:r>
              <a:rPr lang="ja-JP" altLang="en-US"/>
              <a:t>これだけで</a:t>
            </a:r>
            <a:r>
              <a:rPr lang="en-US" altLang="ja-JP" dirty="0"/>
              <a:t>AST</a:t>
            </a:r>
            <a:r>
              <a:rPr lang="ja-JP" altLang="en-US"/>
              <a:t>が取得できる。あとはすきなように。</a:t>
            </a:r>
            <a:endParaRPr lang="en-US" altLang="ja-JP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42892B-9B1A-8B44-9C61-4F6E870FC7B8}"/>
              </a:ext>
            </a:extLst>
          </p:cNvPr>
          <p:cNvSpPr/>
          <p:nvPr/>
        </p:nvSpPr>
        <p:spPr>
          <a:xfrm>
            <a:off x="1341628" y="4566170"/>
            <a:ext cx="6817371" cy="86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 </a:t>
            </a:r>
            <a:r>
              <a:rPr lang="en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lexer</a:t>
            </a: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new </a:t>
            </a:r>
            <a:r>
              <a:rPr lang="en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JackLexer</a:t>
            </a: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CharStreams.</a:t>
            </a:r>
            <a:r>
              <a:rPr lang="en" altLang="ja-JP" sz="1400" i="1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fromStream</a:t>
            </a: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(is));</a:t>
            </a:r>
            <a:b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 stream = new </a:t>
            </a:r>
            <a:r>
              <a:rPr lang="en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CommonTokenStream</a:t>
            </a: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lexer</a:t>
            </a: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 parser = new </a:t>
            </a:r>
            <a:r>
              <a:rPr lang="en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JackParser</a:t>
            </a: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(stream);</a:t>
            </a:r>
          </a:p>
        </p:txBody>
      </p:sp>
    </p:spTree>
    <p:extLst>
      <p:ext uri="{BB962C8B-B14F-4D97-AF65-F5344CB8AC3E}">
        <p14:creationId xmlns:p14="http://schemas.microsoft.com/office/powerpoint/2010/main" val="384925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参考実装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Java </a:t>
            </a:r>
            <a:r>
              <a:rPr lang="en-US" altLang="ja-JP" sz="2000" dirty="0" err="1"/>
              <a:t>Antlr</a:t>
            </a:r>
            <a:r>
              <a:rPr lang="ja-JP" altLang="en-US" sz="2000"/>
              <a:t>版</a:t>
            </a:r>
            <a:br>
              <a:rPr lang="en-US" altLang="ja-JP" sz="2000" dirty="0"/>
            </a:br>
            <a:r>
              <a:rPr lang="en" altLang="ja-JP" sz="2000" dirty="0">
                <a:hlinkClick r:id="rId2"/>
              </a:rPr>
              <a:t>https://github.com/lulichn/nand2tetris/tree/master/src/compiler-java</a:t>
            </a:r>
            <a:endParaRPr lang="en" altLang="ja-JP" sz="2000" dirty="0"/>
          </a:p>
          <a:p>
            <a:endParaRPr lang="en" altLang="ja-JP" sz="2000" dirty="0"/>
          </a:p>
          <a:p>
            <a:r>
              <a:rPr lang="en-US" altLang="ja-JP" sz="2000" dirty="0"/>
              <a:t>Rust </a:t>
            </a:r>
            <a:r>
              <a:rPr lang="ja-JP" altLang="en-US" sz="2000"/>
              <a:t>汚いやつ</a:t>
            </a:r>
            <a:br>
              <a:rPr lang="en-US" altLang="ja-JP" sz="2000" dirty="0"/>
            </a:br>
            <a:r>
              <a:rPr lang="en" altLang="ja-JP" sz="2000" dirty="0">
                <a:hlinkClick r:id="rId3"/>
              </a:rPr>
              <a:t>https://github.com/lulichn/nand2tetris/tree/master/src/Compiler</a:t>
            </a:r>
            <a:endParaRPr lang="en-US" altLang="ja-JP" sz="2000" dirty="0"/>
          </a:p>
          <a:p>
            <a:endParaRPr kumimoji="1" lang="ja-JP" altLang="en-US" sz="20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5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pPr lvl="1"/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 anchor="ctr">
            <a:normAutofit/>
          </a:bodyPr>
          <a:lstStyle/>
          <a:p>
            <a:r>
              <a:rPr lang="ja-JP" altLang="en-US" sz="3200"/>
              <a:t>コンパイラについて</a:t>
            </a:r>
            <a:endParaRPr lang="en-US" altLang="ja-JP" sz="3200" dirty="0"/>
          </a:p>
          <a:p>
            <a:r>
              <a:rPr lang="ja-JP" altLang="en-US" sz="3200"/>
              <a:t>パーサについて</a:t>
            </a:r>
            <a:endParaRPr lang="en-US" altLang="ja-JP" sz="3200" dirty="0"/>
          </a:p>
          <a:p>
            <a:r>
              <a:rPr kumimoji="1" lang="ja-JP" altLang="en-US" sz="3200"/>
              <a:t>課題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コンパイラ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kumimoji="1" lang="ja-JP" altLang="en-US" sz="2200"/>
              <a:t>構文解析</a:t>
            </a:r>
            <a:endParaRPr kumimoji="1" lang="en-US" altLang="ja-JP" sz="2200" dirty="0"/>
          </a:p>
          <a:p>
            <a:pPr lvl="1"/>
            <a:r>
              <a:rPr kumimoji="1" lang="ja-JP" altLang="en-US" sz="2200"/>
              <a:t>トークナイザ</a:t>
            </a:r>
            <a:endParaRPr kumimoji="1" lang="en-US" altLang="ja-JP" sz="2200" dirty="0"/>
          </a:p>
          <a:p>
            <a:pPr lvl="1"/>
            <a:r>
              <a:rPr lang="ja-JP" altLang="en-US" sz="2200"/>
              <a:t>パーサ</a:t>
            </a:r>
            <a:endParaRPr kumimoji="1" lang="en-US" altLang="ja-JP" sz="2200" dirty="0"/>
          </a:p>
          <a:p>
            <a:r>
              <a:rPr lang="ja-JP" altLang="en-US" sz="2200"/>
              <a:t>コード生成</a:t>
            </a:r>
            <a:endParaRPr kumimoji="1" lang="ja-JP" altLang="en-US" sz="22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図 10" descr="スクリーンショット, 抽象, 時計 が含まれている画像&#10;&#10;自動的に生成された説明">
            <a:extLst>
              <a:ext uri="{FF2B5EF4-FFF2-40B4-BE49-F238E27FC236}">
                <a16:creationId xmlns:a16="http://schemas.microsoft.com/office/drawing/2014/main" id="{B2C02338-76EB-9F46-9383-ED816284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2889290"/>
            <a:ext cx="7797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トークナイザ</a:t>
            </a:r>
            <a:r>
              <a:rPr kumimoji="1" lang="en-US" altLang="ja-JP" dirty="0"/>
              <a:t> (</a:t>
            </a:r>
            <a:r>
              <a:rPr kumimoji="1" lang="ja-JP" altLang="en-US"/>
              <a:t>復習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kumimoji="1" lang="ja-JP" altLang="en-US" sz="2200"/>
              <a:t>プログラムの文字をトークンとしてまとめる</a:t>
            </a:r>
            <a:endParaRPr kumimoji="1" lang="en-US" altLang="ja-JP" sz="2200" dirty="0"/>
          </a:p>
          <a:p>
            <a:r>
              <a:rPr lang="ja-JP" altLang="en-US" sz="2200"/>
              <a:t>トークン</a:t>
            </a:r>
            <a:endParaRPr lang="en-US" altLang="ja-JP" sz="2200" dirty="0"/>
          </a:p>
          <a:p>
            <a:pPr lvl="1"/>
            <a:r>
              <a:rPr kumimoji="1" lang="ja-JP" altLang="en-US" sz="2000"/>
              <a:t>意味のある最小の単位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6A57C4-FDA5-3F47-9E54-E747342C4C57}"/>
              </a:ext>
            </a:extLst>
          </p:cNvPr>
          <p:cNvSpPr/>
          <p:nvPr/>
        </p:nvSpPr>
        <p:spPr>
          <a:xfrm>
            <a:off x="1480457" y="3013147"/>
            <a:ext cx="3781100" cy="1816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Main {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function void main() {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Array a;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int length;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int </a:t>
            </a:r>
            <a:r>
              <a:rPr lang="en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sum;</a:t>
            </a:r>
          </a:p>
          <a:p>
            <a:endParaRPr lang="en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lang="ja-JP" alt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略</a:t>
            </a:r>
            <a:r>
              <a:rPr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B08FCE-25B5-F44A-8694-E749EC1F8156}"/>
              </a:ext>
            </a:extLst>
          </p:cNvPr>
          <p:cNvSpPr/>
          <p:nvPr/>
        </p:nvSpPr>
        <p:spPr>
          <a:xfrm>
            <a:off x="6930445" y="2091651"/>
            <a:ext cx="3872498" cy="384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&lt;tokens&gt;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class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Main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{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function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void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main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(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)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{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var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Array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a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;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var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int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length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; &lt;/symbol&gt;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略</a:t>
            </a:r>
            <a:endParaRPr lang="en" altLang="ja-JP" sz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81F08E0-89CC-5C4D-8541-9BC0EFFFD847}"/>
              </a:ext>
            </a:extLst>
          </p:cNvPr>
          <p:cNvCxnSpPr/>
          <p:nvPr/>
        </p:nvCxnSpPr>
        <p:spPr>
          <a:xfrm>
            <a:off x="5468936" y="3921261"/>
            <a:ext cx="1295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3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パーサ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kumimoji="1" lang="ja-JP" altLang="en-US" sz="2200"/>
              <a:t>トークンをプログラミング言語の文法に従い言語構造でグループ化する</a:t>
            </a:r>
            <a:endParaRPr kumimoji="1" lang="en-US" altLang="ja-JP" sz="22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7B08FCE-25B5-F44A-8694-E749EC1F8156}"/>
              </a:ext>
            </a:extLst>
          </p:cNvPr>
          <p:cNvSpPr/>
          <p:nvPr/>
        </p:nvSpPr>
        <p:spPr>
          <a:xfrm>
            <a:off x="1277318" y="2091651"/>
            <a:ext cx="3872498" cy="384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&lt;tokens&gt;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class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Main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{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function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void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main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(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)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{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var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Array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a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; &lt;/symbol&gt;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var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int &lt;/keyword&gt;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length &lt;/identifier&gt;</a:t>
            </a: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; &lt;/symbol&gt;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略</a:t>
            </a:r>
            <a:endParaRPr lang="en" altLang="ja-JP" sz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81F08E0-89CC-5C4D-8541-9BC0EFFFD847}"/>
              </a:ext>
            </a:extLst>
          </p:cNvPr>
          <p:cNvCxnSpPr/>
          <p:nvPr/>
        </p:nvCxnSpPr>
        <p:spPr>
          <a:xfrm>
            <a:off x="5468936" y="3921261"/>
            <a:ext cx="1295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D202CF5-98D6-8F4A-BF63-1C02D91F537F}"/>
              </a:ext>
            </a:extLst>
          </p:cNvPr>
          <p:cNvSpPr/>
          <p:nvPr/>
        </p:nvSpPr>
        <p:spPr>
          <a:xfrm>
            <a:off x="7077253" y="2091651"/>
            <a:ext cx="3872498" cy="384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class &lt;/keyword&gt;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Main &lt;/identifier&gt;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{ &lt;/symbol&gt;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subroutineDec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function &lt;/keyword&gt;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void &lt;/keyword&gt;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main &lt;/identifier&gt;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( &lt;/symbol&gt;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parameterList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parameterList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) &lt;/symbol&gt;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subroutineBody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{ &lt;/symbol&gt;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varDec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&lt;keyword&gt; var &lt;/keyword&gt;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Array &lt;/identifier&gt;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&lt;identifier&gt; a &lt;/identifier&gt;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&lt;symbol&gt; ; &lt;/symbol&gt;</a:t>
            </a:r>
          </a:p>
          <a:p>
            <a:r>
              <a:rPr lang="ja-JP" altLang="en-US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varDec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399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文法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P232 – </a:t>
            </a:r>
            <a:r>
              <a:rPr kumimoji="1" lang="ja-JP" altLang="en-US"/>
              <a:t>プログラム構造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E74E7D7-617A-3242-AA76-9383A933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54" y="2088946"/>
            <a:ext cx="5622987" cy="3204160"/>
          </a:xfrm>
          <a:prstGeom prst="rect">
            <a:avLst/>
          </a:prstGeom>
        </p:spPr>
      </p:pic>
      <p:pic>
        <p:nvPicPr>
          <p:cNvPr id="11" name="図 10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CB568B78-D5D2-B04E-9A5F-F27999C4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0" y="2271120"/>
            <a:ext cx="5584664" cy="26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2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文法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P232 – </a:t>
            </a:r>
            <a:r>
              <a:rPr kumimoji="1" lang="ja-JP" altLang="en-US"/>
              <a:t>プログラム構造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図 1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2BEBF42-2E64-1748-806B-44395544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6" y="2297570"/>
            <a:ext cx="5082124" cy="2671373"/>
          </a:xfrm>
          <a:prstGeom prst="rect">
            <a:avLst/>
          </a:prstGeom>
        </p:spPr>
      </p:pic>
      <p:pic>
        <p:nvPicPr>
          <p:cNvPr id="15" name="図 1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48CA9C9-CFEE-4444-8F3A-4898A98C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30" y="2297569"/>
            <a:ext cx="5249319" cy="27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3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文法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/>
              <a:t>例</a:t>
            </a:r>
            <a:r>
              <a:rPr lang="en-US" altLang="ja-JP" dirty="0"/>
              <a:t>: class</a:t>
            </a:r>
            <a:endParaRPr kumimoji="1" lang="ja-JP" alt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DC8DE0C-BA6E-5847-BF32-27040281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5" y="1746290"/>
            <a:ext cx="10655300" cy="1143000"/>
          </a:xfrm>
          <a:prstGeom prst="rect">
            <a:avLst/>
          </a:prstGeom>
        </p:spPr>
      </p:pic>
      <p:pic>
        <p:nvPicPr>
          <p:cNvPr id="15" name="図 1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1BE528-A67C-1249-A61A-43853D7D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5" y="3429000"/>
            <a:ext cx="2806700" cy="72390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C89A433-691B-EC4E-9F82-ECE7A53750E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013275" y="2523300"/>
            <a:ext cx="1333014" cy="9057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2E5AB6BD-DA1A-2B47-9E7E-9ACBC671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364" y="4421046"/>
            <a:ext cx="5842000" cy="7239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CFEB884-8223-554C-8F1E-49F752AC93D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006364" y="2523300"/>
            <a:ext cx="1089636" cy="18977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64F2D0A-79C1-F949-8113-3773A74CE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04319"/>
            <a:ext cx="12192000" cy="696337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5492E06-186A-F647-892C-9D1FADA220C6}"/>
              </a:ext>
            </a:extLst>
          </p:cNvPr>
          <p:cNvCxnSpPr>
            <a:cxnSpLocks/>
          </p:cNvCxnSpPr>
          <p:nvPr/>
        </p:nvCxnSpPr>
        <p:spPr>
          <a:xfrm flipH="1">
            <a:off x="8278530" y="2523300"/>
            <a:ext cx="415765" cy="290257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7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文法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/>
              <a:t>例</a:t>
            </a:r>
            <a:r>
              <a:rPr lang="en-US" altLang="ja-JP" dirty="0"/>
              <a:t>: class</a:t>
            </a:r>
            <a:endParaRPr kumimoji="1" lang="ja-JP" alt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E5AB6BD-DA1A-2B47-9E7E-9ACBC671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05" y="2068405"/>
            <a:ext cx="5842000" cy="723900"/>
          </a:xfrm>
          <a:prstGeom prst="rect">
            <a:avLst/>
          </a:prstGeom>
        </p:spPr>
      </p:pic>
      <p:pic>
        <p:nvPicPr>
          <p:cNvPr id="7" name="図 6" descr="メーター, 時計 が含まれている画像&#10;&#10;自動的に生成された説明">
            <a:extLst>
              <a:ext uri="{FF2B5EF4-FFF2-40B4-BE49-F238E27FC236}">
                <a16:creationId xmlns:a16="http://schemas.microsoft.com/office/drawing/2014/main" id="{20596C3C-2705-F94B-8242-97373737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5" y="3601355"/>
            <a:ext cx="2590800" cy="1270000"/>
          </a:xfrm>
          <a:prstGeom prst="rect">
            <a:avLst/>
          </a:prstGeom>
        </p:spPr>
      </p:pic>
      <p:pic>
        <p:nvPicPr>
          <p:cNvPr id="11" name="図 10" descr="ブラック, 記号, 時計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06BF3501-39A3-684E-9001-8D16D449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890" y="3658505"/>
            <a:ext cx="2705100" cy="2425700"/>
          </a:xfrm>
          <a:prstGeom prst="rect">
            <a:avLst/>
          </a:prstGeom>
        </p:spPr>
      </p:pic>
      <p:pic>
        <p:nvPicPr>
          <p:cNvPr id="16" name="図 15" descr="メーター が含まれている画像&#10;&#10;自動的に生成された説明">
            <a:extLst>
              <a:ext uri="{FF2B5EF4-FFF2-40B4-BE49-F238E27FC236}">
                <a16:creationId xmlns:a16="http://schemas.microsoft.com/office/drawing/2014/main" id="{0EC8DAD4-4758-4B4B-BCF8-873D6EC1A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796" y="3671094"/>
            <a:ext cx="5478419" cy="1200261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535BBE4-8D02-9848-96B1-020F05721B8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905325" y="2639829"/>
            <a:ext cx="2681494" cy="96152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73E13D0-EDDA-D542-8D01-51D304321F8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904440" y="2668404"/>
            <a:ext cx="739960" cy="9901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C75C048-023F-8740-AF05-DAA379EDE11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887278" y="2579571"/>
            <a:ext cx="2351728" cy="109152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2745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844</Words>
  <Application>Microsoft Macintosh PowerPoint</Application>
  <PresentationFormat>ワイド画面</PresentationFormat>
  <Paragraphs>142</Paragraphs>
  <Slides>16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Arial</vt:lpstr>
      <vt:lpstr>Menlo</vt:lpstr>
      <vt:lpstr>Trebuchet MS</vt:lpstr>
      <vt:lpstr>Wingdings 3</vt:lpstr>
      <vt:lpstr>ファセット</vt:lpstr>
      <vt:lpstr>コンピュータシステムの 理論と実装</vt:lpstr>
      <vt:lpstr>アジェンダ</vt:lpstr>
      <vt:lpstr>コンパイラ</vt:lpstr>
      <vt:lpstr>トークナイザ (復習)</vt:lpstr>
      <vt:lpstr>パーサ</vt:lpstr>
      <vt:lpstr>文法</vt:lpstr>
      <vt:lpstr>文法</vt:lpstr>
      <vt:lpstr>文法</vt:lpstr>
      <vt:lpstr>文法</vt:lpstr>
      <vt:lpstr>文法</vt:lpstr>
      <vt:lpstr>文法</vt:lpstr>
      <vt:lpstr>文法</vt:lpstr>
      <vt:lpstr>課題</vt:lpstr>
      <vt:lpstr>Antlr (展望のやつ</vt:lpstr>
      <vt:lpstr>参考実装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コンピュータシステムの 理論と実装</dc:title>
  <dc:creator>正社員03</dc:creator>
  <cp:lastModifiedBy>正社員03</cp:lastModifiedBy>
  <cp:revision>392</cp:revision>
  <cp:lastPrinted>2019-09-20T11:30:09Z</cp:lastPrinted>
  <dcterms:created xsi:type="dcterms:W3CDTF">2019-09-16T08:32:51Z</dcterms:created>
  <dcterms:modified xsi:type="dcterms:W3CDTF">2020-01-17T10:52:40Z</dcterms:modified>
</cp:coreProperties>
</file>