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4" r:id="rId26"/>
    <p:sldId id="285" r:id="rId27"/>
    <p:sldId id="281" r:id="rId28"/>
    <p:sldId id="282" r:id="rId29"/>
    <p:sldId id="283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17669" y="-26504"/>
            <a:ext cx="12209669" cy="6897754"/>
            <a:chOff x="-17669" y="-26504"/>
            <a:chExt cx="12209669" cy="6897754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 rotWithShape="1">
            <a:blip r:embed="rId2" cstate="email"/>
            <a:srcRect t="-386" b="-1"/>
            <a:stretch>
              <a:fillRect/>
            </a:stretch>
          </p:blipFill>
          <p:spPr>
            <a:xfrm>
              <a:off x="-17669" y="-26504"/>
              <a:ext cx="12209669" cy="688450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email"/>
            <a:srcRect b="-703"/>
            <a:stretch>
              <a:fillRect/>
            </a:stretch>
          </p:blipFill>
          <p:spPr>
            <a:xfrm rot="10800000">
              <a:off x="-1" y="-13253"/>
              <a:ext cx="5989984" cy="6871251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-17669" y="0"/>
              <a:ext cx="12209669" cy="6871250"/>
            </a:xfrm>
            <a:prstGeom prst="rect">
              <a:avLst/>
            </a:prstGeom>
            <a:solidFill>
              <a:srgbClr val="1A67A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椭圆 9"/>
            <p:cNvSpPr/>
            <p:nvPr userDrawn="1"/>
          </p:nvSpPr>
          <p:spPr>
            <a:xfrm>
              <a:off x="3801441" y="1416845"/>
              <a:ext cx="4351959" cy="4108554"/>
            </a:xfrm>
            <a:prstGeom prst="ellipse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1" name="任意多边形 10"/>
            <p:cNvSpPr/>
            <p:nvPr userDrawn="1"/>
          </p:nvSpPr>
          <p:spPr>
            <a:xfrm>
              <a:off x="3198495" y="3477830"/>
              <a:ext cx="1162963" cy="1900516"/>
            </a:xfrm>
            <a:custGeom>
              <a:avLst/>
              <a:gdLst>
                <a:gd name="connsiteX0" fmla="*/ 2082 w 1161136"/>
                <a:gd name="connsiteY0" fmla="*/ 0 h 1735954"/>
                <a:gd name="connsiteX1" fmla="*/ 212502 w 1161136"/>
                <a:gd name="connsiteY1" fmla="*/ 0 h 1735954"/>
                <a:gd name="connsiteX2" fmla="*/ 210423 w 1161136"/>
                <a:gd name="connsiteY2" fmla="*/ 41759 h 1735954"/>
                <a:gd name="connsiteX3" fmla="*/ 1068588 w 1161136"/>
                <a:gd name="connsiteY3" fmla="*/ 1678924 h 1735954"/>
                <a:gd name="connsiteX4" fmla="*/ 1161136 w 1161136"/>
                <a:gd name="connsiteY4" fmla="*/ 1735954 h 1735954"/>
                <a:gd name="connsiteX5" fmla="*/ 795874 w 1161136"/>
                <a:gd name="connsiteY5" fmla="*/ 1735954 h 1735954"/>
                <a:gd name="connsiteX6" fmla="*/ 784897 w 1161136"/>
                <a:gd name="connsiteY6" fmla="*/ 1727639 h 1735954"/>
                <a:gd name="connsiteX7" fmla="*/ 0 w 1161136"/>
                <a:gd name="connsiteY7" fmla="*/ 41759 h 173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136" h="1735954">
                  <a:moveTo>
                    <a:pt x="2082" y="0"/>
                  </a:moveTo>
                  <a:lnTo>
                    <a:pt x="212502" y="0"/>
                  </a:lnTo>
                  <a:lnTo>
                    <a:pt x="210423" y="41759"/>
                  </a:lnTo>
                  <a:cubicBezTo>
                    <a:pt x="210423" y="723262"/>
                    <a:pt x="550833" y="1324118"/>
                    <a:pt x="1068588" y="1678924"/>
                  </a:cubicBezTo>
                  <a:lnTo>
                    <a:pt x="1161136" y="1735954"/>
                  </a:lnTo>
                  <a:lnTo>
                    <a:pt x="795874" y="1735954"/>
                  </a:lnTo>
                  <a:lnTo>
                    <a:pt x="784897" y="1727639"/>
                  </a:lnTo>
                  <a:cubicBezTo>
                    <a:pt x="305541" y="1326919"/>
                    <a:pt x="0" y="720482"/>
                    <a:pt x="0" y="417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4" cstate="email"/>
            <a:stretch>
              <a:fillRect/>
            </a:stretch>
          </p:blipFill>
          <p:spPr>
            <a:xfrm flipH="1">
              <a:off x="7609660" y="3500001"/>
              <a:ext cx="1162405" cy="190560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/>
          </p:nvPicPr>
          <p:blipFill rotWithShape="1"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6297" t="22727" r="28803" b="23485"/>
            <a:stretch>
              <a:fillRect/>
            </a:stretch>
          </p:blipFill>
          <p:spPr>
            <a:xfrm>
              <a:off x="3060700" y="1282700"/>
              <a:ext cx="5384800" cy="45085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66800" y="1018800"/>
            <a:ext cx="5018400" cy="4464000"/>
          </a:xfrm>
        </p:spPr>
        <p:txBody>
          <a:bodyPr anchor="b">
            <a:prstTxWarp prst="textArchUp">
              <a:avLst>
                <a:gd name="adj" fmla="val 11017504"/>
              </a:avLst>
            </a:prstTxWarp>
          </a:bodyPr>
          <a:lstStyle>
            <a:lvl1pPr algn="ctr">
              <a:defRPr sz="4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56800" y="4791600"/>
            <a:ext cx="3168000" cy="1090800"/>
          </a:xfrm>
        </p:spPr>
        <p:txBody>
          <a:bodyPr anchor="ctr" anchorCtr="0">
            <a:prstTxWarp prst="textArchDown">
              <a:avLst/>
            </a:prstTxWarp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27050" y="1081088"/>
            <a:ext cx="11096625" cy="5494337"/>
          </a:xfrm>
        </p:spPr>
        <p:txBody>
          <a:bodyPr anchor="ctr"/>
          <a:lstStyle>
            <a:lvl3pPr>
              <a:defRPr sz="20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77061" y="179167"/>
            <a:ext cx="11037878" cy="69959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720090">
              <a:spcBef>
                <a:spcPts val="300"/>
              </a:spcBef>
              <a:spcAft>
                <a:spcPts val="300"/>
              </a:spcAft>
              <a:defRPr/>
            </a:lvl3pPr>
            <a:lvl4pPr marL="1080135">
              <a:spcBef>
                <a:spcPts val="300"/>
              </a:spcBef>
              <a:spcAft>
                <a:spcPts val="300"/>
              </a:spcAft>
              <a:defRPr/>
            </a:lvl4pPr>
            <a:lvl5pPr marL="1440180">
              <a:spcBef>
                <a:spcPts val="300"/>
              </a:spcBef>
              <a:spcAft>
                <a:spcPts val="300"/>
              </a:spcAft>
              <a:defRPr/>
            </a:lvl5pPr>
            <a:lvl6pPr marL="1800225">
              <a:spcBef>
                <a:spcPts val="300"/>
              </a:spcBef>
              <a:spcAft>
                <a:spcPts val="300"/>
              </a:spcAft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461" y="-1"/>
            <a:ext cx="12213160" cy="6858001"/>
            <a:chOff x="-15461" y="-1"/>
            <a:chExt cx="12213160" cy="685800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5461" y="-1"/>
              <a:ext cx="12213160" cy="685800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-1"/>
              <a:ext cx="12181683" cy="685800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376156" y="773252"/>
              <a:ext cx="11401777" cy="549321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2400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8000" y="2822400"/>
            <a:ext cx="7412400" cy="1101600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algn="r">
              <a:defRPr sz="4400" b="0" baseline="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1" name="MH_Others_1"/>
          <p:cNvSpPr/>
          <p:nvPr>
            <p:custDataLst>
              <p:tags r:id="rId4"/>
            </p:custDataLst>
          </p:nvPr>
        </p:nvSpPr>
        <p:spPr>
          <a:xfrm>
            <a:off x="8997410" y="1861413"/>
            <a:ext cx="2773676" cy="713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72000" rtlCol="0" anchor="ctr"/>
          <a:lstStyle/>
          <a:p>
            <a:endParaRPr lang="zh-CN" altLang="en-US" sz="6000" spc="50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2" name="MH_Number"/>
          <p:cNvSpPr/>
          <p:nvPr>
            <p:custDataLst>
              <p:tags r:id="rId5"/>
            </p:custDataLst>
          </p:nvPr>
        </p:nvSpPr>
        <p:spPr>
          <a:xfrm>
            <a:off x="7907903" y="2822268"/>
            <a:ext cx="1104021" cy="1102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rmAutofit/>
          </a:bodyPr>
          <a:lstStyle/>
          <a:p>
            <a:pPr algn="ctr"/>
            <a:endParaRPr lang="zh-CN" altLang="en-US" sz="60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53615" y="170642"/>
            <a:ext cx="11330345" cy="69959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845941" y="1098829"/>
            <a:ext cx="5080000" cy="5477144"/>
          </a:xfrm>
        </p:spPr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  <a:lvl5pPr>
              <a:spcBef>
                <a:spcPts val="300"/>
              </a:spcBef>
              <a:spcAft>
                <a:spcPts val="300"/>
              </a:spcAft>
              <a:defRPr/>
            </a:lvl5pPr>
            <a:lvl6pPr>
              <a:spcBef>
                <a:spcPts val="300"/>
              </a:spcBef>
              <a:spcAft>
                <a:spcPts val="300"/>
              </a:spcAft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249895" y="1098829"/>
            <a:ext cx="5094116" cy="5477144"/>
          </a:xfrm>
        </p:spPr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  <a:lvl5pPr>
              <a:spcBef>
                <a:spcPts val="300"/>
              </a:spcBef>
              <a:spcAft>
                <a:spcPts val="300"/>
              </a:spcAft>
              <a:defRPr/>
            </a:lvl5pPr>
            <a:lvl6pPr>
              <a:spcBef>
                <a:spcPts val="300"/>
              </a:spcBef>
              <a:spcAft>
                <a:spcPts val="300"/>
              </a:spcAft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95112" y="574700"/>
            <a:ext cx="11401777" cy="5708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69490" y="1014056"/>
            <a:ext cx="11253019" cy="71702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971" y="2578608"/>
            <a:ext cx="5157787" cy="645794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3971" y="3224402"/>
            <a:ext cx="5157787" cy="2865502"/>
          </a:xfrm>
        </p:spPr>
        <p:txBody>
          <a:bodyPr anchor="ctr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382" y="2578608"/>
            <a:ext cx="5183188" cy="645794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6382" y="3224402"/>
            <a:ext cx="5183188" cy="2865502"/>
          </a:xfrm>
        </p:spPr>
        <p:txBody>
          <a:bodyPr anchor="ctr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81683" cy="68580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6156" y="773252"/>
            <a:ext cx="11401777" cy="5493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935413" y="1042988"/>
            <a:ext cx="4460876" cy="4468812"/>
            <a:chOff x="3935413" y="1042988"/>
            <a:chExt cx="4460876" cy="4468812"/>
          </a:xfrm>
        </p:grpSpPr>
        <p:sp>
          <p:nvSpPr>
            <p:cNvPr id="10" name="任意多边形 9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6164263" y="1836738"/>
              <a:ext cx="2228850" cy="36750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1" name="任意多边形 10"/>
            <p:cNvSpPr/>
            <p:nvPr userDrawn="1">
              <p:custDataLst>
                <p:tags r:id="rId5"/>
              </p:custDataLst>
            </p:nvPr>
          </p:nvSpPr>
          <p:spPr>
            <a:xfrm>
              <a:off x="3935413" y="1042988"/>
              <a:ext cx="2228850" cy="368141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2" name="任意多边形 11"/>
            <p:cNvSpPr/>
            <p:nvPr userDrawn="1">
              <p:custDataLst>
                <p:tags r:id="rId6"/>
              </p:custDataLst>
            </p:nvPr>
          </p:nvSpPr>
          <p:spPr>
            <a:xfrm>
              <a:off x="393541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3" name="任意多边形 12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616426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56800" y="2250000"/>
            <a:ext cx="1569600" cy="1753200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5259600" y="4089600"/>
            <a:ext cx="1818000" cy="435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81683" cy="68580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76156" y="773252"/>
            <a:ext cx="11401777" cy="5493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875133" y="1152939"/>
            <a:ext cx="4284380" cy="1050233"/>
          </a:xfr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354487" y="114113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75133" y="2203172"/>
            <a:ext cx="4284379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6" y="654202"/>
            <a:ext cx="11400508" cy="5706351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 orient="vert" hasCustomPrompt="1"/>
          </p:nvPr>
        </p:nvSpPr>
        <p:spPr>
          <a:xfrm>
            <a:off x="10487891" y="896407"/>
            <a:ext cx="1003708" cy="5286095"/>
          </a:xfrm>
        </p:spPr>
        <p:txBody>
          <a:bodyPr vert="eaVert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706582" y="896407"/>
            <a:ext cx="9573491" cy="5286095"/>
          </a:xfrm>
        </p:spPr>
        <p:txBody>
          <a:bodyPr vert="eaVert"/>
          <a:lstStyle>
            <a:lvl2pPr marL="0" marR="0" indent="0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microsoft.com/office/2007/relationships/hdphoto" Target="../media/hdphoto2.wdp"/><Relationship Id="rId11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95112" y="996999"/>
            <a:ext cx="11401777" cy="5708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77061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575973"/>
            <a:ext cx="27432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575973"/>
            <a:ext cx="41148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575973"/>
            <a:ext cx="27432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66750" y="1024710"/>
            <a:ext cx="10858500" cy="5084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bg1"/>
          </a:solidFill>
          <a:effectLst/>
          <a:latin typeface="Arial" panose="020B0604020202020204" pitchFamily="34" charset="0"/>
          <a:ea typeface="黑体" panose="02010609060101010101" charset="-122"/>
          <a:cs typeface="+mj-cs"/>
        </a:defRPr>
      </a:lvl1pPr>
    </p:titleStyle>
    <p:bodyStyle>
      <a:lvl1pPr marL="357505" indent="-357505" algn="just" defTabSz="9144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 baseline="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cs typeface="+mn-cs"/>
        </a:defRPr>
      </a:lvl1pPr>
      <a:lvl2pPr marL="355600" indent="-285750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SzPct val="70000"/>
        <a:buFont typeface="幼圆" panose="02010509060101010101" pitchFamily="49" charset="-122"/>
        <a:buChar char=" "/>
        <a:defRPr sz="2000" kern="1200" baseline="0">
          <a:solidFill>
            <a:schemeClr val="tx1"/>
          </a:solidFill>
          <a:latin typeface="幼圆" panose="02010509060101010101" pitchFamily="49" charset="-122"/>
          <a:ea typeface="黑体" panose="02010609060101010101" charset="-122"/>
          <a:cs typeface="+mn-cs"/>
        </a:defRPr>
      </a:lvl2pPr>
      <a:lvl3pPr marL="720090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Relationship Id="rId3" Type="http://schemas.openxmlformats.org/officeDocument/2006/relationships/image" Target="../media/image9.png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Relationship Id="rId3" Type="http://schemas.openxmlformats.org/officeDocument/2006/relationships/image" Target="../media/image12.png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9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58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Relationship Id="rId3" Type="http://schemas.openxmlformats.org/officeDocument/2006/relationships/image" Target="../media/image15.png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65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20.png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1" Type="http://schemas.openxmlformats.org/officeDocument/2006/relationships/notesSlide" Target="../notesSlides/notesSlide23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image" Target="../media/image21.png"/><Relationship Id="rId1" Type="http://schemas.openxmlformats.org/officeDocument/2006/relationships/tags" Target="../tags/tag95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5.xml"/><Relationship Id="rId3" Type="http://schemas.openxmlformats.org/officeDocument/2006/relationships/image" Target="../media/image8.png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da-DK" dirty="0" smtClean="0">
                <a:latin typeface="+mj-lt"/>
                <a:ea typeface="+mj-ea"/>
              </a:rPr>
              <a:t>前端入门技术分享</a:t>
            </a:r>
            <a:endParaRPr lang="zh-CN" altLang="da-DK" dirty="0" smtClean="0">
              <a:latin typeface="+mj-lt"/>
              <a:ea typeface="+mj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da-DK" dirty="0" smtClean="0">
                <a:latin typeface="+mn-lt"/>
                <a:ea typeface="+mn-ea"/>
              </a:rPr>
              <a:t>路琳  基础应用组  </a:t>
            </a:r>
            <a:r>
              <a:rPr lang="en-US" altLang="zh-CN" dirty="0" smtClean="0">
                <a:latin typeface="+mn-lt"/>
                <a:ea typeface="+mn-ea"/>
              </a:rPr>
              <a:t>2017.8</a:t>
            </a:r>
            <a:endParaRPr lang="en-US" altLang="zh-CN" dirty="0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MVVM 模式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88390" y="1024890"/>
            <a:ext cx="10436860" cy="50844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另一些框架提出 MVVM 模式，用 View Model 代替 Controller。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Model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View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View-Model：简化的 Controller，唯一作用就是为 View 提供处理好的数       据，不含其他逻辑。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z="2000" smtClean="0"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  <a:sym typeface="+mn-ea"/>
              </a:rPr>
              <a:t>MVVM 模式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024890"/>
            <a:ext cx="10858500" cy="2212975"/>
          </a:xfrm>
        </p:spPr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本质：view 绑定 view-model，视图与数据模型强耦合。数据的变化实时反映在 view 上，不需要手动处理。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2" name="图片 1" descr="mvv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320" y="3018790"/>
            <a:ext cx="7333615" cy="21907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SPA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024890"/>
            <a:ext cx="10858500" cy="1378585"/>
          </a:xfrm>
        </p:spPr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SPA  =  Single-page application</a:t>
            </a:r>
            <a:r>
              <a:rPr lang="en-US" altLang="zh-CN" sz="2000" smtClean="0">
                <a:latin typeface="+mn-lt"/>
                <a:ea typeface="+mn-ea"/>
              </a:rPr>
              <a:t>  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84275" y="2403475"/>
            <a:ext cx="2806700" cy="1378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57505" indent="-357505" algn="just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355600" indent="-285750" algn="just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幼圆" panose="02010509060101010101" pitchFamily="49" charset="-122"/>
              <a:buChar char=" "/>
              <a:defRPr sz="2000" kern="1200" baseline="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charset="-122"/>
                <a:cs typeface="+mn-cs"/>
              </a:defRPr>
            </a:lvl2pPr>
            <a:lvl3pPr marL="72009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13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18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22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+mn-lt"/>
                <a:ea typeface="+mn-ea"/>
              </a:rPr>
              <a:t>    读写数据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  切换视图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  用户交互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3" name="内容占位符 4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66750" y="4312920"/>
            <a:ext cx="10858500" cy="1378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57505" indent="-357505" algn="just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355600" indent="-285750" algn="just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幼圆" panose="02010509060101010101" pitchFamily="49" charset="-122"/>
              <a:buChar char=" "/>
              <a:defRPr sz="2000" kern="1200" baseline="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charset="-122"/>
                <a:cs typeface="+mn-cs"/>
              </a:defRPr>
            </a:lvl2pPr>
            <a:lvl3pPr marL="72009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13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18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22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+mn-lt"/>
                <a:ea typeface="+mn-ea"/>
              </a:rPr>
              <a:t>       2010年后，前端工程师从开发页面，变成了开发“前端应用”（跑在浏览器里面的应用程序）。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单页应用的架构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2" name="图片 1" descr="architecture-o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20" y="1923415"/>
            <a:ext cx="10058400" cy="1818640"/>
          </a:xfrm>
          <a:prstGeom prst="rect">
            <a:avLst/>
          </a:prstGeom>
        </p:spPr>
      </p:pic>
      <p:pic>
        <p:nvPicPr>
          <p:cNvPr id="3" name="图片 2" descr="architecture-n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820" y="4202430"/>
            <a:ext cx="10058400" cy="18186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96560" y="1229360"/>
            <a:ext cx="1198880" cy="4108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传统架构：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51780" y="5939155"/>
            <a:ext cx="1808480" cy="4108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单页应用的架构：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Angular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024890"/>
            <a:ext cx="10858500" cy="2933700"/>
          </a:xfrm>
        </p:spPr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Google 公司推出的 Angular 是最流行的 MVVM 前端框架。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z="2000" smtClean="0">
              <a:latin typeface="+mn-lt"/>
              <a:ea typeface="+mn-ea"/>
            </a:endParaRPr>
          </a:p>
          <a:p>
            <a:r>
              <a:rPr lang="en-US" altLang="zh-CN" sz="2000" smtClean="0">
                <a:latin typeface="+mn-lt"/>
                <a:ea typeface="+mn-ea"/>
              </a:rPr>
              <a:t>它的风格属于 HTML 语言的增强，核心概念是</a:t>
            </a:r>
            <a:r>
              <a:rPr lang="en-US" altLang="zh-CN" b="1" smtClean="0">
                <a:latin typeface="+mn-lt"/>
                <a:ea typeface="+mn-ea"/>
              </a:rPr>
              <a:t>双向绑定</a:t>
            </a:r>
            <a:r>
              <a:rPr lang="en-US" altLang="zh-CN" sz="2000" smtClean="0">
                <a:latin typeface="+mn-lt"/>
                <a:ea typeface="+mn-ea"/>
              </a:rPr>
              <a:t>。            </a:t>
            </a:r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2" name="图片 1" descr="angula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040" y="3803015"/>
            <a:ext cx="5202555" cy="14122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示例：Angular 的双向绑定</a:t>
            </a:r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85" y="3953510"/>
            <a:ext cx="7371715" cy="2286000"/>
          </a:xfrm>
          <a:prstGeom prst="rect">
            <a:avLst/>
          </a:prstGeom>
        </p:spPr>
      </p:pic>
      <p:pic>
        <p:nvPicPr>
          <p:cNvPr id="6" name="图片 5" descr="angular-dem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785" y="1675765"/>
            <a:ext cx="2799715" cy="16668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Vue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93825"/>
            <a:ext cx="10858500" cy="1378585"/>
          </a:xfrm>
        </p:spPr>
        <p:txBody>
          <a:bodyPr>
            <a:normAutofit fontScale="90000"/>
          </a:bodyPr>
          <a:p>
            <a:r>
              <a:rPr lang="en-US" altLang="zh-CN" smtClean="0">
                <a:latin typeface="+mn-lt"/>
                <a:ea typeface="+mn-ea"/>
              </a:rPr>
              <a:t>Vue.js 是现在很热门的一种前端 MVVM 框架。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它的基本思想与 Angular 类似，但是用法更简单，而且引入了响应式编程的概念。</a:t>
            </a:r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2" name="图片 1" descr="vue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620" y="3188970"/>
            <a:ext cx="3523615" cy="30949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示例：Vue 的双向绑定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67790"/>
            <a:ext cx="10858500" cy="1378585"/>
          </a:xfrm>
        </p:spPr>
        <p:txBody>
          <a:bodyPr>
            <a:normAutofit/>
          </a:bodyPr>
          <a:p>
            <a:r>
              <a:rPr lang="en-US" altLang="zh-CN" smtClean="0">
                <a:latin typeface="+mn-lt"/>
                <a:ea typeface="+mn-ea"/>
              </a:rPr>
              <a:t>Vue 的模板与数据，是双向绑定的。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2" name="图片 1" descr="vue-dem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970" y="2323465"/>
            <a:ext cx="4209415" cy="1104900"/>
          </a:xfrm>
          <a:prstGeom prst="rect">
            <a:avLst/>
          </a:prstGeom>
        </p:spPr>
      </p:pic>
      <p:pic>
        <p:nvPicPr>
          <p:cNvPr id="7" name="图片 6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970" y="5112385"/>
            <a:ext cx="7895590" cy="1304925"/>
          </a:xfrm>
          <a:prstGeom prst="rect">
            <a:avLst/>
          </a:prstGeom>
        </p:spPr>
      </p:pic>
      <p:pic>
        <p:nvPicPr>
          <p:cNvPr id="8" name="图片 7" descr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9605" y="3933825"/>
            <a:ext cx="7894955" cy="9429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714615" y="4051935"/>
            <a:ext cx="14528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bliqueBottomLeft"/>
              <a:lightRig rig="threePt" dir="t"/>
            </a:scene3d>
            <a:sp3d extrusionH="285750">
              <a:extrusionClr>
                <a:srgbClr val="A0D0F2"/>
              </a:extrusionClr>
            </a:sp3d>
          </a:bodyPr>
          <a:p>
            <a:pPr algn="ctr"/>
            <a:r>
              <a:rPr lang="en-US" altLang="zh-CN" sz="3600" b="1">
                <a:blipFill>
                  <a:blip r:embed="rId6"/>
                  <a:tile tx="0" ty="0" sx="100000" sy="100000" flip="none" algn="b"/>
                </a:blip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  <a:endParaRPr lang="en-US" altLang="zh-CN" sz="3600" b="1">
              <a:blipFill>
                <a:blip r:embed="rId6"/>
                <a:tile tx="0" ty="0" sx="100000" sy="100000" flip="none" algn="b"/>
              </a:blip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70216" y="5442585"/>
            <a:ext cx="7416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bliqueBottomLeft"/>
              <a:lightRig rig="threePt" dir="t"/>
            </a:scene3d>
            <a:sp3d extrusionH="285750">
              <a:extrusionClr>
                <a:srgbClr val="A0D0F2"/>
              </a:extrusionClr>
            </a:sp3d>
          </a:bodyPr>
          <a:p>
            <a:pPr algn="ctr"/>
            <a:r>
              <a:rPr lang="en-US" altLang="zh-CN" sz="3600" b="1">
                <a:blipFill>
                  <a:blip r:embed="rId6"/>
                  <a:tile tx="0" ty="0" sx="100000" sy="100000" flip="none" algn="b"/>
                </a:blip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JS</a:t>
            </a:r>
            <a:endParaRPr lang="en-US" altLang="zh-CN" sz="3600" b="1">
              <a:blipFill>
                <a:blip r:embed="rId6"/>
                <a:tile tx="0" ty="0" sx="100000" sy="100000" flip="none" algn="b"/>
              </a:blip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前后端分离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75385" y="1739265"/>
            <a:ext cx="10439400" cy="1378585"/>
          </a:xfrm>
        </p:spPr>
        <p:txBody>
          <a:bodyPr>
            <a:normAutofit/>
          </a:bodyPr>
          <a:p>
            <a:r>
              <a:rPr lang="en-US" altLang="zh-CN" smtClean="0">
                <a:latin typeface="+mn-lt"/>
                <a:ea typeface="+mn-ea"/>
              </a:rPr>
              <a:t>   Ajax -&gt; 前端应用兴起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 智能手机 -&gt; 多终端支持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5850" y="3242945"/>
            <a:ext cx="78803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</a:rPr>
              <a:t>这两个原因，导致前端开发方式发生根本的变化。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charset="-122"/>
              </a:rPr>
              <a:t> 前端不再是后端 MVC 中的 V，而是单独的一层。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REST 接口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67790"/>
            <a:ext cx="10858500" cy="4521835"/>
          </a:xfrm>
        </p:spPr>
        <p:txBody>
          <a:bodyPr>
            <a:normAutofit/>
          </a:bodyPr>
          <a:p>
            <a:r>
              <a:rPr lang="en-US" altLang="zh-CN" smtClean="0">
                <a:latin typeface="+mn-lt"/>
                <a:ea typeface="+mn-ea"/>
              </a:rPr>
              <a:t>前后端分离以后，它们之间通过接口通信。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后端暴露出接口，前端消费后端提供的数据。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后端接口一般是 REST 形式，前后端的通信协议一般是 HTTP。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1161143" y="1853535"/>
            <a:ext cx="3533352" cy="645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7500" lnSpcReduction="20000"/>
          </a:bodyPr>
          <a:lstStyle/>
          <a:p>
            <a:pPr algn="ctr"/>
            <a:r>
              <a:rPr lang="en-US" altLang="zh-CN" sz="4000" spc="50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  <a:endParaRPr lang="en-US" altLang="zh-CN" sz="4000" spc="5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4694495" y="2498970"/>
            <a:ext cx="5610648" cy="432048"/>
            <a:chOff x="4694495" y="1395884"/>
            <a:chExt cx="5610648" cy="432048"/>
          </a:xfrm>
        </p:grpSpPr>
        <p:sp>
          <p:nvSpPr>
            <p:cNvPr id="7" name="MH_Number_1">
              <a:hlinkClick r:id="" action="ppaction://noaction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4694495" y="1395884"/>
              <a:ext cx="43200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01</a:t>
              </a:r>
              <a:endParaRPr lang="en-US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8" name="MH_Entry_1">
              <a:hlinkClick r:id="" action="ppaction://noaction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5239657" y="1395884"/>
              <a:ext cx="5065486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0" rIns="0" bIns="36000" rtlCol="0" anchor="ctr">
              <a:normAutofit/>
            </a:bodyPr>
            <a:lstStyle/>
            <a:p>
              <a:r>
                <a:rPr lang="en-US" altLang="zh-CN" sz="2000" dirty="0" smtClean="0">
                  <a:solidFill>
                    <a:srgbClr val="FFFFFF"/>
                  </a:solidFill>
                </a:rPr>
                <a:t>	</a:t>
              </a:r>
              <a:r>
                <a:rPr lang="zh-CN" altLang="en-US" sz="2000" dirty="0" smtClean="0">
                  <a:solidFill>
                    <a:srgbClr val="FFFFFF"/>
                  </a:solidFill>
                </a:rPr>
                <a:t>前端开发的历史和趋势</a:t>
              </a:r>
              <a:endParaRPr lang="zh-CN" altLang="en-US" sz="20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4693860" y="3719135"/>
            <a:ext cx="5610648" cy="432048"/>
            <a:chOff x="4694495" y="2182072"/>
            <a:chExt cx="5610648" cy="432048"/>
          </a:xfrm>
        </p:grpSpPr>
        <p:sp>
          <p:nvSpPr>
            <p:cNvPr id="12" name="MH_Number_2">
              <a:hlinkClick r:id="" action="ppaction://noaction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4694495" y="2182072"/>
              <a:ext cx="43200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02</a:t>
              </a:r>
              <a:endParaRPr lang="en-US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3" name="MH_Entry_2">
              <a:hlinkClick r:id="" action="ppaction://noaction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5239657" y="2182072"/>
              <a:ext cx="5065486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0" rIns="0" bIns="36000" rtlCol="0" anchor="ctr">
              <a:normAutofit/>
            </a:bodyPr>
            <a:lstStyle/>
            <a:p>
              <a:r>
                <a:rPr lang="en-US" altLang="zh-CN" sz="2000" dirty="0" smtClean="0">
                  <a:solidFill>
                    <a:srgbClr val="FFFFFF"/>
                  </a:solidFill>
                </a:rPr>
                <a:t>	 </a:t>
              </a:r>
              <a:r>
                <a:rPr lang="zh-CN" altLang="en-US" sz="2000" dirty="0" smtClean="0">
                  <a:solidFill>
                    <a:srgbClr val="FFFFFF"/>
                  </a:solidFill>
                </a:rPr>
                <a:t>前端知识框架</a:t>
              </a:r>
              <a:endParaRPr lang="zh-CN" altLang="en-US" sz="2000" dirty="0" smtClean="0">
                <a:solidFill>
                  <a:srgbClr val="FFFFFF"/>
                </a:solidFill>
              </a:endParaRPr>
            </a:p>
          </p:txBody>
        </p:sp>
      </p:grp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Node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58265"/>
            <a:ext cx="10858500" cy="2931795"/>
          </a:xfrm>
        </p:spPr>
        <p:txBody>
          <a:bodyPr>
            <a:normAutofit/>
          </a:bodyPr>
          <a:p>
            <a:r>
              <a:rPr lang="en-US" altLang="zh-CN" smtClean="0">
                <a:latin typeface="+mn-lt"/>
                <a:ea typeface="+mn-ea"/>
              </a:rPr>
              <a:t>2009年，Node 项目诞生，它是服务器上的 JavaScript 运行环境。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Node = JavaScript + 操作系统 API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  <p:pic>
        <p:nvPicPr>
          <p:cNvPr id="2" name="图片 1" descr="node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040" y="2847975"/>
            <a:ext cx="6096635" cy="3048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Node 的意义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67790"/>
            <a:ext cx="10858500" cy="4521835"/>
          </a:xfrm>
        </p:spPr>
        <p:txBody>
          <a:bodyPr>
            <a:normAutofit/>
          </a:bodyPr>
          <a:p>
            <a:r>
              <a:rPr lang="en-US" altLang="zh-CN" smtClean="0">
                <a:latin typeface="+mn-lt"/>
                <a:ea typeface="+mn-ea"/>
              </a:rPr>
              <a:t>JavaScript 成为服务器脚本语言，与 Python 和 Ruby 一样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JavaScript 成为唯一的浏览器和服务器都支持的语言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前端工程师可以编写后端程序了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全栈工程师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2357755"/>
            <a:ext cx="10858500" cy="3531870"/>
          </a:xfrm>
        </p:spPr>
        <p:txBody>
          <a:bodyPr>
            <a:normAutofit/>
          </a:bodyPr>
          <a:p>
            <a:r>
              <a:rPr lang="en-US" altLang="zh-CN" smtClean="0">
                <a:latin typeface="+mn-lt"/>
                <a:ea typeface="+mn-ea"/>
              </a:rPr>
              <a:t>传统前端技能：HTML、JavaScript、CSS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一门后端语言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移动端开发：iOS / Android / HTML5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其他技能：数据库、HTTP 等等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4570" y="1280795"/>
            <a:ext cx="5651500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charset="-122"/>
              </a:rPr>
              <a:t>前后端不分 -&gt; 前后端分离 -&gt; 全栈工程师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1161143" y="2114791"/>
            <a:ext cx="3533352" cy="645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7500" lnSpcReduction="20000"/>
          </a:bodyPr>
          <a:lstStyle/>
          <a:p>
            <a:pPr algn="ctr"/>
            <a:r>
              <a:rPr lang="en-US" altLang="zh-CN" sz="4000" spc="50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  <a:endParaRPr lang="en-US" altLang="zh-CN" sz="4000" spc="5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4694495" y="3655271"/>
            <a:ext cx="5610648" cy="432048"/>
            <a:chOff x="4694495" y="2182072"/>
            <a:chExt cx="5610648" cy="432048"/>
          </a:xfrm>
        </p:grpSpPr>
        <p:sp>
          <p:nvSpPr>
            <p:cNvPr id="12" name="MH_Number_2">
              <a:hlinkClick r:id="" action="ppaction://noaction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4694495" y="2182072"/>
              <a:ext cx="43200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</a:rPr>
                <a:t>02</a:t>
              </a:r>
              <a:endParaRPr lang="en-US" altLang="zh-CN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3" name="MH_Entry_2">
              <a:hlinkClick r:id="" action="ppaction://noaction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5239657" y="2182072"/>
              <a:ext cx="5065486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0" rIns="0" bIns="36000" rtlCol="0" anchor="ctr">
              <a:normAutofit/>
            </a:bodyPr>
            <a:lstStyle/>
            <a:p>
              <a:r>
                <a:rPr lang="en-US" altLang="zh-CN" sz="2000" dirty="0" smtClean="0">
                  <a:solidFill>
                    <a:srgbClr val="FFFFFF"/>
                  </a:solidFill>
                </a:rPr>
                <a:t>	</a:t>
              </a:r>
              <a:r>
                <a:rPr lang="zh-CN" altLang="en-US" sz="2000" dirty="0" smtClean="0">
                  <a:solidFill>
                    <a:srgbClr val="FFFFFF"/>
                  </a:solidFill>
                  <a:sym typeface="+mn-ea"/>
                </a:rPr>
                <a:t>前端知识框架</a:t>
              </a:r>
              <a:endParaRPr lang="en-US" altLang="zh-CN" sz="2000" dirty="0" smtClean="0">
                <a:solidFill>
                  <a:srgbClr val="FFFFFF"/>
                </a:solidFill>
              </a:endParaRPr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7084010" y="3682567"/>
            <a:ext cx="500480" cy="428691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271595" y="0"/>
                </a:moveTo>
                <a:lnTo>
                  <a:pt x="271595" y="198572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0" y="198572"/>
                </a:lnTo>
                <a:lnTo>
                  <a:pt x="67899" y="198572"/>
                </a:lnTo>
                <a:lnTo>
                  <a:pt x="67899" y="0"/>
                </a:lnTo>
                <a:lnTo>
                  <a:pt x="27159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18000"/>
              </a:prstClr>
            </a:outerShdw>
          </a:effectLst>
        </p:spPr>
        <p:txBody>
          <a:bodyPr lIns="79429" tIns="0" rIns="79429" bIns="101848" spcCol="1270" anchor="ctr">
            <a:normAutofit/>
          </a:bodyPr>
          <a:lstStyle/>
          <a:p>
            <a:pPr algn="ctr" defTabSz="7556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MH_SubTitle_1"/>
          <p:cNvSpPr/>
          <p:nvPr>
            <p:custDataLst>
              <p:tags r:id="rId2"/>
            </p:custDataLst>
          </p:nvPr>
        </p:nvSpPr>
        <p:spPr>
          <a:xfrm>
            <a:off x="3498601" y="2293939"/>
            <a:ext cx="2018331" cy="1212229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da-DK" kern="0" dirty="0" smtClean="0">
                <a:solidFill>
                  <a:srgbClr val="FFFFFF"/>
                </a:solidFill>
              </a:rPr>
              <a:t>理论知识</a:t>
            </a:r>
            <a:endParaRPr lang="zh-CN" altLang="da-DK" kern="0" dirty="0" smtClean="0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5695382" y="2648787"/>
            <a:ext cx="426639" cy="502532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0" y="79429"/>
                </a:moveTo>
                <a:lnTo>
                  <a:pt x="169747" y="79429"/>
                </a:lnTo>
                <a:lnTo>
                  <a:pt x="169747" y="0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169747" y="317715"/>
                </a:lnTo>
                <a:lnTo>
                  <a:pt x="0" y="317715"/>
                </a:lnTo>
                <a:lnTo>
                  <a:pt x="0" y="7942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18000"/>
              </a:prstClr>
            </a:outerShdw>
          </a:effectLst>
        </p:spPr>
        <p:txBody>
          <a:bodyPr lIns="0" tIns="79429" rIns="101848" bIns="79429" spcCol="1270" anchor="ctr">
            <a:normAutofit/>
          </a:bodyPr>
          <a:lstStyle/>
          <a:p>
            <a:pPr algn="ctr" defTabSz="7556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SubTitle_2"/>
          <p:cNvSpPr/>
          <p:nvPr>
            <p:custDataLst>
              <p:tags r:id="rId4"/>
            </p:custDataLst>
          </p:nvPr>
        </p:nvSpPr>
        <p:spPr>
          <a:xfrm>
            <a:off x="6325085" y="2293939"/>
            <a:ext cx="2018331" cy="1212229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da-DK" kern="0" dirty="0" smtClean="0">
                <a:solidFill>
                  <a:srgbClr val="FFFFFF"/>
                </a:solidFill>
              </a:rPr>
              <a:t>类库框架</a:t>
            </a:r>
            <a:endParaRPr lang="zh-CN" altLang="da-DK" kern="0" dirty="0" smtClean="0">
              <a:solidFill>
                <a:srgbClr val="FFFFFF"/>
              </a:solidFill>
            </a:endParaRPr>
          </a:p>
        </p:txBody>
      </p:sp>
      <p:sp>
        <p:nvSpPr>
          <p:cNvPr id="22" name="MH_SubTitle_4"/>
          <p:cNvSpPr/>
          <p:nvPr>
            <p:custDataLst>
              <p:tags r:id="rId5"/>
            </p:custDataLst>
          </p:nvPr>
        </p:nvSpPr>
        <p:spPr>
          <a:xfrm>
            <a:off x="6325085" y="4314322"/>
            <a:ext cx="2018331" cy="1210179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da-DK" kern="0" dirty="0" smtClean="0">
                <a:solidFill>
                  <a:srgbClr val="FFFFFF"/>
                </a:solidFill>
              </a:rPr>
              <a:t>运行环境</a:t>
            </a:r>
            <a:endParaRPr lang="zh-CN" altLang="da-DK" kern="0" dirty="0" smtClean="0">
              <a:solidFill>
                <a:srgbClr val="FFFFFF"/>
              </a:solidFill>
            </a:endParaRPr>
          </a:p>
        </p:txBody>
      </p:sp>
      <p:sp>
        <p:nvSpPr>
          <p:cNvPr id="25" name="MH_Other_4"/>
          <p:cNvSpPr/>
          <p:nvPr>
            <p:custDataLst>
              <p:tags r:id="rId6"/>
            </p:custDataLst>
          </p:nvPr>
        </p:nvSpPr>
        <p:spPr>
          <a:xfrm>
            <a:off x="5719997" y="4669171"/>
            <a:ext cx="426639" cy="500481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339494" y="317715"/>
                </a:moveTo>
                <a:lnTo>
                  <a:pt x="169747" y="317715"/>
                </a:lnTo>
                <a:lnTo>
                  <a:pt x="169747" y="397144"/>
                </a:lnTo>
                <a:lnTo>
                  <a:pt x="0" y="198572"/>
                </a:lnTo>
                <a:lnTo>
                  <a:pt x="169747" y="0"/>
                </a:lnTo>
                <a:lnTo>
                  <a:pt x="169747" y="79429"/>
                </a:lnTo>
                <a:lnTo>
                  <a:pt x="339494" y="79429"/>
                </a:lnTo>
                <a:lnTo>
                  <a:pt x="339494" y="31771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18000"/>
              </a:prstClr>
            </a:outerShdw>
          </a:effectLst>
        </p:spPr>
        <p:txBody>
          <a:bodyPr lIns="101847" tIns="79430" rIns="0" bIns="79429" spcCol="1270" anchor="ctr">
            <a:normAutofit/>
          </a:bodyPr>
          <a:lstStyle/>
          <a:p>
            <a:pPr algn="ctr" defTabSz="7556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SubTitle_5"/>
          <p:cNvSpPr/>
          <p:nvPr>
            <p:custDataLst>
              <p:tags r:id="rId7"/>
            </p:custDataLst>
          </p:nvPr>
        </p:nvSpPr>
        <p:spPr>
          <a:xfrm>
            <a:off x="3498602" y="4314322"/>
            <a:ext cx="2018331" cy="1210179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da-DK" kern="0" dirty="0" smtClean="0">
                <a:solidFill>
                  <a:srgbClr val="FFFFFF"/>
                </a:solidFill>
              </a:rPr>
              <a:t>编码开发</a:t>
            </a:r>
            <a:endParaRPr lang="zh-CN" altLang="da-DK" kern="0" dirty="0" smtClean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453616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j-cs"/>
              </a:defRPr>
            </a:lvl1pPr>
          </a:lstStyle>
          <a:p>
            <a:r>
              <a:rPr lang="zh-CN" altLang="en-US" dirty="0" smtClean="0">
                <a:latin typeface="+mj-lt"/>
                <a:ea typeface="+mj-ea"/>
              </a:rPr>
              <a:t>前端知识框架</a:t>
            </a:r>
            <a:endParaRPr lang="zh-CN" altLang="en-US" dirty="0" smtClean="0">
              <a:latin typeface="+mj-lt"/>
              <a:ea typeface="+mj-ea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理论知识</a:t>
            </a:r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" y="2118995"/>
            <a:ext cx="4657725" cy="3038475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496175" y="1867535"/>
            <a:ext cx="3324860" cy="312293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</a:t>
            </a:r>
            <a:r>
              <a:rPr lang="zh-CN" altLang="en-US" smtClean="0">
                <a:latin typeface="+mn-lt"/>
                <a:ea typeface="+mn-ea"/>
              </a:rPr>
              <a:t>硬知识</a:t>
            </a:r>
            <a:r>
              <a:rPr lang="en-US" altLang="zh-CN" smtClean="0">
                <a:latin typeface="+mn-lt"/>
                <a:ea typeface="+mn-ea"/>
              </a:rPr>
              <a:t>: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z="2000" smtClean="0">
                <a:latin typeface="+mn-lt"/>
                <a:ea typeface="+mn-ea"/>
              </a:rPr>
              <a:t>http</a:t>
            </a:r>
            <a:r>
              <a:rPr lang="zh-CN" altLang="en-US" sz="2000" smtClean="0">
                <a:latin typeface="+mn-lt"/>
                <a:ea typeface="+mn-ea"/>
              </a:rPr>
              <a:t>标准</a:t>
            </a:r>
            <a:endParaRPr lang="zh-CN" altLang="en-US" sz="2000" smtClean="0">
              <a:latin typeface="+mn-lt"/>
              <a:ea typeface="+mn-ea"/>
            </a:endParaRPr>
          </a:p>
          <a:p>
            <a:r>
              <a:rPr lang="en-US" altLang="zh-CN" sz="2000" smtClean="0">
                <a:latin typeface="+mn-lt"/>
                <a:ea typeface="+mn-ea"/>
              </a:rPr>
              <a:t>W3C</a:t>
            </a:r>
            <a:r>
              <a:rPr lang="zh-CN" altLang="en-US" sz="2000" smtClean="0">
                <a:latin typeface="+mn-lt"/>
                <a:ea typeface="+mn-ea"/>
              </a:rPr>
              <a:t>标准</a:t>
            </a:r>
            <a:endParaRPr lang="zh-CN" altLang="en-US" sz="2000" smtClean="0">
              <a:latin typeface="+mn-lt"/>
              <a:ea typeface="+mn-ea"/>
            </a:endParaRPr>
          </a:p>
          <a:p>
            <a:r>
              <a:rPr lang="zh-CN" altLang="en-US" sz="2000" smtClean="0">
                <a:latin typeface="+mn-lt"/>
                <a:ea typeface="+mn-ea"/>
              </a:rPr>
              <a:t>ECMAScript标准</a:t>
            </a:r>
            <a:endParaRPr lang="zh-CN" altLang="en-US" sz="2000" smtClean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latin typeface="+mj-lt"/>
                <a:ea typeface="+mj-ea"/>
              </a:rPr>
              <a:t>http</a:t>
            </a:r>
            <a:r>
              <a:rPr lang="zh-CN" altLang="en-US" dirty="0">
                <a:latin typeface="+mj-lt"/>
                <a:ea typeface="+mj-ea"/>
              </a:rPr>
              <a:t>标准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015365"/>
            <a:ext cx="10858500" cy="15894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    浏览器要从服务端获取网页，网页也可能将信息再提交给服务器，这其中都有http的连接。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56285" y="2409190"/>
            <a:ext cx="10858500" cy="3512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57505" indent="-357505" algn="just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355600" indent="-285750" algn="just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幼圆" panose="02010509060101010101" pitchFamily="49" charset="-122"/>
              <a:buChar char=" "/>
              <a:defRPr sz="2000" kern="1200" baseline="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charset="-122"/>
                <a:cs typeface="+mn-cs"/>
              </a:defRPr>
            </a:lvl2pPr>
            <a:lvl3pPr marL="72009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13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18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225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+mn-lt"/>
                <a:ea typeface="+mn-ea"/>
              </a:rPr>
              <a:t>http</a:t>
            </a:r>
            <a:r>
              <a:rPr lang="zh-CN" altLang="en-US" smtClean="0">
                <a:latin typeface="+mn-lt"/>
                <a:ea typeface="+mn-ea"/>
              </a:rPr>
              <a:t>请求的过程</a:t>
            </a:r>
            <a:endParaRPr lang="zh-CN" altLang="en-US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http</a:t>
            </a:r>
            <a:r>
              <a:rPr lang="zh-CN" altLang="en-US" smtClean="0">
                <a:latin typeface="+mn-lt"/>
                <a:ea typeface="+mn-ea"/>
              </a:rPr>
              <a:t>状态码的意义</a:t>
            </a:r>
            <a:endParaRPr lang="zh-CN" altLang="en-US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http</a:t>
            </a:r>
            <a:r>
              <a:rPr lang="zh-CN" altLang="en-US" smtClean="0">
                <a:latin typeface="+mn-lt"/>
                <a:ea typeface="+mn-ea"/>
              </a:rPr>
              <a:t>头部信息</a:t>
            </a:r>
            <a:endParaRPr lang="zh-CN" altLang="en-US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cookie</a:t>
            </a:r>
            <a:r>
              <a:rPr lang="zh-CN" altLang="en-US" smtClean="0">
                <a:latin typeface="+mn-lt"/>
                <a:ea typeface="+mn-ea"/>
              </a:rPr>
              <a:t>状态管理</a:t>
            </a:r>
            <a:endParaRPr lang="zh-CN" altLang="en-US" smtClean="0">
              <a:latin typeface="+mn-lt"/>
              <a:ea typeface="+mn-ea"/>
            </a:endParaRPr>
          </a:p>
          <a:p>
            <a:r>
              <a:rPr lang="zh-CN" altLang="en-US" smtClean="0">
                <a:latin typeface="+mn-lt"/>
                <a:ea typeface="+mn-ea"/>
              </a:rPr>
              <a:t>方法   </a:t>
            </a:r>
            <a:r>
              <a:rPr lang="en-US" altLang="zh-CN" smtClean="0">
                <a:latin typeface="+mn-lt"/>
                <a:ea typeface="+mn-ea"/>
              </a:rPr>
              <a:t>Get  Post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https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31885" y="5922010"/>
            <a:ext cx="288290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p>
            <a:pPr algn="ctr"/>
            <a:r>
              <a:rPr lang="zh-CN" altLang="en-US" sz="3600" b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</a:rPr>
              <a:t>《图解http》</a:t>
            </a:r>
            <a:endParaRPr lang="zh-CN" altLang="en-US" sz="3600" b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W3C标准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539240"/>
            <a:ext cx="10858500" cy="4350385"/>
          </a:xfrm>
        </p:spPr>
        <p:txBody>
          <a:bodyPr>
            <a:normAutofit fontScale="90000" lnSpcReduction="10000"/>
          </a:bodyPr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html html5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css css3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javascript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json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xml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websocket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......</a:t>
            </a:r>
            <a:endParaRPr lang="en-US" altLang="zh-CN" sz="2800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ECMAScript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539240"/>
            <a:ext cx="10858500" cy="5045075"/>
          </a:xfrm>
        </p:spPr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800" smtClean="0">
                <a:latin typeface="+mn-lt"/>
                <a:ea typeface="+mn-ea"/>
              </a:rPr>
              <a:t>     简称 </a:t>
            </a:r>
            <a:r>
              <a:rPr lang="en-US" altLang="zh-CN" sz="3200" b="1" smtClean="0">
                <a:latin typeface="+mn-lt"/>
                <a:ea typeface="+mn-ea"/>
              </a:rPr>
              <a:t>ES</a:t>
            </a:r>
            <a:endParaRPr lang="en-US" altLang="zh-CN" sz="3200" b="1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语法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宿主对象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原型链 继承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上下文环境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作用域 闭包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正则表达式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latin typeface="+mn-lt"/>
                <a:ea typeface="+mn-ea"/>
              </a:rPr>
              <a:t>严格模式</a:t>
            </a: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2800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框架和类库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539240"/>
            <a:ext cx="10858500" cy="4664710"/>
          </a:xfrm>
        </p:spPr>
        <p:txBody>
          <a:bodyPr>
            <a:normAutofit fontScale="90000" lnSpcReduction="10000"/>
          </a:bodyPr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jQuery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BootStrap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requirejs seajs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angular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react</a:t>
            </a:r>
            <a:endParaRPr lang="en-US" altLang="zh-CN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 b="1" i="1" smtClean="0">
                <a:latin typeface="+mn-lt"/>
                <a:ea typeface="+mn-ea"/>
              </a:rPr>
              <a:t>vue</a:t>
            </a:r>
            <a:endParaRPr lang="en-US" altLang="zh-CN" sz="3200" b="1" i="1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smtClean="0">
                <a:latin typeface="+mn-lt"/>
                <a:ea typeface="+mn-ea"/>
              </a:rPr>
              <a:t>...</a:t>
            </a:r>
            <a:endParaRPr lang="en-US" altLang="zh-CN" sz="2800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1161143" y="2114791"/>
            <a:ext cx="3533352" cy="645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7500" lnSpcReduction="20000"/>
          </a:bodyPr>
          <a:lstStyle/>
          <a:p>
            <a:pPr algn="ctr"/>
            <a:r>
              <a:rPr lang="en-US" altLang="zh-CN" sz="4000" spc="50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  <a:endParaRPr lang="en-US" altLang="zh-CN" sz="4000" spc="5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4694495" y="3655271"/>
            <a:ext cx="5610648" cy="432048"/>
            <a:chOff x="4694495" y="2182072"/>
            <a:chExt cx="5610648" cy="432048"/>
          </a:xfrm>
        </p:grpSpPr>
        <p:sp>
          <p:nvSpPr>
            <p:cNvPr id="12" name="MH_Number_2">
              <a:hlinkClick r:id="" action="ppaction://noaction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4694495" y="2182072"/>
              <a:ext cx="43200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</a:rPr>
                <a:t>01</a:t>
              </a:r>
              <a:endParaRPr lang="en-US" altLang="zh-CN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3" name="MH_Entry_2">
              <a:hlinkClick r:id="" action="ppaction://noaction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5239657" y="2182072"/>
              <a:ext cx="5065486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0" rIns="0" bIns="36000" rtlCol="0" anchor="ctr">
              <a:normAutofit/>
            </a:bodyPr>
            <a:lstStyle/>
            <a:p>
              <a:r>
                <a:rPr lang="en-US" altLang="zh-CN" sz="2000" dirty="0" smtClean="0">
                  <a:solidFill>
                    <a:srgbClr val="FFFFFF"/>
                  </a:solidFill>
                </a:rPr>
                <a:t>	</a:t>
              </a:r>
              <a:r>
                <a:rPr lang="zh-CN" altLang="en-US" sz="2000" dirty="0" smtClean="0">
                  <a:solidFill>
                    <a:srgbClr val="FFFFFF"/>
                  </a:solidFill>
                  <a:sym typeface="+mn-ea"/>
                </a:rPr>
                <a:t>前端开发的历史和趋势</a:t>
              </a:r>
              <a:endParaRPr lang="en-US" altLang="zh-CN" sz="2000" dirty="0" smtClean="0">
                <a:solidFill>
                  <a:srgbClr val="FFFFFF"/>
                </a:solidFill>
              </a:endParaRPr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开发工具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20165"/>
            <a:ext cx="10858500" cy="305371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</a:t>
            </a:r>
            <a:r>
              <a:rPr lang="zh-CN" altLang="en-US" sz="2800" smtClean="0">
                <a:latin typeface="+mn-lt"/>
                <a:ea typeface="+mn-ea"/>
              </a:rPr>
              <a:t>编辑器</a:t>
            </a:r>
            <a:endParaRPr lang="zh-CN" altLang="en-US" sz="2800" smtClean="0">
              <a:latin typeface="+mn-lt"/>
              <a:ea typeface="+mn-ea"/>
            </a:endParaRPr>
          </a:p>
          <a:p>
            <a:pPr marL="0" indent="0">
              <a:buNone/>
            </a:pPr>
            <a:endParaRPr lang="zh-CN" altLang="en-US" sz="1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sublime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webstorm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......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编码开发  </a:t>
            </a:r>
            <a:r>
              <a:rPr lang="en-US" altLang="zh-CN" dirty="0">
                <a:latin typeface="+mj-lt"/>
                <a:ea typeface="+mj-ea"/>
              </a:rPr>
              <a:t>--</a:t>
            </a:r>
            <a:r>
              <a:rPr lang="zh-CN" altLang="en-US" dirty="0">
                <a:latin typeface="+mj-lt"/>
                <a:ea typeface="+mj-ea"/>
              </a:rPr>
              <a:t>开发工具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320165"/>
            <a:ext cx="10858500" cy="30168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</a:t>
            </a:r>
            <a:r>
              <a:rPr lang="zh-CN" altLang="en-US" smtClean="0">
                <a:latin typeface="+mn-lt"/>
                <a:ea typeface="+mn-ea"/>
              </a:rPr>
              <a:t>提升效率</a:t>
            </a:r>
            <a:endParaRPr lang="zh-CN" altLang="en-US" sz="2800" smtClean="0">
              <a:latin typeface="+mn-lt"/>
              <a:ea typeface="+mn-ea"/>
            </a:endParaRPr>
          </a:p>
          <a:p>
            <a:pPr marL="0" indent="0">
              <a:buNone/>
            </a:pPr>
            <a:endParaRPr lang="zh-CN" altLang="en-US" sz="2800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grunt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gulp</a:t>
            </a:r>
            <a:endParaRPr lang="en-US" altLang="zh-CN" smtClean="0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mtClean="0">
                <a:latin typeface="+mn-lt"/>
                <a:ea typeface="+mn-ea"/>
              </a:rPr>
              <a:t>webpack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800100" y="1000760"/>
            <a:ext cx="4262755" cy="89281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4868A2"/>
                </a:solidFill>
                <a:latin typeface="+mj-lt"/>
                <a:ea typeface="+mj-ea"/>
              </a:rPr>
              <a:t>什么是前端</a:t>
            </a:r>
            <a:endParaRPr lang="zh-CN" altLang="en-US" sz="4000" dirty="0">
              <a:solidFill>
                <a:srgbClr val="4868A2"/>
              </a:solidFill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00102" y="2411382"/>
            <a:ext cx="4262438" cy="3811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505" indent="-357505" algn="just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aseline="0"/>
            </a:lvl1pPr>
            <a:lvl2pPr marL="355600" indent="-28575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幼圆" panose="02010509060101010101" pitchFamily="49" charset="-122"/>
              <a:buChar char=" "/>
              <a:defRPr sz="2000" baseline="0">
                <a:latin typeface="幼圆" panose="02010509060101010101" pitchFamily="49" charset="-122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mtClean="0"/>
              <a:t>前端：针对浏览器的开发，代码在浏览器运行</a:t>
            </a:r>
            <a:r>
              <a:rPr lang="zh-CN" altLang="en-US" smtClean="0"/>
              <a:t>。</a:t>
            </a:r>
            <a:endParaRPr lang="zh-CN" altLang="en-US" smtClean="0"/>
          </a:p>
          <a:p>
            <a:r>
              <a:rPr lang="zh-CN" altLang="en-US" smtClean="0"/>
              <a:t>后端：针对服务器的开发，代码在服务器运行</a:t>
            </a:r>
            <a:endParaRPr lang="zh-CN" altLang="en-US" smtClean="0"/>
          </a:p>
        </p:txBody>
      </p:sp>
      <p:pic>
        <p:nvPicPr>
          <p:cNvPr id="4" name="图片 3" descr="fronte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855" y="1530985"/>
            <a:ext cx="6571615" cy="34283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前后端不分的时代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互联网发展的早期，前后端开发是一体的，前端代码是后端代码的一部分。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后端收到浏览器的请求</a:t>
            </a:r>
            <a:endParaRPr lang="en-US" altLang="zh-CN" sz="2000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79720" y="3529330"/>
            <a:ext cx="1706880" cy="7708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000" smtClean="0">
                <a:sym typeface="+mn-ea"/>
              </a:rPr>
              <a:t>生成静态页面</a:t>
            </a:r>
            <a:endParaRPr lang="en-US" altLang="zh-CN" sz="2000" smtClean="0">
              <a:latin typeface="+mn-lt"/>
              <a:ea typeface="+mn-ea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510405" y="3683000"/>
            <a:ext cx="3445510" cy="201930"/>
            <a:chOff x="5816" y="5814"/>
            <a:chExt cx="5426" cy="318"/>
          </a:xfrm>
        </p:grpSpPr>
        <p:sp>
          <p:nvSpPr>
            <p:cNvPr id="135" name=" 135"/>
            <p:cNvSpPr/>
            <p:nvPr/>
          </p:nvSpPr>
          <p:spPr>
            <a:xfrm>
              <a:off x="5816" y="5814"/>
              <a:ext cx="968" cy="318"/>
            </a:xfrm>
            <a:custGeom>
              <a:avLst/>
              <a:gdLst>
                <a:gd name="connsiteX0" fmla="*/ 4381875 w 6516714"/>
                <a:gd name="connsiteY0" fmla="*/ 0 h 2476413"/>
                <a:gd name="connsiteX1" fmla="*/ 6516714 w 6516714"/>
                <a:gd name="connsiteY1" fmla="*/ 1238208 h 2476413"/>
                <a:gd name="connsiteX2" fmla="*/ 4381875 w 6516714"/>
                <a:gd name="connsiteY2" fmla="*/ 2476413 h 2476413"/>
                <a:gd name="connsiteX3" fmla="*/ 4381875 w 6516714"/>
                <a:gd name="connsiteY3" fmla="*/ 2456682 h 2476413"/>
                <a:gd name="connsiteX4" fmla="*/ 4855462 w 6516714"/>
                <a:gd name="connsiteY4" fmla="*/ 1644997 h 2476413"/>
                <a:gd name="connsiteX5" fmla="*/ 0 w 6516714"/>
                <a:gd name="connsiteY5" fmla="*/ 1238206 h 2476413"/>
                <a:gd name="connsiteX6" fmla="*/ 4855461 w 6516714"/>
                <a:gd name="connsiteY6" fmla="*/ 831415 h 2476413"/>
                <a:gd name="connsiteX7" fmla="*/ 4381875 w 6516714"/>
                <a:gd name="connsiteY7" fmla="*/ 19731 h 24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16714" h="2476413">
                  <a:moveTo>
                    <a:pt x="4381875" y="0"/>
                  </a:moveTo>
                  <a:lnTo>
                    <a:pt x="6516714" y="1238208"/>
                  </a:lnTo>
                  <a:lnTo>
                    <a:pt x="4381875" y="2476413"/>
                  </a:lnTo>
                  <a:lnTo>
                    <a:pt x="4381875" y="2456682"/>
                  </a:lnTo>
                  <a:lnTo>
                    <a:pt x="4855462" y="1644997"/>
                  </a:lnTo>
                  <a:lnTo>
                    <a:pt x="0" y="1238206"/>
                  </a:lnTo>
                  <a:lnTo>
                    <a:pt x="4855461" y="831415"/>
                  </a:lnTo>
                  <a:lnTo>
                    <a:pt x="4381875" y="197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 135"/>
            <p:cNvSpPr/>
            <p:nvPr/>
          </p:nvSpPr>
          <p:spPr>
            <a:xfrm>
              <a:off x="10274" y="5814"/>
              <a:ext cx="968" cy="318"/>
            </a:xfrm>
            <a:custGeom>
              <a:avLst/>
              <a:gdLst>
                <a:gd name="connsiteX0" fmla="*/ 4381875 w 6516714"/>
                <a:gd name="connsiteY0" fmla="*/ 0 h 2476413"/>
                <a:gd name="connsiteX1" fmla="*/ 6516714 w 6516714"/>
                <a:gd name="connsiteY1" fmla="*/ 1238208 h 2476413"/>
                <a:gd name="connsiteX2" fmla="*/ 4381875 w 6516714"/>
                <a:gd name="connsiteY2" fmla="*/ 2476413 h 2476413"/>
                <a:gd name="connsiteX3" fmla="*/ 4381875 w 6516714"/>
                <a:gd name="connsiteY3" fmla="*/ 2456682 h 2476413"/>
                <a:gd name="connsiteX4" fmla="*/ 4855462 w 6516714"/>
                <a:gd name="connsiteY4" fmla="*/ 1644997 h 2476413"/>
                <a:gd name="connsiteX5" fmla="*/ 0 w 6516714"/>
                <a:gd name="connsiteY5" fmla="*/ 1238206 h 2476413"/>
                <a:gd name="connsiteX6" fmla="*/ 4855461 w 6516714"/>
                <a:gd name="connsiteY6" fmla="*/ 831415 h 2476413"/>
                <a:gd name="connsiteX7" fmla="*/ 4381875 w 6516714"/>
                <a:gd name="connsiteY7" fmla="*/ 19731 h 24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16714" h="2476413">
                  <a:moveTo>
                    <a:pt x="4381875" y="0"/>
                  </a:moveTo>
                  <a:lnTo>
                    <a:pt x="6516714" y="1238208"/>
                  </a:lnTo>
                  <a:lnTo>
                    <a:pt x="4381875" y="2476413"/>
                  </a:lnTo>
                  <a:lnTo>
                    <a:pt x="4381875" y="2456682"/>
                  </a:lnTo>
                  <a:lnTo>
                    <a:pt x="4855462" y="1644997"/>
                  </a:lnTo>
                  <a:lnTo>
                    <a:pt x="0" y="1238206"/>
                  </a:lnTo>
                  <a:lnTo>
                    <a:pt x="4855461" y="831415"/>
                  </a:lnTo>
                  <a:lnTo>
                    <a:pt x="4381875" y="197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8062595" y="3529330"/>
            <a:ext cx="1706880" cy="10502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000" smtClean="0">
                <a:sym typeface="+mn-ea"/>
              </a:rPr>
              <a:t>发送到浏览器</a:t>
            </a:r>
            <a:endParaRPr lang="en-US" altLang="zh-CN" sz="2000" smtClean="0">
              <a:latin typeface="+mn-lt"/>
              <a:ea typeface="+mn-ea"/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zh-CN" sz="1400" smtClean="0">
              <a:latin typeface="+mn-lt"/>
              <a:ea typeface="+mn-ea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前端工程师的角色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024890"/>
            <a:ext cx="10858500" cy="4144010"/>
          </a:xfrm>
        </p:spPr>
        <p:txBody>
          <a:bodyPr/>
          <a:lstStyle/>
          <a:p>
            <a:pPr marL="0" indent="0">
              <a:buNone/>
            </a:pP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Model（模型层）：提供/保存数据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Controller（控制层）：数据处理，实现业务逻辑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View（视图层）：展示数据，提供用户界面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z="2000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</a:t>
            </a:r>
            <a:r>
              <a:rPr lang="en-US" altLang="zh-CN" smtClean="0">
                <a:latin typeface="+mn-lt"/>
                <a:ea typeface="+mn-ea"/>
              </a:rPr>
              <a:t>前端只是后端 MVC 的 </a:t>
            </a:r>
            <a:r>
              <a:rPr lang="en-US" altLang="zh-CN" sz="2800" b="1" i="1" smtClean="0">
                <a:latin typeface="+mn-lt"/>
                <a:ea typeface="+mn-ea"/>
              </a:rPr>
              <a:t>V</a:t>
            </a:r>
            <a:r>
              <a:rPr lang="en-US" altLang="zh-CN" smtClean="0">
                <a:latin typeface="+mn-lt"/>
                <a:ea typeface="+mn-ea"/>
              </a:rPr>
              <a:t>。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 模板工程师，负责编写页面模板。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Ajax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前端不再是后端的模板，可以独立得到各种数据。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Web 2.0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6285" y="1068705"/>
            <a:ext cx="10858500" cy="44259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Ajax 技术促成了 Web 2.0 的诞生。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Web 1.0：静态网页，纯内容展示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Web 2.0：动态网页，富交互，前端数据处理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前端 MVC 框架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前端通过 Ajax 得到数据，因此也有了处理数据的需求。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前端代码变得也需要</a:t>
            </a:r>
            <a:r>
              <a:rPr lang="en-US" altLang="zh-CN" i="1" smtClean="0">
                <a:latin typeface="+mn-lt"/>
                <a:ea typeface="+mn-ea"/>
              </a:rPr>
              <a:t>保存数据、处理数据、生成视图</a:t>
            </a:r>
            <a:r>
              <a:rPr lang="en-US" altLang="zh-CN" smtClean="0">
                <a:latin typeface="+mn-lt"/>
                <a:ea typeface="+mn-ea"/>
              </a:rPr>
              <a:t>，这导致了前端 MVC 框架的诞生。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000" smtClean="0">
                <a:latin typeface="+mn-lt"/>
                <a:ea typeface="+mn-ea"/>
              </a:rPr>
              <a:t>            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923180313"/>
  <p:tag name="MH_LIBRARY" val="CONTENTS"/>
  <p:tag name="MH_TYPE" val="OTHERS"/>
  <p:tag name="ID" val="547126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OTHERS"/>
  <p:tag name="ID" val="547126"/>
  <p:tag name="KSO_WM_UNIT_TYPE" val="a"/>
  <p:tag name="KSO_WM_UNIT_INDEX" val="1"/>
  <p:tag name="KSO_WM_UNIT_ID" val="custom160107_8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CONTENTS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01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04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07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07_8*i*1"/>
  <p:tag name="KSO_WM_TEMPLATE_CATEGORY" val="custom"/>
  <p:tag name="KSO_WM_TEMPLATE_INDEX" val="160107"/>
</p:tagLst>
</file>

<file path=ppt/tags/tag110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13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16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NUMBER"/>
  <p:tag name="ID" val="547126"/>
  <p:tag name="MH_ORDER" val="1"/>
  <p:tag name="KSO_WM_UNIT_TYPE" val="l_i"/>
  <p:tag name="KSO_WM_UNIT_INDEX" val="1_1"/>
  <p:tag name="KSO_WM_UNIT_ID" val="custom160107_8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ENTRY"/>
  <p:tag name="ID" val="547126"/>
  <p:tag name="MH_ORDER" val="1"/>
  <p:tag name="KSO_WM_UNIT_TYPE" val="l_h_f"/>
  <p:tag name="KSO_WM_UNIT_INDEX" val="1_1_1"/>
  <p:tag name="KSO_WM_UNIT_ID" val="custom160107_8*l_h_f*1_1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07_8*i*6"/>
  <p:tag name="KSO_WM_TEMPLATE_CATEGORY" val="custom"/>
  <p:tag name="KSO_WM_TEMPLATE_INDEX" val="16010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NUMBER"/>
  <p:tag name="ID" val="547126"/>
  <p:tag name="MH_ORDER" val="2"/>
  <p:tag name="KSO_WM_UNIT_TYPE" val="l_i"/>
  <p:tag name="KSO_WM_UNIT_INDEX" val="1_2"/>
  <p:tag name="KSO_WM_UNIT_ID" val="custom160107_8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ENTRY"/>
  <p:tag name="ID" val="547126"/>
  <p:tag name="MH_ORDER" val="2"/>
  <p:tag name="KSO_WM_UNIT_TYPE" val="l_h_f"/>
  <p:tag name="KSO_WM_UNIT_INDEX" val="1_2_1"/>
  <p:tag name="KSO_WM_UNIT_ID" val="custom160107_8*l_h_f*1_2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USESOURCEFORMAT_APPLY" val="1"/>
</p:tagLst>
</file>

<file path=ppt/tags/tag17.xml><?xml version="1.0" encoding="utf-8"?>
<p:tagLst xmlns:p="http://schemas.openxmlformats.org/presentationml/2006/main">
  <p:tag name="MH" val="20150923180313"/>
  <p:tag name="MH_LIBRARY" val="CONTENTS"/>
  <p:tag name="MH_AUTOCOLOR" val="TRUE"/>
  <p:tag name="MH_TYPE" val="CONTENTS"/>
  <p:tag name="ID" val="547126"/>
  <p:tag name="KSO_WM_TEMPLATE_CATEGORY" val="custom"/>
  <p:tag name="KSO_WM_TEMPLATE_INDEX" val="160107"/>
  <p:tag name="KSO_WM_TAG_VERSION" val="1.0"/>
  <p:tag name="KSO_WM_SLIDE_ID" val="custom160107_8"/>
  <p:tag name="KSO_WM_SLIDE_INDEX" val="8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70*197"/>
  <p:tag name="KSO_WM_SLIDE_SIZE" val="442*175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OTHERS"/>
  <p:tag name="ID" val="547126"/>
  <p:tag name="KSO_WM_UNIT_TYPE" val="a"/>
  <p:tag name="KSO_WM_UNIT_INDEX" val="1"/>
  <p:tag name="KSO_WM_UNIT_ID" val="custom160107_6*a*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PRESET_TEXT" val="CONTENTS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07_6*i*1"/>
  <p:tag name="KSO_WM_TEMPLATE_CATEGORY" val="custom"/>
  <p:tag name="KSO_WM_TEMPLATE_INDEX" val="160107"/>
</p:tagLst>
</file>

<file path=ppt/tags/tag2.xml><?xml version="1.0" encoding="utf-8"?>
<p:tagLst xmlns:p="http://schemas.openxmlformats.org/presentationml/2006/main">
  <p:tag name="MH" val="20150923180313"/>
  <p:tag name="MH_LIBRARY" val="CONTENTS"/>
  <p:tag name="MH_TYPE" val="NUMBER"/>
  <p:tag name="ID" val="547126"/>
  <p:tag name="MH_ORDER" val="NUMBER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NUMBER"/>
  <p:tag name="ID" val="547126"/>
  <p:tag name="MH_ORDER" val="2"/>
  <p:tag name="KSO_WM_UNIT_TYPE" val="l_i"/>
  <p:tag name="KSO_WM_UNIT_INDEX" val="1_1"/>
  <p:tag name="KSO_WM_UNIT_ID" val="custom160107_6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ENTRY"/>
  <p:tag name="ID" val="547126"/>
  <p:tag name="MH_ORDER" val="2"/>
  <p:tag name="KSO_WM_UNIT_TYPE" val="l_h_f"/>
  <p:tag name="KSO_WM_UNIT_INDEX" val="1_1_1"/>
  <p:tag name="KSO_WM_UNIT_ID" val="custom160107_6*l_h_f*1_1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USESOURCEFORMAT_APPLY" val="1"/>
</p:tagLst>
</file>

<file path=ppt/tags/tag22.xml><?xml version="1.0" encoding="utf-8"?>
<p:tagLst xmlns:p="http://schemas.openxmlformats.org/presentationml/2006/main">
  <p:tag name="MH" val="20150923180313"/>
  <p:tag name="MH_LIBRARY" val="CONTENTS"/>
  <p:tag name="MH_AUTOCOLOR" val="TRUE"/>
  <p:tag name="MH_TYPE" val="CONTENTS"/>
  <p:tag name="ID" val="547126"/>
  <p:tag name="KSO_WM_TEMPLATE_CATEGORY" val="custom"/>
  <p:tag name="KSO_WM_TEMPLATE_INDEX" val="160107"/>
  <p:tag name="KSO_WM_TAG_VERSION" val="1.0"/>
  <p:tag name="KSO_WM_SLIDE_ID" val="custom160107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4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4*f*1"/>
  <p:tag name="KSO_WM_UNIT_CLEAR" val="1"/>
  <p:tag name="KSO_WM_UNIT_LAYERLEVEL" val="1"/>
  <p:tag name="KSO_WM_UNIT_VALUE" val="117"/>
  <p:tag name="KSO_WM_UNIT_HIGHLIGHT" val="0"/>
  <p:tag name="KSO_WM_UNIT_COMPATIBLE" val="0"/>
  <p:tag name="KSO_WM_UNIT_PRESET_TEXT_INDEX" val="5"/>
  <p:tag name="KSO_WM_UNIT_PRESET_TEXT_LEN" val="150"/>
</p:tagLst>
</file>

<file path=ppt/tags/tag25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3*65"/>
  <p:tag name="KSO_WM_SLIDE_SIZE" val="847*425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28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MH" val="20151014092127"/>
  <p:tag name="MH_LIBRARY" val="GRAPHIC"/>
  <p:tag name="MH_ORDER" val="Freeform 36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31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34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37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4.xml><?xml version="1.0" encoding="utf-8"?>
<p:tagLst xmlns:p="http://schemas.openxmlformats.org/presentationml/2006/main">
  <p:tag name="MH" val="20151014092127"/>
  <p:tag name="MH_LIBRARY" val="GRAPHIC"/>
  <p:tag name="MH_ORDER" val="Freeform 34"/>
</p:tagLst>
</file>

<file path=ppt/tags/tag40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43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46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5.xml><?xml version="1.0" encoding="utf-8"?>
<p:tagLst xmlns:p="http://schemas.openxmlformats.org/presentationml/2006/main">
  <p:tag name="MH" val="20151014092127"/>
  <p:tag name="MH_LIBRARY" val="GRAPHIC"/>
  <p:tag name="MH_ORDER" val="Freeform 35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51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54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57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6.xml><?xml version="1.0" encoding="utf-8"?>
<p:tagLst xmlns:p="http://schemas.openxmlformats.org/presentationml/2006/main">
  <p:tag name="MH" val="20151014092127"/>
  <p:tag name="MH_LIBRARY" val="GRAPHIC"/>
  <p:tag name="MH_ORDER" val="Freeform 38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62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65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68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1*a*1"/>
  <p:tag name="KSO_WM_UNIT_CLEAR" val="1"/>
  <p:tag name="KSO_WM_UNIT_LAYERLEVEL" val="1"/>
  <p:tag name="KSO_WM_UNIT_VALUE" val="63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71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74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77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b"/>
  <p:tag name="KSO_WM_UNIT_INDEX" val="1"/>
  <p:tag name="KSO_WM_UNIT_ID" val="custom160107_1*b*1"/>
  <p:tag name="KSO_WM_UNIT_CLEAR" val="1"/>
  <p:tag name="KSO_WM_UNIT_LAYERLEVEL" val="1"/>
  <p:tag name="KSO_WM_UNIT_VALUE" val="3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0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OTHERS"/>
  <p:tag name="ID" val="547126"/>
  <p:tag name="KSO_WM_UNIT_TYPE" val="a"/>
  <p:tag name="KSO_WM_UNIT_INDEX" val="1"/>
  <p:tag name="KSO_WM_UNIT_ID" val="custom160107_6*a*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PRESET_TEXT" val="CONTENTS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07_6*i*1"/>
  <p:tag name="KSO_WM_TEMPLATE_CATEGORY" val="custom"/>
  <p:tag name="KSO_WM_TEMPLATE_INDEX" val="160107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NUMBER"/>
  <p:tag name="ID" val="547126"/>
  <p:tag name="MH_ORDER" val="2"/>
  <p:tag name="KSO_WM_UNIT_TYPE" val="l_i"/>
  <p:tag name="KSO_WM_UNIT_INDEX" val="1_1"/>
  <p:tag name="KSO_WM_UNIT_ID" val="custom160107_6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ENTRY"/>
  <p:tag name="ID" val="547126"/>
  <p:tag name="MH_ORDER" val="2"/>
  <p:tag name="KSO_WM_UNIT_TYPE" val="l_h_f"/>
  <p:tag name="KSO_WM_UNIT_INDEX" val="1_1_1"/>
  <p:tag name="KSO_WM_UNIT_ID" val="custom160107_6*l_h_f*1_1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USESOURCEFORMAT_APPLY" val="1"/>
</p:tagLst>
</file>

<file path=ppt/tags/tag85.xml><?xml version="1.0" encoding="utf-8"?>
<p:tagLst xmlns:p="http://schemas.openxmlformats.org/presentationml/2006/main">
  <p:tag name="MH" val="20150923180313"/>
  <p:tag name="MH_LIBRARY" val="CONTENTS"/>
  <p:tag name="MH_AUTOCOLOR" val="TRUE"/>
  <p:tag name="MH_TYPE" val="CONTENTS"/>
  <p:tag name="ID" val="547126"/>
  <p:tag name="KSO_WM_TEMPLATE_CATEGORY" val="custom"/>
  <p:tag name="KSO_WM_TEMPLATE_INDEX" val="160107"/>
  <p:tag name="KSO_WM_TAG_VERSION" val="1.0"/>
  <p:tag name="KSO_WM_SLIDE_ID" val="custom160107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Other"/>
  <p:tag name="MH_ORDER" val="1"/>
  <p:tag name="KSO_WM_UNIT_TYPE" val="m_i"/>
  <p:tag name="KSO_WM_UNIT_INDEX" val="1_1"/>
  <p:tag name="KSO_WM_UNIT_ID" val="custom160107_16*m_i*1_1"/>
  <p:tag name="KSO_WM_UNIT_CLEAR" val="1"/>
  <p:tag name="KSO_WM_UNIT_LAYERLEVEL" val="1_1"/>
  <p:tag name="KSO_WM_DIAGRAM_GROUP_CODE" val="m1-1"/>
  <p:tag name="KSO_WM_UNIT_USESOURCEFORMAT_APPLY" val="1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1"/>
  <p:tag name="KSO_WM_UNIT_TYPE" val="m_h_f"/>
  <p:tag name="KSO_WM_UNIT_INDEX" val="1_1_1"/>
  <p:tag name="KSO_WM_UNIT_ID" val="custom160107_16*m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2"/>
  <p:tag name="KSO_WM_DIAGRAM_GROUP_CODE" val="m1-1"/>
  <p:tag name="KSO_WM_UNIT_FILL_FORE_SCHEMECOLOR_INDEX" val="5"/>
  <p:tag name="KSO_WM_UNIT_FILL_TYPE" val="1"/>
  <p:tag name="KSO_WM_UNIT_USESOURCEFORMAT_APPLY" val="1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Other"/>
  <p:tag name="MH_ORDER" val="2"/>
  <p:tag name="KSO_WM_UNIT_TYPE" val="m_i"/>
  <p:tag name="KSO_WM_UNIT_INDEX" val="1_2"/>
  <p:tag name="KSO_WM_UNIT_ID" val="custom160107_16*m_i*1_2"/>
  <p:tag name="KSO_WM_UNIT_CLEAR" val="1"/>
  <p:tag name="KSO_WM_UNIT_LAYERLEVEL" val="1_1"/>
  <p:tag name="KSO_WM_DIAGRAM_GROUP_CODE" val="m1-1"/>
  <p:tag name="KSO_WM_UNIT_USESOURCEFORMAT_APPLY" val="1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2"/>
  <p:tag name="KSO_WM_UNIT_TYPE" val="m_h_f"/>
  <p:tag name="KSO_WM_UNIT_INDEX" val="1_2_1"/>
  <p:tag name="KSO_WM_UNIT_ID" val="custom160107_16*m_h_f*1_2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2"/>
  <p:tag name="KSO_WM_DIAGRAM_GROUP_CODE" val="m1-1"/>
  <p:tag name="KSO_WM_UNIT_FILL_FORE_SCHEMECOLOR_INDEX" val="6"/>
  <p:tag name="KSO_WM_UNIT_FILL_TYPE" val="1"/>
  <p:tag name="KSO_WM_UNIT_USESOURCEFORMAT_APPLY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3、8、14、18、23、24、25"/>
  <p:tag name="KSO_WM_BEAUTIFY_FLAG" val="#wm#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4"/>
  <p:tag name="KSO_WM_UNIT_TYPE" val="m_h_f"/>
  <p:tag name="KSO_WM_UNIT_INDEX" val="1_3_1"/>
  <p:tag name="KSO_WM_UNIT_ID" val="custom160107_16*m_h_f*1_3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2"/>
  <p:tag name="KSO_WM_DIAGRAM_GROUP_CODE" val="m1-1"/>
  <p:tag name="KSO_WM_UNIT_FILL_FORE_SCHEMECOLOR_INDEX" val="5"/>
  <p:tag name="KSO_WM_UNIT_FILL_TYPE" val="1"/>
  <p:tag name="KSO_WM_UNIT_USESOURCEFORMAT_APPLY" val="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Other"/>
  <p:tag name="MH_ORDER" val="4"/>
  <p:tag name="KSO_WM_UNIT_TYPE" val="m_i"/>
  <p:tag name="KSO_WM_UNIT_INDEX" val="1_3"/>
  <p:tag name="KSO_WM_UNIT_ID" val="custom160107_16*m_i*1_3"/>
  <p:tag name="KSO_WM_UNIT_CLEAR" val="1"/>
  <p:tag name="KSO_WM_UNIT_LAYERLEVEL" val="1_1"/>
  <p:tag name="KSO_WM_DIAGRAM_GROUP_CODE" val="m1-1"/>
  <p:tag name="KSO_WM_UNIT_USESOURCEFORMAT_APPLY" val="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SubTitle"/>
  <p:tag name="MH_ORDER" val="5"/>
  <p:tag name="KSO_WM_UNIT_TYPE" val="m_h_f"/>
  <p:tag name="KSO_WM_UNIT_INDEX" val="1_4_1"/>
  <p:tag name="KSO_WM_UNIT_ID" val="custom160107_16*m_h_f*1_4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2"/>
  <p:tag name="KSO_WM_DIAGRAM_GROUP_CODE" val="m1-1"/>
  <p:tag name="KSO_WM_UNIT_FILL_FORE_SCHEMECOLOR_INDEX" val="6"/>
  <p:tag name="KSO_WM_UNIT_FILL_TYPE" val="1"/>
  <p:tag name="KSO_WM_UNIT_USESOURCEFORMAT_APPLY" val="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6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4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6"/>
  <p:tag name="KSO_WM_SLIDE_INDEX" val="16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275*181"/>
  <p:tag name="KSO_WM_SLIDE_SIZE" val="382*254"/>
  <p:tag name="KSO_WM_DIAGRAM_GROUP_CODE" val="m1-1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97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1_A000120140530A99PPBG">
  <a:themeElements>
    <a:clrScheme name="自定义 679">
      <a:dk1>
        <a:srgbClr val="55595B"/>
      </a:dk1>
      <a:lt1>
        <a:srgbClr val="FFFFFF"/>
      </a:lt1>
      <a:dk2>
        <a:srgbClr val="55595B"/>
      </a:dk2>
      <a:lt2>
        <a:srgbClr val="FFFFFF"/>
      </a:lt2>
      <a:accent1>
        <a:srgbClr val="00B0F0"/>
      </a:accent1>
      <a:accent2>
        <a:srgbClr val="4868A2"/>
      </a:accent2>
      <a:accent3>
        <a:srgbClr val="59A47D"/>
      </a:accent3>
      <a:accent4>
        <a:srgbClr val="8B7FBF"/>
      </a:accent4>
      <a:accent5>
        <a:srgbClr val="A67E59"/>
      </a:accent5>
      <a:accent6>
        <a:srgbClr val="EA4D4D"/>
      </a:accent6>
      <a:hlink>
        <a:srgbClr val="00B0F0"/>
      </a:hlink>
      <a:folHlink>
        <a:srgbClr val="AFB2B4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1970</Words>
  <Application>WPS 演示</Application>
  <PresentationFormat>宽屏</PresentationFormat>
  <Paragraphs>260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黑体</vt:lpstr>
      <vt:lpstr>幼圆</vt:lpstr>
      <vt:lpstr>Times New Roman</vt:lpstr>
      <vt:lpstr>Arial Unicode MS</vt:lpstr>
      <vt:lpstr>Calibri</vt:lpstr>
      <vt:lpstr>1_A000120140530A99PPBG</vt:lpstr>
      <vt:lpstr>前端入门技术分享</vt:lpstr>
      <vt:lpstr>PowerPoint 演示文稿</vt:lpstr>
      <vt:lpstr>PowerPoint 演示文稿</vt:lpstr>
      <vt:lpstr>什么是前端</vt:lpstr>
      <vt:lpstr>前后端不分的时代</vt:lpstr>
      <vt:lpstr>前端工程师的角色</vt:lpstr>
      <vt:lpstr>Ajax</vt:lpstr>
      <vt:lpstr>Web 2.0</vt:lpstr>
      <vt:lpstr>前端 MVC 框架</vt:lpstr>
      <vt:lpstr>MVVM 模式</vt:lpstr>
      <vt:lpstr>MVVM 模式</vt:lpstr>
      <vt:lpstr>SPA</vt:lpstr>
      <vt:lpstr>单页应用的架构</vt:lpstr>
      <vt:lpstr>Angular</vt:lpstr>
      <vt:lpstr>示例：Angular 的双向绑定</vt:lpstr>
      <vt:lpstr>Vue</vt:lpstr>
      <vt:lpstr>示例：Vue 的双向绑定</vt:lpstr>
      <vt:lpstr>示例：Angular 的双向绑定</vt:lpstr>
      <vt:lpstr>示例：Angular 的双向绑定</vt:lpstr>
      <vt:lpstr>REST 接口</vt:lpstr>
      <vt:lpstr>REST 接口</vt:lpstr>
      <vt:lpstr>REST 接口</vt:lpstr>
      <vt:lpstr>PowerPoint 演示文稿</vt:lpstr>
      <vt:lpstr>PowerPoint 演示文稿</vt:lpstr>
      <vt:lpstr>REST 接口</vt:lpstr>
      <vt:lpstr>REST 接口</vt:lpstr>
      <vt:lpstr>REST 接口</vt:lpstr>
      <vt:lpstr>W3C标准</vt:lpstr>
      <vt:lpstr>W3C标准</vt:lpstr>
      <vt:lpstr>框架和类库</vt:lpstr>
      <vt:lpstr>编码开发  --开发工具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lulin</dc:creator>
  <cp:lastModifiedBy>lulin</cp:lastModifiedBy>
  <cp:revision>45</cp:revision>
  <dcterms:created xsi:type="dcterms:W3CDTF">2015-05-05T08:02:00Z</dcterms:created>
  <dcterms:modified xsi:type="dcterms:W3CDTF">2017-08-10T06:01:40Z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