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33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4" r:id="rId27"/>
    <p:sldId id="285" r:id="rId28"/>
    <p:sldId id="305" r:id="rId29"/>
    <p:sldId id="281" r:id="rId30"/>
    <p:sldId id="282" r:id="rId31"/>
    <p:sldId id="283" r:id="rId32"/>
    <p:sldId id="286" r:id="rId33"/>
    <p:sldId id="306" r:id="rId34"/>
    <p:sldId id="287" r:id="rId35"/>
    <p:sldId id="307" r:id="rId36"/>
    <p:sldId id="288" r:id="rId37"/>
    <p:sldId id="289" r:id="rId38"/>
    <p:sldId id="293" r:id="rId39"/>
    <p:sldId id="294" r:id="rId40"/>
    <p:sldId id="302" r:id="rId41"/>
    <p:sldId id="303" r:id="rId42"/>
    <p:sldId id="295" r:id="rId43"/>
    <p:sldId id="296" r:id="rId44"/>
    <p:sldId id="297" r:id="rId45"/>
    <p:sldId id="298" r:id="rId46"/>
    <p:sldId id="299" r:id="rId47"/>
    <p:sldId id="300" r:id="rId48"/>
    <p:sldId id="308" r:id="rId49"/>
    <p:sldId id="309" r:id="rId50"/>
    <p:sldId id="310" r:id="rId51"/>
    <p:sldId id="311" r:id="rId52"/>
    <p:sldId id="312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5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6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image" Target="../media/image9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3" Type="http://schemas.openxmlformats.org/officeDocument/2006/relationships/image" Target="../media/image12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15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20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21.png"/><Relationship Id="rId1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3.xml"/><Relationship Id="rId2" Type="http://schemas.openxmlformats.org/officeDocument/2006/relationships/image" Target="../media/image22.jpeg"/><Relationship Id="rId1" Type="http://schemas.openxmlformats.org/officeDocument/2006/relationships/tags" Target="../tags/tag13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da-DK" dirty="0" smtClean="0">
                <a:latin typeface="+mj-lt"/>
                <a:ea typeface="+mj-ea"/>
              </a:rPr>
              <a:t>前端入门技术分享</a:t>
            </a:r>
            <a:endParaRPr lang="zh-CN" altLang="da-DK" dirty="0" smtClean="0">
              <a:latin typeface="+mj-lt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da-DK" dirty="0" smtClean="0">
                <a:latin typeface="+mn-lt"/>
                <a:ea typeface="+mn-ea"/>
              </a:rPr>
              <a:t>路琳  基础应用组  </a:t>
            </a:r>
            <a:r>
              <a:rPr lang="en-US" altLang="zh-CN" dirty="0" smtClean="0">
                <a:latin typeface="+mn-lt"/>
                <a:ea typeface="+mn-ea"/>
              </a:rPr>
              <a:t>2017.8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 MVC 框架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前端通过 Ajax 得到数据，因此也有了处理数据的需求。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前端代码变得也需要</a:t>
            </a:r>
            <a:r>
              <a:rPr lang="en-US" altLang="zh-CN" i="1" smtClean="0">
                <a:latin typeface="+mn-lt"/>
                <a:ea typeface="+mn-ea"/>
              </a:rPr>
              <a:t>保存数据、处理数据、生成视图</a:t>
            </a:r>
            <a:r>
              <a:rPr lang="en-US" altLang="zh-CN" smtClean="0">
                <a:latin typeface="+mn-lt"/>
                <a:ea typeface="+mn-ea"/>
              </a:rPr>
              <a:t>，这导致了前端 MVC 框架的诞生。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88390" y="1024890"/>
            <a:ext cx="10436860" cy="5084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另一些框架提出 MVVM 模式，用 View Model 代替 Controller。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Model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View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View-Model：简化的 Controller，唯一作用就是为 View 提供处理好的数       据，不含其他逻辑。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  <a:sym typeface="+mn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21297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本质：view 绑定 view-model，视图与数据模型强耦合。数据的变化实时反映在 view 上，不需要手动处理。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mvv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20" y="3018790"/>
            <a:ext cx="7333615" cy="2190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SPA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137858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SPA  =  Single-page application</a:t>
            </a:r>
            <a:r>
              <a:rPr lang="en-US" altLang="zh-CN" sz="2000" smtClean="0">
                <a:latin typeface="+mn-lt"/>
                <a:ea typeface="+mn-ea"/>
              </a:rPr>
              <a:t>  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84275" y="2403475"/>
            <a:ext cx="28067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读写数据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切换视图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用户交互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0" y="4312920"/>
            <a:ext cx="108585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   2010年后，前端工程师从开发页面，变成了开发“前端应用”（跑在浏览器里面的应用程序）。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单页应用的架构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rchitecture-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1923415"/>
            <a:ext cx="10058400" cy="1818640"/>
          </a:xfrm>
          <a:prstGeom prst="rect">
            <a:avLst/>
          </a:prstGeom>
        </p:spPr>
      </p:pic>
      <p:pic>
        <p:nvPicPr>
          <p:cNvPr id="3" name="图片 2" descr="architecture-n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0" y="4202430"/>
            <a:ext cx="10058400" cy="1818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6560" y="1229360"/>
            <a:ext cx="11988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传统架构：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1780" y="5939155"/>
            <a:ext cx="18084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单页应用的架构：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Angular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933700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Google 公司推出的 Angular 是最流行的 MVVM 前端框架。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它的风格属于 HTML 语言的增强，核心概念是</a:t>
            </a:r>
            <a:r>
              <a:rPr lang="en-US" altLang="zh-CN" b="1" smtClean="0">
                <a:latin typeface="+mn-lt"/>
                <a:ea typeface="+mn-ea"/>
              </a:rPr>
              <a:t>双向绑定</a:t>
            </a:r>
            <a:r>
              <a:rPr lang="en-US" altLang="zh-CN" sz="2000" smtClean="0">
                <a:latin typeface="+mn-lt"/>
                <a:ea typeface="+mn-ea"/>
              </a:rPr>
              <a:t>。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ngul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5" y="3785235"/>
            <a:ext cx="5202555" cy="1412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示例：Angular 的双向绑定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85" y="3953510"/>
            <a:ext cx="7371715" cy="2286000"/>
          </a:xfrm>
          <a:prstGeom prst="rect">
            <a:avLst/>
          </a:prstGeom>
        </p:spPr>
      </p:pic>
      <p:pic>
        <p:nvPicPr>
          <p:cNvPr id="6" name="图片 5" descr="angular-de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85" y="1675765"/>
            <a:ext cx="2799715" cy="1666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Vue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93825"/>
            <a:ext cx="10858500" cy="1378585"/>
          </a:xfrm>
        </p:spPr>
        <p:txBody>
          <a:bodyPr>
            <a:normAutofit fontScale="90000"/>
          </a:bodyPr>
          <a:p>
            <a:r>
              <a:rPr lang="en-US" altLang="zh-CN" smtClean="0">
                <a:latin typeface="+mn-lt"/>
                <a:ea typeface="+mn-ea"/>
              </a:rPr>
              <a:t>Vue.js 是现在很热门的一种前端 MVVM 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它的基本思想与 Angular 类似，但是用法更简单，而且引入了响应式编程的概念。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vu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20" y="3188970"/>
            <a:ext cx="3523615" cy="3094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示例：Vue 的双向绑定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Vue 的模板与数据，是双向绑定的。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vue-de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70" y="2323465"/>
            <a:ext cx="4209415" cy="110490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970" y="5112385"/>
            <a:ext cx="7895590" cy="1304925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605" y="3933825"/>
            <a:ext cx="7894955" cy="9429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14615" y="4051935"/>
            <a:ext cx="14528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6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3600" b="1">
              <a:blipFill>
                <a:blip r:embed="rId6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70216" y="5442585"/>
            <a:ext cx="74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6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altLang="zh-CN" sz="3600" b="1">
              <a:blipFill>
                <a:blip r:embed="rId6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前后端分离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75385" y="1739265"/>
            <a:ext cx="104394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   Ajax -&gt; 前端应用兴起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智能手机 -&gt; 多终端支持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850" y="3242945"/>
            <a:ext cx="7880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这两个原因，导致前端开发方式发生根本的变化。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 前端不再是后端 MVC 中的 V，而是单独的一层。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1853535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694495" y="2498970"/>
            <a:ext cx="5610648" cy="432048"/>
            <a:chOff x="4694495" y="1395884"/>
            <a:chExt cx="5610648" cy="432048"/>
          </a:xfrm>
        </p:grpSpPr>
        <p:sp>
          <p:nvSpPr>
            <p:cNvPr id="7" name="MH_Number_1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1395884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8" name="MH_Entry_1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1395884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前端开发的历史和趋势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4693860" y="3719135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 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前端知识框架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REST 接口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  <a:sym typeface="+mn-ea"/>
              </a:rPr>
              <a:t>Resource Representational State Transfer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前后端分离以后，它们之间通过接口通信。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后端暴露出接口，前端消费后端提供的数据。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后端接口一般是 REST 形式，前后端的通信协议一般是 HTTP。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58265"/>
            <a:ext cx="10858500" cy="293179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2009年，Node 项目诞生，它是服务器上的 JavaScript 运行环境。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Node = JavaScript + 操作系统 API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nod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40" y="2847975"/>
            <a:ext cx="6096635" cy="304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 的意义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JavaScript 成为服务器脚本语言，与 Python 和 Ruby 一样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JavaScript 成为唯一的浏览器和服务器都支持的语言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前端工程师可以编写后端程序了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全栈工程师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2357755"/>
            <a:ext cx="10858500" cy="3531870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传统前端技能：HTML、JavaScript、CSS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一门后端语言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移动端开发：iOS / Android / HTML5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其他技能：数据库、HTTP 等等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4570" y="1280795"/>
            <a:ext cx="592010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前后端不分 -&gt; 前后端分离 -&gt;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charset="-122"/>
              </a:rPr>
              <a:t> 全栈工程师</a:t>
            </a:r>
            <a:endParaRPr lang="zh-CN" altLang="en-US" sz="28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02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前端知识框架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7084010" y="3682567"/>
            <a:ext cx="500480" cy="42869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271595" y="0"/>
                </a:moveTo>
                <a:lnTo>
                  <a:pt x="271595" y="198572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0" y="198572"/>
                </a:lnTo>
                <a:lnTo>
                  <a:pt x="67899" y="198572"/>
                </a:lnTo>
                <a:lnTo>
                  <a:pt x="67899" y="0"/>
                </a:lnTo>
                <a:lnTo>
                  <a:pt x="27159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79429" tIns="0" rIns="79429" bIns="101848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3498601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理论知识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5695382" y="2648787"/>
            <a:ext cx="426639" cy="502532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4"/>
            </p:custDataLst>
          </p:nvPr>
        </p:nvSpPr>
        <p:spPr>
          <a:xfrm>
            <a:off x="6325085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类库框架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2" name="MH_SubTitle_4"/>
          <p:cNvSpPr/>
          <p:nvPr>
            <p:custDataLst>
              <p:tags r:id="rId5"/>
            </p:custDataLst>
          </p:nvPr>
        </p:nvSpPr>
        <p:spPr>
          <a:xfrm>
            <a:off x="6325085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  <a:sym typeface="+mn-ea"/>
              </a:rPr>
              <a:t>编码开发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5" name="MH_Other_4"/>
          <p:cNvSpPr/>
          <p:nvPr>
            <p:custDataLst>
              <p:tags r:id="rId6"/>
            </p:custDataLst>
          </p:nvPr>
        </p:nvSpPr>
        <p:spPr>
          <a:xfrm>
            <a:off x="5719997" y="4669171"/>
            <a:ext cx="426639" cy="50048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7" tIns="79430" rIns="0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SubTitle_5"/>
          <p:cNvSpPr/>
          <p:nvPr>
            <p:custDataLst>
              <p:tags r:id="rId7"/>
            </p:custDataLst>
          </p:nvPr>
        </p:nvSpPr>
        <p:spPr>
          <a:xfrm>
            <a:off x="3498602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zh-CN" kern="0" dirty="0" smtClean="0">
                <a:solidFill>
                  <a:srgbClr val="FFFFFF"/>
                </a:solidFill>
              </a:rPr>
              <a:t>运行环境</a:t>
            </a:r>
            <a:endParaRPr lang="zh-CN" altLang="zh-CN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</a:rPr>
              <a:t>前端知识框架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理论知识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理论知识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2118995"/>
            <a:ext cx="4657725" cy="303847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496175" y="1867535"/>
            <a:ext cx="3324860" cy="31229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mtClean="0">
                <a:latin typeface="+mn-lt"/>
                <a:ea typeface="+mn-ea"/>
              </a:rPr>
              <a:t>硬知识</a:t>
            </a:r>
            <a:r>
              <a:rPr lang="en-US" altLang="zh-CN" smtClean="0">
                <a:latin typeface="+mn-lt"/>
                <a:ea typeface="+mn-ea"/>
              </a:rPr>
              <a:t>: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http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W3C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zh-CN" altLang="en-US" sz="2000" smtClean="0">
                <a:latin typeface="+mn-lt"/>
                <a:ea typeface="+mn-ea"/>
              </a:rPr>
              <a:t>ECMAScript标准</a:t>
            </a:r>
            <a:endParaRPr lang="zh-CN" altLang="en-US" sz="2000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http</a:t>
            </a:r>
            <a:r>
              <a:rPr lang="zh-CN" altLang="en-US" dirty="0">
                <a:latin typeface="+mj-lt"/>
                <a:ea typeface="+mj-ea"/>
              </a:rPr>
              <a:t>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15365"/>
            <a:ext cx="10858500" cy="1589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   浏览器要从服务端获取网页，网页也可能将信息再提交给服务器，这其中都有http的连接。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6285" y="2409190"/>
            <a:ext cx="10858500" cy="35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请求的过程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状态码的意义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头部信息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cookie</a:t>
            </a:r>
            <a:r>
              <a:rPr lang="zh-CN" altLang="en-US" smtClean="0">
                <a:latin typeface="+mn-lt"/>
                <a:ea typeface="+mn-ea"/>
              </a:rPr>
              <a:t>状态管理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方法   </a:t>
            </a:r>
            <a:r>
              <a:rPr lang="en-US" altLang="zh-CN" smtClean="0">
                <a:latin typeface="+mn-lt"/>
                <a:ea typeface="+mn-ea"/>
              </a:rPr>
              <a:t>Get  Post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1885" y="5922010"/>
            <a:ext cx="28829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36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《图解http》</a:t>
            </a:r>
            <a:endParaRPr lang="zh-CN" altLang="en-US" sz="36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435038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html html5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css css3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javascript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json(</a:t>
            </a:r>
            <a:r>
              <a:rPr lang="zh-CN" altLang="en-US" sz="2800" smtClean="0">
                <a:latin typeface="+mn-lt"/>
                <a:ea typeface="+mn-ea"/>
              </a:rPr>
              <a:t>一种轻量级的数据交换格式</a:t>
            </a:r>
            <a:r>
              <a:rPr lang="en-US" altLang="zh-CN" sz="2800" smtClean="0">
                <a:latin typeface="+mn-lt"/>
                <a:ea typeface="+mn-ea"/>
              </a:rPr>
              <a:t>)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xml(可扩展标记语言)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websocket</a:t>
            </a:r>
            <a:r>
              <a:rPr lang="zh-CN" altLang="en-US" sz="2800" smtClean="0">
                <a:latin typeface="+mn-lt"/>
                <a:ea typeface="+mn-ea"/>
              </a:rPr>
              <a:t>（是基于TCP的一种新的网络协议）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......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01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前端开发的历史和趋势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ECMAScript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55775" y="1539240"/>
            <a:ext cx="9769475" cy="50450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smtClean="0">
                <a:latin typeface="+mn-lt"/>
                <a:ea typeface="+mn-ea"/>
              </a:rPr>
              <a:t>    简称 </a:t>
            </a:r>
            <a:r>
              <a:rPr lang="en-US" altLang="zh-CN" sz="3200" b="1" smtClean="0">
                <a:latin typeface="+mn-lt"/>
                <a:ea typeface="+mn-ea"/>
              </a:rPr>
              <a:t>ES</a:t>
            </a:r>
            <a:endParaRPr lang="en-US" altLang="zh-CN" sz="3200" b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语法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对象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原型链 继承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上下文环境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作用域 闭包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正则表达式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   严格模式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da-DK" sz="3600" kern="0" dirty="0" smtClean="0">
                <a:solidFill>
                  <a:srgbClr val="FFFFFF"/>
                </a:solidFill>
                <a:sym typeface="+mn-ea"/>
              </a:rPr>
              <a:t>类库框架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框架和类库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12875" y="1539240"/>
            <a:ext cx="7645400" cy="4664710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jQuery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BootStrap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requirejs seajs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angular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react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i="1" smtClean="0">
                <a:latin typeface="+mn-lt"/>
                <a:ea typeface="+mn-ea"/>
              </a:rPr>
              <a:t>   vue</a:t>
            </a:r>
            <a:endParaRPr lang="en-US" altLang="zh-CN" sz="3200" b="1" i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    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编码开发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开发工具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0537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z="2800" smtClean="0">
                <a:latin typeface="+mn-lt"/>
                <a:ea typeface="+mn-ea"/>
              </a:rPr>
              <a:t>编辑器</a:t>
            </a: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1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sublime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webstorm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......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前端构建工具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9480" y="986790"/>
            <a:ext cx="10015855" cy="44748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gulp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grunt</a:t>
            </a:r>
            <a:endParaRPr lang="en-US" altLang="zh-CN" smtClean="0">
              <a:latin typeface="+mn-lt"/>
              <a:ea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mtClean="0">
                <a:latin typeface="+mn-lt"/>
                <a:ea typeface="+mn-ea"/>
                <a:sym typeface="+mn-ea"/>
              </a:rPr>
              <a:t>          优化前端工作流程。比如自动刷新页面、combo、压缩css、js、编译less等等。简单来说，就是使用Gulp/Grunt，然后配置你需要的插件，就可以把以前需要手工做的事情让它帮你做了。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模块化方案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64871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seajs / require : 是一种在线"</a:t>
            </a:r>
            <a:r>
              <a:rPr lang="en-US" altLang="zh-CN" sz="2800" b="1" smtClean="0">
                <a:latin typeface="+mn-lt"/>
                <a:ea typeface="+mn-ea"/>
              </a:rPr>
              <a:t>编译</a:t>
            </a:r>
            <a:r>
              <a:rPr lang="en-US" altLang="zh-CN" smtClean="0">
                <a:latin typeface="+mn-lt"/>
                <a:ea typeface="+mn-ea"/>
              </a:rPr>
              <a:t>" 模块的方案，相当于在页面上加载一个 CMD/AMD 解释器。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browserify / webpack : 是一个</a:t>
            </a:r>
            <a:r>
              <a:rPr lang="en-US" altLang="zh-CN" sz="2800" b="1" smtClean="0">
                <a:latin typeface="+mn-lt"/>
                <a:ea typeface="+mn-ea"/>
              </a:rPr>
              <a:t>预编译</a:t>
            </a:r>
            <a:r>
              <a:rPr lang="en-US" altLang="zh-CN" smtClean="0">
                <a:latin typeface="+mn-lt"/>
                <a:ea typeface="+mn-ea"/>
              </a:rPr>
              <a:t>模块的方案，</a:t>
            </a:r>
            <a:r>
              <a:rPr lang="zh-CN" altLang="en-US" smtClean="0">
                <a:latin typeface="+mn-lt"/>
                <a:ea typeface="+mn-ea"/>
              </a:rPr>
              <a:t>（不需要在浏览器中加载解释器）</a:t>
            </a:r>
            <a:r>
              <a:rPr lang="en-US" altLang="zh-CN" smtClean="0">
                <a:latin typeface="+mn-lt"/>
                <a:ea typeface="+mn-ea"/>
              </a:rPr>
              <a:t>相比于上面 ，这个方案更加智能。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5465" y="125095"/>
            <a:ext cx="9083040" cy="77343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+mj-lt"/>
                <a:ea typeface="+mj-ea"/>
              </a:rPr>
              <a:t>提升开发效率</a:t>
            </a:r>
            <a:endParaRPr lang="zh-CN" altLang="en-US" sz="3600" dirty="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4" name="图片 3" descr="webpackVSgul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995680"/>
            <a:ext cx="7212965" cy="5698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7790" y="1972945"/>
            <a:ext cx="395033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Gulp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/Grunt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是一个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charset="-122"/>
              </a:rPr>
              <a:t>工具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，而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ebpack、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en-US" altLang="zh-CN" smtClean="0">
                <a:sym typeface="+mn-ea"/>
              </a:rPr>
              <a:t>rowserify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等是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charset="-122"/>
              </a:rPr>
              <a:t>模块化方案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Gulp也可以配置seajs、requirejs甚至webpack的插件。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--Css</a:t>
            </a:r>
            <a:r>
              <a:rPr lang="zh-CN" altLang="en-US" dirty="0">
                <a:latin typeface="+mj-lt"/>
                <a:ea typeface="+mj-ea"/>
              </a:rPr>
              <a:t>预处理器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93800" y="1098550"/>
            <a:ext cx="10358120" cy="4395470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en-US" altLang="zh-CN" b="1" smtClean="0">
                <a:latin typeface="+mn-lt"/>
                <a:ea typeface="+mn-ea"/>
              </a:rPr>
              <a:t> </a:t>
            </a:r>
            <a:r>
              <a:rPr lang="en-US" altLang="zh-CN" sz="3600" b="1" i="1" smtClean="0">
                <a:latin typeface="+mn-lt"/>
                <a:ea typeface="+mn-ea"/>
              </a:rPr>
              <a:t>what ?</a:t>
            </a:r>
            <a:endParaRPr lang="en-US" altLang="zh-CN" sz="3600" b="1" i="1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CSS 预处理器用一种专门的编程语言，进行 Web 页面样式设计，然后再编译成正常的 CSS 文件，以供项目使用。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为 CSS 增加一些编程的特性，无需考虑浏览器的兼容性问题，例如可以在 CSS 中使用变量、简单的逻辑程序、函数等在编程语言中的一些基本特性，可以让 CSS 更加简洁、适应性更强、可读性更佳，更易于代码的维护等。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en-US" altLang="zh-CN" dirty="0">
                <a:latin typeface="+mj-lt"/>
                <a:ea typeface="+mj-ea"/>
                <a:sym typeface="+mn-ea"/>
              </a:rPr>
              <a:t>Css</a:t>
            </a:r>
            <a:r>
              <a:rPr lang="zh-CN" altLang="en-US" dirty="0">
                <a:latin typeface="+mj-lt"/>
                <a:ea typeface="+mj-ea"/>
                <a:sym typeface="+mn-ea"/>
              </a:rPr>
              <a:t>预处理器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Sass（SCSS）</a:t>
            </a:r>
            <a:r>
              <a:rPr lang="en-US" altLang="zh-CN" sz="1600" i="1" smtClean="0">
                <a:latin typeface="+mn-lt"/>
                <a:ea typeface="+mn-ea"/>
              </a:rPr>
              <a:t>注意：SASS依赖于Ruby，安装前必须先安装Ruby。</a:t>
            </a:r>
            <a:endParaRPr lang="en-US" altLang="zh-CN" sz="1600" i="1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LESS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Stylus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130" y="4679315"/>
            <a:ext cx="96596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</a:rPr>
              <a:t>       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</a:rPr>
              <a:t>LESS的基本语法和CSS差不多，SASS和Stylus都可以利用缩进代替花括号，并且空格有重要的意义。SASS保存为".sass"是缩进格式，保存为".scss"是非缩进格式。SASS一般使用".scss"扩展名。LESS的扩展名为".less"，Stylus的扩展名为".styl"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前端开发的历史和趋势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2357755"/>
            <a:ext cx="10858500" cy="3531870"/>
          </a:xfrm>
        </p:spPr>
        <p:txBody>
          <a:bodyPr>
            <a:normAutofit/>
          </a:bodyPr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1560" y="2958465"/>
            <a:ext cx="79254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 smtClean="0">
                <a:latin typeface="Arial" panose="020B0604020202020204" pitchFamily="34" charset="0"/>
                <a:ea typeface="微软雅黑" panose="020B0503020204020204" charset="-122"/>
              </a:rPr>
              <a:t>前后端不分 -&gt; 前后端分离 -&gt; 全栈工程师</a:t>
            </a:r>
            <a:endParaRPr lang="zh-CN" altLang="en-US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版本管理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25507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smtClean="0">
                <a:latin typeface="+mn-lt"/>
                <a:ea typeface="+mn-ea"/>
              </a:rPr>
              <a:t>Git</a:t>
            </a:r>
            <a:r>
              <a:rPr lang="en-US" altLang="zh-CN" sz="2800" b="1" smtClean="0">
                <a:latin typeface="+mn-lt"/>
                <a:ea typeface="+mn-ea"/>
              </a:rPr>
              <a:t> </a:t>
            </a:r>
            <a:r>
              <a:rPr lang="en-US" altLang="zh-CN" smtClean="0">
                <a:latin typeface="+mn-lt"/>
                <a:ea typeface="+mn-ea"/>
              </a:rPr>
              <a:t>: 本地版本管理的机制.  github</a:t>
            </a:r>
            <a:r>
              <a:rPr lang="zh-CN" altLang="en-US" smtClean="0">
                <a:latin typeface="+mn-lt"/>
                <a:ea typeface="+mn-ea"/>
              </a:rPr>
              <a:t>、</a:t>
            </a:r>
            <a:r>
              <a:rPr lang="en-US" altLang="zh-CN" smtClean="0">
                <a:latin typeface="+mn-lt"/>
                <a:ea typeface="+mn-ea"/>
              </a:rPr>
              <a:t>gitlab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mtClean="0">
                <a:latin typeface="+mn-lt"/>
                <a:ea typeface="+mn-ea"/>
              </a:rPr>
              <a:t>SVN : 远程中心的版本管理机制.</a:t>
            </a:r>
            <a:endParaRPr 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调试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8530" y="1320165"/>
            <a:ext cx="10586720" cy="22002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Chrome</a:t>
            </a:r>
            <a:r>
              <a:rPr lang="zh-CN" altLang="en-US" smtClean="0">
                <a:latin typeface="+mn-lt"/>
                <a:ea typeface="+mn-ea"/>
              </a:rPr>
              <a:t>控制台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firebug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npm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bower</a:t>
            </a:r>
            <a:endParaRPr lang="en-US" altLang="zh-CN" smtClean="0">
              <a:latin typeface="+mn-lt"/>
              <a:ea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 </a:t>
            </a:r>
            <a:r>
              <a:rPr lang="en-US" altLang="zh-CN" dirty="0">
                <a:latin typeface="+mj-lt"/>
                <a:ea typeface="+mj-ea"/>
              </a:rPr>
              <a:t>NPM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NPM 是随同NodeJS一起安装的包管理工具，能解决NodeJS代码部署上的很多问题，常见的使用场景有以下几种：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允许用户从NPM服务器下载别人编写的</a:t>
            </a:r>
            <a:r>
              <a:rPr lang="en-US" altLang="zh-CN" sz="2000" u="sng" smtClean="0">
                <a:latin typeface="+mn-lt"/>
                <a:ea typeface="+mn-ea"/>
              </a:rPr>
              <a:t>第三方包</a:t>
            </a:r>
            <a:r>
              <a:rPr lang="en-US" altLang="zh-CN" sz="2000" smtClean="0">
                <a:latin typeface="+mn-lt"/>
                <a:ea typeface="+mn-ea"/>
              </a:rPr>
              <a:t>到本地使用。</a:t>
            </a:r>
            <a:endParaRPr lang="en-US" altLang="zh-CN" sz="20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允许用户从NPM服务器下载并安装别人编写的</a:t>
            </a:r>
            <a:r>
              <a:rPr lang="en-US" altLang="zh-CN" sz="2000" u="sng" smtClean="0">
                <a:latin typeface="+mn-lt"/>
                <a:ea typeface="+mn-ea"/>
              </a:rPr>
              <a:t>命令行程序</a:t>
            </a:r>
            <a:r>
              <a:rPr lang="en-US" altLang="zh-CN" sz="2000" smtClean="0">
                <a:latin typeface="+mn-lt"/>
                <a:ea typeface="+mn-ea"/>
              </a:rPr>
              <a:t>到本地使用。</a:t>
            </a:r>
            <a:endParaRPr lang="en-US" altLang="zh-CN" sz="2000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smtClean="0">
                <a:latin typeface="+mn-lt"/>
                <a:ea typeface="+mn-ea"/>
              </a:rPr>
              <a:t>允许用户将自己编写的</a:t>
            </a:r>
            <a:r>
              <a:rPr lang="en-US" altLang="zh-CN" sz="2000" u="sng" smtClean="0">
                <a:latin typeface="+mn-lt"/>
                <a:ea typeface="+mn-ea"/>
              </a:rPr>
              <a:t>包或命令行程序</a:t>
            </a:r>
            <a:r>
              <a:rPr lang="en-US" altLang="zh-CN" sz="2000" smtClean="0">
                <a:latin typeface="+mn-lt"/>
                <a:ea typeface="+mn-ea"/>
              </a:rPr>
              <a:t>上传到NPM服务器供别人使用。</a:t>
            </a:r>
            <a:endParaRPr lang="en-US" altLang="zh-CN" sz="200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生态系统 </a:t>
            </a:r>
            <a:r>
              <a:rPr lang="en-US" altLang="zh-CN" smtClean="0">
                <a:latin typeface="+mn-lt"/>
                <a:ea typeface="+mn-ea"/>
                <a:sym typeface="+mn-ea"/>
              </a:rPr>
              <a:t>Bower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7130" y="730250"/>
            <a:ext cx="10358120" cy="4395470"/>
          </a:xfrm>
        </p:spPr>
        <p:txBody>
          <a:bodyPr>
            <a:normAutofit/>
          </a:bodyPr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   Bower是一个客户端技术的软件包管理器，它可用于搜索、安装和卸载如JavaScript、HTML、CSS之类的网络资源。其他一些建立在Bower基础之上的开发工具，如YeoMan和Grunt。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自动化测试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35050" y="1231265"/>
            <a:ext cx="10358120" cy="4395470"/>
          </a:xfrm>
        </p:spPr>
        <p:txBody>
          <a:bodyPr>
            <a:normAutofit fontScale="90000"/>
          </a:bodyPr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在业务较为稳定的情况下，可以通过自动化测试来减少测试的事件，但需求较多的时候，维护测试用例的成本会很高，可能用自动化测试会起到反效果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  <a:sym typeface="+mn-ea"/>
              </a:rPr>
              <a:t>M</a:t>
            </a:r>
            <a:r>
              <a:rPr lang="zh-CN" altLang="en-US" smtClean="0">
                <a:latin typeface="+mn-lt"/>
                <a:ea typeface="+mn-ea"/>
                <a:sym typeface="+mn-ea"/>
              </a:rPr>
              <a:t>ocha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>
                <a:sym typeface="+mn-ea"/>
              </a:rPr>
              <a:t>Karma</a:t>
            </a:r>
            <a:endParaRPr lang="zh-CN" altLang="en-US" smtClean="0">
              <a:latin typeface="+mn-lt"/>
              <a:ea typeface="+mn-ea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mtClean="0">
                <a:latin typeface="+mn-lt"/>
                <a:ea typeface="+mn-ea"/>
              </a:rPr>
              <a:t>J</a:t>
            </a:r>
            <a:r>
              <a:rPr lang="zh-CN" altLang="en-US" smtClean="0">
                <a:latin typeface="+mn-lt"/>
                <a:ea typeface="+mn-ea"/>
              </a:rPr>
              <a:t>asmine</a:t>
            </a:r>
            <a:endParaRPr lang="zh-CN" altLang="en-US" smtClean="0">
              <a:latin typeface="+mn-lt"/>
              <a:ea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4713717" y="2561546"/>
            <a:ext cx="2746228" cy="1649411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rgbClr val="F45C0A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 smtClean="0">
                <a:solidFill>
                  <a:srgbClr val="FFFFFF"/>
                </a:solidFill>
              </a:rPr>
              <a:t>运行环境</a:t>
            </a:r>
            <a:endParaRPr lang="zh-CN" altLang="en-US" sz="3600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  <a:sym typeface="+mn-ea"/>
              </a:rPr>
              <a:t>前端知识框架</a:t>
            </a:r>
            <a:endParaRPr lang="en-US" altLang="zh-CN" dirty="0" smtClean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140460" y="1024890"/>
            <a:ext cx="10384790" cy="369760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en-US" altLang="zh-CN" sz="3200"/>
              <a:t>   </a:t>
            </a:r>
            <a:r>
              <a:rPr lang="zh-CN" altLang="en-US" sz="3200"/>
              <a:t>浏览器环境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 Node</a:t>
            </a:r>
            <a:r>
              <a:rPr lang="zh-CN" altLang="en-US" sz="3200"/>
              <a:t>环境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96645" y="1428750"/>
            <a:ext cx="10384790" cy="369760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 </a:t>
            </a:r>
            <a:r>
              <a:rPr lang="zh-CN" altLang="en-US" sz="3200"/>
              <a:t>浏览器兼容性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响应式布局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web</a:t>
            </a:r>
            <a:r>
              <a:rPr lang="zh-CN" altLang="en-US" sz="3200"/>
              <a:t>安全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性能优化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</a:t>
            </a:r>
            <a:r>
              <a:rPr lang="en-US" altLang="zh-CN" dirty="0">
                <a:latin typeface="+mj-lt"/>
                <a:ea typeface="+mj-ea"/>
              </a:rPr>
              <a:t>web</a:t>
            </a:r>
            <a:r>
              <a:rPr lang="zh-CN" altLang="en-US" dirty="0">
                <a:latin typeface="+mj-lt"/>
                <a:ea typeface="+mj-ea"/>
              </a:rPr>
              <a:t>安全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1096645" y="1428750"/>
            <a:ext cx="10384790" cy="4399915"/>
          </a:xfrm>
        </p:spPr>
        <p:txBody>
          <a:bodyPr>
            <a:normAutofit fontScale="6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 </a:t>
            </a:r>
            <a:r>
              <a:rPr lang="zh-CN" altLang="en-US" sz="3200"/>
              <a:t>同源策略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XSS</a:t>
            </a:r>
            <a:r>
              <a:rPr lang="zh-CN" altLang="en-US" sz="3200"/>
              <a:t>跨站点攻击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CSRF</a:t>
            </a:r>
            <a:r>
              <a:rPr lang="zh-CN" altLang="en-US" sz="3200"/>
              <a:t>跨站点请求伪造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 点击劫持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SQL</a:t>
            </a:r>
            <a:r>
              <a:rPr lang="zh-CN" altLang="en-US" sz="3200"/>
              <a:t>注入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...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00100" y="1000760"/>
            <a:ext cx="4262755" cy="89281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4868A2"/>
                </a:solidFill>
                <a:latin typeface="+mj-lt"/>
                <a:ea typeface="+mj-ea"/>
              </a:rPr>
              <a:t>什么是前端</a:t>
            </a:r>
            <a:endParaRPr lang="zh-CN" altLang="en-US" sz="4000" dirty="0">
              <a:solidFill>
                <a:srgbClr val="4868A2"/>
              </a:solidFill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0102" y="2411382"/>
            <a:ext cx="4262438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aseline="0"/>
            </a:lvl1pPr>
            <a:lvl2pPr marL="35560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baseline="0">
                <a:latin typeface="幼圆" panose="02010509060101010101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/>
              <a:t>前端：针对浏览器的开发，代码在浏览器运行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后端：针对服务器的开发，代码在服务器运行</a:t>
            </a:r>
            <a:endParaRPr lang="zh-CN" altLang="en-US" smtClean="0"/>
          </a:p>
        </p:txBody>
      </p:sp>
      <p:pic>
        <p:nvPicPr>
          <p:cNvPr id="4" name="图片 3" descr="front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1530985"/>
            <a:ext cx="6571615" cy="3428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运行环境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浏览器环境 性能优化</a:t>
            </a:r>
            <a:endParaRPr lang="en-US" dirty="0">
              <a:latin typeface="+mj-lt"/>
              <a:ea typeface="+mj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956310" y="1288415"/>
            <a:ext cx="10384790" cy="5312410"/>
          </a:xfrm>
        </p:spPr>
        <p:txBody>
          <a:bodyPr>
            <a:normAutofit fontScale="70000"/>
          </a:bodyPr>
          <a:p>
            <a:pPr fontAlgn="auto">
              <a:lnSpc>
                <a:spcPct val="200000"/>
              </a:lnSpc>
            </a:pPr>
            <a:r>
              <a:rPr lang="en-US" altLang="zh-CN" sz="3200"/>
              <a:t> </a:t>
            </a:r>
            <a:r>
              <a:rPr lang="zh-CN" altLang="en-US" sz="3200"/>
              <a:t>压缩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css sprites</a:t>
            </a:r>
            <a:endParaRPr lang="en-US" altLang="zh-CN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合并 减少</a:t>
            </a:r>
            <a:r>
              <a:rPr lang="en-US" altLang="zh-CN" sz="3200"/>
              <a:t>http</a:t>
            </a:r>
            <a:r>
              <a:rPr lang="zh-CN" altLang="en-US" sz="3200"/>
              <a:t>请求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缓存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CDN</a:t>
            </a:r>
            <a:endParaRPr lang="en-US" altLang="zh-CN" sz="3200"/>
          </a:p>
          <a:p>
            <a:pPr fontAlgn="auto">
              <a:lnSpc>
                <a:spcPct val="200000"/>
              </a:lnSpc>
            </a:pPr>
            <a:r>
              <a:rPr lang="zh-CN" altLang="en-US" sz="3200"/>
              <a:t> 避免重定向</a:t>
            </a:r>
            <a:endParaRPr lang="zh-CN" altLang="en-US" sz="3200"/>
          </a:p>
          <a:p>
            <a:pPr fontAlgn="auto">
              <a:lnSpc>
                <a:spcPct val="200000"/>
              </a:lnSpc>
            </a:pPr>
            <a:r>
              <a:rPr lang="en-US" altLang="zh-CN" sz="3200"/>
              <a:t>   ...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前后端不分的时代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互联网发展的早期，前后端开发是一体的，前端代码是后端代码的一部分。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后端收到浏览器的请求</a:t>
            </a:r>
            <a:endParaRPr lang="en-US" altLang="zh-CN" sz="20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9720" y="3529330"/>
            <a:ext cx="1706880" cy="770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生成静态页面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10405" y="3683000"/>
            <a:ext cx="3445510" cy="201930"/>
            <a:chOff x="5816" y="5814"/>
            <a:chExt cx="5426" cy="318"/>
          </a:xfrm>
        </p:grpSpPr>
        <p:sp>
          <p:nvSpPr>
            <p:cNvPr id="135" name=" 135"/>
            <p:cNvSpPr/>
            <p:nvPr/>
          </p:nvSpPr>
          <p:spPr>
            <a:xfrm>
              <a:off x="5816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 135"/>
            <p:cNvSpPr/>
            <p:nvPr/>
          </p:nvSpPr>
          <p:spPr>
            <a:xfrm>
              <a:off x="10274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062595" y="3529330"/>
            <a:ext cx="170688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发送到浏览器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400" smtClean="0">
              <a:latin typeface="+mn-lt"/>
              <a:ea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前端工程师的角色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4144010"/>
          </a:xfrm>
        </p:spPr>
        <p:txBody>
          <a:bodyPr/>
          <a:lstStyle/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Model（模型层）：提供/保存数据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Controller（控制层）：数据处理，实现业务逻辑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View（视图层）：展示数据，提供用户界面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</a:t>
            </a:r>
            <a:r>
              <a:rPr lang="en-US" altLang="zh-CN" smtClean="0">
                <a:latin typeface="+mn-lt"/>
                <a:ea typeface="+mn-ea"/>
              </a:rPr>
              <a:t>前端只是后端 MVC 的 </a:t>
            </a:r>
            <a:r>
              <a:rPr lang="en-US" altLang="zh-CN" sz="2800" b="1" i="1" smtClean="0">
                <a:latin typeface="+mn-lt"/>
                <a:ea typeface="+mn-ea"/>
              </a:rPr>
              <a:t>V</a:t>
            </a:r>
            <a:r>
              <a:rPr lang="en-US" altLang="zh-CN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模板工程师，负责编写页面模板。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Ajax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AJAX 即“Asynchronous Javascript And XML”（异步JavaScript和XML）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前端不再是后端的模板，可以独立得到各种数据。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Web 2.0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6285" y="1068705"/>
            <a:ext cx="10858500" cy="44259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Ajax 技术促成了 Web 2.0 的诞生。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1.0：静态网页，纯内容展示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2.0：动态网页，富交互，前端数据处理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8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10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1"/>
  <p:tag name="KSO_WM_TEMPLATE_CATEGORY" val="custom"/>
  <p:tag name="KSO_WM_TEMPLATE_INDEX" val="160107"/>
</p:tagLst>
</file>

<file path=ppt/tags/tag11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107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2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2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107_8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7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3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6"/>
  <p:tag name="KSO_WM_TEMPLATE_CATEGORY" val="custom"/>
  <p:tag name="KSO_WM_TEMPLATE_INDEX" val="160107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107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107_8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6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7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8"/>
  <p:tag name="KSO_WM_SLIDE_INDEX" val="8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70*197"/>
  <p:tag name="KSO_WM_SLIDE_SIZE" val="442*175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4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2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5"/>
  <p:tag name="KSO_WM_SLIDE_SIZE" val="847*425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MH" val="20151014092127"/>
  <p:tag name="MH_LIBRARY" val="GRAPHIC"/>
  <p:tag name="MH_ORDER" val="Freeform 3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MH" val="20151014092127"/>
  <p:tag name="MH_LIBRARY" val="GRAPHIC"/>
  <p:tag name="MH_ORDER" val="Freeform 34"/>
</p:tagLst>
</file>

<file path=ppt/tags/tag4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.xml><?xml version="1.0" encoding="utf-8"?>
<p:tagLst xmlns:p="http://schemas.openxmlformats.org/presentationml/2006/main">
  <p:tag name="MH" val="20151014092127"/>
  <p:tag name="MH_LIBRARY" val="GRAPHIC"/>
  <p:tag name="MH_ORDER" val="Freeform 3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MH" val="20151014092127"/>
  <p:tag name="MH_LIBRARY" val="GRAPHIC"/>
  <p:tag name="MH_ORDER" val="Freeform 38"/>
</p:tagLst>
</file>

<file path=ppt/tags/tag6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88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1"/>
  <p:tag name="KSO_WM_UNIT_TYPE" val="m_i"/>
  <p:tag name="KSO_WM_UNIT_INDEX" val="1_1"/>
  <p:tag name="KSO_WM_UNIT_ID" val="custom160107_16*m_i*1_1"/>
  <p:tag name="KSO_WM_UNIT_CLEAR" val="1"/>
  <p:tag name="KSO_WM_UNIT_LAYERLEVEL" val="1_1"/>
  <p:tag name="KSO_WM_DIAGRAM_GROUP_CODE" val="m1-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3、8、14、18、23、24、25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6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2"/>
  <p:tag name="KSO_WM_UNIT_TYPE" val="m_i"/>
  <p:tag name="KSO_WM_UNIT_INDEX" val="1_2"/>
  <p:tag name="KSO_WM_UNIT_ID" val="custom160107_16*m_i*1_2"/>
  <p:tag name="KSO_WM_UNIT_CLEAR" val="1"/>
  <p:tag name="KSO_WM_UNIT_LAYERLEVEL" val="1_1"/>
  <p:tag name="KSO_WM_DIAGRAM_GROUP_CODE" val="m1-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2"/>
  <p:tag name="KSO_WM_UNIT_TYPE" val="m_h_f"/>
  <p:tag name="KSO_WM_UNIT_INDEX" val="1_2_1"/>
  <p:tag name="KSO_WM_UNIT_ID" val="custom160107_16*m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4"/>
  <p:tag name="KSO_WM_UNIT_TYPE" val="m_h_f"/>
  <p:tag name="KSO_WM_UNIT_INDEX" val="1_3_1"/>
  <p:tag name="KSO_WM_UNIT_ID" val="custom160107_16*m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4"/>
  <p:tag name="KSO_WM_UNIT_TYPE" val="m_i"/>
  <p:tag name="KSO_WM_UNIT_INDEX" val="1_3"/>
  <p:tag name="KSO_WM_UNIT_ID" val="custom160107_16*m_i*1_3"/>
  <p:tag name="KSO_WM_UNIT_CLEAR" val="1"/>
  <p:tag name="KSO_WM_UNIT_LAYERLEVEL" val="1_1"/>
  <p:tag name="KSO_WM_DIAGRAM_GROUP_CODE" val="m1-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5"/>
  <p:tag name="KSO_WM_UNIT_TYPE" val="m_h_f"/>
  <p:tag name="KSO_WM_UNIT_INDEX" val="1_4_1"/>
  <p:tag name="KSO_WM_UNIT_ID" val="custom160107_16*m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75*181"/>
  <p:tag name="KSO_WM_SLIDE_SIZE" val="382*254"/>
  <p:tag name="KSO_WM_DIAGRAM_GROUP_CODE" val="m1-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3*m_h_f*1_1_1"/>
  <p:tag name="KSO_WM_UNIT_CLEAR" val="1"/>
  <p:tag name="KSO_WM_UNIT_LAYERLEVEL" val="1_1_1"/>
  <p:tag name="KSO_WM_UNIT_VALUE" val="55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FILL_FORE_SCHEMECOLOR_INDEX" val="5"/>
  <p:tag name="KSO_WM_UNI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3651</Words>
  <Application>WPS 演示</Application>
  <PresentationFormat>宽屏</PresentationFormat>
  <Paragraphs>380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Arial Unicode MS</vt:lpstr>
      <vt:lpstr>Calibri</vt:lpstr>
      <vt:lpstr>1_A000120140530A99PPBG</vt:lpstr>
      <vt:lpstr>前端入门技术分享</vt:lpstr>
      <vt:lpstr>PowerPoint 演示文稿</vt:lpstr>
      <vt:lpstr>PowerPoint 演示文稿</vt:lpstr>
      <vt:lpstr>全栈工程师</vt:lpstr>
      <vt:lpstr>什么是前端</vt:lpstr>
      <vt:lpstr>前后端不分的时代</vt:lpstr>
      <vt:lpstr>前端工程师的角色</vt:lpstr>
      <vt:lpstr>Ajax</vt:lpstr>
      <vt:lpstr>Web 2.0</vt:lpstr>
      <vt:lpstr>前端 MVC 框架</vt:lpstr>
      <vt:lpstr>MVVM 模式</vt:lpstr>
      <vt:lpstr>MVVM 模式</vt:lpstr>
      <vt:lpstr>SPA</vt:lpstr>
      <vt:lpstr>单页应用的架构</vt:lpstr>
      <vt:lpstr>Angular</vt:lpstr>
      <vt:lpstr>示例：Angular 的双向绑定</vt:lpstr>
      <vt:lpstr>Vue</vt:lpstr>
      <vt:lpstr>示例：Vue 的双向绑定</vt:lpstr>
      <vt:lpstr>前后端分离</vt:lpstr>
      <vt:lpstr>REST 接口</vt:lpstr>
      <vt:lpstr>Node</vt:lpstr>
      <vt:lpstr>Node 的意义</vt:lpstr>
      <vt:lpstr>全栈工程师</vt:lpstr>
      <vt:lpstr>PowerPoint 演示文稿</vt:lpstr>
      <vt:lpstr>PowerPoint 演示文稿</vt:lpstr>
      <vt:lpstr>PowerPoint 演示文稿</vt:lpstr>
      <vt:lpstr>理论知识</vt:lpstr>
      <vt:lpstr>http标准</vt:lpstr>
      <vt:lpstr>W3C标准</vt:lpstr>
      <vt:lpstr>ECMAScript</vt:lpstr>
      <vt:lpstr>PowerPoint 演示文稿</vt:lpstr>
      <vt:lpstr>框架和类库</vt:lpstr>
      <vt:lpstr>PowerPoint 演示文稿</vt:lpstr>
      <vt:lpstr>编码开发  --开发工具</vt:lpstr>
      <vt:lpstr>编码开发  --前端构建工具</vt:lpstr>
      <vt:lpstr>编码开发  --模块化方案</vt:lpstr>
      <vt:lpstr>提升开发效率</vt:lpstr>
      <vt:lpstr>编码开发  --Css预处理器</vt:lpstr>
      <vt:lpstr>编码开发  --Css预处理器</vt:lpstr>
      <vt:lpstr>编码开发  --版本管理</vt:lpstr>
      <vt:lpstr>编码开发  --调试</vt:lpstr>
      <vt:lpstr>编码开发  --生态系统</vt:lpstr>
      <vt:lpstr>编码开发  --生态系统 NPM</vt:lpstr>
      <vt:lpstr>编码开发  --生态系统 Bower</vt:lpstr>
      <vt:lpstr>编码开发  --自动化测试</vt:lpstr>
      <vt:lpstr>PowerPoint 演示文稿</vt:lpstr>
      <vt:lpstr>运行环境  </vt:lpstr>
      <vt:lpstr>运行环境 --浏览器环境 </vt:lpstr>
      <vt:lpstr>运行环境 --浏览器环境 web安全</vt:lpstr>
      <vt:lpstr>运行环境 --浏览器环境 性能优化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lulin</dc:creator>
  <cp:lastModifiedBy>lulin</cp:lastModifiedBy>
  <cp:revision>121</cp:revision>
  <dcterms:created xsi:type="dcterms:W3CDTF">2015-05-05T08:02:00Z</dcterms:created>
  <dcterms:modified xsi:type="dcterms:W3CDTF">2017-08-15T10:17:30Z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