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4" r:id="rId26"/>
    <p:sldId id="285" r:id="rId27"/>
    <p:sldId id="305" r:id="rId28"/>
    <p:sldId id="281" r:id="rId29"/>
    <p:sldId id="282" r:id="rId30"/>
    <p:sldId id="283" r:id="rId31"/>
    <p:sldId id="286" r:id="rId32"/>
    <p:sldId id="306" r:id="rId33"/>
    <p:sldId id="287" r:id="rId34"/>
    <p:sldId id="307" r:id="rId35"/>
    <p:sldId id="288" r:id="rId36"/>
    <p:sldId id="294" r:id="rId37"/>
    <p:sldId id="289" r:id="rId38"/>
    <p:sldId id="293" r:id="rId39"/>
    <p:sldId id="302" r:id="rId40"/>
    <p:sldId id="30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8" r:id="rId49"/>
    <p:sldId id="309" r:id="rId50"/>
    <p:sldId id="310" r:id="rId51"/>
    <p:sldId id="311" r:id="rId52"/>
    <p:sldId id="312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7669" y="-26504"/>
            <a:ext cx="12209669" cy="6897754"/>
            <a:chOff x="-17669" y="-26504"/>
            <a:chExt cx="12209669" cy="689775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-17669" y="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6297" t="22727" r="28803" b="23485"/>
            <a:stretch>
              <a:fillRect/>
            </a:stretch>
          </p:blipFill>
          <p:spPr>
            <a:xfrm>
              <a:off x="3060700" y="1282700"/>
              <a:ext cx="5384800" cy="45085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6800" y="1018800"/>
            <a:ext cx="5018400" cy="4464000"/>
          </a:xfrm>
        </p:spPr>
        <p:txBody>
          <a:bodyPr anchor="b">
            <a:prstTxWarp prst="textArchUp">
              <a:avLst>
                <a:gd name="adj" fmla="val 11017504"/>
              </a:avLst>
            </a:prstTxWarp>
          </a:bodyPr>
          <a:lstStyle>
            <a:lvl1pPr algn="ctr">
              <a:defRPr sz="4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6800" y="4791600"/>
            <a:ext cx="3168000" cy="1090800"/>
          </a:xfrm>
        </p:spPr>
        <p:txBody>
          <a:bodyPr anchor="ctr" anchorCtr="0">
            <a:prstTxWarp prst="textArchDown">
              <a:avLst/>
            </a:prstTxWarp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179167"/>
            <a:ext cx="11037878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/>
            </a:lvl3pPr>
            <a:lvl4pPr marL="1080135">
              <a:spcBef>
                <a:spcPts val="300"/>
              </a:spcBef>
              <a:spcAft>
                <a:spcPts val="300"/>
              </a:spcAft>
              <a:defRPr/>
            </a:lvl4pPr>
            <a:lvl5pPr marL="1440180">
              <a:spcBef>
                <a:spcPts val="300"/>
              </a:spcBef>
              <a:spcAft>
                <a:spcPts val="300"/>
              </a:spcAft>
              <a:defRPr/>
            </a:lvl5pPr>
            <a:lvl6pPr marL="1800225"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MH_Others_1"/>
          <p:cNvSpPr/>
          <p:nvPr>
            <p:custDataLst>
              <p:tags r:id="rId4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2" name="MH_Number"/>
          <p:cNvSpPr/>
          <p:nvPr>
            <p:custDataLst>
              <p:tags r:id="rId5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53615" y="170642"/>
            <a:ext cx="11330345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45941" y="1098829"/>
            <a:ext cx="5080000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49895" y="1098829"/>
            <a:ext cx="5094116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9490" y="1014056"/>
            <a:ext cx="11253019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971" y="2578608"/>
            <a:ext cx="5157787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3971" y="3224402"/>
            <a:ext cx="5157787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82" y="2578608"/>
            <a:ext cx="5183188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6382" y="3224402"/>
            <a:ext cx="5183188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5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6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875133" y="1152939"/>
            <a:ext cx="4284380" cy="1050233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354487" y="114113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75133" y="2203172"/>
            <a:ext cx="428437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654202"/>
            <a:ext cx="11400508" cy="5706351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10487891" y="896407"/>
            <a:ext cx="1003708" cy="5286095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06582" y="896407"/>
            <a:ext cx="9573491" cy="5286095"/>
          </a:xfrm>
        </p:spPr>
        <p:txBody>
          <a:bodyPr vert="eaVert"/>
          <a:lstStyle>
            <a:lvl2pPr marL="0" marR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microsoft.com/office/2007/relationships/hdphoto" Target="../media/hdphoto2.wdp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5112" y="996999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575973"/>
            <a:ext cx="41148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6750" y="1024710"/>
            <a:ext cx="10858500" cy="508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effectLst/>
          <a:latin typeface="Arial" panose="020B0604020202020204" pitchFamily="34" charset="0"/>
          <a:ea typeface="黑体" panose="02010609060101010101" charset="-122"/>
          <a:cs typeface="+mj-cs"/>
        </a:defRPr>
      </a:lvl1pPr>
    </p:titleStyle>
    <p:bodyStyle>
      <a:lvl1pPr marL="357505" indent="-35750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</a:defRPr>
      </a:lvl1pPr>
      <a:lvl2pPr marL="355600" indent="-28575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SzPct val="70000"/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幼圆" panose="02010509060101010101" pitchFamily="49" charset="-122"/>
          <a:ea typeface="黑体" panose="02010609060101010101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3" Type="http://schemas.openxmlformats.org/officeDocument/2006/relationships/image" Target="../media/image9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3" Type="http://schemas.openxmlformats.org/officeDocument/2006/relationships/image" Target="../media/image12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3" Type="http://schemas.openxmlformats.org/officeDocument/2006/relationships/image" Target="../media/image15.pn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20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notesSlide" Target="../notesSlides/notesSlide2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image" Target="../media/image21.png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24.xml"/><Relationship Id="rId2" Type="http://schemas.openxmlformats.org/officeDocument/2006/relationships/image" Target="../media/image22.jpeg"/><Relationship Id="rId1" Type="http://schemas.openxmlformats.org/officeDocument/2006/relationships/tags" Target="../tags/tag123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3" Type="http://schemas.openxmlformats.org/officeDocument/2006/relationships/image" Target="../media/image8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da-DK" dirty="0" smtClean="0">
                <a:latin typeface="+mj-lt"/>
                <a:ea typeface="+mj-ea"/>
              </a:rPr>
              <a:t>前端入门技术分享</a:t>
            </a:r>
            <a:endParaRPr lang="zh-CN" altLang="da-DK" dirty="0" smtClean="0">
              <a:latin typeface="+mj-lt"/>
              <a:ea typeface="+mj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da-DK" dirty="0" smtClean="0">
                <a:latin typeface="+mn-lt"/>
                <a:ea typeface="+mn-ea"/>
              </a:rPr>
              <a:t>路琳  基础应用组  </a:t>
            </a:r>
            <a:r>
              <a:rPr lang="en-US" altLang="zh-CN" dirty="0" smtClean="0">
                <a:latin typeface="+mn-lt"/>
                <a:ea typeface="+mn-ea"/>
              </a:rPr>
              <a:t>2017.8</a:t>
            </a:r>
            <a:endParaRPr lang="en-US" altLang="zh-CN" dirty="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MVVM 模式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88390" y="1024890"/>
            <a:ext cx="10436860" cy="50844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另一些框架提出 MVVM 模式，用 View Model 代替 Controller。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Model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View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View-Model：简化的 Controller，唯一作用就是为 View 提供处理好的数       据，不含其他逻辑。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z="20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  <a:sym typeface="+mn-ea"/>
              </a:rPr>
              <a:t>MVVM 模式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2212975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本质：view 绑定 view-model，视图与数据模型强耦合。数据的变化实时反映在 view 上，不需要手动处理。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mvv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20" y="3018790"/>
            <a:ext cx="7333615" cy="2190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SPA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1378585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SPA  =  Single-page application</a:t>
            </a:r>
            <a:r>
              <a:rPr lang="en-US" altLang="zh-CN" sz="2000" smtClean="0">
                <a:latin typeface="+mn-lt"/>
                <a:ea typeface="+mn-ea"/>
              </a:rPr>
              <a:t>  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84275" y="2403475"/>
            <a:ext cx="2806700" cy="137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    读写数据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 切换视图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 用户交互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3" name="内容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66750" y="4312920"/>
            <a:ext cx="10858500" cy="137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       2010年后，前端工程师从开发页面，变成了开发“前端应用”（跑在浏览器里面的应用程序）。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单页应用的架构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architecture-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" y="1923415"/>
            <a:ext cx="10058400" cy="1818640"/>
          </a:xfrm>
          <a:prstGeom prst="rect">
            <a:avLst/>
          </a:prstGeom>
        </p:spPr>
      </p:pic>
      <p:pic>
        <p:nvPicPr>
          <p:cNvPr id="3" name="图片 2" descr="architecture-n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20" y="4202430"/>
            <a:ext cx="10058400" cy="1818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96560" y="1229360"/>
            <a:ext cx="11988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传统架构：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1780" y="5939155"/>
            <a:ext cx="18084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单页应用的架构：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Angular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2933700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Google 公司推出的 Angular 是最流行的 MVVM 前端框架。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z="2000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它的风格属于 HTML 语言的增强，核心概念是</a:t>
            </a:r>
            <a:r>
              <a:rPr lang="en-US" altLang="zh-CN" b="1" smtClean="0">
                <a:latin typeface="+mn-lt"/>
                <a:ea typeface="+mn-ea"/>
              </a:rPr>
              <a:t>双向绑定</a:t>
            </a:r>
            <a:r>
              <a:rPr lang="en-US" altLang="zh-CN" sz="2000" smtClean="0">
                <a:latin typeface="+mn-lt"/>
                <a:ea typeface="+mn-ea"/>
              </a:rPr>
              <a:t>。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angul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45" y="3785235"/>
            <a:ext cx="5202555" cy="1412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示例：Angular 的双向绑定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85" y="3953510"/>
            <a:ext cx="7371715" cy="2286000"/>
          </a:xfrm>
          <a:prstGeom prst="rect">
            <a:avLst/>
          </a:prstGeom>
        </p:spPr>
      </p:pic>
      <p:pic>
        <p:nvPicPr>
          <p:cNvPr id="6" name="图片 5" descr="angular-dem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85" y="1675765"/>
            <a:ext cx="2799715" cy="1666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Vue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93825"/>
            <a:ext cx="10858500" cy="1378585"/>
          </a:xfrm>
        </p:spPr>
        <p:txBody>
          <a:bodyPr>
            <a:normAutofit fontScale="90000"/>
          </a:bodyPr>
          <a:p>
            <a:r>
              <a:rPr lang="en-US" altLang="zh-CN" smtClean="0">
                <a:latin typeface="+mn-lt"/>
                <a:ea typeface="+mn-ea"/>
              </a:rPr>
              <a:t>Vue.js 是现在很热门的一种前端 MVVM 框架。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它的基本思想与 Angular 类似，但是用法更简单，而且引入了响应式编程的概念。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vue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620" y="3188970"/>
            <a:ext cx="3523615" cy="3094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示例：Vue 的双向绑定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137858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Vue 的模板与数据，是双向绑定的。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vue-dem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70" y="2323465"/>
            <a:ext cx="4209415" cy="1104900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970" y="5112385"/>
            <a:ext cx="7895590" cy="1304925"/>
          </a:xfrm>
          <a:prstGeom prst="rect">
            <a:avLst/>
          </a:prstGeom>
        </p:spPr>
      </p:pic>
      <p:pic>
        <p:nvPicPr>
          <p:cNvPr id="8" name="图片 7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605" y="3933825"/>
            <a:ext cx="7894955" cy="9429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714615" y="4051935"/>
            <a:ext cx="14528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p>
            <a:pPr algn="ctr"/>
            <a:r>
              <a:rPr lang="en-US" altLang="zh-CN" sz="3600" b="1">
                <a:blipFill>
                  <a:blip r:embed="rId6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altLang="zh-CN" sz="3600" b="1">
              <a:blipFill>
                <a:blip r:embed="rId6"/>
                <a:tile tx="0" ty="0" sx="100000" sy="100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70216" y="5442585"/>
            <a:ext cx="74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p>
            <a:pPr algn="ctr"/>
            <a:r>
              <a:rPr lang="en-US" altLang="zh-CN" sz="3600" b="1">
                <a:blipFill>
                  <a:blip r:embed="rId6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</a:t>
            </a:r>
            <a:endParaRPr lang="en-US" altLang="zh-CN" sz="3600" b="1">
              <a:blipFill>
                <a:blip r:embed="rId6"/>
                <a:tile tx="0" ty="0" sx="100000" sy="100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前后端分离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75385" y="1739265"/>
            <a:ext cx="10439400" cy="137858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   Ajax -&gt; 前端应用兴起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智能手机 -&gt; 多终端支持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5850" y="3242945"/>
            <a:ext cx="7880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</a:rPr>
              <a:t>这两个原因，导致前端开发方式发生根本的变化。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</a:rPr>
              <a:t> 前端不再是后端 MVC 中的 V，而是单独的一层。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REST 接口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452183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前后端分离以后，它们之间通过接口通信。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后端暴露出接口，前端消费后端提供的数据。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后端接口一般是 REST 形式，前后端的通信协议一般是 HTTP。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1853535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4694495" y="2498970"/>
            <a:ext cx="5610648" cy="432048"/>
            <a:chOff x="4694495" y="1395884"/>
            <a:chExt cx="5610648" cy="432048"/>
          </a:xfrm>
        </p:grpSpPr>
        <p:sp>
          <p:nvSpPr>
            <p:cNvPr id="7" name="MH_Number_1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1395884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8" name="MH_Entry_1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1395884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前端开发的历史和趋势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4693860" y="3719135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 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前端知识框架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Node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58265"/>
            <a:ext cx="10858500" cy="293179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2009年，Node 项目诞生，它是服务器上的 JavaScript 运行环境。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Node = JavaScript + 操作系统 API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node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040" y="2847975"/>
            <a:ext cx="6096635" cy="304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Node 的意义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452183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JavaScript 成为服务器脚本语言，与 Python 和 Ruby 一样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JavaScript 成为唯一的浏览器和服务器都支持的语言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前端工程师可以编写后端程序了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全栈工程师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2357755"/>
            <a:ext cx="10858500" cy="3531870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传统前端技能：HTML、JavaScript、CSS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一门后端语言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移动端开发：iOS / Android / HTML5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其他技能：数据库、HTTP 等等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4570" y="1280795"/>
            <a:ext cx="565150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charset="-122"/>
              </a:rPr>
              <a:t>前后端不分 -&gt; 前后端分离 -&gt; 全栈工程师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2114791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694495" y="3655271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02</a:t>
              </a:r>
              <a:endParaRPr lang="en-US" altLang="zh-CN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  <a:sym typeface="+mn-ea"/>
                </a:rPr>
                <a:t>前端知识框架</a:t>
              </a:r>
              <a:endParaRPr lang="en-US" altLang="zh-CN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7084010" y="3682567"/>
            <a:ext cx="500480" cy="428691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271595" y="0"/>
                </a:moveTo>
                <a:lnTo>
                  <a:pt x="271595" y="198572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0" y="198572"/>
                </a:lnTo>
                <a:lnTo>
                  <a:pt x="67899" y="198572"/>
                </a:lnTo>
                <a:lnTo>
                  <a:pt x="67899" y="0"/>
                </a:lnTo>
                <a:lnTo>
                  <a:pt x="27159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79429" tIns="0" rIns="79429" bIns="101848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MH_SubTitle_1"/>
          <p:cNvSpPr/>
          <p:nvPr>
            <p:custDataLst>
              <p:tags r:id="rId2"/>
            </p:custDataLst>
          </p:nvPr>
        </p:nvSpPr>
        <p:spPr>
          <a:xfrm>
            <a:off x="3498601" y="2293939"/>
            <a:ext cx="2018331" cy="121222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</a:rPr>
              <a:t>理论知识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5695382" y="2648787"/>
            <a:ext cx="426639" cy="502532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0" tIns="79429" rIns="101848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SubTitle_2"/>
          <p:cNvSpPr/>
          <p:nvPr>
            <p:custDataLst>
              <p:tags r:id="rId4"/>
            </p:custDataLst>
          </p:nvPr>
        </p:nvSpPr>
        <p:spPr>
          <a:xfrm>
            <a:off x="6325085" y="2293939"/>
            <a:ext cx="2018331" cy="121222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</a:rPr>
              <a:t>类库框架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22" name="MH_SubTitle_4"/>
          <p:cNvSpPr/>
          <p:nvPr>
            <p:custDataLst>
              <p:tags r:id="rId5"/>
            </p:custDataLst>
          </p:nvPr>
        </p:nvSpPr>
        <p:spPr>
          <a:xfrm>
            <a:off x="6325085" y="4314322"/>
            <a:ext cx="2018331" cy="121017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  <a:sym typeface="+mn-ea"/>
              </a:rPr>
              <a:t>编码开发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25" name="MH_Other_4"/>
          <p:cNvSpPr/>
          <p:nvPr>
            <p:custDataLst>
              <p:tags r:id="rId6"/>
            </p:custDataLst>
          </p:nvPr>
        </p:nvSpPr>
        <p:spPr>
          <a:xfrm>
            <a:off x="5719997" y="4669171"/>
            <a:ext cx="426639" cy="500481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339494" y="317715"/>
                </a:moveTo>
                <a:lnTo>
                  <a:pt x="169747" y="317715"/>
                </a:lnTo>
                <a:lnTo>
                  <a:pt x="169747" y="397144"/>
                </a:lnTo>
                <a:lnTo>
                  <a:pt x="0" y="198572"/>
                </a:lnTo>
                <a:lnTo>
                  <a:pt x="169747" y="0"/>
                </a:lnTo>
                <a:lnTo>
                  <a:pt x="169747" y="79429"/>
                </a:lnTo>
                <a:lnTo>
                  <a:pt x="339494" y="79429"/>
                </a:lnTo>
                <a:lnTo>
                  <a:pt x="339494" y="31771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101847" tIns="79430" rIns="0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SubTitle_5"/>
          <p:cNvSpPr/>
          <p:nvPr>
            <p:custDataLst>
              <p:tags r:id="rId7"/>
            </p:custDataLst>
          </p:nvPr>
        </p:nvSpPr>
        <p:spPr>
          <a:xfrm>
            <a:off x="3498602" y="4314322"/>
            <a:ext cx="2018331" cy="121017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zh-CN" kern="0" dirty="0" smtClean="0">
                <a:solidFill>
                  <a:srgbClr val="FFFFFF"/>
                </a:solidFill>
              </a:rPr>
              <a:t>运行环境</a:t>
            </a:r>
            <a:endParaRPr lang="zh-CN" altLang="zh-CN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</a:rPr>
              <a:t>前端知识框架</a:t>
            </a:r>
            <a:endParaRPr lang="zh-CN" altLang="en-US" dirty="0" smtClean="0">
              <a:latin typeface="+mj-lt"/>
              <a:ea typeface="+mj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</a:rPr>
              <a:t>理论知识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理论知识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" y="2118995"/>
            <a:ext cx="4657725" cy="303847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496175" y="1867535"/>
            <a:ext cx="3324860" cy="31229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zh-CN" altLang="en-US" smtClean="0">
                <a:latin typeface="+mn-lt"/>
                <a:ea typeface="+mn-ea"/>
              </a:rPr>
              <a:t>硬知识</a:t>
            </a:r>
            <a:r>
              <a:rPr lang="en-US" altLang="zh-CN" smtClean="0">
                <a:latin typeface="+mn-lt"/>
                <a:ea typeface="+mn-ea"/>
              </a:rPr>
              <a:t>: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http</a:t>
            </a:r>
            <a:r>
              <a:rPr lang="zh-CN" altLang="en-US" sz="2000" smtClean="0">
                <a:latin typeface="+mn-lt"/>
                <a:ea typeface="+mn-ea"/>
              </a:rPr>
              <a:t>标准</a:t>
            </a:r>
            <a:endParaRPr lang="zh-CN" altLang="en-US" sz="2000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W3C</a:t>
            </a:r>
            <a:r>
              <a:rPr lang="zh-CN" altLang="en-US" sz="2000" smtClean="0">
                <a:latin typeface="+mn-lt"/>
                <a:ea typeface="+mn-ea"/>
              </a:rPr>
              <a:t>标准</a:t>
            </a:r>
            <a:endParaRPr lang="zh-CN" altLang="en-US" sz="2000" smtClean="0">
              <a:latin typeface="+mn-lt"/>
              <a:ea typeface="+mn-ea"/>
            </a:endParaRPr>
          </a:p>
          <a:p>
            <a:r>
              <a:rPr lang="zh-CN" altLang="en-US" sz="2000" smtClean="0">
                <a:latin typeface="+mn-lt"/>
                <a:ea typeface="+mn-ea"/>
              </a:rPr>
              <a:t>ECMAScript标准</a:t>
            </a:r>
            <a:endParaRPr lang="zh-CN" altLang="en-US" sz="2000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http</a:t>
            </a:r>
            <a:r>
              <a:rPr lang="zh-CN" altLang="en-US" dirty="0">
                <a:latin typeface="+mj-lt"/>
                <a:ea typeface="+mj-ea"/>
              </a:rPr>
              <a:t>标准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15365"/>
            <a:ext cx="10858500" cy="1589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    浏览器要从服务端获取网页，网页也可能将信息再提交给服务器，这其中都有http的连接。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56285" y="2409190"/>
            <a:ext cx="10858500" cy="351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请求的过程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状态码的意义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头部信息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cookie</a:t>
            </a:r>
            <a:r>
              <a:rPr lang="zh-CN" altLang="en-US" smtClean="0">
                <a:latin typeface="+mn-lt"/>
                <a:ea typeface="+mn-ea"/>
              </a:rPr>
              <a:t>状态管理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zh-CN" altLang="en-US" smtClean="0">
                <a:latin typeface="+mn-lt"/>
                <a:ea typeface="+mn-ea"/>
              </a:rPr>
              <a:t>方法   </a:t>
            </a:r>
            <a:r>
              <a:rPr lang="en-US" altLang="zh-CN" smtClean="0">
                <a:latin typeface="+mn-lt"/>
                <a:ea typeface="+mn-ea"/>
              </a:rPr>
              <a:t>Get  Post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https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31885" y="5922010"/>
            <a:ext cx="288290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zh-CN" altLang="en-US" sz="36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《图解http》</a:t>
            </a:r>
            <a:endParaRPr lang="zh-CN" altLang="en-US" sz="36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W3C标准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539240"/>
            <a:ext cx="10858500" cy="4350385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html html5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css css3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javascript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json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xml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websocket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......</a:t>
            </a: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ECMAScript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55775" y="1539240"/>
            <a:ext cx="9769475" cy="50450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800" smtClean="0">
                <a:latin typeface="+mn-lt"/>
                <a:ea typeface="+mn-ea"/>
              </a:rPr>
              <a:t>    简称 </a:t>
            </a:r>
            <a:r>
              <a:rPr lang="en-US" altLang="zh-CN" sz="3200" b="1" smtClean="0">
                <a:latin typeface="+mn-lt"/>
                <a:ea typeface="+mn-ea"/>
              </a:rPr>
              <a:t>ES</a:t>
            </a:r>
            <a:endParaRPr lang="en-US" altLang="zh-CN" sz="3200" b="1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语法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宿主对象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原型链 继承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上下文环境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作用域 闭包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正则表达式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严格模式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2114791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694495" y="3655271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01</a:t>
              </a:r>
              <a:endParaRPr lang="en-US" altLang="zh-CN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  <a:sym typeface="+mn-ea"/>
                </a:rPr>
                <a:t>前端开发的历史和趋势</a:t>
              </a:r>
              <a:endParaRPr lang="en-US" altLang="zh-CN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da-DK" sz="3600" kern="0" dirty="0" smtClean="0">
                <a:solidFill>
                  <a:srgbClr val="FFFFFF"/>
                </a:solidFill>
                <a:sym typeface="+mn-ea"/>
              </a:rPr>
              <a:t>类库框架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框架和类库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12875" y="1539240"/>
            <a:ext cx="7645400" cy="4664710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jQuery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BootStrap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requirejs seajs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angular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react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 i="1" smtClean="0">
                <a:latin typeface="+mn-lt"/>
                <a:ea typeface="+mn-ea"/>
              </a:rPr>
              <a:t>   vue</a:t>
            </a:r>
            <a:endParaRPr lang="en-US" altLang="zh-CN" sz="3200" b="1" i="1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 ...</a:t>
            </a: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</a:rPr>
              <a:t>编码开发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开发工具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30537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zh-CN" altLang="en-US" sz="2800" smtClean="0">
                <a:latin typeface="+mn-lt"/>
                <a:ea typeface="+mn-ea"/>
              </a:rPr>
              <a:t>编辑器</a:t>
            </a:r>
            <a:endParaRPr lang="zh-CN" altLang="en-US" sz="28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1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sublime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webstorm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......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5465" y="125095"/>
            <a:ext cx="9083040" cy="77343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  <a:latin typeface="+mj-lt"/>
                <a:ea typeface="+mj-ea"/>
              </a:rPr>
              <a:t>提升开发效率</a:t>
            </a:r>
            <a:endParaRPr lang="zh-CN" altLang="en-US" sz="3600" dirty="0">
              <a:solidFill>
                <a:srgbClr val="FFFFFF"/>
              </a:solidFill>
              <a:latin typeface="+mj-lt"/>
              <a:ea typeface="+mj-ea"/>
            </a:endParaRPr>
          </a:p>
        </p:txBody>
      </p:sp>
      <p:pic>
        <p:nvPicPr>
          <p:cNvPr id="4" name="图片 3" descr="webpackVSgul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" y="995680"/>
            <a:ext cx="7212965" cy="56984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7790" y="1972945"/>
            <a:ext cx="395033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Gulp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/Grunt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是一个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charset="-122"/>
              </a:rPr>
              <a:t>工具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，而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ebpack、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B</a:t>
            </a:r>
            <a:r>
              <a:rPr lang="en-US" altLang="zh-CN" smtClean="0">
                <a:sym typeface="+mn-ea"/>
              </a:rPr>
              <a:t>rowserify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等是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charset="-122"/>
              </a:rPr>
              <a:t>模块化方案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Gulp也可以配置seajs、requirejs甚至webpack的插件。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前端构建工具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9480" y="986790"/>
            <a:ext cx="10015855" cy="44748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gulp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grunt</a:t>
            </a:r>
            <a:endParaRPr lang="en-US" altLang="zh-CN" smtClean="0">
              <a:latin typeface="+mn-lt"/>
              <a:ea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  <a:sym typeface="+mn-ea"/>
              </a:rPr>
              <a:t>          优化前端工作流程。比如自动刷新页面、combo、压缩css、js、编译less等等。简单来说，就是使用Gulp/Grunt，然后配置你需要的插件，就可以把以前需要手工做的事情让它帮你做了。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模块化方案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364871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 sz="28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seajs / require : 是一种在线"</a:t>
            </a:r>
            <a:r>
              <a:rPr lang="en-US" altLang="zh-CN" sz="2800" b="1" smtClean="0">
                <a:latin typeface="+mn-lt"/>
                <a:ea typeface="+mn-ea"/>
              </a:rPr>
              <a:t>编译</a:t>
            </a:r>
            <a:r>
              <a:rPr lang="en-US" altLang="zh-CN" smtClean="0">
                <a:latin typeface="+mn-lt"/>
                <a:ea typeface="+mn-ea"/>
              </a:rPr>
              <a:t>" 模块的方案，相当于在页面上加载一个 CMD/AMD 解释器。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browserify / webpack : 是一个</a:t>
            </a:r>
            <a:r>
              <a:rPr lang="en-US" altLang="zh-CN" sz="2800" b="1" smtClean="0">
                <a:latin typeface="+mn-lt"/>
                <a:ea typeface="+mn-ea"/>
              </a:rPr>
              <a:t>预编译</a:t>
            </a:r>
            <a:r>
              <a:rPr lang="en-US" altLang="zh-CN" smtClean="0">
                <a:latin typeface="+mn-lt"/>
                <a:ea typeface="+mn-ea"/>
              </a:rPr>
              <a:t>模块的方案，</a:t>
            </a:r>
            <a:r>
              <a:rPr lang="zh-CN" altLang="en-US" smtClean="0">
                <a:latin typeface="+mn-lt"/>
                <a:ea typeface="+mn-ea"/>
              </a:rPr>
              <a:t>（不需要在浏览器中加载解释器）</a:t>
            </a:r>
            <a:r>
              <a:rPr lang="en-US" altLang="zh-CN" smtClean="0">
                <a:latin typeface="+mn-lt"/>
                <a:ea typeface="+mn-ea"/>
              </a:rPr>
              <a:t>相比于上面 ，这个方案更加智能。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--Css</a:t>
            </a:r>
            <a:r>
              <a:rPr lang="zh-CN" altLang="en-US" dirty="0">
                <a:latin typeface="+mj-lt"/>
                <a:ea typeface="+mj-ea"/>
              </a:rPr>
              <a:t>预处理器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93800" y="1098550"/>
            <a:ext cx="10358120" cy="4395470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en-US" altLang="zh-CN" b="1" smtClean="0">
                <a:latin typeface="+mn-lt"/>
                <a:ea typeface="+mn-ea"/>
              </a:rPr>
              <a:t> </a:t>
            </a:r>
            <a:r>
              <a:rPr lang="en-US" altLang="zh-CN" sz="3600" b="1" i="1" smtClean="0">
                <a:latin typeface="+mn-lt"/>
                <a:ea typeface="+mn-ea"/>
              </a:rPr>
              <a:t>what ?</a:t>
            </a:r>
            <a:endParaRPr lang="en-US" altLang="zh-CN" sz="3600" b="1" i="1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CSS 预处理器用一种专门的编程语言，进行 Web 页面样式设计，然后再编译成正常的 CSS 文件，以供项目使用。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为 CSS 增加一些编程的特性，无需考虑浏览器的兼容性问题，例如可以在 CSS 中使用变量、简单的逻辑程序、函数等在编程语言中的一些基本特性，可以让 CSS 更加简洁、适应性更强、可读性更佳，更易于代码的维护等。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en-US" altLang="zh-CN" dirty="0">
                <a:latin typeface="+mj-lt"/>
                <a:ea typeface="+mj-ea"/>
                <a:sym typeface="+mn-ea"/>
              </a:rPr>
              <a:t>Css</a:t>
            </a:r>
            <a:r>
              <a:rPr lang="zh-CN" altLang="en-US" dirty="0">
                <a:latin typeface="+mj-lt"/>
                <a:ea typeface="+mj-ea"/>
                <a:sym typeface="+mn-ea"/>
              </a:rPr>
              <a:t>预处理器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Sass（SCSS）</a:t>
            </a:r>
            <a:r>
              <a:rPr lang="en-US" altLang="zh-CN" sz="1600" i="1" smtClean="0">
                <a:latin typeface="+mn-lt"/>
                <a:ea typeface="+mn-ea"/>
              </a:rPr>
              <a:t>注意：SASS依赖于Ruby，安装前必须先安装Ruby。</a:t>
            </a:r>
            <a:endParaRPr lang="en-US" altLang="zh-CN" sz="1600" i="1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LESS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Stylus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7130" y="4679315"/>
            <a:ext cx="96596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       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LESS的基本语法和CSS差不多，SASS和Stylus都可以利用缩进代替花括号，并且空格有重要的意义。SASS保存为".sass"是缩进格式，保存为".scss"是非缩进格式。SASS一般使用".scss"扩展名。LESS的扩展名为".less"，Stylus的扩展名为".styl"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版本管理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25507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 smtClean="0">
                <a:latin typeface="+mn-lt"/>
                <a:ea typeface="+mn-ea"/>
              </a:rPr>
              <a:t>Git</a:t>
            </a:r>
            <a:r>
              <a:rPr lang="en-US" altLang="zh-CN" sz="2800" b="1" smtClean="0">
                <a:latin typeface="+mn-lt"/>
                <a:ea typeface="+mn-ea"/>
              </a:rPr>
              <a:t> </a:t>
            </a:r>
            <a:r>
              <a:rPr lang="en-US" altLang="zh-CN" smtClean="0">
                <a:latin typeface="+mn-lt"/>
                <a:ea typeface="+mn-ea"/>
              </a:rPr>
              <a:t>: 本地版本管理的机制.  github</a:t>
            </a:r>
            <a:r>
              <a:rPr lang="zh-CN" altLang="en-US" smtClean="0">
                <a:latin typeface="+mn-lt"/>
                <a:ea typeface="+mn-ea"/>
              </a:rPr>
              <a:t>、</a:t>
            </a:r>
            <a:r>
              <a:rPr lang="en-US" altLang="zh-CN" smtClean="0">
                <a:latin typeface="+mn-lt"/>
                <a:ea typeface="+mn-ea"/>
              </a:rPr>
              <a:t>gitlab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mtClean="0">
                <a:latin typeface="+mn-lt"/>
                <a:ea typeface="+mn-ea"/>
              </a:rPr>
              <a:t>SVN : 远程中心的版本管理机制.</a:t>
            </a:r>
            <a:endParaRPr 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800100" y="1000760"/>
            <a:ext cx="4262755" cy="89281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4868A2"/>
                </a:solidFill>
                <a:latin typeface="+mj-lt"/>
                <a:ea typeface="+mj-ea"/>
              </a:rPr>
              <a:t>什么是前端</a:t>
            </a:r>
            <a:endParaRPr lang="zh-CN" altLang="en-US" sz="4000" dirty="0">
              <a:solidFill>
                <a:srgbClr val="4868A2"/>
              </a:solidFill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00102" y="2411382"/>
            <a:ext cx="4262438" cy="381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aseline="0"/>
            </a:lvl1pPr>
            <a:lvl2pPr marL="355600" indent="-2857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baseline="0">
                <a:latin typeface="幼圆" panose="02010509060101010101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mtClean="0"/>
              <a:t>前端：针对浏览器的开发，代码在浏览器运行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zh-CN" altLang="en-US" smtClean="0"/>
              <a:t>后端：针对服务器的开发，代码在服务器运行</a:t>
            </a:r>
            <a:endParaRPr lang="zh-CN" altLang="en-US" smtClean="0"/>
          </a:p>
        </p:txBody>
      </p:sp>
      <p:pic>
        <p:nvPicPr>
          <p:cNvPr id="4" name="图片 3" descr="fronte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55" y="1530985"/>
            <a:ext cx="6571615" cy="3428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调试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38530" y="1320165"/>
            <a:ext cx="10586720" cy="220027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Chrome</a:t>
            </a:r>
            <a:r>
              <a:rPr lang="zh-CN" altLang="en-US" smtClean="0">
                <a:latin typeface="+mn-lt"/>
                <a:ea typeface="+mn-ea"/>
              </a:rPr>
              <a:t>控制台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firebug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生态系统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   npm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   bower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   spm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生态系统 </a:t>
            </a:r>
            <a:r>
              <a:rPr lang="en-US" altLang="zh-CN" dirty="0">
                <a:latin typeface="+mj-lt"/>
                <a:ea typeface="+mj-ea"/>
              </a:rPr>
              <a:t>NPM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    NPM 是随同NodeJS一起安装的包管理工具，能解决NodeJS代码部署上的很多问题，常见的使用场景有以下几种：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smtClean="0">
                <a:latin typeface="+mn-lt"/>
                <a:ea typeface="+mn-ea"/>
              </a:rPr>
              <a:t>允许用户从NPM服务器下载别人编写的第三方包到本地使用。</a:t>
            </a:r>
            <a:endParaRPr lang="en-US" altLang="zh-CN" sz="20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smtClean="0">
                <a:latin typeface="+mn-lt"/>
                <a:ea typeface="+mn-ea"/>
              </a:rPr>
              <a:t>允许用户从NPM服务器下载并安装别人编写的命令行程序到本地使用。</a:t>
            </a:r>
            <a:endParaRPr lang="en-US" altLang="zh-CN" sz="20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smtClean="0">
                <a:latin typeface="+mn-lt"/>
                <a:ea typeface="+mn-ea"/>
              </a:rPr>
              <a:t>允许用户将自己编写的包或命令行程序上传到NPM服务器供别人使用。</a:t>
            </a:r>
            <a:endParaRPr lang="en-US" altLang="zh-CN" sz="200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生态系统 </a:t>
            </a:r>
            <a:r>
              <a:rPr lang="en-US" altLang="zh-CN" smtClean="0">
                <a:latin typeface="+mn-lt"/>
                <a:ea typeface="+mn-ea"/>
                <a:sym typeface="+mn-ea"/>
              </a:rPr>
              <a:t>Bower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   Bower是一个客户端技术的软件包管理器，它可用于搜索、安装和卸载如JavaScript、HTML、CSS之类的网络资源。其他一些建立在Bower基础之上的开发工具，如YeoMan和Grunt。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自动化测试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35050" y="1231265"/>
            <a:ext cx="10358120" cy="4395470"/>
          </a:xfrm>
        </p:spPr>
        <p:txBody>
          <a:bodyPr>
            <a:normAutofit fontScale="90000"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    在业务较为稳定的情况下，可以通过自动化测试来减少测试的事件，但需求较多的时候，维护测试用例的成本会很高，可能用自动化测试会起到反效果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  <a:sym typeface="+mn-ea"/>
              </a:rPr>
              <a:t>M</a:t>
            </a:r>
            <a:r>
              <a:rPr lang="zh-CN" altLang="en-US" smtClean="0">
                <a:latin typeface="+mn-lt"/>
                <a:ea typeface="+mn-ea"/>
                <a:sym typeface="+mn-ea"/>
              </a:rPr>
              <a:t>ocha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>
                <a:sym typeface="+mn-ea"/>
              </a:rPr>
              <a:t>Karma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J</a:t>
            </a:r>
            <a:r>
              <a:rPr lang="zh-CN" altLang="en-US" smtClean="0">
                <a:latin typeface="+mn-lt"/>
                <a:ea typeface="+mn-ea"/>
              </a:rPr>
              <a:t>asmine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生态系统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024745" cy="4395470"/>
          </a:xfrm>
        </p:spPr>
        <p:txBody>
          <a:bodyPr>
            <a:normAutofit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    Bower是一个客户端技术的软件包管理器，它可用于搜索、安装和卸载如JavaScript、HTML、CSS之类的网络资源。其他一些建立在Bower基础之上的开发工具，如YeoMan和Grunt。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rgbClr val="F45C0A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</a:rPr>
              <a:t>运行环境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 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1140460" y="1024890"/>
            <a:ext cx="10384790" cy="369760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en-US" altLang="zh-CN" sz="3200"/>
              <a:t>   </a:t>
            </a:r>
            <a:r>
              <a:rPr lang="zh-CN" altLang="en-US" sz="3200"/>
              <a:t>浏览器环境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 Node</a:t>
            </a:r>
            <a:r>
              <a:rPr lang="zh-CN" altLang="en-US" sz="3200"/>
              <a:t>环境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浏览器环境</a:t>
            </a:r>
            <a:r>
              <a:rPr lang="zh-CN" altLang="en-US" dirty="0">
                <a:latin typeface="+mj-lt"/>
                <a:ea typeface="+mj-ea"/>
              </a:rPr>
              <a:t> 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1096645" y="1428750"/>
            <a:ext cx="10384790" cy="3697605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200000"/>
              </a:lnSpc>
            </a:pPr>
            <a:r>
              <a:rPr lang="en-US" altLang="zh-CN" sz="3200"/>
              <a:t>  </a:t>
            </a:r>
            <a:r>
              <a:rPr lang="zh-CN" altLang="en-US" sz="3200"/>
              <a:t>浏览器兼容性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 响应式布局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web</a:t>
            </a:r>
            <a:r>
              <a:rPr lang="zh-CN" altLang="en-US" sz="3200"/>
              <a:t>安全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 性能优化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浏览器环境 </a:t>
            </a:r>
            <a:r>
              <a:rPr lang="en-US" altLang="zh-CN" dirty="0">
                <a:latin typeface="+mj-lt"/>
                <a:ea typeface="+mj-ea"/>
              </a:rPr>
              <a:t>web</a:t>
            </a:r>
            <a:r>
              <a:rPr lang="zh-CN" altLang="en-US" dirty="0">
                <a:latin typeface="+mj-lt"/>
                <a:ea typeface="+mj-ea"/>
              </a:rPr>
              <a:t>安全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1096645" y="1428750"/>
            <a:ext cx="10384790" cy="4399915"/>
          </a:xfrm>
        </p:spPr>
        <p:txBody>
          <a:bodyPr>
            <a:normAutofit fontScale="60000"/>
          </a:bodyPr>
          <a:p>
            <a:pPr fontAlgn="auto">
              <a:lnSpc>
                <a:spcPct val="200000"/>
              </a:lnSpc>
            </a:pPr>
            <a:r>
              <a:rPr lang="en-US" altLang="zh-CN" sz="3200"/>
              <a:t>  </a:t>
            </a:r>
            <a:r>
              <a:rPr lang="zh-CN" altLang="en-US" sz="3200"/>
              <a:t>同源策略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XSS</a:t>
            </a:r>
            <a:r>
              <a:rPr lang="zh-CN" altLang="en-US" sz="3200"/>
              <a:t>跨站点攻击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CSRF</a:t>
            </a:r>
            <a:r>
              <a:rPr lang="zh-CN" altLang="en-US" sz="3200"/>
              <a:t>跨站点请求伪造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 点击劫持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SQL</a:t>
            </a:r>
            <a:r>
              <a:rPr lang="zh-CN" altLang="en-US" sz="3200"/>
              <a:t>注入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...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前后端不分的时代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互联网发展的早期，前后端开发是一体的，前端代码是后端代码的一部分。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后端收到浏览器的请求</a:t>
            </a:r>
            <a:endParaRPr lang="en-US" altLang="zh-CN" sz="20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9720" y="3529330"/>
            <a:ext cx="1706880" cy="770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 smtClean="0">
                <a:sym typeface="+mn-ea"/>
              </a:rPr>
              <a:t>生成静态页面</a:t>
            </a:r>
            <a:endParaRPr lang="en-US" altLang="zh-CN" sz="2000" smtClean="0"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10405" y="3683000"/>
            <a:ext cx="3445510" cy="201930"/>
            <a:chOff x="5816" y="5814"/>
            <a:chExt cx="5426" cy="318"/>
          </a:xfrm>
        </p:grpSpPr>
        <p:sp>
          <p:nvSpPr>
            <p:cNvPr id="135" name=" 135"/>
            <p:cNvSpPr/>
            <p:nvPr/>
          </p:nvSpPr>
          <p:spPr>
            <a:xfrm>
              <a:off x="5816" y="5814"/>
              <a:ext cx="968" cy="318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 135"/>
            <p:cNvSpPr/>
            <p:nvPr/>
          </p:nvSpPr>
          <p:spPr>
            <a:xfrm>
              <a:off x="10274" y="5814"/>
              <a:ext cx="968" cy="318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062595" y="3529330"/>
            <a:ext cx="1706880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 smtClean="0">
                <a:sym typeface="+mn-ea"/>
              </a:rPr>
              <a:t>发送到浏览器</a:t>
            </a:r>
            <a:endParaRPr lang="en-US" altLang="zh-CN" sz="2000" smtClean="0"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sz="1400" smtClean="0">
              <a:latin typeface="+mn-lt"/>
              <a:ea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浏览器环境 性能优化</a:t>
            </a:r>
            <a:endParaRPr 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956310" y="1288415"/>
            <a:ext cx="10384790" cy="5312410"/>
          </a:xfrm>
        </p:spPr>
        <p:txBody>
          <a:bodyPr>
            <a:normAutofit fontScale="70000"/>
          </a:bodyPr>
          <a:p>
            <a:pPr fontAlgn="auto">
              <a:lnSpc>
                <a:spcPct val="200000"/>
              </a:lnSpc>
            </a:pPr>
            <a:r>
              <a:rPr lang="en-US" altLang="zh-CN" sz="3200"/>
              <a:t> </a:t>
            </a:r>
            <a:r>
              <a:rPr lang="zh-CN" altLang="en-US" sz="3200"/>
              <a:t>压缩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css sprites</a:t>
            </a:r>
            <a:endParaRPr lang="en-US" altLang="zh-CN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合并 减少</a:t>
            </a:r>
            <a:r>
              <a:rPr lang="en-US" altLang="zh-CN" sz="3200"/>
              <a:t>http</a:t>
            </a:r>
            <a:r>
              <a:rPr lang="zh-CN" altLang="en-US" sz="3200"/>
              <a:t>请求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缓存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CDN</a:t>
            </a:r>
            <a:endParaRPr lang="en-US" altLang="zh-CN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避免重定向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 ...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前端工程师的角色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4144010"/>
          </a:xfrm>
        </p:spPr>
        <p:txBody>
          <a:bodyPr/>
          <a:lstStyle/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Model（模型层）：提供/保存数据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Controller（控制层）：数据处理，实现业务逻辑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View（视图层）：展示数据，提供用户界面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z="200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</a:t>
            </a:r>
            <a:r>
              <a:rPr lang="en-US" altLang="zh-CN" smtClean="0">
                <a:latin typeface="+mn-lt"/>
                <a:ea typeface="+mn-ea"/>
              </a:rPr>
              <a:t>前端只是后端 MVC 的 </a:t>
            </a:r>
            <a:r>
              <a:rPr lang="en-US" altLang="zh-CN" sz="2800" b="1" i="1" smtClean="0">
                <a:latin typeface="+mn-lt"/>
                <a:ea typeface="+mn-ea"/>
              </a:rPr>
              <a:t>V</a:t>
            </a:r>
            <a:r>
              <a:rPr lang="en-US" altLang="zh-CN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 模板工程师，负责编写页面模板。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Ajax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前端不再是后端的模板，可以独立得到各种数据。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Web 2.0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6285" y="1068705"/>
            <a:ext cx="10858500" cy="44259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Ajax 技术促成了 Web 2.0 的诞生。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Web 1.0：静态网页，纯内容展示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Web 2.0：动态网页，富交互，前端数据处理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前端 MVC 框架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前端通过 Ajax 得到数据，因此也有了处理数据的需求。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前端代码变得也需要</a:t>
            </a:r>
            <a:r>
              <a:rPr lang="en-US" altLang="zh-CN" i="1" smtClean="0">
                <a:latin typeface="+mn-lt"/>
                <a:ea typeface="+mn-ea"/>
              </a:rPr>
              <a:t>保存数据、处理数据、生成视图</a:t>
            </a:r>
            <a:r>
              <a:rPr lang="en-US" altLang="zh-CN" smtClean="0">
                <a:latin typeface="+mn-lt"/>
                <a:ea typeface="+mn-ea"/>
              </a:rPr>
              <a:t>，这导致了前端 MVC 框架的诞生。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80313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8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10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8*i*1"/>
  <p:tag name="KSO_WM_TEMPLATE_CATEGORY" val="custom"/>
  <p:tag name="KSO_WM_TEMPLATE_INDEX" val="160107"/>
</p:tagLst>
</file>

<file path=ppt/tags/tag11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3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9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1"/>
  <p:tag name="KSO_WM_UNIT_TYPE" val="l_i"/>
  <p:tag name="KSO_WM_UNIT_INDEX" val="1_1"/>
  <p:tag name="KSO_WM_UNIT_ID" val="custom160107_8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2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7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2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1"/>
  <p:tag name="KSO_WM_UNIT_TYPE" val="l_h_f"/>
  <p:tag name="KSO_WM_UNIT_INDEX" val="1_1_1"/>
  <p:tag name="KSO_WM_UNIT_ID" val="custom160107_8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13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8*i*6"/>
  <p:tag name="KSO_WM_TEMPLATE_CATEGORY" val="custom"/>
  <p:tag name="KSO_WM_TEMPLATE_INDEX" val="160107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4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4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4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2"/>
  <p:tag name="KSO_WM_UNIT_ID" val="custom160107_8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2_1"/>
  <p:tag name="KSO_WM_UNIT_ID" val="custom160107_8*l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16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7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8"/>
  <p:tag name="KSO_WM_SLIDE_INDEX" val="8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70*197"/>
  <p:tag name="KSO_WM_SLIDE_SIZE" val="442*175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6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6*i*1"/>
  <p:tag name="KSO_WM_TEMPLATE_CATEGORY" val="custom"/>
  <p:tag name="KSO_WM_TEMPLATE_INDEX" val="160107"/>
</p:tagLst>
</file>

<file path=ppt/tags/tag2.xml><?xml version="1.0" encoding="utf-8"?>
<p:tagLst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1"/>
  <p:tag name="KSO_WM_UNIT_ID" val="custom160107_6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1_1"/>
  <p:tag name="KSO_WM_UNIT_ID" val="custom160107_6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4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4*f*1"/>
  <p:tag name="KSO_WM_UNIT_CLEAR" val="1"/>
  <p:tag name="KSO_WM_UNIT_LAYERLEVEL" val="1"/>
  <p:tag name="KSO_WM_UNIT_VALUE" val="117"/>
  <p:tag name="KSO_WM_UNIT_HIGHLIGHT" val="0"/>
  <p:tag name="KSO_WM_UNIT_COMPATIBLE" val="0"/>
  <p:tag name="KSO_WM_UNIT_PRESET_TEXT_INDEX" val="5"/>
  <p:tag name="KSO_WM_UNIT_PRESET_TEXT_LEN" val="150"/>
</p:tagLst>
</file>

<file path=ppt/tags/tag2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5"/>
  <p:tag name="KSO_WM_SLIDE_SIZE" val="847*425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MH" val="20151014092127"/>
  <p:tag name="MH_LIBRARY" val="GRAPHIC"/>
  <p:tag name="MH_ORDER" val="Freeform 36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MH" val="20151014092127"/>
  <p:tag name="MH_LIBRARY" val="GRAPHIC"/>
  <p:tag name="MH_ORDER" val="Freeform 34"/>
</p:tagLst>
</file>

<file path=ppt/tags/tag4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MH" val="20151014092127"/>
  <p:tag name="MH_LIBRARY" val="GRAPHIC"/>
  <p:tag name="MH_ORDER" val="Freeform 35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.xml><?xml version="1.0" encoding="utf-8"?>
<p:tagLst xmlns:p="http://schemas.openxmlformats.org/presentationml/2006/main">
  <p:tag name="MH" val="20151014092127"/>
  <p:tag name="MH_LIBRARY" val="GRAPHIC"/>
  <p:tag name="MH_ORDER" val="Freeform 38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6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6*i*1"/>
  <p:tag name="KSO_WM_TEMPLATE_CATEGORY" val="custom"/>
  <p:tag name="KSO_WM_TEMPLATE_INDEX" val="160107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1"/>
  <p:tag name="KSO_WM_UNIT_ID" val="custom160107_6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1_1"/>
  <p:tag name="KSO_WM_UNIT_ID" val="custom160107_6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85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1"/>
  <p:tag name="KSO_WM_UNIT_TYPE" val="m_i"/>
  <p:tag name="KSO_WM_UNIT_INDEX" val="1_1"/>
  <p:tag name="KSO_WM_UNIT_ID" val="custom160107_16*m_i*1_1"/>
  <p:tag name="KSO_WM_UNIT_CLEAR" val="1"/>
  <p:tag name="KSO_WM_UNIT_LAYERLEVEL" val="1_1"/>
  <p:tag name="KSO_WM_DIAGRAM_GROUP_CODE" val="m1-1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6*m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5"/>
  <p:tag name="KSO_WM_UNIT_FILL_TYPE" val="1"/>
  <p:tag name="KSO_WM_UNIT_USESOURCEFORMAT_APPLY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2"/>
  <p:tag name="KSO_WM_UNIT_TYPE" val="m_i"/>
  <p:tag name="KSO_WM_UNIT_INDEX" val="1_2"/>
  <p:tag name="KSO_WM_UNIT_ID" val="custom160107_16*m_i*1_2"/>
  <p:tag name="KSO_WM_UNIT_CLEAR" val="1"/>
  <p:tag name="KSO_WM_UNIT_LAYERLEVEL" val="1_1"/>
  <p:tag name="KSO_WM_DIAGRAM_GROUP_CODE" val="m1-1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2"/>
  <p:tag name="KSO_WM_UNIT_TYPE" val="m_h_f"/>
  <p:tag name="KSO_WM_UNIT_INDEX" val="1_2_1"/>
  <p:tag name="KSO_WM_UNIT_ID" val="custom160107_16*m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3、8、14、18、23、24、25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4"/>
  <p:tag name="KSO_WM_UNIT_TYPE" val="m_h_f"/>
  <p:tag name="KSO_WM_UNIT_INDEX" val="1_3_1"/>
  <p:tag name="KSO_WM_UNIT_ID" val="custom160107_16*m_h_f*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5"/>
  <p:tag name="KSO_WM_UNIT_FILL_TYPE" val="1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4"/>
  <p:tag name="KSO_WM_UNIT_TYPE" val="m_i"/>
  <p:tag name="KSO_WM_UNIT_INDEX" val="1_3"/>
  <p:tag name="KSO_WM_UNIT_ID" val="custom160107_16*m_i*1_3"/>
  <p:tag name="KSO_WM_UNIT_CLEAR" val="1"/>
  <p:tag name="KSO_WM_UNIT_LAYERLEVEL" val="1_1"/>
  <p:tag name="KSO_WM_DIAGRAM_GROUP_CODE" val="m1-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5"/>
  <p:tag name="KSO_WM_UNIT_TYPE" val="m_h_f"/>
  <p:tag name="KSO_WM_UNIT_INDEX" val="1_4_1"/>
  <p:tag name="KSO_WM_UNIT_ID" val="custom160107_16*m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6"/>
  <p:tag name="KSO_WM_UNI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6"/>
  <p:tag name="KSO_WM_SLIDE_INDEX" val="16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75*181"/>
  <p:tag name="KSO_WM_SLIDE_SIZE" val="382*254"/>
  <p:tag name="KSO_WM_DIAGRAM_GROUP_CODE" val="m1-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1_A000120140530A99PPBG">
  <a:themeElements>
    <a:clrScheme name="自定义 679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00B0F0"/>
      </a:accent1>
      <a:accent2>
        <a:srgbClr val="4868A2"/>
      </a:accent2>
      <a:accent3>
        <a:srgbClr val="59A47D"/>
      </a:accent3>
      <a:accent4>
        <a:srgbClr val="8B7FBF"/>
      </a:accent4>
      <a:accent5>
        <a:srgbClr val="A67E59"/>
      </a:accent5>
      <a:accent6>
        <a:srgbClr val="EA4D4D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3605</Words>
  <Application>WPS 演示</Application>
  <PresentationFormat>宽屏</PresentationFormat>
  <Paragraphs>372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黑体</vt:lpstr>
      <vt:lpstr>幼圆</vt:lpstr>
      <vt:lpstr>Times New Roman</vt:lpstr>
      <vt:lpstr>Arial Unicode MS</vt:lpstr>
      <vt:lpstr>Calibri</vt:lpstr>
      <vt:lpstr>1_A000120140530A99PPBG</vt:lpstr>
      <vt:lpstr>前端入门技术分享</vt:lpstr>
      <vt:lpstr>PowerPoint 演示文稿</vt:lpstr>
      <vt:lpstr>PowerPoint 演示文稿</vt:lpstr>
      <vt:lpstr>什么是前端</vt:lpstr>
      <vt:lpstr>前后端不分的时代</vt:lpstr>
      <vt:lpstr>前端工程师的角色</vt:lpstr>
      <vt:lpstr>Ajax</vt:lpstr>
      <vt:lpstr>Web 2.0</vt:lpstr>
      <vt:lpstr>前端 MVC 框架</vt:lpstr>
      <vt:lpstr>MVVM 模式</vt:lpstr>
      <vt:lpstr>MVVM 模式</vt:lpstr>
      <vt:lpstr>SPA</vt:lpstr>
      <vt:lpstr>单页应用的架构</vt:lpstr>
      <vt:lpstr>Angular</vt:lpstr>
      <vt:lpstr>示例：Angular 的双向绑定</vt:lpstr>
      <vt:lpstr>Vue</vt:lpstr>
      <vt:lpstr>示例：Vue 的双向绑定</vt:lpstr>
      <vt:lpstr>前后端分离</vt:lpstr>
      <vt:lpstr>REST 接口</vt:lpstr>
      <vt:lpstr>Node</vt:lpstr>
      <vt:lpstr>Node 的意义</vt:lpstr>
      <vt:lpstr>全栈工程师</vt:lpstr>
      <vt:lpstr>PowerPoint 演示文稿</vt:lpstr>
      <vt:lpstr>PowerPoint 演示文稿</vt:lpstr>
      <vt:lpstr>PowerPoint 演示文稿</vt:lpstr>
      <vt:lpstr>理论知识</vt:lpstr>
      <vt:lpstr>http标准</vt:lpstr>
      <vt:lpstr>W3C标准</vt:lpstr>
      <vt:lpstr>ECMAScript</vt:lpstr>
      <vt:lpstr>PowerPoint 演示文稿</vt:lpstr>
      <vt:lpstr>框架和类库</vt:lpstr>
      <vt:lpstr>PowerPoint 演示文稿</vt:lpstr>
      <vt:lpstr>编码开发  --开发工具</vt:lpstr>
      <vt:lpstr>LOREM IPSUM DOLOR</vt:lpstr>
      <vt:lpstr>编码开发  --开发工具</vt:lpstr>
      <vt:lpstr>编码开发  --开发工具</vt:lpstr>
      <vt:lpstr>编码开发  --生态系统</vt:lpstr>
      <vt:lpstr>编码开发  --生态系统</vt:lpstr>
      <vt:lpstr>编码开发  --模块化方案</vt:lpstr>
      <vt:lpstr>编码开发  --模块化方案</vt:lpstr>
      <vt:lpstr>编码开发  --模块化方案</vt:lpstr>
      <vt:lpstr>编码开发  --生态系统</vt:lpstr>
      <vt:lpstr>编码开发  --生态系统</vt:lpstr>
      <vt:lpstr>编码开发  --生态系统</vt:lpstr>
      <vt:lpstr>编码开发  --生态系统</vt:lpstr>
      <vt:lpstr>PowerPoint 演示文稿</vt:lpstr>
      <vt:lpstr>编码开发  --生态系统</vt:lpstr>
      <vt:lpstr>运行环境  </vt:lpstr>
      <vt:lpstr>运行环境 --浏览器环境 </vt:lpstr>
      <vt:lpstr>运行环境 --浏览器环境 web安全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lulin</dc:creator>
  <cp:lastModifiedBy>lulin</cp:lastModifiedBy>
  <cp:revision>109</cp:revision>
  <dcterms:created xsi:type="dcterms:W3CDTF">2015-05-05T08:02:00Z</dcterms:created>
  <dcterms:modified xsi:type="dcterms:W3CDTF">2017-08-10T10:45:47Z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