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1" r:id="rId6"/>
    <p:sldId id="33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69" r:id="rId20"/>
    <p:sldId id="270" r:id="rId21"/>
    <p:sldId id="275" r:id="rId22"/>
    <p:sldId id="276" r:id="rId23"/>
    <p:sldId id="278" r:id="rId24"/>
    <p:sldId id="279" r:id="rId25"/>
    <p:sldId id="280" r:id="rId26"/>
    <p:sldId id="284" r:id="rId27"/>
    <p:sldId id="285" r:id="rId28"/>
    <p:sldId id="305" r:id="rId29"/>
    <p:sldId id="281" r:id="rId30"/>
    <p:sldId id="282" r:id="rId31"/>
    <p:sldId id="283" r:id="rId32"/>
    <p:sldId id="378" r:id="rId33"/>
    <p:sldId id="379" r:id="rId34"/>
    <p:sldId id="380" r:id="rId35"/>
    <p:sldId id="286" r:id="rId36"/>
    <p:sldId id="306" r:id="rId37"/>
    <p:sldId id="287" r:id="rId38"/>
    <p:sldId id="307" r:id="rId39"/>
    <p:sldId id="288" r:id="rId40"/>
    <p:sldId id="289" r:id="rId41"/>
    <p:sldId id="293" r:id="rId42"/>
    <p:sldId id="294" r:id="rId43"/>
    <p:sldId id="302" r:id="rId44"/>
    <p:sldId id="303" r:id="rId45"/>
    <p:sldId id="295" r:id="rId46"/>
    <p:sldId id="296" r:id="rId47"/>
    <p:sldId id="297" r:id="rId48"/>
    <p:sldId id="298" r:id="rId49"/>
    <p:sldId id="299" r:id="rId50"/>
    <p:sldId id="300" r:id="rId51"/>
    <p:sldId id="308" r:id="rId52"/>
    <p:sldId id="309" r:id="rId53"/>
    <p:sldId id="310" r:id="rId54"/>
    <p:sldId id="311" r:id="rId55"/>
    <p:sldId id="312" r:id="rId56"/>
    <p:sldId id="402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17669" y="-26504"/>
            <a:ext cx="12209669" cy="6897754"/>
            <a:chOff x="-17669" y="-26504"/>
            <a:chExt cx="12209669" cy="689775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2" cstate="email"/>
            <a:srcRect t="-386" b="-1"/>
            <a:stretch>
              <a:fillRect/>
            </a:stretch>
          </p:blipFill>
          <p:spPr>
            <a:xfrm>
              <a:off x="-17669" y="-26504"/>
              <a:ext cx="12209669" cy="688450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email"/>
            <a:srcRect b="-703"/>
            <a:stretch>
              <a:fillRect/>
            </a:stretch>
          </p:blipFill>
          <p:spPr>
            <a:xfrm rot="10800000">
              <a:off x="-1" y="-13253"/>
              <a:ext cx="5989984" cy="6871251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-17669" y="0"/>
              <a:ext cx="12209669" cy="6871250"/>
            </a:xfrm>
            <a:prstGeom prst="rect">
              <a:avLst/>
            </a:prstGeom>
            <a:solidFill>
              <a:srgbClr val="1A67A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椭圆 9"/>
            <p:cNvSpPr/>
            <p:nvPr userDrawn="1"/>
          </p:nvSpPr>
          <p:spPr>
            <a:xfrm>
              <a:off x="3801441" y="1416845"/>
              <a:ext cx="4351959" cy="4108554"/>
            </a:xfrm>
            <a:prstGeom prst="ellipse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1" name="任意多边形 10"/>
            <p:cNvSpPr/>
            <p:nvPr userDrawn="1"/>
          </p:nvSpPr>
          <p:spPr>
            <a:xfrm>
              <a:off x="3198495" y="3477830"/>
              <a:ext cx="1162963" cy="1900516"/>
            </a:xfrm>
            <a:custGeom>
              <a:avLst/>
              <a:gdLst>
                <a:gd name="connsiteX0" fmla="*/ 2082 w 1161136"/>
                <a:gd name="connsiteY0" fmla="*/ 0 h 1735954"/>
                <a:gd name="connsiteX1" fmla="*/ 212502 w 1161136"/>
                <a:gd name="connsiteY1" fmla="*/ 0 h 1735954"/>
                <a:gd name="connsiteX2" fmla="*/ 210423 w 1161136"/>
                <a:gd name="connsiteY2" fmla="*/ 41759 h 1735954"/>
                <a:gd name="connsiteX3" fmla="*/ 1068588 w 1161136"/>
                <a:gd name="connsiteY3" fmla="*/ 1678924 h 1735954"/>
                <a:gd name="connsiteX4" fmla="*/ 1161136 w 1161136"/>
                <a:gd name="connsiteY4" fmla="*/ 1735954 h 1735954"/>
                <a:gd name="connsiteX5" fmla="*/ 795874 w 1161136"/>
                <a:gd name="connsiteY5" fmla="*/ 1735954 h 1735954"/>
                <a:gd name="connsiteX6" fmla="*/ 784897 w 1161136"/>
                <a:gd name="connsiteY6" fmla="*/ 1727639 h 1735954"/>
                <a:gd name="connsiteX7" fmla="*/ 0 w 1161136"/>
                <a:gd name="connsiteY7" fmla="*/ 41759 h 173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136" h="1735954">
                  <a:moveTo>
                    <a:pt x="2082" y="0"/>
                  </a:moveTo>
                  <a:lnTo>
                    <a:pt x="212502" y="0"/>
                  </a:lnTo>
                  <a:lnTo>
                    <a:pt x="210423" y="41759"/>
                  </a:lnTo>
                  <a:cubicBezTo>
                    <a:pt x="210423" y="723262"/>
                    <a:pt x="550833" y="1324118"/>
                    <a:pt x="1068588" y="1678924"/>
                  </a:cubicBezTo>
                  <a:lnTo>
                    <a:pt x="1161136" y="1735954"/>
                  </a:lnTo>
                  <a:lnTo>
                    <a:pt x="795874" y="1735954"/>
                  </a:lnTo>
                  <a:lnTo>
                    <a:pt x="784897" y="1727639"/>
                  </a:lnTo>
                  <a:cubicBezTo>
                    <a:pt x="305541" y="1326919"/>
                    <a:pt x="0" y="720482"/>
                    <a:pt x="0" y="417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email"/>
            <a:stretch>
              <a:fillRect/>
            </a:stretch>
          </p:blipFill>
          <p:spPr>
            <a:xfrm flipH="1">
              <a:off x="7609660" y="3500001"/>
              <a:ext cx="1162405" cy="190560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6297" t="22727" r="28803" b="23485"/>
            <a:stretch>
              <a:fillRect/>
            </a:stretch>
          </p:blipFill>
          <p:spPr>
            <a:xfrm>
              <a:off x="3060700" y="1282700"/>
              <a:ext cx="5384800" cy="45085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6800" y="1018800"/>
            <a:ext cx="5018400" cy="4464000"/>
          </a:xfrm>
        </p:spPr>
        <p:txBody>
          <a:bodyPr anchor="b">
            <a:prstTxWarp prst="textArchUp">
              <a:avLst>
                <a:gd name="adj" fmla="val 11017504"/>
              </a:avLst>
            </a:prstTxWarp>
          </a:bodyPr>
          <a:lstStyle>
            <a:lvl1pPr algn="ctr">
              <a:defRPr sz="4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56800" y="4791600"/>
            <a:ext cx="3168000" cy="1090800"/>
          </a:xfrm>
        </p:spPr>
        <p:txBody>
          <a:bodyPr anchor="ctr" anchorCtr="0">
            <a:prstTxWarp prst="textArchDown">
              <a:avLst/>
            </a:prstTxWarp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27050" y="1081088"/>
            <a:ext cx="11096625" cy="5494337"/>
          </a:xfrm>
        </p:spPr>
        <p:txBody>
          <a:bodyPr anchor="ctr"/>
          <a:lstStyle>
            <a:lvl3pPr>
              <a:defRPr sz="20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7061" y="179167"/>
            <a:ext cx="11037878" cy="69959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720090">
              <a:spcBef>
                <a:spcPts val="300"/>
              </a:spcBef>
              <a:spcAft>
                <a:spcPts val="300"/>
              </a:spcAft>
              <a:defRPr/>
            </a:lvl3pPr>
            <a:lvl4pPr marL="1080135">
              <a:spcBef>
                <a:spcPts val="300"/>
              </a:spcBef>
              <a:spcAft>
                <a:spcPts val="300"/>
              </a:spcAft>
              <a:defRPr/>
            </a:lvl4pPr>
            <a:lvl5pPr marL="1440180">
              <a:spcBef>
                <a:spcPts val="300"/>
              </a:spcBef>
              <a:spcAft>
                <a:spcPts val="300"/>
              </a:spcAft>
              <a:defRPr/>
            </a:lvl5pPr>
            <a:lvl6pPr marL="1800225"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461" y="-1"/>
            <a:ext cx="12213160" cy="6858001"/>
            <a:chOff x="-15461" y="-1"/>
            <a:chExt cx="12213160" cy="685800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5461" y="-1"/>
              <a:ext cx="12213160" cy="685800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-1"/>
              <a:ext cx="12181683" cy="685800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376156" y="773252"/>
              <a:ext cx="11401777" cy="549321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8000" y="2822400"/>
            <a:ext cx="7412400" cy="110160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algn="r">
              <a:defRPr sz="4400" b="0" baseline="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1" name="MH_Others_1"/>
          <p:cNvSpPr/>
          <p:nvPr>
            <p:custDataLst>
              <p:tags r:id="rId4"/>
            </p:custDataLst>
          </p:nvPr>
        </p:nvSpPr>
        <p:spPr>
          <a:xfrm>
            <a:off x="8997410" y="1861413"/>
            <a:ext cx="2773676" cy="713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72000" rtlCol="0" anchor="ctr"/>
          <a:lstStyle/>
          <a:p>
            <a:endParaRPr lang="zh-CN" altLang="en-US" sz="6000" spc="50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2" name="MH_Number"/>
          <p:cNvSpPr/>
          <p:nvPr>
            <p:custDataLst>
              <p:tags r:id="rId5"/>
            </p:custDataLst>
          </p:nvPr>
        </p:nvSpPr>
        <p:spPr>
          <a:xfrm>
            <a:off x="7907903" y="2822268"/>
            <a:ext cx="1104021" cy="1102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rmAutofit/>
          </a:bodyPr>
          <a:lstStyle/>
          <a:p>
            <a:pPr algn="ctr"/>
            <a:endParaRPr lang="zh-CN" altLang="en-US" sz="60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53615" y="170642"/>
            <a:ext cx="11330345" cy="69959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845941" y="1098829"/>
            <a:ext cx="5080000" cy="5477144"/>
          </a:xfrm>
        </p:spPr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  <a:lvl6pPr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249895" y="1098829"/>
            <a:ext cx="5094116" cy="5477144"/>
          </a:xfrm>
        </p:spPr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  <a:lvl6pPr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5112" y="574700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69490" y="1014056"/>
            <a:ext cx="11253019" cy="71702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971" y="2578608"/>
            <a:ext cx="5157787" cy="645794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3971" y="3224402"/>
            <a:ext cx="5157787" cy="2865502"/>
          </a:xfrm>
        </p:spPr>
        <p:txBody>
          <a:bodyPr anchor="ctr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382" y="2578608"/>
            <a:ext cx="5183188" cy="645794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6382" y="3224402"/>
            <a:ext cx="5183188" cy="2865502"/>
          </a:xfrm>
        </p:spPr>
        <p:txBody>
          <a:bodyPr anchor="ctr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35413" y="1042988"/>
            <a:ext cx="4460876" cy="4468812"/>
            <a:chOff x="3935413" y="1042988"/>
            <a:chExt cx="4460876" cy="4468812"/>
          </a:xfrm>
        </p:grpSpPr>
        <p:sp>
          <p:nvSpPr>
            <p:cNvPr id="10" name="任意多边形 9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6164263" y="1836738"/>
              <a:ext cx="2228850" cy="36750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1" name="任意多边形 10"/>
            <p:cNvSpPr/>
            <p:nvPr userDrawn="1">
              <p:custDataLst>
                <p:tags r:id="rId5"/>
              </p:custDataLst>
            </p:nvPr>
          </p:nvSpPr>
          <p:spPr>
            <a:xfrm>
              <a:off x="3935413" y="1042988"/>
              <a:ext cx="2228850" cy="368141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2" name="任意多边形 11"/>
            <p:cNvSpPr/>
            <p:nvPr userDrawn="1">
              <p:custDataLst>
                <p:tags r:id="rId6"/>
              </p:custDataLst>
            </p:nvPr>
          </p:nvSpPr>
          <p:spPr>
            <a:xfrm>
              <a:off x="393541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3" name="任意多边形 12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616426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6800" y="2250000"/>
            <a:ext cx="1569600" cy="1753200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5259600" y="4089600"/>
            <a:ext cx="1818000" cy="435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875133" y="1152939"/>
            <a:ext cx="4284380" cy="1050233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354487" y="114113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75133" y="2203172"/>
            <a:ext cx="428437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6" y="654202"/>
            <a:ext cx="11400508" cy="5706351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 orient="vert" hasCustomPrompt="1"/>
          </p:nvPr>
        </p:nvSpPr>
        <p:spPr>
          <a:xfrm>
            <a:off x="10487891" y="896407"/>
            <a:ext cx="1003708" cy="5286095"/>
          </a:xfrm>
        </p:spPr>
        <p:txBody>
          <a:bodyPr vert="eaVert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06582" y="896407"/>
            <a:ext cx="9573491" cy="5286095"/>
          </a:xfrm>
        </p:spPr>
        <p:txBody>
          <a:bodyPr vert="eaVert"/>
          <a:lstStyle>
            <a:lvl2pPr marL="0" marR="0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microsoft.com/office/2007/relationships/hdphoto" Target="../media/hdphoto2.wdp"/><Relationship Id="rId11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95112" y="996999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7061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575973"/>
            <a:ext cx="27432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575973"/>
            <a:ext cx="41148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575973"/>
            <a:ext cx="27432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66750" y="1024710"/>
            <a:ext cx="10858500" cy="5084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bg1"/>
          </a:solidFill>
          <a:effectLst/>
          <a:latin typeface="Arial" panose="020B0604020202020204" pitchFamily="34" charset="0"/>
          <a:ea typeface="黑体" panose="02010609060101010101" charset="-122"/>
          <a:cs typeface="+mj-cs"/>
        </a:defRPr>
      </a:lvl1pPr>
    </p:titleStyle>
    <p:bodyStyle>
      <a:lvl1pPr marL="357505" indent="-357505" algn="just" defTabSz="9144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 baseline="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cs typeface="+mn-cs"/>
        </a:defRPr>
      </a:lvl1pPr>
      <a:lvl2pPr marL="355600" indent="-285750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SzPct val="70000"/>
        <a:buFont typeface="幼圆" panose="02010509060101010101" pitchFamily="49" charset="-122"/>
        <a:buChar char=" "/>
        <a:defRPr sz="2000" kern="1200" baseline="0">
          <a:solidFill>
            <a:schemeClr val="tx1"/>
          </a:solidFill>
          <a:latin typeface="幼圆" panose="02010509060101010101" pitchFamily="49" charset="-122"/>
          <a:ea typeface="黑体" panose="02010609060101010101" charset="-122"/>
          <a:cs typeface="+mn-cs"/>
        </a:defRPr>
      </a:lvl2pPr>
      <a:lvl3pPr marL="72009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Relationship Id="rId3" Type="http://schemas.openxmlformats.org/officeDocument/2006/relationships/image" Target="../media/image9.png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Relationship Id="rId3" Type="http://schemas.openxmlformats.org/officeDocument/2006/relationships/image" Target="../media/image10.pn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Relationship Id="rId3" Type="http://schemas.openxmlformats.org/officeDocument/2006/relationships/image" Target="../media/image13.png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60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19.png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1" Type="http://schemas.openxmlformats.org/officeDocument/2006/relationships/notesSlide" Target="../notesSlides/notesSlide2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image" Target="../media/image20.png"/><Relationship Id="rId1" Type="http://schemas.openxmlformats.org/officeDocument/2006/relationships/tags" Target="../tags/tag101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Relationship Id="rId3" Type="http://schemas.openxmlformats.org/officeDocument/2006/relationships/image" Target="../media/image21.png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tags" Target="../tags/tag117.xml"/><Relationship Id="rId5" Type="http://schemas.openxmlformats.org/officeDocument/2006/relationships/image" Target="../media/image23.png"/><Relationship Id="rId4" Type="http://schemas.openxmlformats.org/officeDocument/2006/relationships/tags" Target="../tags/tag116.xml"/><Relationship Id="rId3" Type="http://schemas.openxmlformats.org/officeDocument/2006/relationships/image" Target="../media/image22.png"/><Relationship Id="rId2" Type="http://schemas.openxmlformats.org/officeDocument/2006/relationships/tags" Target="../tags/tag115.xml"/><Relationship Id="rId11" Type="http://schemas.openxmlformats.org/officeDocument/2006/relationships/notesSlide" Target="../notesSlides/notesSlide30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44.xml"/><Relationship Id="rId2" Type="http://schemas.openxmlformats.org/officeDocument/2006/relationships/image" Target="../media/image26.jpeg"/><Relationship Id="rId1" Type="http://schemas.openxmlformats.org/officeDocument/2006/relationships/tags" Target="../tags/tag143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8.xml"/><Relationship Id="rId3" Type="http://schemas.openxmlformats.org/officeDocument/2006/relationships/image" Target="../media/image8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da-DK" dirty="0" smtClean="0">
                <a:latin typeface="+mj-lt"/>
                <a:ea typeface="+mj-ea"/>
              </a:rPr>
              <a:t>前端入门技术分享</a:t>
            </a:r>
            <a:endParaRPr lang="zh-CN" altLang="da-DK" dirty="0" smtClean="0">
              <a:latin typeface="+mj-lt"/>
              <a:ea typeface="+mj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da-DK" dirty="0" smtClean="0">
                <a:latin typeface="+mn-lt"/>
                <a:ea typeface="+mn-ea"/>
              </a:rPr>
              <a:t>路琳  基础应用组  </a:t>
            </a:r>
            <a:r>
              <a:rPr lang="en-US" altLang="zh-CN" dirty="0" smtClean="0">
                <a:latin typeface="+mn-lt"/>
                <a:ea typeface="+mn-ea"/>
              </a:rPr>
              <a:t>2017.8</a:t>
            </a:r>
            <a:endParaRPr lang="en-US" altLang="zh-CN" dirty="0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前端 MVC 框架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前端通过 Ajax 得到数据，因此也有了处理数据的需求。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前端代码变得也需要</a:t>
            </a:r>
            <a:r>
              <a:rPr lang="en-US" altLang="zh-CN" i="1" smtClean="0">
                <a:latin typeface="+mn-lt"/>
                <a:ea typeface="+mn-ea"/>
              </a:rPr>
              <a:t>保存数据、处理数据、生成视图</a:t>
            </a:r>
            <a:r>
              <a:rPr lang="en-US" altLang="zh-CN" smtClean="0">
                <a:latin typeface="+mn-lt"/>
                <a:ea typeface="+mn-ea"/>
              </a:rPr>
              <a:t>，这导致了前端 </a:t>
            </a:r>
            <a:r>
              <a:rPr lang="en-US" altLang="zh-CN" b="1" smtClean="0">
                <a:latin typeface="+mn-lt"/>
                <a:ea typeface="+mn-ea"/>
              </a:rPr>
              <a:t>MVC </a:t>
            </a:r>
            <a:r>
              <a:rPr lang="en-US" altLang="zh-CN" smtClean="0">
                <a:latin typeface="+mn-lt"/>
                <a:ea typeface="+mn-ea"/>
              </a:rPr>
              <a:t>框架的诞生。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MVVM 模式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88390" y="1024890"/>
            <a:ext cx="10436860" cy="50844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另一些框架提出 MVVM 模式，用 View Model 代替 Controller。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Model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View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</a:t>
            </a:r>
            <a:r>
              <a:rPr lang="en-US" altLang="zh-CN" b="1" i="1" smtClean="0">
                <a:latin typeface="+mn-lt"/>
                <a:ea typeface="+mn-ea"/>
              </a:rPr>
              <a:t>View-Model</a:t>
            </a:r>
            <a:r>
              <a:rPr lang="en-US" altLang="zh-CN" smtClean="0">
                <a:latin typeface="+mn-lt"/>
                <a:ea typeface="+mn-ea"/>
              </a:rPr>
              <a:t>：简化的 Controller，唯一作用就是为 View 提供</a:t>
            </a:r>
            <a:r>
              <a:rPr lang="en-US" altLang="zh-CN" u="sng" smtClean="0">
                <a:latin typeface="+mn-lt"/>
                <a:ea typeface="+mn-ea"/>
              </a:rPr>
              <a:t>处理好的</a:t>
            </a:r>
            <a:r>
              <a:rPr lang="en-US" altLang="zh-CN" smtClean="0">
                <a:latin typeface="+mn-lt"/>
                <a:ea typeface="+mn-ea"/>
              </a:rPr>
              <a:t>数       据，不含其他逻辑。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z="2000" smtClean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  <a:sym typeface="+mn-ea"/>
              </a:rPr>
              <a:t>MVVM 模式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024890"/>
            <a:ext cx="10858500" cy="2212975"/>
          </a:xfrm>
        </p:spPr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本质：view 绑定 view-model，视图与数据模型强耦合。数据的变化实时反映在 view 上，不需要手动处理。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mvv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320" y="3018790"/>
            <a:ext cx="7333615" cy="21907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Angular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024890"/>
            <a:ext cx="10858500" cy="2933700"/>
          </a:xfrm>
        </p:spPr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Google 公司推出的 Angular 是最流行的 MVVM 前端框架。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z="2000" smtClean="0">
              <a:latin typeface="+mn-lt"/>
              <a:ea typeface="+mn-ea"/>
            </a:endParaRPr>
          </a:p>
          <a:p>
            <a:r>
              <a:rPr lang="en-US" altLang="zh-CN" sz="2000" smtClean="0">
                <a:latin typeface="+mn-lt"/>
                <a:ea typeface="+mn-ea"/>
              </a:rPr>
              <a:t>它的风格属于 HTML 语言的增强，核心概念是</a:t>
            </a:r>
            <a:r>
              <a:rPr lang="en-US" altLang="zh-CN" b="1" smtClean="0">
                <a:latin typeface="+mn-lt"/>
                <a:ea typeface="+mn-ea"/>
              </a:rPr>
              <a:t>双向绑定</a:t>
            </a:r>
            <a:r>
              <a:rPr lang="en-US" altLang="zh-CN" sz="2000" smtClean="0">
                <a:latin typeface="+mn-lt"/>
                <a:ea typeface="+mn-ea"/>
              </a:rPr>
              <a:t>。            </a:t>
            </a:r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angul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445" y="3785235"/>
            <a:ext cx="5202555" cy="14122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示例：Angular 的双向绑定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85" y="3953510"/>
            <a:ext cx="7371715" cy="2286000"/>
          </a:xfrm>
          <a:prstGeom prst="rect">
            <a:avLst/>
          </a:prstGeom>
        </p:spPr>
      </p:pic>
      <p:pic>
        <p:nvPicPr>
          <p:cNvPr id="6" name="图片 5" descr="angular-dem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785" y="1675765"/>
            <a:ext cx="2799715" cy="16668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Vue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93825"/>
            <a:ext cx="10858500" cy="1378585"/>
          </a:xfrm>
        </p:spPr>
        <p:txBody>
          <a:bodyPr>
            <a:normAutofit fontScale="90000"/>
          </a:bodyPr>
          <a:p>
            <a:r>
              <a:rPr lang="en-US" altLang="zh-CN" smtClean="0">
                <a:latin typeface="+mn-lt"/>
                <a:ea typeface="+mn-ea"/>
              </a:rPr>
              <a:t>Vue.js 是现在很热门的一种前端 MVVM 框架。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它的基本思想与 Angular 类似，但是用法更简单，而且引入了响应式编程的概念。</a:t>
            </a:r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vue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620" y="3188970"/>
            <a:ext cx="3523615" cy="30949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示例：Vue 的双向绑定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67790"/>
            <a:ext cx="10858500" cy="1378585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Vue 的模板与数据，是双向绑定的。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280" y="2419985"/>
            <a:ext cx="7181215" cy="1209675"/>
          </a:xfrm>
          <a:prstGeom prst="rect">
            <a:avLst/>
          </a:prstGeom>
        </p:spPr>
      </p:pic>
      <p:pic>
        <p:nvPicPr>
          <p:cNvPr id="6" name="图片 5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280" y="4248785"/>
            <a:ext cx="7114540" cy="18859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00315" y="2701925"/>
            <a:ext cx="14528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bliqueBottomLeft"/>
              <a:lightRig rig="threePt" dir="t"/>
            </a:scene3d>
            <a:sp3d extrusionH="285750">
              <a:extrusionClr>
                <a:srgbClr val="A0D0F2"/>
              </a:extrusionClr>
            </a:sp3d>
          </a:bodyPr>
          <a:p>
            <a:pPr algn="ctr"/>
            <a:r>
              <a:rPr lang="en-US" altLang="zh-CN" sz="3600" b="1">
                <a:blipFill>
                  <a:blip r:embed="rId5"/>
                  <a:tile tx="0" ty="0" sx="100000" sy="100000" flip="none" algn="b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  <a:endParaRPr lang="en-US" altLang="zh-CN" sz="3600" b="1">
              <a:blipFill>
                <a:blip r:embed="rId5"/>
                <a:tile tx="0" ty="0" sx="100000" sy="100000" flip="none" algn="b"/>
              </a:blip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55916" y="4730750"/>
            <a:ext cx="741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bliqueBottomLeft"/>
              <a:lightRig rig="threePt" dir="t"/>
            </a:scene3d>
            <a:sp3d extrusionH="285750">
              <a:extrusionClr>
                <a:srgbClr val="A0D0F2"/>
              </a:extrusionClr>
            </a:sp3d>
          </a:bodyPr>
          <a:p>
            <a:pPr algn="ctr"/>
            <a:r>
              <a:rPr lang="en-US" altLang="zh-CN" sz="3600" b="1">
                <a:blipFill>
                  <a:blip r:embed="rId5"/>
                  <a:tile tx="0" ty="0" sx="100000" sy="100000" flip="none" algn="b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</a:t>
            </a:r>
            <a:endParaRPr lang="en-US" altLang="zh-CN" sz="3600" b="1">
              <a:blipFill>
                <a:blip r:embed="rId5"/>
                <a:tile tx="0" ty="0" sx="100000" sy="100000" flip="none" algn="b"/>
              </a:blip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38303" y="1179195"/>
            <a:ext cx="3879215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60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Hello Vue!</a:t>
            </a:r>
            <a:endParaRPr lang="en-US" altLang="zh-CN" sz="60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SPA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024890"/>
            <a:ext cx="10858500" cy="1378585"/>
          </a:xfrm>
        </p:spPr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SPA  =  Single-page application</a:t>
            </a:r>
            <a:r>
              <a:rPr lang="en-US" altLang="zh-CN" sz="2000" smtClean="0">
                <a:latin typeface="+mn-lt"/>
                <a:ea typeface="+mn-ea"/>
              </a:rPr>
              <a:t>  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84275" y="2403475"/>
            <a:ext cx="2806700" cy="1378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57505" indent="-357505" algn="just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355600" indent="-285750" algn="just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kern="1200" baseline="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charset="-122"/>
                <a:cs typeface="+mn-cs"/>
              </a:defRPr>
            </a:lvl2pPr>
            <a:lvl3pPr marL="72009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13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18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22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+mn-lt"/>
                <a:ea typeface="+mn-ea"/>
              </a:rPr>
              <a:t>    读写数据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  切换视图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  用户交互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3" name="内容占位符 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66750" y="4312920"/>
            <a:ext cx="10858500" cy="1378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57505" indent="-357505" algn="just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355600" indent="-285750" algn="just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kern="1200" baseline="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charset="-122"/>
                <a:cs typeface="+mn-cs"/>
              </a:defRPr>
            </a:lvl2pPr>
            <a:lvl3pPr marL="72009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13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18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22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+mn-lt"/>
                <a:ea typeface="+mn-ea"/>
              </a:rPr>
              <a:t>       2010年后，前端工程师从开发页面，变成了开发“前端应用”（跑在浏览器里面的应用程序）。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单页应用的架构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architecture-o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20" y="1923415"/>
            <a:ext cx="10058400" cy="1818640"/>
          </a:xfrm>
          <a:prstGeom prst="rect">
            <a:avLst/>
          </a:prstGeom>
        </p:spPr>
      </p:pic>
      <p:pic>
        <p:nvPicPr>
          <p:cNvPr id="3" name="图片 2" descr="architecture-n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820" y="4202430"/>
            <a:ext cx="10058400" cy="1818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96560" y="1229360"/>
            <a:ext cx="1198880" cy="4108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传统架构：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51780" y="5939155"/>
            <a:ext cx="1808480" cy="4108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单页应用的架构：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前后端分离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75385" y="1739265"/>
            <a:ext cx="10439400" cy="1378585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   Ajax -&gt; 前端应用兴起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 智能手机 -&gt; 多终端支持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5850" y="3242945"/>
            <a:ext cx="78803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</a:rPr>
              <a:t>这两个原因，导致前端开发方式发生根本的变化。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</a:rPr>
              <a:t> 前端不再是后端 MVC 中的 V，而是单独的一层。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1161143" y="1853535"/>
            <a:ext cx="3533352" cy="645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 lnSpcReduction="20000"/>
          </a:bodyPr>
          <a:lstStyle/>
          <a:p>
            <a:pPr algn="ctr"/>
            <a:r>
              <a:rPr lang="en-US" altLang="zh-CN" sz="4000" spc="5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4000" spc="5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4694495" y="2498970"/>
            <a:ext cx="5610648" cy="432048"/>
            <a:chOff x="4694495" y="1395884"/>
            <a:chExt cx="5610648" cy="432048"/>
          </a:xfrm>
        </p:grpSpPr>
        <p:sp>
          <p:nvSpPr>
            <p:cNvPr id="7" name="MH_Number_1">
              <a:hlinkClick r:id="" action="ppaction://noaction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94495" y="1395884"/>
              <a:ext cx="43200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01</a:t>
              </a: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8" name="MH_Entry_1">
              <a:hlinkClick r:id="" action="ppaction://noaction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239657" y="1395884"/>
              <a:ext cx="5065486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0" rIns="0" bIns="36000" rtlCol="0" anchor="ctr">
              <a:normAutofit/>
            </a:bodyPr>
            <a:lstStyle/>
            <a:p>
              <a:r>
                <a:rPr lang="en-US" altLang="zh-CN" sz="2000" dirty="0" smtClean="0">
                  <a:solidFill>
                    <a:srgbClr val="FFFFFF"/>
                  </a:solidFill>
                </a:rPr>
                <a:t>	</a:t>
              </a:r>
              <a:r>
                <a:rPr lang="zh-CN" altLang="en-US" sz="2000" dirty="0" smtClean="0">
                  <a:solidFill>
                    <a:srgbClr val="FFFFFF"/>
                  </a:solidFill>
                </a:rPr>
                <a:t>前端开发的历史和趋势</a:t>
              </a:r>
              <a:endParaRPr lang="zh-CN" altLang="en-US" sz="20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4693860" y="3719135"/>
            <a:ext cx="5610648" cy="432048"/>
            <a:chOff x="4694495" y="2182072"/>
            <a:chExt cx="5610648" cy="432048"/>
          </a:xfrm>
        </p:grpSpPr>
        <p:sp>
          <p:nvSpPr>
            <p:cNvPr id="12" name="MH_Number_2">
              <a:hlinkClick r:id="" action="ppaction://noaction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4694495" y="2182072"/>
              <a:ext cx="43200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3" name="MH_Entry_2">
              <a:hlinkClick r:id="" action="ppaction://noaction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5239657" y="2182072"/>
              <a:ext cx="5065486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0" rIns="0" bIns="36000" rtlCol="0" anchor="ctr">
              <a:normAutofit/>
            </a:bodyPr>
            <a:lstStyle/>
            <a:p>
              <a:r>
                <a:rPr lang="en-US" altLang="zh-CN" sz="2000" dirty="0" smtClean="0">
                  <a:solidFill>
                    <a:srgbClr val="FFFFFF"/>
                  </a:solidFill>
                </a:rPr>
                <a:t>	 </a:t>
              </a:r>
              <a:r>
                <a:rPr lang="zh-CN" altLang="en-US" sz="2000" dirty="0" smtClean="0">
                  <a:solidFill>
                    <a:srgbClr val="FFFFFF"/>
                  </a:solidFill>
                </a:rPr>
                <a:t>前端知识框架</a:t>
              </a:r>
              <a:endParaRPr lang="zh-CN" altLang="en-US" sz="2000" dirty="0" smtClean="0">
                <a:solidFill>
                  <a:srgbClr val="FFFFFF"/>
                </a:solidFill>
              </a:endParaRPr>
            </a:p>
          </p:txBody>
        </p:sp>
      </p:grp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REST 接口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67790"/>
            <a:ext cx="10858500" cy="4521835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  <a:sym typeface="+mn-ea"/>
              </a:rPr>
              <a:t>Resource Representational State Transfer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前后端分离以后，它们之间通过接口通信。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后端暴露出接口，前端消费后端提供的数据。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后端接口一般是 REST 形式，前后端的通信协议一般是 HTTP。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Node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58265"/>
            <a:ext cx="10858500" cy="2931795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2009年，Node 项目诞生，它是服务器上的 JavaScript 运行环境。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Node = JavaScript + 操作系统 API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node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040" y="2847975"/>
            <a:ext cx="6096635" cy="304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Node 的意义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67790"/>
            <a:ext cx="10858500" cy="4521835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JavaScript 成为服务器脚本语言，与 Python 和 Ruby 一样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JavaScript 成为唯一的浏览器和服务器都支持的语言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前端工程师可以编写后端程序了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全栈工程师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2357755"/>
            <a:ext cx="10858500" cy="3531870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传统前端技能：HTML、JavaScript、CSS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一门后端语言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移动端开发：iOS / Android / HTML5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其他技能：数据库、HTTP 等等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4570" y="1280795"/>
            <a:ext cx="592010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charset="-122"/>
              </a:rPr>
              <a:t>前后端不分 -&gt; 前后端分离 -&gt;</a:t>
            </a:r>
            <a:r>
              <a:rPr lang="zh-CN" altLang="en-US" sz="2800" b="1" dirty="0" smtClean="0">
                <a:latin typeface="Arial" panose="020B0604020202020204" pitchFamily="34" charset="0"/>
                <a:ea typeface="微软雅黑" panose="020B0503020204020204" charset="-122"/>
              </a:rPr>
              <a:t> 全栈工程师</a:t>
            </a:r>
            <a:endParaRPr lang="zh-CN" altLang="en-US" sz="2800" b="1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1161143" y="2114791"/>
            <a:ext cx="3533352" cy="645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 lnSpcReduction="20000"/>
          </a:bodyPr>
          <a:lstStyle/>
          <a:p>
            <a:pPr algn="ctr"/>
            <a:r>
              <a:rPr lang="en-US" altLang="zh-CN" sz="4000" spc="5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4000" spc="5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4694495" y="3655271"/>
            <a:ext cx="5610648" cy="432048"/>
            <a:chOff x="4694495" y="2182072"/>
            <a:chExt cx="5610648" cy="432048"/>
          </a:xfrm>
        </p:grpSpPr>
        <p:sp>
          <p:nvSpPr>
            <p:cNvPr id="12" name="MH_Number_2">
              <a:hlinkClick r:id="" action="ppaction://noaction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94495" y="2182072"/>
              <a:ext cx="43200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</a:rPr>
                <a:t>02</a:t>
              </a:r>
              <a:endParaRPr lang="en-US" altLang="zh-CN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3" name="MH_Entry_2">
              <a:hlinkClick r:id="" action="ppaction://noaction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239657" y="2182072"/>
              <a:ext cx="5065486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0" rIns="0" bIns="36000" rtlCol="0" anchor="ctr">
              <a:normAutofit/>
            </a:bodyPr>
            <a:lstStyle/>
            <a:p>
              <a:r>
                <a:rPr lang="en-US" altLang="zh-CN" sz="2000" dirty="0" smtClean="0">
                  <a:solidFill>
                    <a:srgbClr val="FFFFFF"/>
                  </a:solidFill>
                </a:rPr>
                <a:t>	</a:t>
              </a:r>
              <a:r>
                <a:rPr lang="zh-CN" altLang="en-US" sz="2000" dirty="0" smtClean="0">
                  <a:solidFill>
                    <a:srgbClr val="FFFFFF"/>
                  </a:solidFill>
                  <a:sym typeface="+mn-ea"/>
                </a:rPr>
                <a:t>前端知识框架</a:t>
              </a:r>
              <a:endParaRPr lang="en-US" altLang="zh-CN" sz="2000" dirty="0" smtClean="0">
                <a:solidFill>
                  <a:srgbClr val="FFFFFF"/>
                </a:solidFill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7084010" y="3682567"/>
            <a:ext cx="500480" cy="428691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271595" y="0"/>
                </a:moveTo>
                <a:lnTo>
                  <a:pt x="271595" y="198572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0" y="198572"/>
                </a:lnTo>
                <a:lnTo>
                  <a:pt x="67899" y="198572"/>
                </a:lnTo>
                <a:lnTo>
                  <a:pt x="67899" y="0"/>
                </a:lnTo>
                <a:lnTo>
                  <a:pt x="27159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txBody>
          <a:bodyPr lIns="79429" tIns="0" rIns="79429" bIns="101848" spcCol="1270" anchor="ctr">
            <a:norm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MH_SubTitle_1"/>
          <p:cNvSpPr/>
          <p:nvPr>
            <p:custDataLst>
              <p:tags r:id="rId2"/>
            </p:custDataLst>
          </p:nvPr>
        </p:nvSpPr>
        <p:spPr>
          <a:xfrm>
            <a:off x="3498601" y="2293939"/>
            <a:ext cx="2018331" cy="121222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da-DK" kern="0" dirty="0" smtClean="0">
                <a:solidFill>
                  <a:srgbClr val="FFFFFF"/>
                </a:solidFill>
              </a:rPr>
              <a:t>理论知识</a:t>
            </a:r>
            <a:endParaRPr lang="zh-CN" altLang="da-DK" kern="0" dirty="0" smtClean="0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5695382" y="2648787"/>
            <a:ext cx="426639" cy="502532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txBody>
          <a:bodyPr lIns="0" tIns="79429" rIns="101848" bIns="79429" spcCol="1270" anchor="ctr">
            <a:norm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SubTitle_2"/>
          <p:cNvSpPr/>
          <p:nvPr>
            <p:custDataLst>
              <p:tags r:id="rId4"/>
            </p:custDataLst>
          </p:nvPr>
        </p:nvSpPr>
        <p:spPr>
          <a:xfrm>
            <a:off x="6325085" y="2293939"/>
            <a:ext cx="2018331" cy="121222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da-DK" kern="0" dirty="0" smtClean="0">
                <a:solidFill>
                  <a:srgbClr val="FFFFFF"/>
                </a:solidFill>
              </a:rPr>
              <a:t>类库框架</a:t>
            </a:r>
            <a:endParaRPr lang="zh-CN" altLang="da-DK" kern="0" dirty="0" smtClean="0">
              <a:solidFill>
                <a:srgbClr val="FFFFFF"/>
              </a:solidFill>
            </a:endParaRPr>
          </a:p>
        </p:txBody>
      </p:sp>
      <p:sp>
        <p:nvSpPr>
          <p:cNvPr id="22" name="MH_SubTitle_4"/>
          <p:cNvSpPr/>
          <p:nvPr>
            <p:custDataLst>
              <p:tags r:id="rId5"/>
            </p:custDataLst>
          </p:nvPr>
        </p:nvSpPr>
        <p:spPr>
          <a:xfrm>
            <a:off x="6325085" y="4314322"/>
            <a:ext cx="2018331" cy="121017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da-DK" kern="0" dirty="0" smtClean="0">
                <a:solidFill>
                  <a:srgbClr val="FFFFFF"/>
                </a:solidFill>
                <a:sym typeface="+mn-ea"/>
              </a:rPr>
              <a:t>编码开发</a:t>
            </a:r>
            <a:endParaRPr lang="zh-CN" altLang="da-DK" kern="0" dirty="0" smtClean="0">
              <a:solidFill>
                <a:srgbClr val="FFFFFF"/>
              </a:solidFill>
            </a:endParaRPr>
          </a:p>
        </p:txBody>
      </p:sp>
      <p:sp>
        <p:nvSpPr>
          <p:cNvPr id="25" name="MH_Other_4"/>
          <p:cNvSpPr/>
          <p:nvPr>
            <p:custDataLst>
              <p:tags r:id="rId6"/>
            </p:custDataLst>
          </p:nvPr>
        </p:nvSpPr>
        <p:spPr>
          <a:xfrm>
            <a:off x="5719997" y="4669171"/>
            <a:ext cx="426639" cy="500481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339494" y="317715"/>
                </a:moveTo>
                <a:lnTo>
                  <a:pt x="169747" y="317715"/>
                </a:lnTo>
                <a:lnTo>
                  <a:pt x="169747" y="397144"/>
                </a:lnTo>
                <a:lnTo>
                  <a:pt x="0" y="198572"/>
                </a:lnTo>
                <a:lnTo>
                  <a:pt x="169747" y="0"/>
                </a:lnTo>
                <a:lnTo>
                  <a:pt x="169747" y="79429"/>
                </a:lnTo>
                <a:lnTo>
                  <a:pt x="339494" y="79429"/>
                </a:lnTo>
                <a:lnTo>
                  <a:pt x="339494" y="31771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txBody>
          <a:bodyPr lIns="101847" tIns="79430" rIns="0" bIns="79429" spcCol="1270" anchor="ctr">
            <a:norm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SubTitle_5"/>
          <p:cNvSpPr/>
          <p:nvPr>
            <p:custDataLst>
              <p:tags r:id="rId7"/>
            </p:custDataLst>
          </p:nvPr>
        </p:nvSpPr>
        <p:spPr>
          <a:xfrm>
            <a:off x="3498602" y="4314322"/>
            <a:ext cx="2018331" cy="121017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zh-CN" kern="0" dirty="0" smtClean="0">
                <a:solidFill>
                  <a:srgbClr val="FFFFFF"/>
                </a:solidFill>
              </a:rPr>
              <a:t>运行环境</a:t>
            </a:r>
            <a:endParaRPr lang="zh-CN" altLang="zh-CN" kern="0" dirty="0" smtClean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453616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 smtClean="0">
                <a:latin typeface="+mj-lt"/>
                <a:ea typeface="+mj-ea"/>
              </a:rPr>
              <a:t>前端知识框架</a:t>
            </a:r>
            <a:endParaRPr lang="zh-CN" altLang="en-US" dirty="0" smtClean="0">
              <a:latin typeface="+mj-lt"/>
              <a:ea typeface="+mj-ea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SubTitle_1"/>
          <p:cNvSpPr/>
          <p:nvPr>
            <p:custDataLst>
              <p:tags r:id="rId1"/>
            </p:custDataLst>
          </p:nvPr>
        </p:nvSpPr>
        <p:spPr>
          <a:xfrm>
            <a:off x="4713717" y="2561546"/>
            <a:ext cx="2746228" cy="1649411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kern="0" dirty="0" smtClean="0">
                <a:solidFill>
                  <a:srgbClr val="FFFFFF"/>
                </a:solidFill>
              </a:rPr>
              <a:t>理论知识</a:t>
            </a:r>
            <a:endParaRPr lang="zh-CN" altLang="en-US" sz="3600" kern="0" dirty="0" smtClean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53616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 smtClean="0">
                <a:latin typeface="+mj-lt"/>
                <a:ea typeface="+mj-ea"/>
                <a:sym typeface="+mn-ea"/>
              </a:rPr>
              <a:t>前端知识框架</a:t>
            </a:r>
            <a:endParaRPr lang="en-US" altLang="zh-CN" dirty="0" smtClean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理论知识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" y="2118995"/>
            <a:ext cx="4657725" cy="3038475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496175" y="1867535"/>
            <a:ext cx="3324860" cy="312293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</a:t>
            </a:r>
            <a:r>
              <a:rPr lang="zh-CN" altLang="en-US" smtClean="0">
                <a:latin typeface="+mn-lt"/>
                <a:ea typeface="+mn-ea"/>
              </a:rPr>
              <a:t>硬知识</a:t>
            </a:r>
            <a:r>
              <a:rPr lang="en-US" altLang="zh-CN" smtClean="0">
                <a:latin typeface="+mn-lt"/>
                <a:ea typeface="+mn-ea"/>
              </a:rPr>
              <a:t>: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z="2000" smtClean="0">
                <a:latin typeface="+mn-lt"/>
                <a:ea typeface="+mn-ea"/>
              </a:rPr>
              <a:t>http</a:t>
            </a:r>
            <a:r>
              <a:rPr lang="zh-CN" altLang="en-US" sz="2000" smtClean="0">
                <a:latin typeface="+mn-lt"/>
                <a:ea typeface="+mn-ea"/>
              </a:rPr>
              <a:t>标准</a:t>
            </a:r>
            <a:endParaRPr lang="zh-CN" altLang="en-US" sz="2000" smtClean="0">
              <a:latin typeface="+mn-lt"/>
              <a:ea typeface="+mn-ea"/>
            </a:endParaRPr>
          </a:p>
          <a:p>
            <a:r>
              <a:rPr lang="en-US" altLang="zh-CN" sz="2000" smtClean="0">
                <a:latin typeface="+mn-lt"/>
                <a:ea typeface="+mn-ea"/>
              </a:rPr>
              <a:t>W3C</a:t>
            </a:r>
            <a:r>
              <a:rPr lang="zh-CN" altLang="en-US" sz="2000" smtClean="0">
                <a:latin typeface="+mn-lt"/>
                <a:ea typeface="+mn-ea"/>
              </a:rPr>
              <a:t>标准</a:t>
            </a:r>
            <a:endParaRPr lang="zh-CN" altLang="en-US" sz="2000" smtClean="0">
              <a:latin typeface="+mn-lt"/>
              <a:ea typeface="+mn-ea"/>
            </a:endParaRPr>
          </a:p>
          <a:p>
            <a:r>
              <a:rPr lang="zh-CN" altLang="en-US" sz="2000" smtClean="0">
                <a:latin typeface="+mn-lt"/>
                <a:ea typeface="+mn-ea"/>
              </a:rPr>
              <a:t>ECMAScript标准</a:t>
            </a:r>
            <a:endParaRPr lang="zh-CN" altLang="en-US" sz="2000" smtClean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http</a:t>
            </a:r>
            <a:r>
              <a:rPr lang="zh-CN" altLang="en-US" dirty="0">
                <a:latin typeface="+mj-lt"/>
                <a:ea typeface="+mj-ea"/>
              </a:rPr>
              <a:t>标准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015365"/>
            <a:ext cx="10858500" cy="15894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    浏览器要从服务端获取网页，网页也可能将信息再提交给服务器，这其中都有http的连接。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56285" y="2409190"/>
            <a:ext cx="10858500" cy="3512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57505" indent="-357505" algn="just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355600" indent="-285750" algn="just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kern="1200" baseline="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charset="-122"/>
                <a:cs typeface="+mn-cs"/>
              </a:defRPr>
            </a:lvl2pPr>
            <a:lvl3pPr marL="72009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13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18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22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+mn-lt"/>
                <a:ea typeface="+mn-ea"/>
              </a:rPr>
              <a:t>http</a:t>
            </a:r>
            <a:r>
              <a:rPr lang="zh-CN" altLang="en-US" smtClean="0">
                <a:latin typeface="+mn-lt"/>
                <a:ea typeface="+mn-ea"/>
              </a:rPr>
              <a:t>请求的过程</a:t>
            </a:r>
            <a:endParaRPr lang="zh-CN" altLang="en-US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http</a:t>
            </a:r>
            <a:r>
              <a:rPr lang="zh-CN" altLang="en-US" smtClean="0">
                <a:latin typeface="+mn-lt"/>
                <a:ea typeface="+mn-ea"/>
              </a:rPr>
              <a:t>状态码的意义</a:t>
            </a:r>
            <a:endParaRPr lang="zh-CN" altLang="en-US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http</a:t>
            </a:r>
            <a:r>
              <a:rPr lang="zh-CN" altLang="en-US" smtClean="0">
                <a:latin typeface="+mn-lt"/>
                <a:ea typeface="+mn-ea"/>
              </a:rPr>
              <a:t>头部信息</a:t>
            </a:r>
            <a:endParaRPr lang="zh-CN" altLang="en-US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cookie</a:t>
            </a:r>
            <a:r>
              <a:rPr lang="zh-CN" altLang="en-US" smtClean="0">
                <a:latin typeface="+mn-lt"/>
                <a:ea typeface="+mn-ea"/>
              </a:rPr>
              <a:t>状态管理</a:t>
            </a:r>
            <a:endParaRPr lang="zh-CN" altLang="en-US" smtClean="0">
              <a:latin typeface="+mn-lt"/>
              <a:ea typeface="+mn-ea"/>
            </a:endParaRPr>
          </a:p>
          <a:p>
            <a:r>
              <a:rPr lang="zh-CN" altLang="en-US" smtClean="0">
                <a:latin typeface="+mn-lt"/>
                <a:ea typeface="+mn-ea"/>
              </a:rPr>
              <a:t>方法   </a:t>
            </a:r>
            <a:r>
              <a:rPr lang="en-US" altLang="zh-CN" smtClean="0">
                <a:latin typeface="+mn-lt"/>
                <a:ea typeface="+mn-ea"/>
              </a:rPr>
              <a:t>Get  Post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https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31885" y="5922010"/>
            <a:ext cx="288290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/>
            <a:r>
              <a:rPr lang="zh-CN" altLang="en-US" sz="36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《图解http》</a:t>
            </a:r>
            <a:endParaRPr lang="zh-CN" altLang="en-US" sz="3600" b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W3C标准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539240"/>
            <a:ext cx="10858500" cy="4824095"/>
          </a:xfrm>
        </p:spPr>
        <p:txBody>
          <a:bodyPr>
            <a:normAutofit fontScale="80000"/>
          </a:bodyPr>
          <a:p>
            <a:pPr fontAlgn="auto">
              <a:lnSpc>
                <a:spcPct val="150000"/>
              </a:lnSpc>
            </a:pPr>
            <a:r>
              <a:rPr lang="en-US" altLang="zh-CN" sz="3600" i="1" smtClean="0">
                <a:latin typeface="+mn-lt"/>
                <a:ea typeface="+mn-ea"/>
              </a:rPr>
              <a:t>html</a:t>
            </a:r>
            <a:r>
              <a:rPr lang="en-US" altLang="zh-CN" sz="3200" smtClean="0">
                <a:latin typeface="+mn-lt"/>
                <a:ea typeface="+mn-ea"/>
              </a:rPr>
              <a:t>  </a:t>
            </a:r>
            <a:r>
              <a:rPr lang="en-US" altLang="zh-CN" sz="2800" smtClean="0">
                <a:latin typeface="+mn-lt"/>
                <a:ea typeface="+mn-ea"/>
              </a:rPr>
              <a:t>html5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4000" i="1" smtClean="0">
                <a:latin typeface="+mn-lt"/>
                <a:ea typeface="+mn-ea"/>
              </a:rPr>
              <a:t>css  </a:t>
            </a:r>
            <a:r>
              <a:rPr lang="en-US" altLang="zh-CN" sz="2800" smtClean="0">
                <a:latin typeface="+mn-lt"/>
                <a:ea typeface="+mn-ea"/>
              </a:rPr>
              <a:t>css3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600" i="1" smtClean="0">
                <a:latin typeface="+mn-lt"/>
                <a:ea typeface="+mn-ea"/>
              </a:rPr>
              <a:t>javascript</a:t>
            </a:r>
            <a:endParaRPr lang="en-US" altLang="zh-CN" sz="3600" i="1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json(</a:t>
            </a:r>
            <a:r>
              <a:rPr lang="zh-CN" altLang="en-US" sz="2800" smtClean="0">
                <a:latin typeface="+mn-lt"/>
                <a:ea typeface="+mn-ea"/>
              </a:rPr>
              <a:t>一种轻量级的数据交换格式</a:t>
            </a:r>
            <a:r>
              <a:rPr lang="en-US" altLang="zh-CN" sz="2800" smtClean="0">
                <a:latin typeface="+mn-lt"/>
                <a:ea typeface="+mn-ea"/>
              </a:rPr>
              <a:t>)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xml(可扩展标记语言)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websocket</a:t>
            </a:r>
            <a:r>
              <a:rPr lang="zh-CN" altLang="en-US" sz="2800" smtClean="0">
                <a:latin typeface="+mn-lt"/>
                <a:ea typeface="+mn-ea"/>
              </a:rPr>
              <a:t>（是基于TCP的一种新的网络协议）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......</a:t>
            </a:r>
            <a:endParaRPr lang="en-US" altLang="zh-CN" sz="2800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1161143" y="2114791"/>
            <a:ext cx="3533352" cy="645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 lnSpcReduction="20000"/>
          </a:bodyPr>
          <a:lstStyle/>
          <a:p>
            <a:pPr algn="ctr"/>
            <a:r>
              <a:rPr lang="en-US" altLang="zh-CN" sz="4000" spc="5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4000" spc="5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4694495" y="3655271"/>
            <a:ext cx="5610648" cy="432048"/>
            <a:chOff x="4694495" y="2182072"/>
            <a:chExt cx="5610648" cy="432048"/>
          </a:xfrm>
        </p:grpSpPr>
        <p:sp>
          <p:nvSpPr>
            <p:cNvPr id="12" name="MH_Number_2">
              <a:hlinkClick r:id="" action="ppaction://noaction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94495" y="2182072"/>
              <a:ext cx="43200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</a:rPr>
                <a:t>01</a:t>
              </a:r>
              <a:endParaRPr lang="en-US" altLang="zh-CN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3" name="MH_Entry_2">
              <a:hlinkClick r:id="" action="ppaction://noaction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239657" y="2182072"/>
              <a:ext cx="5065486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0" rIns="0" bIns="36000" rtlCol="0" anchor="ctr">
              <a:normAutofit/>
            </a:bodyPr>
            <a:lstStyle/>
            <a:p>
              <a:r>
                <a:rPr lang="en-US" altLang="zh-CN" sz="2000" dirty="0" smtClean="0">
                  <a:solidFill>
                    <a:srgbClr val="FFFFFF"/>
                  </a:solidFill>
                </a:rPr>
                <a:t>	</a:t>
              </a:r>
              <a:r>
                <a:rPr lang="zh-CN" altLang="en-US" sz="2000" dirty="0" smtClean="0">
                  <a:solidFill>
                    <a:srgbClr val="FFFFFF"/>
                  </a:solidFill>
                  <a:sym typeface="+mn-ea"/>
                </a:rPr>
                <a:t>前端开发的历史和趋势</a:t>
              </a:r>
              <a:endParaRPr lang="en-US" altLang="zh-CN" sz="2000" dirty="0" smtClean="0">
                <a:solidFill>
                  <a:srgbClr val="FFFFFF"/>
                </a:solidFill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W3C标准 </a:t>
            </a:r>
            <a:r>
              <a:rPr lang="en-US" altLang="zh-CN" dirty="0">
                <a:latin typeface="+mj-lt"/>
                <a:ea typeface="+mj-ea"/>
              </a:rPr>
              <a:t>--HTML</a:t>
            </a: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6080" y="977265"/>
            <a:ext cx="10858500" cy="2382520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HTML:</a:t>
            </a:r>
            <a:r>
              <a:rPr lang="zh-CN" altLang="en-US" sz="2800" smtClean="0">
                <a:latin typeface="+mn-lt"/>
                <a:ea typeface="+mn-ea"/>
              </a:rPr>
              <a:t>超文本标记语言。</a:t>
            </a:r>
            <a:endParaRPr lang="zh-CN" altLang="en-US" sz="2800" smtClean="0">
              <a:latin typeface="+mn-lt"/>
              <a:ea typeface="+mn-ea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645" y="1463040"/>
            <a:ext cx="2646680" cy="36068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W3C标准 </a:t>
            </a:r>
            <a:r>
              <a:rPr lang="en-US" altLang="zh-CN" dirty="0">
                <a:latin typeface="+mj-lt"/>
                <a:ea typeface="+mj-ea"/>
              </a:rPr>
              <a:t>--CSS</a:t>
            </a: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10845" y="1021080"/>
            <a:ext cx="10858500" cy="1732915"/>
          </a:xfrm>
        </p:spPr>
        <p:txBody>
          <a:bodyPr>
            <a:normAutofit lnSpcReduction="20000"/>
          </a:bodyPr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CSS 规则由两个主要的部分构成：</a:t>
            </a:r>
            <a:r>
              <a:rPr lang="en-US" altLang="zh-CN" i="1" smtClean="0">
                <a:latin typeface="+mn-lt"/>
                <a:ea typeface="+mn-ea"/>
              </a:rPr>
              <a:t>选择器</a:t>
            </a:r>
            <a:r>
              <a:rPr lang="en-US" altLang="zh-CN" smtClean="0">
                <a:latin typeface="+mn-lt"/>
                <a:ea typeface="+mn-ea"/>
              </a:rPr>
              <a:t>，以及一条或多条</a:t>
            </a:r>
            <a:r>
              <a:rPr lang="en-US" altLang="zh-CN" i="1" smtClean="0">
                <a:latin typeface="+mn-lt"/>
                <a:ea typeface="+mn-ea"/>
              </a:rPr>
              <a:t>声明</a:t>
            </a:r>
            <a:r>
              <a:rPr lang="en-US" altLang="zh-CN" smtClean="0">
                <a:latin typeface="+mn-lt"/>
                <a:ea typeface="+mn-ea"/>
              </a:rPr>
              <a:t>。</a:t>
            </a:r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90" y="2392045"/>
            <a:ext cx="5590540" cy="581025"/>
          </a:xfrm>
          <a:prstGeom prst="rect">
            <a:avLst/>
          </a:prstGeom>
        </p:spPr>
      </p:pic>
      <p:sp>
        <p:nvSpPr>
          <p:cNvPr id="6" name="内容占位符 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58140" y="2562225"/>
            <a:ext cx="10858500" cy="1732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marL="357505" indent="-357505" algn="just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355600" indent="-285750" algn="just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kern="1200" baseline="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charset="-122"/>
                <a:cs typeface="+mn-cs"/>
              </a:defRPr>
            </a:lvl2pPr>
            <a:lvl3pPr marL="72009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13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18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22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每条</a:t>
            </a:r>
            <a:r>
              <a:rPr lang="en-US" altLang="zh-CN" b="1" i="1" smtClean="0">
                <a:latin typeface="+mn-lt"/>
                <a:ea typeface="+mn-ea"/>
              </a:rPr>
              <a:t>声明 </a:t>
            </a:r>
            <a:r>
              <a:rPr lang="en-US" altLang="zh-CN" smtClean="0">
                <a:latin typeface="+mn-lt"/>
                <a:ea typeface="+mn-ea"/>
              </a:rPr>
              <a:t>由一个</a:t>
            </a:r>
            <a:r>
              <a:rPr lang="en-US" altLang="zh-CN" u="sng" smtClean="0">
                <a:latin typeface="+mn-lt"/>
                <a:ea typeface="+mn-ea"/>
              </a:rPr>
              <a:t>属性(property)</a:t>
            </a:r>
            <a:r>
              <a:rPr lang="en-US" altLang="zh-CN" smtClean="0">
                <a:latin typeface="+mn-lt"/>
                <a:ea typeface="+mn-ea"/>
              </a:rPr>
              <a:t>和一个</a:t>
            </a:r>
            <a:r>
              <a:rPr lang="en-US" altLang="zh-CN" u="sng" smtClean="0">
                <a:latin typeface="+mn-lt"/>
                <a:ea typeface="+mn-ea"/>
              </a:rPr>
              <a:t>值(value)</a:t>
            </a:r>
            <a:r>
              <a:rPr lang="en-US" altLang="zh-CN" smtClean="0">
                <a:latin typeface="+mn-lt"/>
                <a:ea typeface="+mn-ea"/>
              </a:rPr>
              <a:t>组成。</a:t>
            </a:r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90" y="3815715"/>
            <a:ext cx="5295265" cy="666750"/>
          </a:xfrm>
          <a:prstGeom prst="rect">
            <a:avLst/>
          </a:prstGeom>
        </p:spPr>
      </p:pic>
      <p:sp>
        <p:nvSpPr>
          <p:cNvPr id="8" name="内容占位符 4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77215" y="4121150"/>
            <a:ext cx="10858500" cy="1732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marL="357505" indent="-357505" algn="just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355600" indent="-285750" algn="just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kern="1200" baseline="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charset="-122"/>
                <a:cs typeface="+mn-cs"/>
              </a:defRPr>
            </a:lvl2pPr>
            <a:lvl3pPr marL="72009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13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18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22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zh-CN" smtClean="0">
                <a:latin typeface="+mn-lt"/>
                <a:ea typeface="+mn-ea"/>
              </a:rPr>
              <a:t>举个栗子：</a:t>
            </a:r>
            <a:endParaRPr lang="zh-CN" altLang="zh-CN" smtClean="0">
              <a:latin typeface="+mn-lt"/>
              <a:ea typeface="+mn-ea"/>
            </a:endParaRPr>
          </a:p>
        </p:txBody>
      </p:sp>
      <p:pic>
        <p:nvPicPr>
          <p:cNvPr id="9" name="图片 8" descr="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090" y="5459730"/>
            <a:ext cx="4352290" cy="609600"/>
          </a:xfrm>
          <a:prstGeom prst="rect">
            <a:avLst/>
          </a:prstGeom>
        </p:spPr>
      </p:pic>
      <p:pic>
        <p:nvPicPr>
          <p:cNvPr id="10" name="图片 9" descr="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6655" y="5069205"/>
            <a:ext cx="3742690" cy="1390650"/>
          </a:xfrm>
          <a:prstGeom prst="rect">
            <a:avLst/>
          </a:prstGeom>
        </p:spPr>
      </p:pic>
      <p:sp>
        <p:nvSpPr>
          <p:cNvPr id="160" name=" 160"/>
          <p:cNvSpPr/>
          <p:nvPr/>
        </p:nvSpPr>
        <p:spPr>
          <a:xfrm>
            <a:off x="6067425" y="5588635"/>
            <a:ext cx="860425" cy="35115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W3C标准 </a:t>
            </a:r>
            <a:r>
              <a:rPr lang="en-US" altLang="zh-CN" dirty="0">
                <a:latin typeface="+mj-lt"/>
                <a:ea typeface="+mj-ea"/>
              </a:rPr>
              <a:t>--JavaScript</a:t>
            </a: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539240"/>
            <a:ext cx="10858500" cy="482409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JavaScript是一种</a:t>
            </a:r>
            <a:r>
              <a:rPr lang="en-US" altLang="zh-CN" b="1" u="sng" smtClean="0">
                <a:latin typeface="+mn-lt"/>
                <a:ea typeface="+mn-ea"/>
              </a:rPr>
              <a:t>动态类型</a:t>
            </a:r>
            <a:r>
              <a:rPr lang="en-US" altLang="zh-CN" smtClean="0">
                <a:latin typeface="+mn-lt"/>
                <a:ea typeface="+mn-ea"/>
              </a:rPr>
              <a:t>、</a:t>
            </a:r>
            <a:r>
              <a:rPr lang="en-US" altLang="zh-CN" u="sng" smtClean="0">
                <a:latin typeface="+mn-lt"/>
                <a:ea typeface="+mn-ea"/>
              </a:rPr>
              <a:t>弱类型</a:t>
            </a:r>
            <a:r>
              <a:rPr lang="en-US" altLang="zh-CN" smtClean="0">
                <a:latin typeface="+mn-lt"/>
                <a:ea typeface="+mn-ea"/>
              </a:rPr>
              <a:t>、</a:t>
            </a:r>
            <a:r>
              <a:rPr lang="en-US" altLang="zh-CN" u="sng" smtClean="0">
                <a:latin typeface="+mn-lt"/>
                <a:ea typeface="+mn-ea"/>
              </a:rPr>
              <a:t>基于原型</a:t>
            </a:r>
            <a:r>
              <a:rPr lang="en-US" altLang="zh-CN" smtClean="0">
                <a:latin typeface="+mn-lt"/>
                <a:ea typeface="+mn-ea"/>
              </a:rPr>
              <a:t>的</a:t>
            </a:r>
            <a:r>
              <a:rPr lang="zh-CN" altLang="en-US" smtClean="0">
                <a:latin typeface="+mn-lt"/>
                <a:ea typeface="+mn-ea"/>
              </a:rPr>
              <a:t>脚本</a:t>
            </a:r>
            <a:r>
              <a:rPr lang="en-US" altLang="zh-CN" smtClean="0">
                <a:latin typeface="+mn-lt"/>
                <a:ea typeface="+mn-ea"/>
              </a:rPr>
              <a:t>语言</a:t>
            </a:r>
            <a:r>
              <a:rPr lang="zh-CN" altLang="en-US" smtClean="0">
                <a:latin typeface="+mn-lt"/>
                <a:ea typeface="+mn-ea"/>
              </a:rPr>
              <a:t>。</a:t>
            </a:r>
            <a:endParaRPr lang="zh-CN" altLang="en-US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mtClean="0">
                <a:latin typeface="+mn-lt"/>
                <a:ea typeface="+mn-ea"/>
              </a:rPr>
              <a:t>组成部分：</a:t>
            </a:r>
            <a:endParaRPr lang="zh-CN" altLang="en-US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mtClean="0">
                <a:latin typeface="+mn-lt"/>
                <a:ea typeface="+mn-ea"/>
              </a:rPr>
              <a:t>       ECMAScript：描述了该语言的语法和基本对象。</a:t>
            </a:r>
            <a:endParaRPr lang="zh-CN" altLang="en-US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mtClean="0">
                <a:latin typeface="+mn-lt"/>
                <a:ea typeface="+mn-ea"/>
              </a:rPr>
              <a:t>       文档对象模型（DOM）：描述处理网页内容的方法和接口。</a:t>
            </a:r>
            <a:endParaRPr lang="zh-CN" altLang="en-US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mtClean="0">
                <a:latin typeface="+mn-lt"/>
                <a:ea typeface="+mn-ea"/>
              </a:rPr>
              <a:t>       浏览器对象模型（BOM）：描述与浏览器进行交互的方法和接口。</a:t>
            </a:r>
            <a:endParaRPr lang="zh-CN" altLang="en-US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ECMAScript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755775" y="1539240"/>
            <a:ext cx="9769475" cy="504507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800" smtClean="0">
                <a:latin typeface="+mn-lt"/>
                <a:ea typeface="+mn-ea"/>
              </a:rPr>
              <a:t>    简称 </a:t>
            </a:r>
            <a:r>
              <a:rPr lang="en-US" altLang="zh-CN" sz="3200" b="1" smtClean="0">
                <a:latin typeface="+mn-lt"/>
                <a:ea typeface="+mn-ea"/>
              </a:rPr>
              <a:t>ES</a:t>
            </a:r>
            <a:endParaRPr lang="en-US" altLang="zh-CN" sz="3200" b="1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语法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对象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原型链 继承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上下文环境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作用域 闭包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正则表达式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严格模式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800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SubTitle_1"/>
          <p:cNvSpPr/>
          <p:nvPr>
            <p:custDataLst>
              <p:tags r:id="rId1"/>
            </p:custDataLst>
          </p:nvPr>
        </p:nvSpPr>
        <p:spPr>
          <a:xfrm>
            <a:off x="4713717" y="2561546"/>
            <a:ext cx="2746228" cy="1649411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da-DK" sz="3600" kern="0" dirty="0" smtClean="0">
                <a:solidFill>
                  <a:srgbClr val="FFFFFF"/>
                </a:solidFill>
                <a:sym typeface="+mn-ea"/>
              </a:rPr>
              <a:t>类库框架</a:t>
            </a:r>
            <a:endParaRPr lang="zh-CN" altLang="en-US" sz="3600" kern="0" dirty="0" smtClean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53616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 smtClean="0">
                <a:latin typeface="+mj-lt"/>
                <a:ea typeface="+mj-ea"/>
                <a:sym typeface="+mn-ea"/>
              </a:rPr>
              <a:t>前端知识框架</a:t>
            </a:r>
            <a:endParaRPr lang="en-US" altLang="zh-CN" dirty="0" smtClean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框架和类库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412875" y="1539240"/>
            <a:ext cx="7645400" cy="4664710"/>
          </a:xfrm>
        </p:spPr>
        <p:txBody>
          <a:bodyPr>
            <a:normAutofit fontScale="90000" lnSpcReduction="10000"/>
          </a:bodyPr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   jQuery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   BootStrap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   requirejs seajs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   angular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   react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b="1" i="1" smtClean="0">
                <a:latin typeface="+mn-lt"/>
                <a:ea typeface="+mn-ea"/>
              </a:rPr>
              <a:t>   vue</a:t>
            </a:r>
            <a:endParaRPr lang="en-US" altLang="zh-CN" sz="3200" b="1" i="1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    ...</a:t>
            </a:r>
            <a:endParaRPr lang="en-US" altLang="zh-CN" sz="2800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SubTitle_1"/>
          <p:cNvSpPr/>
          <p:nvPr>
            <p:custDataLst>
              <p:tags r:id="rId1"/>
            </p:custDataLst>
          </p:nvPr>
        </p:nvSpPr>
        <p:spPr>
          <a:xfrm>
            <a:off x="4713717" y="2561546"/>
            <a:ext cx="2746228" cy="1649411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kern="0" dirty="0" smtClean="0">
                <a:solidFill>
                  <a:srgbClr val="FFFFFF"/>
                </a:solidFill>
              </a:rPr>
              <a:t>编码开发</a:t>
            </a:r>
            <a:endParaRPr lang="zh-CN" altLang="en-US" sz="3600" kern="0" dirty="0" smtClean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53616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 smtClean="0">
                <a:latin typeface="+mj-lt"/>
                <a:ea typeface="+mj-ea"/>
                <a:sym typeface="+mn-ea"/>
              </a:rPr>
              <a:t>前端知识框架</a:t>
            </a:r>
            <a:endParaRPr lang="en-US" altLang="zh-CN" dirty="0" smtClean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开发工具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20165"/>
            <a:ext cx="10858500" cy="30537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</a:t>
            </a:r>
            <a:r>
              <a:rPr lang="zh-CN" altLang="en-US" sz="2800" smtClean="0">
                <a:latin typeface="+mn-lt"/>
                <a:ea typeface="+mn-ea"/>
              </a:rPr>
              <a:t>编辑器</a:t>
            </a:r>
            <a:endParaRPr lang="zh-CN" altLang="en-US" sz="2800" smtClean="0"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en-US" sz="1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sublime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webstorm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......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前端构建工具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19480" y="986790"/>
            <a:ext cx="10015855" cy="44748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gulp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grunt</a:t>
            </a:r>
            <a:endParaRPr lang="en-US" altLang="zh-CN" smtClean="0">
              <a:latin typeface="+mn-lt"/>
              <a:ea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mtClean="0">
                <a:latin typeface="+mn-lt"/>
                <a:ea typeface="+mn-ea"/>
                <a:sym typeface="+mn-ea"/>
              </a:rPr>
              <a:t>          优化前端工作流程。比如自动刷新页面、combo、压缩css、js、编译less等等。简单来说，就是使用Gulp/Grunt，然后配置你需要的插件，就可以把以前需要手工做的事情让它帮你做了。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模块化方案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20165"/>
            <a:ext cx="10858500" cy="3648710"/>
          </a:xfrm>
        </p:spPr>
        <p:txBody>
          <a:bodyPr>
            <a:normAutofit/>
          </a:bodyPr>
          <a:p>
            <a:pPr marL="0" indent="0">
              <a:buNone/>
            </a:pPr>
            <a:endParaRPr lang="zh-CN" altLang="en-US" sz="2800" smtClean="0"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seajs / require : 是一种在线"</a:t>
            </a:r>
            <a:r>
              <a:rPr lang="en-US" altLang="zh-CN" sz="2800" b="1" smtClean="0">
                <a:latin typeface="+mn-lt"/>
                <a:ea typeface="+mn-ea"/>
              </a:rPr>
              <a:t>编译</a:t>
            </a:r>
            <a:r>
              <a:rPr lang="en-US" altLang="zh-CN" smtClean="0">
                <a:latin typeface="+mn-lt"/>
                <a:ea typeface="+mn-ea"/>
              </a:rPr>
              <a:t>" 模块的方案，相当于在页面上加载一个 CMD/AMD 解释器。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browserify / webpack : 是一个</a:t>
            </a:r>
            <a:r>
              <a:rPr lang="en-US" altLang="zh-CN" sz="2800" b="1" smtClean="0">
                <a:latin typeface="+mn-lt"/>
                <a:ea typeface="+mn-ea"/>
              </a:rPr>
              <a:t>预编译</a:t>
            </a:r>
            <a:r>
              <a:rPr lang="en-US" altLang="zh-CN" smtClean="0">
                <a:latin typeface="+mn-lt"/>
                <a:ea typeface="+mn-ea"/>
              </a:rPr>
              <a:t>模块的方案，</a:t>
            </a:r>
            <a:r>
              <a:rPr lang="zh-CN" altLang="en-US" smtClean="0">
                <a:latin typeface="+mn-lt"/>
                <a:ea typeface="+mn-ea"/>
              </a:rPr>
              <a:t>（不需要在浏览器中加载解释器）</a:t>
            </a:r>
            <a:r>
              <a:rPr lang="en-US" altLang="zh-CN" smtClean="0">
                <a:latin typeface="+mn-lt"/>
                <a:ea typeface="+mn-ea"/>
              </a:rPr>
              <a:t>相比于上面 ，这个方案更加智能。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前端开发的历史和趋势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2357755"/>
            <a:ext cx="10858500" cy="3531870"/>
          </a:xfrm>
        </p:spPr>
        <p:txBody>
          <a:bodyPr>
            <a:normAutofit/>
          </a:bodyPr>
          <a:p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21560" y="2958465"/>
            <a:ext cx="792543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200" dirty="0" smtClean="0">
                <a:latin typeface="Arial" panose="020B0604020202020204" pitchFamily="34" charset="0"/>
                <a:ea typeface="微软雅黑" panose="020B0503020204020204" charset="-122"/>
              </a:rPr>
              <a:t>前后端不分 -&gt; 前后端分离 -&gt; 全栈工程师</a:t>
            </a:r>
            <a:endParaRPr lang="zh-CN" altLang="en-US" sz="32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45465" y="125095"/>
            <a:ext cx="9083040" cy="77343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FF"/>
                </a:solidFill>
                <a:latin typeface="+mj-lt"/>
                <a:ea typeface="+mj-ea"/>
              </a:rPr>
              <a:t>提升开发效率</a:t>
            </a:r>
            <a:endParaRPr lang="zh-CN" altLang="en-US" sz="3600" dirty="0">
              <a:solidFill>
                <a:srgbClr val="FFFFFF"/>
              </a:solidFill>
              <a:latin typeface="+mj-lt"/>
              <a:ea typeface="+mj-ea"/>
            </a:endParaRPr>
          </a:p>
        </p:txBody>
      </p:sp>
      <p:pic>
        <p:nvPicPr>
          <p:cNvPr id="4" name="图片 3" descr="webpackVSgul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95" y="995680"/>
            <a:ext cx="7212965" cy="56984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17790" y="1972945"/>
            <a:ext cx="395033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Gulp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charset="-122"/>
              </a:rPr>
              <a:t>/Grunt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是一个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charset="-122"/>
              </a:rPr>
              <a:t>工具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，而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charset="-122"/>
              </a:rPr>
              <a:t>W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ebpack、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charset="-122"/>
              </a:rPr>
              <a:t>B</a:t>
            </a:r>
            <a:r>
              <a:rPr lang="en-US" altLang="zh-CN" smtClean="0">
                <a:sym typeface="+mn-ea"/>
              </a:rPr>
              <a:t>rowserify 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等是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charset="-122"/>
              </a:rPr>
              <a:t>模块化方案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Gulp也可以配置seajs、requirejs甚至webpack的插件。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--Css</a:t>
            </a:r>
            <a:r>
              <a:rPr lang="zh-CN" altLang="en-US" dirty="0">
                <a:latin typeface="+mj-lt"/>
                <a:ea typeface="+mj-ea"/>
              </a:rPr>
              <a:t>预处理器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93800" y="1098550"/>
            <a:ext cx="10358120" cy="4395470"/>
          </a:xfrm>
        </p:spPr>
        <p:txBody>
          <a:bodyPr>
            <a:normAutofit fontScale="90000" lnSpcReduction="10000"/>
          </a:bodyPr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mtClean="0">
                <a:latin typeface="+mn-lt"/>
                <a:ea typeface="+mn-ea"/>
              </a:rPr>
              <a:t>    </a:t>
            </a:r>
            <a:r>
              <a:rPr lang="en-US" altLang="zh-CN" b="1" smtClean="0">
                <a:latin typeface="+mn-lt"/>
                <a:ea typeface="+mn-ea"/>
              </a:rPr>
              <a:t> </a:t>
            </a:r>
            <a:r>
              <a:rPr lang="en-US" altLang="zh-CN" sz="3600" b="1" i="1" smtClean="0">
                <a:latin typeface="+mn-lt"/>
                <a:ea typeface="+mn-ea"/>
              </a:rPr>
              <a:t>what ?</a:t>
            </a:r>
            <a:endParaRPr lang="en-US" altLang="zh-CN" sz="3600" b="1" i="1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CSS 预处理器用一种专门的编程语言，进行 Web 页面样式设计，然后再编译成正常的 CSS 文件，以供项目使用。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为 CSS 增加一些编程的特性，无需考虑浏览器的兼容性问题，例如可以在 CSS 中使用变量、简单的逻辑程序、函数等在编程语言中的一些基本特性，可以让 CSS 更加简洁、适应性更强、可读性更佳，更易于代码的维护等。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en-US" altLang="zh-CN" dirty="0">
                <a:latin typeface="+mj-lt"/>
                <a:ea typeface="+mj-ea"/>
                <a:sym typeface="+mn-ea"/>
              </a:rPr>
              <a:t>Css</a:t>
            </a:r>
            <a:r>
              <a:rPr lang="zh-CN" altLang="en-US" dirty="0">
                <a:latin typeface="+mj-lt"/>
                <a:ea typeface="+mj-ea"/>
                <a:sym typeface="+mn-ea"/>
              </a:rPr>
              <a:t>预处理器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67130" y="730250"/>
            <a:ext cx="10358120" cy="4395470"/>
          </a:xfrm>
        </p:spPr>
        <p:txBody>
          <a:bodyPr>
            <a:normAutofit/>
          </a:bodyPr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Sass（SCSS）</a:t>
            </a:r>
            <a:r>
              <a:rPr lang="en-US" altLang="zh-CN" sz="1600" i="1" smtClean="0">
                <a:latin typeface="+mn-lt"/>
                <a:ea typeface="+mn-ea"/>
              </a:rPr>
              <a:t>注意：SASS依赖于Ruby，安装前必须先安装Ruby。</a:t>
            </a:r>
            <a:endParaRPr lang="en-US" altLang="zh-CN" sz="1600" i="1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LESS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Stylus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7130" y="4679315"/>
            <a:ext cx="965962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charset="-122"/>
              </a:rPr>
              <a:t>        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LESS的基本语法和CSS差不多，SASS和Stylus都可以利用缩进代替花括号，并且空格有重要的意义。SASS保存为".sass"是缩进格式，保存为".scss"是非缩进格式。SASS一般使用".scss"扩展名。LESS的扩展名为".less"，Stylus的扩展名为".styl"。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版本管理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20165"/>
            <a:ext cx="10858500" cy="255079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b="1" smtClean="0">
                <a:latin typeface="+mn-lt"/>
                <a:ea typeface="+mn-ea"/>
              </a:rPr>
              <a:t>Git</a:t>
            </a:r>
            <a:r>
              <a:rPr lang="en-US" altLang="zh-CN" sz="2800" b="1" smtClean="0">
                <a:latin typeface="+mn-lt"/>
                <a:ea typeface="+mn-ea"/>
              </a:rPr>
              <a:t> </a:t>
            </a:r>
            <a:r>
              <a:rPr lang="en-US" altLang="zh-CN" smtClean="0">
                <a:latin typeface="+mn-lt"/>
                <a:ea typeface="+mn-ea"/>
              </a:rPr>
              <a:t>: 本地版本管理的机制.  github</a:t>
            </a:r>
            <a:r>
              <a:rPr lang="zh-CN" altLang="en-US" smtClean="0">
                <a:latin typeface="+mn-lt"/>
                <a:ea typeface="+mn-ea"/>
              </a:rPr>
              <a:t>、</a:t>
            </a:r>
            <a:r>
              <a:rPr lang="en-US" altLang="zh-CN" smtClean="0">
                <a:latin typeface="+mn-lt"/>
                <a:ea typeface="+mn-ea"/>
              </a:rPr>
              <a:t>gitlab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mtClean="0">
                <a:latin typeface="+mn-lt"/>
                <a:ea typeface="+mn-ea"/>
              </a:rPr>
              <a:t>SVN : 远程中心的版本管理机制.</a:t>
            </a:r>
            <a:endParaRPr lang="en-US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调试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38530" y="1320165"/>
            <a:ext cx="10586720" cy="220027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800" smtClean="0">
                <a:latin typeface="+mn-lt"/>
                <a:ea typeface="+mn-ea"/>
              </a:rPr>
              <a:t> Chrome</a:t>
            </a:r>
            <a:r>
              <a:rPr lang="zh-CN" altLang="en-US" sz="2800" smtClean="0">
                <a:latin typeface="+mn-lt"/>
                <a:ea typeface="+mn-ea"/>
              </a:rPr>
              <a:t>控制台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800" smtClean="0">
                <a:latin typeface="+mn-lt"/>
                <a:ea typeface="+mn-ea"/>
              </a:rPr>
              <a:t> firebug</a:t>
            </a:r>
            <a:endParaRPr lang="en-US" altLang="zh-CN" sz="2800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生态系统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67130" y="730250"/>
            <a:ext cx="10358120" cy="4395470"/>
          </a:xfrm>
        </p:spPr>
        <p:txBody>
          <a:bodyPr>
            <a:normAutofit/>
          </a:bodyPr>
          <a:p>
            <a:pPr fontAlgn="auto">
              <a:lnSpc>
                <a:spcPct val="200000"/>
              </a:lnSpc>
            </a:pPr>
            <a:r>
              <a:rPr lang="en-US" altLang="zh-CN" sz="2800" smtClean="0">
                <a:latin typeface="+mn-lt"/>
                <a:ea typeface="+mn-ea"/>
              </a:rPr>
              <a:t>   npm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800" smtClean="0">
                <a:latin typeface="+mn-lt"/>
                <a:ea typeface="+mn-ea"/>
              </a:rPr>
              <a:t>   bower</a:t>
            </a:r>
            <a:endParaRPr lang="en-US" altLang="zh-CN" sz="2800" smtClean="0">
              <a:latin typeface="+mn-lt"/>
              <a:ea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生态系统 </a:t>
            </a:r>
            <a:r>
              <a:rPr lang="en-US" altLang="zh-CN" dirty="0">
                <a:latin typeface="+mj-lt"/>
                <a:ea typeface="+mj-ea"/>
              </a:rPr>
              <a:t>NPM</a:t>
            </a: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67130" y="730250"/>
            <a:ext cx="10358120" cy="4395470"/>
          </a:xfrm>
        </p:spPr>
        <p:txBody>
          <a:bodyPr>
            <a:normAutofit/>
          </a:bodyPr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mtClean="0">
                <a:latin typeface="+mn-lt"/>
                <a:ea typeface="+mn-ea"/>
              </a:rPr>
              <a:t>        NPM 是随同NodeJS一起安装的包管理工具，能解决NodeJS代码部署上的很多问题，常见的使用场景有以下几种：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 smtClean="0">
                <a:latin typeface="+mn-lt"/>
                <a:ea typeface="+mn-ea"/>
              </a:rPr>
              <a:t>允许用户从NPM服务器下载别人编写的</a:t>
            </a:r>
            <a:r>
              <a:rPr lang="en-US" altLang="zh-CN" sz="2000" u="sng" smtClean="0">
                <a:latin typeface="+mn-lt"/>
                <a:ea typeface="+mn-ea"/>
              </a:rPr>
              <a:t>第三方包</a:t>
            </a:r>
            <a:r>
              <a:rPr lang="en-US" altLang="zh-CN" sz="2000" smtClean="0">
                <a:latin typeface="+mn-lt"/>
                <a:ea typeface="+mn-ea"/>
              </a:rPr>
              <a:t>到本地使用。</a:t>
            </a:r>
            <a:endParaRPr lang="en-US" altLang="zh-CN" sz="2000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 smtClean="0">
                <a:latin typeface="+mn-lt"/>
                <a:ea typeface="+mn-ea"/>
              </a:rPr>
              <a:t>允许用户从NPM服务器下载并安装别人编写的</a:t>
            </a:r>
            <a:r>
              <a:rPr lang="en-US" altLang="zh-CN" sz="2000" u="sng" smtClean="0">
                <a:latin typeface="+mn-lt"/>
                <a:ea typeface="+mn-ea"/>
              </a:rPr>
              <a:t>命令行程序</a:t>
            </a:r>
            <a:r>
              <a:rPr lang="en-US" altLang="zh-CN" sz="2000" smtClean="0">
                <a:latin typeface="+mn-lt"/>
                <a:ea typeface="+mn-ea"/>
              </a:rPr>
              <a:t>到本地使用。</a:t>
            </a:r>
            <a:endParaRPr lang="en-US" altLang="zh-CN" sz="2000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 smtClean="0">
                <a:latin typeface="+mn-lt"/>
                <a:ea typeface="+mn-ea"/>
              </a:rPr>
              <a:t>允许用户将自己编写的</a:t>
            </a:r>
            <a:r>
              <a:rPr lang="en-US" altLang="zh-CN" sz="2000" u="sng" smtClean="0">
                <a:latin typeface="+mn-lt"/>
                <a:ea typeface="+mn-ea"/>
              </a:rPr>
              <a:t>包或命令行程序</a:t>
            </a:r>
            <a:r>
              <a:rPr lang="en-US" altLang="zh-CN" sz="2000" smtClean="0">
                <a:latin typeface="+mn-lt"/>
                <a:ea typeface="+mn-ea"/>
              </a:rPr>
              <a:t>上传到NPM服务器供别人使用。</a:t>
            </a:r>
            <a:endParaRPr lang="en-US" altLang="zh-CN" sz="2000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生态系统 </a:t>
            </a:r>
            <a:r>
              <a:rPr lang="en-US" altLang="zh-CN" smtClean="0">
                <a:latin typeface="+mn-lt"/>
                <a:ea typeface="+mn-ea"/>
                <a:sym typeface="+mn-ea"/>
              </a:rPr>
              <a:t>Bower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67130" y="730250"/>
            <a:ext cx="10358120" cy="4395470"/>
          </a:xfrm>
        </p:spPr>
        <p:txBody>
          <a:bodyPr>
            <a:normAutofit/>
          </a:bodyPr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   Bower是一个客户端技术的软件包管理器，它可用于搜索、安装和卸载如JavaScript、HTML、CSS之类的网络资源。其他一些建立在Bower基础之上的开发工具，如YeoMan和Grunt。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自动化测试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35050" y="1231265"/>
            <a:ext cx="10358120" cy="4395470"/>
          </a:xfrm>
        </p:spPr>
        <p:txBody>
          <a:bodyPr>
            <a:normAutofit fontScale="90000"/>
          </a:bodyPr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mtClean="0">
                <a:latin typeface="+mn-lt"/>
                <a:ea typeface="+mn-ea"/>
              </a:rPr>
              <a:t>        在业务较为稳定的情况下，可以通过自动化测试来减少测试的事件，但需求较多的时候，维护测试用例的成本会很高，可能用自动化测试会起到反效果</a:t>
            </a:r>
            <a:r>
              <a:rPr lang="zh-CN" altLang="en-US" smtClean="0">
                <a:latin typeface="+mn-lt"/>
                <a:ea typeface="+mn-ea"/>
              </a:rPr>
              <a:t>。</a:t>
            </a:r>
            <a:endParaRPr lang="zh-CN" altLang="en-US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  <a:sym typeface="+mn-ea"/>
              </a:rPr>
              <a:t>M</a:t>
            </a:r>
            <a:r>
              <a:rPr lang="zh-CN" altLang="en-US" smtClean="0">
                <a:latin typeface="+mn-lt"/>
                <a:ea typeface="+mn-ea"/>
                <a:sym typeface="+mn-ea"/>
              </a:rPr>
              <a:t>ocha</a:t>
            </a:r>
            <a:endParaRPr lang="zh-CN" altLang="en-US" smtClean="0">
              <a:latin typeface="+mn-lt"/>
              <a:ea typeface="+mn-ea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dirty="0">
                <a:sym typeface="+mn-ea"/>
              </a:rPr>
              <a:t>Karma</a:t>
            </a:r>
            <a:endParaRPr lang="zh-CN" altLang="en-US" smtClean="0">
              <a:latin typeface="+mn-lt"/>
              <a:ea typeface="+mn-ea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J</a:t>
            </a:r>
            <a:r>
              <a:rPr lang="zh-CN" altLang="en-US" smtClean="0">
                <a:latin typeface="+mn-lt"/>
                <a:ea typeface="+mn-ea"/>
              </a:rPr>
              <a:t>asmine</a:t>
            </a:r>
            <a:endParaRPr lang="zh-CN" altLang="en-US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SubTitle_1"/>
          <p:cNvSpPr/>
          <p:nvPr>
            <p:custDataLst>
              <p:tags r:id="rId1"/>
            </p:custDataLst>
          </p:nvPr>
        </p:nvSpPr>
        <p:spPr>
          <a:xfrm>
            <a:off x="4713717" y="2561546"/>
            <a:ext cx="2746228" cy="1649411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rgbClr val="F45C0A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kern="0" dirty="0" smtClean="0">
                <a:solidFill>
                  <a:srgbClr val="FFFFFF"/>
                </a:solidFill>
              </a:rPr>
              <a:t>运行环境</a:t>
            </a:r>
            <a:endParaRPr lang="zh-CN" altLang="en-US" sz="3600" kern="0" dirty="0" smtClean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53616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 smtClean="0">
                <a:latin typeface="+mj-lt"/>
                <a:ea typeface="+mj-ea"/>
                <a:sym typeface="+mn-ea"/>
              </a:rPr>
              <a:t>前端知识框架</a:t>
            </a:r>
            <a:endParaRPr lang="en-US" altLang="zh-CN" dirty="0" smtClean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800100" y="1000760"/>
            <a:ext cx="4262755" cy="89281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4868A2"/>
                </a:solidFill>
                <a:latin typeface="+mj-lt"/>
                <a:ea typeface="+mj-ea"/>
              </a:rPr>
              <a:t>什么是前端</a:t>
            </a:r>
            <a:endParaRPr lang="zh-CN" altLang="en-US" sz="4000" dirty="0">
              <a:solidFill>
                <a:srgbClr val="4868A2"/>
              </a:solidFill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00102" y="2411382"/>
            <a:ext cx="4262438" cy="381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505" indent="-357505" algn="just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aseline="0"/>
            </a:lvl1pPr>
            <a:lvl2pPr marL="355600" indent="-28575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baseline="0">
                <a:latin typeface="幼圆" panose="02010509060101010101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mtClean="0"/>
              <a:t>前端：针对浏览器的开发，代码在浏览器运行</a:t>
            </a:r>
            <a:r>
              <a:rPr lang="zh-CN" altLang="en-US" smtClean="0"/>
              <a:t>。</a:t>
            </a:r>
            <a:endParaRPr lang="zh-CN" altLang="en-US" smtClean="0"/>
          </a:p>
          <a:p>
            <a:r>
              <a:rPr lang="zh-CN" altLang="en-US" smtClean="0"/>
              <a:t>后端：针对服务器的开发，代码在服务器运行</a:t>
            </a:r>
            <a:endParaRPr lang="zh-CN" altLang="en-US" smtClean="0"/>
          </a:p>
        </p:txBody>
      </p:sp>
      <p:pic>
        <p:nvPicPr>
          <p:cNvPr id="4" name="图片 3" descr="fronte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855" y="1530985"/>
            <a:ext cx="6571615" cy="34283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运行环境  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1140460" y="1024890"/>
            <a:ext cx="10384790" cy="3697605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en-US" altLang="zh-CN" sz="3200"/>
              <a:t>   </a:t>
            </a:r>
            <a:r>
              <a:rPr lang="zh-CN" altLang="en-US" sz="3200"/>
              <a:t>浏览器环境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 Node</a:t>
            </a:r>
            <a:r>
              <a:rPr lang="zh-CN" altLang="en-US" sz="3200"/>
              <a:t>环境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运行环境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浏览器环境 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1096645" y="1428750"/>
            <a:ext cx="10384790" cy="3697605"/>
          </a:xfrm>
        </p:spPr>
        <p:txBody>
          <a:bodyPr>
            <a:normAutofit fontScale="90000" lnSpcReduction="10000"/>
          </a:bodyPr>
          <a:p>
            <a:pPr fontAlgn="auto">
              <a:lnSpc>
                <a:spcPct val="200000"/>
              </a:lnSpc>
            </a:pPr>
            <a:r>
              <a:rPr lang="en-US" altLang="zh-CN" sz="3200"/>
              <a:t>  </a:t>
            </a:r>
            <a:r>
              <a:rPr lang="zh-CN" altLang="en-US" sz="3200"/>
              <a:t>浏览器兼容性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zh-CN" altLang="en-US" sz="3200"/>
              <a:t>  响应式布局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web</a:t>
            </a:r>
            <a:r>
              <a:rPr lang="zh-CN" altLang="en-US" sz="3200"/>
              <a:t>安全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zh-CN" altLang="en-US" sz="3200"/>
              <a:t>  性能优化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运行环境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浏览器环境 </a:t>
            </a:r>
            <a:r>
              <a:rPr lang="en-US" altLang="zh-CN" dirty="0">
                <a:latin typeface="+mj-lt"/>
                <a:ea typeface="+mj-ea"/>
              </a:rPr>
              <a:t>web</a:t>
            </a:r>
            <a:r>
              <a:rPr lang="zh-CN" altLang="en-US" dirty="0">
                <a:latin typeface="+mj-lt"/>
                <a:ea typeface="+mj-ea"/>
              </a:rPr>
              <a:t>安全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1096645" y="1428750"/>
            <a:ext cx="10384790" cy="4399915"/>
          </a:xfrm>
        </p:spPr>
        <p:txBody>
          <a:bodyPr>
            <a:normAutofit fontScale="60000"/>
          </a:bodyPr>
          <a:p>
            <a:pPr fontAlgn="auto">
              <a:lnSpc>
                <a:spcPct val="200000"/>
              </a:lnSpc>
            </a:pPr>
            <a:r>
              <a:rPr lang="en-US" altLang="zh-CN" sz="3200"/>
              <a:t>  </a:t>
            </a:r>
            <a:r>
              <a:rPr lang="zh-CN" altLang="en-US" sz="3200"/>
              <a:t>同源策略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XSS</a:t>
            </a:r>
            <a:r>
              <a:rPr lang="zh-CN" altLang="en-US" sz="3200"/>
              <a:t>跨站脚本攻击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CSRF</a:t>
            </a:r>
            <a:r>
              <a:rPr lang="zh-CN" altLang="en-US" sz="3200"/>
              <a:t>跨站点请求伪造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zh-CN" altLang="en-US" sz="3200"/>
              <a:t>  点击劫持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SQL</a:t>
            </a:r>
            <a:r>
              <a:rPr lang="zh-CN" altLang="en-US" sz="3200"/>
              <a:t>注入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...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运行环境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浏览器环境 性能优化</a:t>
            </a:r>
            <a:endParaRPr lang="en-US" dirty="0">
              <a:latin typeface="+mj-lt"/>
              <a:ea typeface="+mj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956310" y="1288415"/>
            <a:ext cx="10384790" cy="5312410"/>
          </a:xfrm>
        </p:spPr>
        <p:txBody>
          <a:bodyPr>
            <a:normAutofit fontScale="70000"/>
          </a:bodyPr>
          <a:p>
            <a:pPr fontAlgn="auto">
              <a:lnSpc>
                <a:spcPct val="200000"/>
              </a:lnSpc>
            </a:pPr>
            <a:r>
              <a:rPr lang="en-US" altLang="zh-CN" sz="3200"/>
              <a:t> </a:t>
            </a:r>
            <a:r>
              <a:rPr lang="zh-CN" altLang="en-US" sz="3200"/>
              <a:t>压缩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css sprites</a:t>
            </a:r>
            <a:endParaRPr lang="en-US" altLang="zh-CN" sz="3200"/>
          </a:p>
          <a:p>
            <a:pPr fontAlgn="auto">
              <a:lnSpc>
                <a:spcPct val="200000"/>
              </a:lnSpc>
            </a:pPr>
            <a:r>
              <a:rPr lang="zh-CN" altLang="en-US" sz="3200"/>
              <a:t> 合并 减少</a:t>
            </a:r>
            <a:r>
              <a:rPr lang="en-US" altLang="zh-CN" sz="3200"/>
              <a:t>http</a:t>
            </a:r>
            <a:r>
              <a:rPr lang="zh-CN" altLang="en-US" sz="3200"/>
              <a:t>请求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zh-CN" altLang="en-US" sz="3200"/>
              <a:t> 缓存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CDN</a:t>
            </a:r>
            <a:endParaRPr lang="en-US" altLang="zh-CN" sz="3200"/>
          </a:p>
          <a:p>
            <a:pPr fontAlgn="auto">
              <a:lnSpc>
                <a:spcPct val="200000"/>
              </a:lnSpc>
            </a:pPr>
            <a:r>
              <a:rPr lang="zh-CN" altLang="en-US" sz="3200"/>
              <a:t> 避免重定向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 ...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308475" y="2230755"/>
            <a:ext cx="3826510" cy="1753235"/>
          </a:xfrm>
        </p:spPr>
        <p:txBody>
          <a:bodyPr/>
          <a:lstStyle/>
          <a:p>
            <a:r>
              <a:rPr lang="zh-CN" altLang="en-US" sz="4800" smtClean="0">
                <a:solidFill>
                  <a:srgbClr val="FFFFFF"/>
                </a:solidFill>
                <a:latin typeface="+mj-lt"/>
                <a:ea typeface="+mj-ea"/>
              </a:rPr>
              <a:t>Thanks for listening</a:t>
            </a:r>
            <a:endParaRPr lang="zh-CN" altLang="en-US" sz="4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white">
                    <a:alpha val="74000"/>
                  </a:prstClr>
                </a:solidFill>
                <a:latin typeface="+mn-lt"/>
                <a:ea typeface="+mn-ea"/>
              </a:rPr>
              <a:t>路琳</a:t>
            </a:r>
            <a:endParaRPr lang="zh-CN" altLang="en-US" smtClean="0">
              <a:solidFill>
                <a:prstClr val="white">
                  <a:alpha val="74000"/>
                </a:prstClr>
              </a:solidFill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前后端不分的时代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互联网发展的早期，前后端开发是一体的，前端代码是后端代码的一部分。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后端收到浏览器的请求</a:t>
            </a:r>
            <a:endParaRPr lang="en-US" altLang="zh-CN" sz="2000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9720" y="3529330"/>
            <a:ext cx="1706880" cy="770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000" smtClean="0">
                <a:sym typeface="+mn-ea"/>
              </a:rPr>
              <a:t>生成静态页面</a:t>
            </a:r>
            <a:endParaRPr lang="en-US" altLang="zh-CN" sz="2000" smtClean="0"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10405" y="3683000"/>
            <a:ext cx="3445510" cy="201930"/>
            <a:chOff x="5816" y="5814"/>
            <a:chExt cx="5426" cy="318"/>
          </a:xfrm>
        </p:grpSpPr>
        <p:sp>
          <p:nvSpPr>
            <p:cNvPr id="135" name=" 135"/>
            <p:cNvSpPr/>
            <p:nvPr/>
          </p:nvSpPr>
          <p:spPr>
            <a:xfrm>
              <a:off x="5816" y="5814"/>
              <a:ext cx="968" cy="318"/>
            </a:xfrm>
            <a:custGeom>
              <a:avLst/>
              <a:gdLst>
                <a:gd name="connsiteX0" fmla="*/ 4381875 w 6516714"/>
                <a:gd name="connsiteY0" fmla="*/ 0 h 2476413"/>
                <a:gd name="connsiteX1" fmla="*/ 6516714 w 6516714"/>
                <a:gd name="connsiteY1" fmla="*/ 1238208 h 2476413"/>
                <a:gd name="connsiteX2" fmla="*/ 4381875 w 6516714"/>
                <a:gd name="connsiteY2" fmla="*/ 2476413 h 2476413"/>
                <a:gd name="connsiteX3" fmla="*/ 4381875 w 6516714"/>
                <a:gd name="connsiteY3" fmla="*/ 2456682 h 2476413"/>
                <a:gd name="connsiteX4" fmla="*/ 4855462 w 6516714"/>
                <a:gd name="connsiteY4" fmla="*/ 1644997 h 2476413"/>
                <a:gd name="connsiteX5" fmla="*/ 0 w 6516714"/>
                <a:gd name="connsiteY5" fmla="*/ 1238206 h 2476413"/>
                <a:gd name="connsiteX6" fmla="*/ 4855461 w 6516714"/>
                <a:gd name="connsiteY6" fmla="*/ 831415 h 2476413"/>
                <a:gd name="connsiteX7" fmla="*/ 4381875 w 6516714"/>
                <a:gd name="connsiteY7" fmla="*/ 19731 h 24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16714" h="2476413">
                  <a:moveTo>
                    <a:pt x="4381875" y="0"/>
                  </a:moveTo>
                  <a:lnTo>
                    <a:pt x="6516714" y="1238208"/>
                  </a:lnTo>
                  <a:lnTo>
                    <a:pt x="4381875" y="2476413"/>
                  </a:lnTo>
                  <a:lnTo>
                    <a:pt x="4381875" y="2456682"/>
                  </a:lnTo>
                  <a:lnTo>
                    <a:pt x="4855462" y="1644997"/>
                  </a:lnTo>
                  <a:lnTo>
                    <a:pt x="0" y="1238206"/>
                  </a:lnTo>
                  <a:lnTo>
                    <a:pt x="4855461" y="831415"/>
                  </a:lnTo>
                  <a:lnTo>
                    <a:pt x="4381875" y="197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 135"/>
            <p:cNvSpPr/>
            <p:nvPr/>
          </p:nvSpPr>
          <p:spPr>
            <a:xfrm>
              <a:off x="10274" y="5814"/>
              <a:ext cx="968" cy="318"/>
            </a:xfrm>
            <a:custGeom>
              <a:avLst/>
              <a:gdLst>
                <a:gd name="connsiteX0" fmla="*/ 4381875 w 6516714"/>
                <a:gd name="connsiteY0" fmla="*/ 0 h 2476413"/>
                <a:gd name="connsiteX1" fmla="*/ 6516714 w 6516714"/>
                <a:gd name="connsiteY1" fmla="*/ 1238208 h 2476413"/>
                <a:gd name="connsiteX2" fmla="*/ 4381875 w 6516714"/>
                <a:gd name="connsiteY2" fmla="*/ 2476413 h 2476413"/>
                <a:gd name="connsiteX3" fmla="*/ 4381875 w 6516714"/>
                <a:gd name="connsiteY3" fmla="*/ 2456682 h 2476413"/>
                <a:gd name="connsiteX4" fmla="*/ 4855462 w 6516714"/>
                <a:gd name="connsiteY4" fmla="*/ 1644997 h 2476413"/>
                <a:gd name="connsiteX5" fmla="*/ 0 w 6516714"/>
                <a:gd name="connsiteY5" fmla="*/ 1238206 h 2476413"/>
                <a:gd name="connsiteX6" fmla="*/ 4855461 w 6516714"/>
                <a:gd name="connsiteY6" fmla="*/ 831415 h 2476413"/>
                <a:gd name="connsiteX7" fmla="*/ 4381875 w 6516714"/>
                <a:gd name="connsiteY7" fmla="*/ 19731 h 24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16714" h="2476413">
                  <a:moveTo>
                    <a:pt x="4381875" y="0"/>
                  </a:moveTo>
                  <a:lnTo>
                    <a:pt x="6516714" y="1238208"/>
                  </a:lnTo>
                  <a:lnTo>
                    <a:pt x="4381875" y="2476413"/>
                  </a:lnTo>
                  <a:lnTo>
                    <a:pt x="4381875" y="2456682"/>
                  </a:lnTo>
                  <a:lnTo>
                    <a:pt x="4855462" y="1644997"/>
                  </a:lnTo>
                  <a:lnTo>
                    <a:pt x="0" y="1238206"/>
                  </a:lnTo>
                  <a:lnTo>
                    <a:pt x="4855461" y="831415"/>
                  </a:lnTo>
                  <a:lnTo>
                    <a:pt x="4381875" y="197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062595" y="3529330"/>
            <a:ext cx="1706880" cy="10502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000" smtClean="0">
                <a:sym typeface="+mn-ea"/>
              </a:rPr>
              <a:t>发送到浏览器</a:t>
            </a:r>
            <a:endParaRPr lang="en-US" altLang="zh-CN" sz="2000" smtClean="0"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zh-CN" sz="1400" smtClean="0">
              <a:latin typeface="+mn-lt"/>
              <a:ea typeface="+mn-ea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前端工程师的角色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024890"/>
            <a:ext cx="10858500" cy="4144010"/>
          </a:xfrm>
        </p:spPr>
        <p:txBody>
          <a:bodyPr/>
          <a:lstStyle/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Model（模型层）：提供/保存数据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Controller（控制层）：数据处理，实现业务逻辑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View（视图层）：展示数据，提供用户界面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z="2000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</a:t>
            </a:r>
            <a:r>
              <a:rPr lang="en-US" altLang="zh-CN" smtClean="0">
                <a:latin typeface="+mn-lt"/>
                <a:ea typeface="+mn-ea"/>
              </a:rPr>
              <a:t>前端只是后端 MVC 的 </a:t>
            </a:r>
            <a:r>
              <a:rPr lang="en-US" altLang="zh-CN" sz="2800" b="1" i="1" smtClean="0">
                <a:latin typeface="+mn-lt"/>
                <a:ea typeface="+mn-ea"/>
              </a:rPr>
              <a:t>V</a:t>
            </a:r>
            <a:r>
              <a:rPr lang="en-US" altLang="zh-CN" smtClean="0">
                <a:latin typeface="+mn-lt"/>
                <a:ea typeface="+mn-ea"/>
              </a:rPr>
              <a:t>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 模板工程师，负责编写页面模板。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Ajax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AJAX 即“Asynchronous Javascript And XML”（异步JavaScript和XML）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前端不再是后端的模板，可以独立得到各种数据。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Web 2.0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6285" y="1068705"/>
            <a:ext cx="10858500" cy="44259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Ajax 技术促成了 Web 2.0 的诞生。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Web 1.0：静态网页，纯内容展示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Web 2.0：动态网页，富交互，前端数据处理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923180313"/>
  <p:tag name="MH_LIBRARY" val="CONTENTS"/>
  <p:tag name="MH_TYPE" val="OTHERS"/>
  <p:tag name="ID" val="54712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OTHERS"/>
  <p:tag name="ID" val="547126"/>
  <p:tag name="KSO_WM_UNIT_TYPE" val="a"/>
  <p:tag name="KSO_WM_UNIT_INDEX" val="1"/>
  <p:tag name="KSO_WM_UNIT_ID" val="custom160107_8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CONTENTS"/>
</p:tagLst>
</file>

<file path=ppt/tags/tag100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03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0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07_8*i*1"/>
  <p:tag name="KSO_WM_TEMPLATE_CATEGORY" val="custom"/>
  <p:tag name="KSO_WM_TEMPLATE_INDEX" val="160107"/>
</p:tagLst>
</file>

<file path=ppt/tags/tag110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13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18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1"/>
  <p:tag name="KSO_WM_UNIT_TYPE" val="l_i"/>
  <p:tag name="KSO_WM_UNIT_INDEX" val="1_1"/>
  <p:tag name="KSO_WM_UNIT_ID" val="custom160107_8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21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2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1"/>
  <p:tag name="KSO_WM_UNIT_TYPE" val="m_h_f"/>
  <p:tag name="KSO_WM_UNIT_INDEX" val="1_1_1"/>
  <p:tag name="KSO_WM_UNIT_ID" val="custom160107_13*m_h_f*1_1_1"/>
  <p:tag name="KSO_WM_UNIT_CLEAR" val="1"/>
  <p:tag name="KSO_WM_UNIT_LAYERLEVEL" val="1_1_1"/>
  <p:tag name="KSO_WM_UNIT_VALUE" val="55"/>
  <p:tag name="KSO_WM_UNIT_HIGHLIGHT" val="0"/>
  <p:tag name="KSO_WM_UNIT_COMPATIBLE" val="0"/>
  <p:tag name="KSO_WM_UNIT_PRESET_TEXT_INDEX" val="3"/>
  <p:tag name="KSO_WM_UNIT_PRESET_TEXT_LEN" val="24"/>
  <p:tag name="KSO_WM_DIAGRAM_GROUP_CODE" val="m1-1"/>
  <p:tag name="KSO_WM_UNIT_FILL_FORE_SCHEMECOLOR_INDEX" val="5"/>
  <p:tag name="KSO_WM_UNIT_FILL_TYPE" val="1"/>
  <p:tag name="KSO_WM_UNIT_USESOURCEFORMAT_APPLY" val="1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7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1"/>
  <p:tag name="KSO_WM_UNIT_TYPE" val="l_h_f"/>
  <p:tag name="KSO_WM_UNIT_INDEX" val="1_1_1"/>
  <p:tag name="KSO_WM_UNIT_ID" val="custom160107_8*l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130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1"/>
  <p:tag name="KSO_WM_UNIT_TYPE" val="m_h_f"/>
  <p:tag name="KSO_WM_UNIT_INDEX" val="1_1_1"/>
  <p:tag name="KSO_WM_UNIT_ID" val="custom160107_13*m_h_f*1_1_1"/>
  <p:tag name="KSO_WM_UNIT_CLEAR" val="1"/>
  <p:tag name="KSO_WM_UNIT_LAYERLEVEL" val="1_1_1"/>
  <p:tag name="KSO_WM_UNIT_VALUE" val="55"/>
  <p:tag name="KSO_WM_UNIT_HIGHLIGHT" val="0"/>
  <p:tag name="KSO_WM_UNIT_COMPATIBLE" val="0"/>
  <p:tag name="KSO_WM_UNIT_PRESET_TEXT_INDEX" val="3"/>
  <p:tag name="KSO_WM_UNIT_PRESET_TEXT_LEN" val="24"/>
  <p:tag name="KSO_WM_DIAGRAM_GROUP_CODE" val="m1-1"/>
  <p:tag name="KSO_WM_UNIT_FILL_FORE_SCHEMECOLOR_INDEX" val="5"/>
  <p:tag name="KSO_WM_UNIT_FILL_TYPE" val="1"/>
  <p:tag name="KSO_WM_UNIT_USESOURCEFORMAT_APPLY" val="1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3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36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39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07_8*i*6"/>
  <p:tag name="KSO_WM_TEMPLATE_CATEGORY" val="custom"/>
  <p:tag name="KSO_WM_TEMPLATE_INDEX" val="160107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42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7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4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2"/>
  <p:tag name="KSO_WM_UNIT_TYPE" val="l_i"/>
  <p:tag name="KSO_WM_UNIT_INDEX" val="1_2"/>
  <p:tag name="KSO_WM_UNIT_ID" val="custom160107_8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50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53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56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59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2"/>
  <p:tag name="KSO_WM_UNIT_TYPE" val="l_h_f"/>
  <p:tag name="KSO_WM_UNIT_INDEX" val="1_2_1"/>
  <p:tag name="KSO_WM_UNIT_ID" val="custom160107_8*l_h_f*1_2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62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65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68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1"/>
  <p:tag name="KSO_WM_UNIT_TYPE" val="m_h_f"/>
  <p:tag name="KSO_WM_UNIT_INDEX" val="1_1_1"/>
  <p:tag name="KSO_WM_UNIT_ID" val="custom160107_13*m_h_f*1_1_1"/>
  <p:tag name="KSO_WM_UNIT_CLEAR" val="1"/>
  <p:tag name="KSO_WM_UNIT_LAYERLEVEL" val="1_1_1"/>
  <p:tag name="KSO_WM_UNIT_VALUE" val="55"/>
  <p:tag name="KSO_WM_UNIT_HIGHLIGHT" val="0"/>
  <p:tag name="KSO_WM_UNIT_COMPATIBLE" val="0"/>
  <p:tag name="KSO_WM_UNIT_PRESET_TEXT_INDEX" val="3"/>
  <p:tag name="KSO_WM_UNIT_PRESET_TEXT_LEN" val="24"/>
  <p:tag name="KSO_WM_DIAGRAM_GROUP_CODE" val="m1-1"/>
  <p:tag name="KSO_WM_UNIT_FILL_FORE_SCHEMECOLOR_INDEX" val="5"/>
  <p:tag name="KSO_WM_UNIT_FILL_TYPE" val="1"/>
  <p:tag name="KSO_WM_UNIT_USESOURCEFORMAT_APPLY" val="1"/>
</p:tagLst>
</file>

<file path=ppt/tags/tag17.xml><?xml version="1.0" encoding="utf-8"?>
<p:tagLst xmlns:p="http://schemas.openxmlformats.org/presentationml/2006/main">
  <p:tag name="MH" val="20150923180313"/>
  <p:tag name="MH_LIBRARY" val="CONTENTS"/>
  <p:tag name="MH_AUTOCOLOR" val="TRUE"/>
  <p:tag name="MH_TYPE" val="CONTENTS"/>
  <p:tag name="ID" val="547126"/>
  <p:tag name="KSO_WM_TEMPLATE_CATEGORY" val="custom"/>
  <p:tag name="KSO_WM_TEMPLATE_INDEX" val="160107"/>
  <p:tag name="KSO_WM_TAG_VERSION" val="1.0"/>
  <p:tag name="KSO_WM_SLIDE_ID" val="custom160107_8"/>
  <p:tag name="KSO_WM_SLIDE_INDEX" val="8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70*197"/>
  <p:tag name="KSO_WM_SLIDE_SIZE" val="442*175"/>
  <p:tag name="KSO_WM_DIAGRAM_GROUP_CODE" val="l1-1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1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3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5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9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OTHERS"/>
  <p:tag name="ID" val="547126"/>
  <p:tag name="KSO_WM_UNIT_TYPE" val="a"/>
  <p:tag name="KSO_WM_UNIT_INDEX" val="1"/>
  <p:tag name="KSO_WM_UNIT_ID" val="custom160107_6*a*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PRESET_TEXT" val="CONTENTS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30*a*1"/>
  <p:tag name="KSO_WM_UNIT_CLEAR" val="1"/>
  <p:tag name="KSO_WM_UNIT_LAYERLEVEL" val="1"/>
  <p:tag name="KSO_WM_UNIT_VALUE" val="4"/>
  <p:tag name="KSO_WM_UNIT_ISCONTENTSTITLE" val="0"/>
  <p:tag name="KSO_WM_UNIT_HIGHLIGHT" val="0"/>
  <p:tag name="KSO_WM_UNIT_COMPATIBLE" val="0"/>
  <p:tag name="KSO_WM_UNIT_PRESET_TEXT" val="谢谢_x000B_大家"/>
</p:tagLst>
</file>

<file path=ppt/tags/tag1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b"/>
  <p:tag name="KSO_WM_UNIT_INDEX" val="1"/>
  <p:tag name="KSO_WM_UNIT_ID" val="custom160107_30*b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@YOURNAME"/>
</p:tagLst>
</file>

<file path=ppt/tags/tag182.xml><?xml version="1.0" encoding="utf-8"?>
<p:tagLst xmlns:p="http://schemas.openxmlformats.org/presentationml/2006/main">
  <p:tag name="MH" val="20151014092127"/>
  <p:tag name="MH_LIBRARY" val="GRAPHIC"/>
  <p:tag name="KSO_WM_TEMPLATE_CATEGORY" val="custom"/>
  <p:tag name="KSO_WM_TEMPLATE_INDEX" val="160107"/>
  <p:tag name="KSO_WM_TAG_VERSION" val="1.0"/>
  <p:tag name="KSO_WM_SLIDE_ID" val="custom160107_29"/>
  <p:tag name="KSO_WM_SLIDE_INDEX" val="29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07_6*i*1"/>
  <p:tag name="KSO_WM_TEMPLATE_CATEGORY" val="custom"/>
  <p:tag name="KSO_WM_TEMPLATE_INDEX" val="160107"/>
</p:tagLst>
</file>

<file path=ppt/tags/tag2.xml><?xml version="1.0" encoding="utf-8"?>
<p:tagLst xmlns:p="http://schemas.openxmlformats.org/presentationml/2006/main">
  <p:tag name="MH" val="20150923180313"/>
  <p:tag name="MH_LIBRARY" val="CONTENTS"/>
  <p:tag name="MH_TYPE" val="NUMBER"/>
  <p:tag name="ID" val="547126"/>
  <p:tag name="MH_ORDER" val="NUMBER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2"/>
  <p:tag name="KSO_WM_UNIT_TYPE" val="l_i"/>
  <p:tag name="KSO_WM_UNIT_INDEX" val="1_1"/>
  <p:tag name="KSO_WM_UNIT_ID" val="custom160107_6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2"/>
  <p:tag name="KSO_WM_UNIT_TYPE" val="l_h_f"/>
  <p:tag name="KSO_WM_UNIT_INDEX" val="1_1_1"/>
  <p:tag name="KSO_WM_UNIT_ID" val="custom160107_6*l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22.xml><?xml version="1.0" encoding="utf-8"?>
<p:tagLst xmlns:p="http://schemas.openxmlformats.org/presentationml/2006/main">
  <p:tag name="MH" val="20150923180313"/>
  <p:tag name="MH_LIBRARY" val="CONTENTS"/>
  <p:tag name="MH_AUTOCOLOR" val="TRUE"/>
  <p:tag name="MH_TYPE" val="CONTENTS"/>
  <p:tag name="ID" val="547126"/>
  <p:tag name="KSO_WM_TEMPLATE_CATEGORY" val="custom"/>
  <p:tag name="KSO_WM_TEMPLATE_INDEX" val="160107"/>
  <p:tag name="KSO_WM_TAG_VERSION" val="1.0"/>
  <p:tag name="KSO_WM_SLIDE_ID" val="custom160107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25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4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4*f*1"/>
  <p:tag name="KSO_WM_UNIT_CLEAR" val="1"/>
  <p:tag name="KSO_WM_UNIT_LAYERLEVEL" val="1"/>
  <p:tag name="KSO_WM_UNIT_VALUE" val="117"/>
  <p:tag name="KSO_WM_UNIT_HIGHLIGHT" val="0"/>
  <p:tag name="KSO_WM_UNIT_COMPATIBLE" val="0"/>
  <p:tag name="KSO_WM_UNIT_PRESET_TEXT_INDEX" val="5"/>
  <p:tag name="KSO_WM_UNIT_PRESET_TEXT_LEN" val="150"/>
</p:tagLst>
</file>

<file path=ppt/tags/tag28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3*65"/>
  <p:tag name="KSO_WM_SLIDE_SIZE" val="847*425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MH" val="20151014092127"/>
  <p:tag name="MH_LIBRARY" val="GRAPHIC"/>
  <p:tag name="MH_ORDER" val="Freeform 36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31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3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3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p="http://schemas.openxmlformats.org/presentationml/2006/main">
  <p:tag name="MH" val="20151014092127"/>
  <p:tag name="MH_LIBRARY" val="GRAPHIC"/>
  <p:tag name="MH_ORDER" val="Freeform 34"/>
</p:tagLst>
</file>

<file path=ppt/tags/tag40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43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46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49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5.xml><?xml version="1.0" encoding="utf-8"?>
<p:tagLst xmlns:p="http://schemas.openxmlformats.org/presentationml/2006/main">
  <p:tag name="MH" val="20151014092127"/>
  <p:tag name="MH_LIBRARY" val="GRAPHIC"/>
  <p:tag name="MH_ORDER" val="Freeform 35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52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5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6.xml><?xml version="1.0" encoding="utf-8"?>
<p:tagLst xmlns:p="http://schemas.openxmlformats.org/presentationml/2006/main">
  <p:tag name="MH" val="20151014092127"/>
  <p:tag name="MH_LIBRARY" val="GRAPHIC"/>
  <p:tag name="MH_ORDER" val="Freeform 38"/>
</p:tagLst>
</file>

<file path=ppt/tags/tag60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65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68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1*a*1"/>
  <p:tag name="KSO_WM_UNIT_CLEAR" val="1"/>
  <p:tag name="KSO_WM_UNIT_LAYERLEVEL" val="1"/>
  <p:tag name="KSO_WM_UNIT_VALUE" val="63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71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7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7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b"/>
  <p:tag name="KSO_WM_UNIT_INDEX" val="1"/>
  <p:tag name="KSO_WM_UNIT_ID" val="custom160107_1*b*1"/>
  <p:tag name="KSO_WM_UNIT_CLEAR" val="1"/>
  <p:tag name="KSO_WM_UNIT_LAYERLEVEL" val="1"/>
  <p:tag name="KSO_WM_UNIT_VALUE" val="3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0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83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OTHERS"/>
  <p:tag name="ID" val="547126"/>
  <p:tag name="KSO_WM_UNIT_TYPE" val="a"/>
  <p:tag name="KSO_WM_UNIT_INDEX" val="1"/>
  <p:tag name="KSO_WM_UNIT_ID" val="custom160107_6*a*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PRESET_TEXT" val="CONTENTS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07_6*i*1"/>
  <p:tag name="KSO_WM_TEMPLATE_CATEGORY" val="custom"/>
  <p:tag name="KSO_WM_TEMPLATE_INDEX" val="160107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2"/>
  <p:tag name="KSO_WM_UNIT_TYPE" val="l_i"/>
  <p:tag name="KSO_WM_UNIT_INDEX" val="1_1"/>
  <p:tag name="KSO_WM_UNIT_ID" val="custom160107_6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2"/>
  <p:tag name="KSO_WM_UNIT_TYPE" val="l_h_f"/>
  <p:tag name="KSO_WM_UNIT_INDEX" val="1_1_1"/>
  <p:tag name="KSO_WM_UNIT_ID" val="custom160107_6*l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88.xml><?xml version="1.0" encoding="utf-8"?>
<p:tagLst xmlns:p="http://schemas.openxmlformats.org/presentationml/2006/main">
  <p:tag name="MH" val="20150923180313"/>
  <p:tag name="MH_LIBRARY" val="CONTENTS"/>
  <p:tag name="MH_AUTOCOLOR" val="TRUE"/>
  <p:tag name="MH_TYPE" val="CONTENTS"/>
  <p:tag name="ID" val="547126"/>
  <p:tag name="KSO_WM_TEMPLATE_CATEGORY" val="custom"/>
  <p:tag name="KSO_WM_TEMPLATE_INDEX" val="160107"/>
  <p:tag name="KSO_WM_TAG_VERSION" val="1.0"/>
  <p:tag name="KSO_WM_SLIDE_ID" val="custom160107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Other"/>
  <p:tag name="MH_ORDER" val="1"/>
  <p:tag name="KSO_WM_UNIT_TYPE" val="m_i"/>
  <p:tag name="KSO_WM_UNIT_INDEX" val="1_1"/>
  <p:tag name="KSO_WM_UNIT_ID" val="custom160107_16*m_i*1_1"/>
  <p:tag name="KSO_WM_UNIT_CLEAR" val="1"/>
  <p:tag name="KSO_WM_UNIT_LAYERLEVEL" val="1_1"/>
  <p:tag name="KSO_WM_DIAGRAM_GROUP_CODE" val="m1-1"/>
  <p:tag name="KSO_WM_UNIT_USESOURCEFORMAT_APPLY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3、8、14、18、23、24、25"/>
  <p:tag name="KSO_WM_BEAUTIFY_FLAG" val="#wm#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1"/>
  <p:tag name="KSO_WM_UNIT_TYPE" val="m_h_f"/>
  <p:tag name="KSO_WM_UNIT_INDEX" val="1_1_1"/>
  <p:tag name="KSO_WM_UNIT_ID" val="custom160107_16*m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FILL_FORE_SCHEMECOLOR_INDEX" val="5"/>
  <p:tag name="KSO_WM_UNIT_FILL_TYPE" val="1"/>
  <p:tag name="KSO_WM_UNIT_USESOURCEFORMAT_APPLY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Other"/>
  <p:tag name="MH_ORDER" val="2"/>
  <p:tag name="KSO_WM_UNIT_TYPE" val="m_i"/>
  <p:tag name="KSO_WM_UNIT_INDEX" val="1_2"/>
  <p:tag name="KSO_WM_UNIT_ID" val="custom160107_16*m_i*1_2"/>
  <p:tag name="KSO_WM_UNIT_CLEAR" val="1"/>
  <p:tag name="KSO_WM_UNIT_LAYERLEVEL" val="1_1"/>
  <p:tag name="KSO_WM_DIAGRAM_GROUP_CODE" val="m1-1"/>
  <p:tag name="KSO_WM_UNIT_USESOURCEFORMAT_APPLY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2"/>
  <p:tag name="KSO_WM_UNIT_TYPE" val="m_h_f"/>
  <p:tag name="KSO_WM_UNIT_INDEX" val="1_2_1"/>
  <p:tag name="KSO_WM_UNIT_ID" val="custom160107_16*m_h_f*1_2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FILL_FORE_SCHEMECOLOR_INDEX" val="6"/>
  <p:tag name="KSO_WM_UNIT_FILL_TYPE" val="1"/>
  <p:tag name="KSO_WM_UNIT_USESOURCEFORMAT_APPLY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4"/>
  <p:tag name="KSO_WM_UNIT_TYPE" val="m_h_f"/>
  <p:tag name="KSO_WM_UNIT_INDEX" val="1_3_1"/>
  <p:tag name="KSO_WM_UNIT_ID" val="custom160107_16*m_h_f*1_3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FILL_FORE_SCHEMECOLOR_INDEX" val="5"/>
  <p:tag name="KSO_WM_UNIT_FILL_TYPE" val="1"/>
  <p:tag name="KSO_WM_UNIT_USESOURCEFORMAT_APPLY" val="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Other"/>
  <p:tag name="MH_ORDER" val="4"/>
  <p:tag name="KSO_WM_UNIT_TYPE" val="m_i"/>
  <p:tag name="KSO_WM_UNIT_INDEX" val="1_3"/>
  <p:tag name="KSO_WM_UNIT_ID" val="custom160107_16*m_i*1_3"/>
  <p:tag name="KSO_WM_UNIT_CLEAR" val="1"/>
  <p:tag name="KSO_WM_UNIT_LAYERLEVEL" val="1_1"/>
  <p:tag name="KSO_WM_DIAGRAM_GROUP_CODE" val="m1-1"/>
  <p:tag name="KSO_WM_UNIT_USESOURCEFORMAT_APPLY" val="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5"/>
  <p:tag name="KSO_WM_UNIT_TYPE" val="m_h_f"/>
  <p:tag name="KSO_WM_UNIT_INDEX" val="1_4_1"/>
  <p:tag name="KSO_WM_UNIT_ID" val="custom160107_16*m_h_f*1_4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FILL_FORE_SCHEMECOLOR_INDEX" val="6"/>
  <p:tag name="KSO_WM_UNIT_FILL_TYPE" val="1"/>
  <p:tag name="KSO_WM_UNIT_USESOURCEFORMAT_APPLY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6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7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6"/>
  <p:tag name="KSO_WM_SLIDE_INDEX" val="16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275*181"/>
  <p:tag name="KSO_WM_SLIDE_SIZE" val="382*254"/>
  <p:tag name="KSO_WM_DIAGRAM_GROUP_CODE" val="m1-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1"/>
  <p:tag name="KSO_WM_UNIT_TYPE" val="m_h_f"/>
  <p:tag name="KSO_WM_UNIT_INDEX" val="1_1_1"/>
  <p:tag name="KSO_WM_UNIT_ID" val="custom160107_13*m_h_f*1_1_1"/>
  <p:tag name="KSO_WM_UNIT_CLEAR" val="1"/>
  <p:tag name="KSO_WM_UNIT_LAYERLEVEL" val="1_1_1"/>
  <p:tag name="KSO_WM_UNIT_VALUE" val="55"/>
  <p:tag name="KSO_WM_UNIT_HIGHLIGHT" val="0"/>
  <p:tag name="KSO_WM_UNIT_COMPATIBLE" val="0"/>
  <p:tag name="KSO_WM_UNIT_PRESET_TEXT_INDEX" val="3"/>
  <p:tag name="KSO_WM_UNIT_PRESET_TEXT_LEN" val="24"/>
  <p:tag name="KSO_WM_DIAGRAM_GROUP_CODE" val="m1-1"/>
  <p:tag name="KSO_WM_UNIT_FILL_FORE_SCHEMECOLOR_INDEX" val="5"/>
  <p:tag name="KSO_WM_UNIT_FILL_TYPE" val="1"/>
  <p:tag name="KSO_WM_UNIT_USESOURCEFORMAT_APPLY" val="1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A000120140530A99PPBG">
  <a:themeElements>
    <a:clrScheme name="自定义 679">
      <a:dk1>
        <a:srgbClr val="55595B"/>
      </a:dk1>
      <a:lt1>
        <a:srgbClr val="FFFFFF"/>
      </a:lt1>
      <a:dk2>
        <a:srgbClr val="55595B"/>
      </a:dk2>
      <a:lt2>
        <a:srgbClr val="FFFFFF"/>
      </a:lt2>
      <a:accent1>
        <a:srgbClr val="00B0F0"/>
      </a:accent1>
      <a:accent2>
        <a:srgbClr val="4868A2"/>
      </a:accent2>
      <a:accent3>
        <a:srgbClr val="59A47D"/>
      </a:accent3>
      <a:accent4>
        <a:srgbClr val="8B7FBF"/>
      </a:accent4>
      <a:accent5>
        <a:srgbClr val="A67E59"/>
      </a:accent5>
      <a:accent6>
        <a:srgbClr val="EA4D4D"/>
      </a:accent6>
      <a:hlink>
        <a:srgbClr val="00B0F0"/>
      </a:hlink>
      <a:folHlink>
        <a:srgbClr val="AFB2B4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3953</Words>
  <Application>WPS 演示</Application>
  <PresentationFormat>宽屏</PresentationFormat>
  <Paragraphs>409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黑体</vt:lpstr>
      <vt:lpstr>幼圆</vt:lpstr>
      <vt:lpstr>Times New Roman</vt:lpstr>
      <vt:lpstr>Arial Unicode MS</vt:lpstr>
      <vt:lpstr>Calibri</vt:lpstr>
      <vt:lpstr>1_A000120140530A99PPBG</vt:lpstr>
      <vt:lpstr>前端入门技术分享</vt:lpstr>
      <vt:lpstr>PowerPoint 演示文稿</vt:lpstr>
      <vt:lpstr>PowerPoint 演示文稿</vt:lpstr>
      <vt:lpstr>前端开发的历史和趋势</vt:lpstr>
      <vt:lpstr>什么是前端</vt:lpstr>
      <vt:lpstr>前后端不分的时代</vt:lpstr>
      <vt:lpstr>前端工程师的角色</vt:lpstr>
      <vt:lpstr>Ajax</vt:lpstr>
      <vt:lpstr>Web 2.0</vt:lpstr>
      <vt:lpstr>前端 MVC 框架</vt:lpstr>
      <vt:lpstr>MVVM 模式</vt:lpstr>
      <vt:lpstr>MVVM 模式</vt:lpstr>
      <vt:lpstr>Angular</vt:lpstr>
      <vt:lpstr>示例：Angular 的双向绑定</vt:lpstr>
      <vt:lpstr>Vue</vt:lpstr>
      <vt:lpstr>示例：Vue 的双向绑定</vt:lpstr>
      <vt:lpstr>SPA</vt:lpstr>
      <vt:lpstr>单页应用的架构</vt:lpstr>
      <vt:lpstr>前后端分离</vt:lpstr>
      <vt:lpstr>REST 接口</vt:lpstr>
      <vt:lpstr>Node</vt:lpstr>
      <vt:lpstr>Node 的意义</vt:lpstr>
      <vt:lpstr>全栈工程师</vt:lpstr>
      <vt:lpstr>PowerPoint 演示文稿</vt:lpstr>
      <vt:lpstr>PowerPoint 演示文稿</vt:lpstr>
      <vt:lpstr>PowerPoint 演示文稿</vt:lpstr>
      <vt:lpstr>理论知识</vt:lpstr>
      <vt:lpstr>http标准</vt:lpstr>
      <vt:lpstr>W3C标准</vt:lpstr>
      <vt:lpstr>W3C标准 --HTML</vt:lpstr>
      <vt:lpstr>W3C标准 --CSS</vt:lpstr>
      <vt:lpstr>W3C标准 --JavaScript</vt:lpstr>
      <vt:lpstr>ECMAScript</vt:lpstr>
      <vt:lpstr>PowerPoint 演示文稿</vt:lpstr>
      <vt:lpstr>框架和类库</vt:lpstr>
      <vt:lpstr>PowerPoint 演示文稿</vt:lpstr>
      <vt:lpstr>编码开发  --开发工具</vt:lpstr>
      <vt:lpstr>编码开发  --前端构建工具</vt:lpstr>
      <vt:lpstr>编码开发  --模块化方案</vt:lpstr>
      <vt:lpstr>提升开发效率</vt:lpstr>
      <vt:lpstr>编码开发  --Css预处理器</vt:lpstr>
      <vt:lpstr>编码开发  --Css预处理器</vt:lpstr>
      <vt:lpstr>编码开发  --版本管理</vt:lpstr>
      <vt:lpstr>编码开发  --调试</vt:lpstr>
      <vt:lpstr>编码开发  --生态系统</vt:lpstr>
      <vt:lpstr>编码开发  --生态系统 NPM</vt:lpstr>
      <vt:lpstr>编码开发  --生态系统 Bower</vt:lpstr>
      <vt:lpstr>编码开发  --自动化测试</vt:lpstr>
      <vt:lpstr>PowerPoint 演示文稿</vt:lpstr>
      <vt:lpstr>运行环境  </vt:lpstr>
      <vt:lpstr>运行环境 --浏览器环境 </vt:lpstr>
      <vt:lpstr>运行环境 --浏览器环境 web安全</vt:lpstr>
      <vt:lpstr>运行环境 --浏览器环境 性能优化</vt:lpstr>
      <vt:lpstr>谢谢 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lulin</dc:creator>
  <cp:lastModifiedBy>lulin</cp:lastModifiedBy>
  <cp:revision>145</cp:revision>
  <dcterms:created xsi:type="dcterms:W3CDTF">2015-05-05T08:02:00Z</dcterms:created>
  <dcterms:modified xsi:type="dcterms:W3CDTF">2017-08-17T02:42:46Z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