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5" r:id="rId12"/>
    <p:sldId id="266" r:id="rId13"/>
    <p:sldId id="267" r:id="rId14"/>
    <p:sldId id="268" r:id="rId15"/>
    <p:sldId id="274" r:id="rId16"/>
    <p:sldId id="269" r:id="rId17"/>
    <p:sldId id="270" r:id="rId18"/>
    <p:sldId id="271" r:id="rId19"/>
    <p:sldId id="272" r:id="rId20"/>
    <p:sldId id="273" r:id="rId21"/>
    <p:sldId id="275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0E065-282C-4529-8A78-C015F931B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B28622-30E2-499C-BECB-F3B6053CE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44BA2-840B-4D51-ACEE-8CB031E8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205F-5B51-4310-9CA2-00CBDFCA3751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E8EC4-951E-4BBE-BCEE-8137FA3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28AAC-C38A-40B7-8026-8BF16C11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DAC3-339B-4D7E-95AD-E5872777B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4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A554B-E99F-4DED-9402-561E2E52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B4DB10-CBDD-41E9-A95F-9D8FB8494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7AB28-F129-4034-AA1A-D003EA50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205F-5B51-4310-9CA2-00CBDFCA3751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CADFC-0FDE-4132-8C54-E9728E9D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3DDD5-ABE8-489D-A06D-7DE672EC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DAC3-339B-4D7E-95AD-E5872777B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62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25F7A6-F9E4-4C37-81FE-6AAAB6A0E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A501C6-34E9-47CA-8DDD-9DA144BB2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985A5-5CB3-4C43-A385-32EE619B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205F-5B51-4310-9CA2-00CBDFCA3751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48FCD-5431-45A5-A7C4-7EFDE4D6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09F03-AC7C-477B-B242-6EFF8228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DAC3-339B-4D7E-95AD-E5872777B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01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4F106-1593-4D1D-B141-7192BCCC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C851A-6469-4FFA-9345-C6247142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4E0DA-5D13-4C4F-9008-3C2BBF36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205F-5B51-4310-9CA2-00CBDFCA3751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52233-BE12-4101-9469-950EBC7D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5E893-E4B2-46A5-BE8D-0EE2589F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DAC3-339B-4D7E-95AD-E5872777B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84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61A40-A87E-40B4-87AC-149E722F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DD952C-7B35-48C6-9767-B682B4D0E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6AA5A-2ED0-40F9-A46D-F3CBD115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205F-5B51-4310-9CA2-00CBDFCA3751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661E9-2294-438B-A780-FCDA291E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54B23-849F-4B98-BF5B-3D04F0B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DAC3-339B-4D7E-95AD-E5872777B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0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0E7A4-B491-449D-98B1-C4B748A3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63CF0-A6EB-419D-BD35-A7A0701C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0D8D9B-D362-4ED3-8C7F-A0E934D23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DAAF90-063E-48C4-BAF6-56B2C634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205F-5B51-4310-9CA2-00CBDFCA3751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63F9CB-399B-48F0-82F1-A3E9E42E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95FF20-A8A5-4386-A1DA-05512DAD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DAC3-339B-4D7E-95AD-E5872777B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80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5CF86-81DD-40B8-9D99-95423BCA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7AFA36-03B8-4FDD-8C2F-9D6651CC9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736CDD-91A9-4EB9-9190-5E442904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F22A60-845D-4641-9FEF-09461B53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0EFE68-7CAC-4F09-BF32-96E8AF363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F8F9F5-EBAF-4487-9BAA-FCAA5CF4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205F-5B51-4310-9CA2-00CBDFCA3751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E594C6-343D-4E0F-A30B-CE541774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A7A169-33F9-4A07-8CE3-60C2D736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DAC3-339B-4D7E-95AD-E5872777B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97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2D8C2-727B-4ED1-8034-35758048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DCF08A-C81E-48FB-8DC5-2FA878EF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205F-5B51-4310-9CA2-00CBDFCA3751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C08FEB-8662-4743-B53F-BBF8769A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0A19BA-6BA0-4520-BAD4-229E77E0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DAC3-339B-4D7E-95AD-E5872777B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67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5AE3F-00DE-40CA-B8F6-C41B6D6B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205F-5B51-4310-9CA2-00CBDFCA3751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B64AA-D476-4EF8-9DF8-3AF2F175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6E3D28-1C9C-40EA-8D1B-A157CB77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DAC3-339B-4D7E-95AD-E5872777B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8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DF7F5-C4EA-45B0-A099-5AC3169C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C5A39-9FB0-45F6-81E8-0EE9CD6F3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EA6AA1-898B-42F6-80F9-0818F2F9D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7A95C-9EE2-4AC9-8AB5-32C054BE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205F-5B51-4310-9CA2-00CBDFCA3751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FA3638-ADAB-4B86-92D8-EF2C42CA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48AF1-B580-4023-B63C-6CC96156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DAC3-339B-4D7E-95AD-E5872777B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40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4A665-0268-4FC1-BC93-104C2DDB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1F745B-A0E9-4F11-9469-A8F19AC18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3334AE-3113-4B8A-98B3-D4C1DD639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65DD03-0616-4CA0-809C-8EF27C3B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205F-5B51-4310-9CA2-00CBDFCA3751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590F7-B9FE-46C8-B350-FFED7AD8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58822-757C-4361-8725-34F7BDB5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DAC3-339B-4D7E-95AD-E5872777B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3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F7CD79-2DB6-4455-B04B-80C18AF5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28816-E8FE-4FE1-82A2-C59196671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160A1-82FC-4E6B-A80A-520765DEA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B205F-5B51-4310-9CA2-00CBDFCA3751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DDC28-09BD-4DE2-BB87-147771592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BC68D-FBEF-479D-A14E-1EB057BB0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8DAC3-339B-4D7E-95AD-E5872777B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6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png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ntinweb/smart-contract-sanctuary" TargetMode="External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4FDEF-5C56-43B6-8949-884AD301B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823" y="1113654"/>
            <a:ext cx="10110651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xFuzz</a:t>
            </a:r>
            <a:r>
              <a:rPr lang="en-US" altLang="zh-CN" dirty="0"/>
              <a:t>: Machine Learning Guided Cross-Contract Fuzzing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66D78F-F447-40B9-AD3A-573A066BD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Yinxing</a:t>
            </a:r>
            <a:r>
              <a:rPr lang="en-US" altLang="zh-CN" dirty="0"/>
              <a:t> </a:t>
            </a:r>
            <a:r>
              <a:rPr lang="en-US" altLang="zh-CN" dirty="0" err="1"/>
              <a:t>Xue</a:t>
            </a:r>
            <a:r>
              <a:rPr lang="en-US" altLang="zh-CN" dirty="0"/>
              <a:t>, Jiaming Ye, Wei Zhang, Jun Sun, Lei Ma, </a:t>
            </a:r>
            <a:r>
              <a:rPr lang="en-US" altLang="zh-CN" dirty="0" err="1"/>
              <a:t>Haijun</a:t>
            </a:r>
            <a:r>
              <a:rPr lang="en-US" altLang="zh-CN" dirty="0"/>
              <a:t> Wang, and </a:t>
            </a:r>
            <a:r>
              <a:rPr lang="en-US" altLang="zh-CN" dirty="0" err="1"/>
              <a:t>Jianjun</a:t>
            </a:r>
            <a:r>
              <a:rPr lang="en-US" altLang="zh-CN" dirty="0"/>
              <a:t> Zhao</a:t>
            </a:r>
          </a:p>
          <a:p>
            <a:endParaRPr lang="en-US" altLang="zh-CN" dirty="0"/>
          </a:p>
          <a:p>
            <a:r>
              <a:rPr lang="en-US" altLang="zh-CN" dirty="0"/>
              <a:t>TDSC 2022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78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B59C6-ED2F-44CE-AD28-D76D3E1E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Guided Cross-Contract Fuzzing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E255E-B677-4EB8-A869-75568D1F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Guidance Algorithm</a:t>
            </a:r>
          </a:p>
          <a:p>
            <a:pPr lvl="1"/>
            <a:r>
              <a:rPr lang="en-US" altLang="zh-CN" dirty="0"/>
              <a:t>Locate suspicious functions</a:t>
            </a:r>
          </a:p>
          <a:p>
            <a:pPr lvl="1"/>
            <a:r>
              <a:rPr lang="en-US" altLang="zh-CN" dirty="0"/>
              <a:t>Combine with static information for path prioritization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F8C340-8AC7-41A5-8433-3F16A756F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87" y="3049395"/>
            <a:ext cx="6428571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9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6C917-2954-48B9-9528-2BA48390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Priority Score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1893CDF-5085-4DD8-9D05-42AAA4635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735" y="1690688"/>
            <a:ext cx="6428571" cy="1800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37C264-6344-4FA7-BC8F-4BF5D891E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804" y="3703843"/>
            <a:ext cx="6447619" cy="15523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0866A09-E0AD-4E59-981D-F698698594B9}"/>
              </a:ext>
            </a:extLst>
          </p:cNvPr>
          <p:cNvSpPr txBox="1"/>
          <p:nvPr/>
        </p:nvSpPr>
        <p:spPr>
          <a:xfrm>
            <a:off x="8198069" y="1828800"/>
            <a:ext cx="3573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fs: 0.5 for suspicious, 1 for benign</a:t>
            </a:r>
          </a:p>
          <a:p>
            <a:r>
              <a:rPr lang="en-US" altLang="zh-CN" dirty="0"/>
              <a:t>Sc: number of callers</a:t>
            </a:r>
          </a:p>
          <a:p>
            <a:r>
              <a:rPr lang="en-US" altLang="zh-CN" dirty="0" err="1"/>
              <a:t>Sp</a:t>
            </a:r>
            <a:r>
              <a:rPr lang="en-US" altLang="zh-CN" dirty="0"/>
              <a:t>: complexity of parameters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578339-9E6F-40EA-9F8E-696378B05FED}"/>
              </a:ext>
            </a:extLst>
          </p:cNvPr>
          <p:cNvSpPr txBox="1"/>
          <p:nvPr/>
        </p:nvSpPr>
        <p:spPr>
          <a:xfrm>
            <a:off x="8103477" y="4088524"/>
            <a:ext cx="3668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CondDis</a:t>
            </a:r>
            <a:r>
              <a:rPr lang="en-US" altLang="zh-CN" dirty="0"/>
              <a:t>: #statements from entry to condition</a:t>
            </a:r>
          </a:p>
          <a:p>
            <a:r>
              <a:rPr lang="en-US" altLang="zh-CN" dirty="0"/>
              <a:t>Comp: #branch statements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93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744BD-D005-45A1-B11B-42A1FDF3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Cross-contract Fuzzing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DFF3DAD-D3A7-4947-BC89-57C654725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007" y="1432649"/>
            <a:ext cx="7439945" cy="5425351"/>
          </a:xfrm>
        </p:spPr>
      </p:pic>
    </p:spTree>
    <p:extLst>
      <p:ext uri="{BB962C8B-B14F-4D97-AF65-F5344CB8AC3E}">
        <p14:creationId xmlns:p14="http://schemas.microsoft.com/office/powerpoint/2010/main" val="3713007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15CC-2C9F-4F48-A033-49B280C6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 Vuln Detection Effectiveness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AAD32-3A47-4C7D-8605-630C942FD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Dataset1: previous work, famous websites</a:t>
            </a:r>
          </a:p>
          <a:p>
            <a:pPr lvl="1"/>
            <a:r>
              <a:rPr lang="en-US" altLang="zh-CN" dirty="0"/>
              <a:t>18 labeled reentrancy vulnerabilities, no cross-contract ones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4E4040-B65D-4735-81CF-09ADBE91A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35" y="3128755"/>
            <a:ext cx="5919314" cy="35590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0B673E7-A5A2-4DA5-ABA4-19CAB3A70C11}"/>
              </a:ext>
            </a:extLst>
          </p:cNvPr>
          <p:cNvSpPr txBox="1"/>
          <p:nvPr/>
        </p:nvSpPr>
        <p:spPr>
          <a:xfrm>
            <a:off x="6780487" y="4708634"/>
            <a:ext cx="4750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Difficult branch conditions blocking fuzzer to traverse vulnerable branches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783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DC1C6-9D50-4AAA-9669-D30F848B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 Vuln Detection Effectiveness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3BE53-7DD5-4F31-9270-5E0CCB8C1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Dataset2: </a:t>
            </a:r>
            <a:r>
              <a:rPr lang="en-US" altLang="zh-CN" dirty="0" err="1"/>
              <a:t>Etherscan</a:t>
            </a:r>
            <a:r>
              <a:rPr lang="en-US" altLang="zh-CN" dirty="0"/>
              <a:t> 7391 contracts</a:t>
            </a:r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5FD2CEB-F58D-4D29-B0D0-A5C079076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54" y="2993802"/>
            <a:ext cx="8412909" cy="33180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3EA221D-6919-4ED5-B17F-AC9250077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907" y="2371857"/>
            <a:ext cx="6647619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7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DC1C6-9D50-4AAA-9669-D30F848B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 Vuln Detection Effectiveness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3BE53-7DD5-4F31-9270-5E0CCB8C1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Dataset2: </a:t>
            </a:r>
            <a:r>
              <a:rPr lang="en-US" altLang="zh-CN" dirty="0" err="1"/>
              <a:t>Etherscan</a:t>
            </a:r>
            <a:r>
              <a:rPr lang="en-US" altLang="zh-CN" dirty="0"/>
              <a:t> 7391 contracts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49A860-5FEC-4095-85C7-6213BE0DC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42" y="2832266"/>
            <a:ext cx="7349627" cy="33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9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1BCCA-CD42-45F9-ADB8-3D50DD4E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 Effectiveness of Guided Fuzzing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0E4FB-4ECF-48F7-A97E-8C121115B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866"/>
            <a:ext cx="10515600" cy="4351338"/>
          </a:xfrm>
        </p:spPr>
        <p:txBody>
          <a:bodyPr/>
          <a:lstStyle/>
          <a:p>
            <a:r>
              <a:rPr lang="en-US" altLang="zh-CN" dirty="0" err="1"/>
              <a:t>sFuzz</a:t>
            </a:r>
            <a:r>
              <a:rPr lang="en-US" altLang="zh-CN" dirty="0"/>
              <a:t> vs </a:t>
            </a:r>
            <a:r>
              <a:rPr lang="en-US" altLang="zh-CN" dirty="0" err="1"/>
              <a:t>xFuzz</a:t>
            </a:r>
            <a:r>
              <a:rPr lang="en-US" altLang="zh-CN" dirty="0"/>
              <a:t>-only-ML (no focus on cross-contract vuln)</a:t>
            </a:r>
          </a:p>
          <a:p>
            <a:r>
              <a:rPr lang="en-US" altLang="zh-CN" dirty="0"/>
              <a:t>Whether reducing time spent on benign contracts?</a:t>
            </a:r>
          </a:p>
          <a:p>
            <a:r>
              <a:rPr lang="en-US" altLang="zh-CN" dirty="0"/>
              <a:t>If predicted as benign, only fuzz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l</a:t>
            </a:r>
            <a:r>
              <a:rPr lang="en-US" altLang="zh-CN" baseline="-25000" dirty="0"/>
              <a:t> </a:t>
            </a:r>
            <a:r>
              <a:rPr lang="en-US" altLang="zh-CN" dirty="0"/>
              <a:t>, else 180s</a:t>
            </a:r>
            <a:endParaRPr lang="zh-CN" altLang="en-US" baseline="-25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D90635-0B70-45CC-B671-EAB03798F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1" y="3099778"/>
            <a:ext cx="5234152" cy="37582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4123A6-4F5C-49F6-B42B-03D28AFB0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730" y="3147400"/>
            <a:ext cx="5234152" cy="37417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5E43E3-60E9-4E19-86BD-9197CD465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260" y="3514204"/>
            <a:ext cx="6571429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9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B2C84-131B-4D04-BE90-8AED930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 Effectiveness of Guided Fuzzing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76EB4-D799-4364-9FB2-B2F90369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Effectiveness of Path Prioritization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B4D97B-17A0-4F0D-B81E-4C6457EC4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756" y="2731903"/>
            <a:ext cx="7247619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31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B2CE0-AB8F-4980-8B2A-E15818B4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 Detection Efficiency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81FC44-4203-4369-8639-1A1798410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504" y="1468274"/>
            <a:ext cx="7678867" cy="521630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2B667F-6281-45D3-9661-C71A2355B2A5}"/>
              </a:ext>
            </a:extLst>
          </p:cNvPr>
          <p:cNvSpPr txBox="1"/>
          <p:nvPr/>
        </p:nvSpPr>
        <p:spPr>
          <a:xfrm>
            <a:off x="838200" y="2953407"/>
            <a:ext cx="26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 prediction time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D557AB-2534-4883-861D-9A1DFA00F58A}"/>
              </a:ext>
            </a:extLst>
          </p:cNvPr>
          <p:cNvSpPr txBox="1"/>
          <p:nvPr/>
        </p:nvSpPr>
        <p:spPr>
          <a:xfrm>
            <a:off x="941989" y="3779557"/>
            <a:ext cx="242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Search time for vulnerable paths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58469D-BBA4-4FA2-8986-909F8914B120}"/>
              </a:ext>
            </a:extLst>
          </p:cNvPr>
          <p:cNvSpPr txBox="1"/>
          <p:nvPr/>
        </p:nvSpPr>
        <p:spPr>
          <a:xfrm>
            <a:off x="941989" y="4764415"/>
            <a:ext cx="1965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Detection time / Fuzzing time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A885D1B-EE87-44A1-A538-AFA390592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728" y="3648841"/>
            <a:ext cx="6723809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0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C9015-8493-46F3-9F28-49D2AA15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Real-world Case Studies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887DB4-CEE0-479F-BF4F-3E9DC796C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686" y="1817210"/>
            <a:ext cx="6828571" cy="4200000"/>
          </a:xfrm>
        </p:spPr>
      </p:pic>
    </p:spTree>
    <p:extLst>
      <p:ext uri="{BB962C8B-B14F-4D97-AF65-F5344CB8AC3E}">
        <p14:creationId xmlns:p14="http://schemas.microsoft.com/office/powerpoint/2010/main" val="186841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F71F8-4592-4398-B582-0DA47D0B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9D55E9-26CF-4C41-8DE5-AC773806F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53" y="1406882"/>
            <a:ext cx="4632359" cy="523233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DCD205F-69B5-4692-84A1-CCEA1912DB1A}"/>
              </a:ext>
            </a:extLst>
          </p:cNvPr>
          <p:cNvSpPr txBox="1"/>
          <p:nvPr/>
        </p:nvSpPr>
        <p:spPr>
          <a:xfrm>
            <a:off x="5470559" y="705939"/>
            <a:ext cx="651064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Common drawback of static and dynamic tools: detection rules are built-in and predefined by developers</a:t>
            </a:r>
          </a:p>
          <a:p>
            <a:endParaRPr lang="en-US" altLang="zh-CN" sz="2400" dirty="0"/>
          </a:p>
          <a:p>
            <a:r>
              <a:rPr lang="en-US" altLang="zh-CN" sz="2400" dirty="0"/>
              <a:t>2. Applying machine learning -&gt; improving fuzzing efficiency in C/C++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[ICSE 2019] Leopard: Identifying vulnerable code for vulnerability assessment through program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[ASE 2017] </a:t>
            </a:r>
            <a:r>
              <a:rPr lang="en-US" altLang="zh-CN" sz="2400" dirty="0" err="1"/>
              <a:t>Learn&amp;fuzz</a:t>
            </a:r>
            <a:r>
              <a:rPr lang="en-US" altLang="zh-CN" sz="2400" dirty="0"/>
              <a:t>: Machine learning for input fuzzing</a:t>
            </a:r>
          </a:p>
          <a:p>
            <a:endParaRPr lang="en-US" altLang="zh-CN" sz="2400" dirty="0"/>
          </a:p>
          <a:p>
            <a:r>
              <a:rPr lang="en-US" altLang="zh-CN" sz="2400" dirty="0"/>
              <a:t>3. Existing works focus on intra-contract scope</a:t>
            </a:r>
          </a:p>
          <a:p>
            <a:endParaRPr lang="en-US" altLang="zh-CN" sz="2400" dirty="0"/>
          </a:p>
          <a:p>
            <a:r>
              <a:rPr lang="en-US" altLang="zh-CN" sz="2400" dirty="0"/>
              <a:t>Guide the fuzzing via the aid of ML models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6164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5A04F-572B-43AF-A49D-AE63F55B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Real-world Case Studies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DD08A90-124F-4815-B04A-29D55E92F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041" y="1878176"/>
            <a:ext cx="59106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53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2BE63-722B-4A2A-A81B-CD0E7C53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FF727-FADE-4C69-AAC4-3C76DFB8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Novel ML guided fuzzing framework</a:t>
            </a:r>
          </a:p>
          <a:p>
            <a:r>
              <a:rPr lang="en-US" altLang="zh-CN" dirty="0"/>
              <a:t>Focus on cross-contract vulnerabilities</a:t>
            </a:r>
          </a:p>
          <a:p>
            <a:r>
              <a:rPr lang="en-US" altLang="zh-CN" dirty="0"/>
              <a:t>Address two key challenges:</a:t>
            </a:r>
          </a:p>
          <a:p>
            <a:pPr lvl="1"/>
            <a:r>
              <a:rPr lang="en-US" altLang="zh-CN" dirty="0"/>
              <a:t>Reducing search space</a:t>
            </a:r>
          </a:p>
          <a:p>
            <a:pPr lvl="1"/>
            <a:r>
              <a:rPr lang="en-US" altLang="zh-CN" dirty="0"/>
              <a:t>Completing cross-contract fuzzing</a:t>
            </a:r>
          </a:p>
          <a:p>
            <a:r>
              <a:rPr lang="en-US" altLang="zh-CN" dirty="0"/>
              <a:t>Faster than existing </a:t>
            </a:r>
            <a:r>
              <a:rPr lang="en-US" altLang="zh-CN" dirty="0" err="1"/>
              <a:t>fuzzers</a:t>
            </a:r>
            <a:r>
              <a:rPr lang="en-US" altLang="zh-CN" dirty="0"/>
              <a:t> and detectors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299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65889-3E99-4059-BD26-9313DC49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A1C63-A5B6-4ED6-A87E-C8762B56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43593" cy="503237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tx</a:t>
            </a:r>
            <a:r>
              <a:rPr lang="en-US" altLang="zh-CN" dirty="0"/>
              <a:t>-origin</a:t>
            </a:r>
            <a:r>
              <a:rPr lang="zh-CN" altLang="en-US" dirty="0"/>
              <a:t>漏洞</a:t>
            </a:r>
            <a:r>
              <a:rPr lang="en-US" altLang="zh-CN" dirty="0"/>
              <a:t>: </a:t>
            </a:r>
            <a:r>
              <a:rPr lang="zh-CN" altLang="en-US" dirty="0"/>
              <a:t>与</a:t>
            </a:r>
            <a:r>
              <a:rPr lang="en-US" altLang="zh-CN" dirty="0"/>
              <a:t>cross-contract</a:t>
            </a:r>
            <a:r>
              <a:rPr lang="zh-CN" altLang="en-US" dirty="0"/>
              <a:t>并不相关</a:t>
            </a:r>
            <a:endParaRPr lang="en-US" altLang="zh-CN" dirty="0"/>
          </a:p>
          <a:p>
            <a:r>
              <a:rPr lang="zh-CN" altLang="en-US" dirty="0"/>
              <a:t>函数级别的</a:t>
            </a:r>
            <a:r>
              <a:rPr lang="en-US" altLang="zh-CN" dirty="0"/>
              <a:t>ML</a:t>
            </a:r>
            <a:r>
              <a:rPr lang="zh-CN" altLang="en-US" dirty="0"/>
              <a:t>是否站得住脚</a:t>
            </a:r>
            <a:endParaRPr lang="en-US" altLang="zh-CN" dirty="0"/>
          </a:p>
          <a:p>
            <a:r>
              <a:rPr lang="zh-CN" altLang="en-US" dirty="0"/>
              <a:t>为什么用静态分析工具投票来训练</a:t>
            </a:r>
            <a:r>
              <a:rPr lang="en-US" altLang="zh-CN" dirty="0"/>
              <a:t>ML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重入漏洞的检测规则</a:t>
            </a:r>
            <a:endParaRPr lang="en-US" altLang="zh-CN" dirty="0"/>
          </a:p>
          <a:p>
            <a:r>
              <a:rPr lang="zh-CN" altLang="en-US" dirty="0"/>
              <a:t>为什么要在字节码层面做</a:t>
            </a:r>
            <a:r>
              <a:rPr lang="en-US" altLang="zh-CN" dirty="0"/>
              <a:t>word2vec </a:t>
            </a:r>
            <a:r>
              <a:rPr lang="zh-CN" altLang="en-US" dirty="0"/>
              <a:t>不使用源码</a:t>
            </a:r>
            <a:endParaRPr lang="en-US" altLang="zh-CN" dirty="0"/>
          </a:p>
          <a:p>
            <a:r>
              <a:rPr lang="zh-CN" altLang="en-US" dirty="0"/>
              <a:t>为什么不做成完全字节码 逆向提取那些静态特征</a:t>
            </a:r>
            <a:endParaRPr lang="en-US" altLang="zh-CN" dirty="0"/>
          </a:p>
          <a:p>
            <a:r>
              <a:rPr lang="zh-CN" altLang="en-US" dirty="0"/>
              <a:t>路径优先选择容易触发的有无必要 </a:t>
            </a:r>
            <a:r>
              <a:rPr lang="en-US" altLang="zh-CN" dirty="0" err="1"/>
              <a:t>sFuzz</a:t>
            </a:r>
            <a:r>
              <a:rPr lang="zh-CN" altLang="en-US" dirty="0"/>
              <a:t>也是</a:t>
            </a:r>
            <a:r>
              <a:rPr lang="en-US" altLang="zh-CN" dirty="0"/>
              <a:t>top10</a:t>
            </a:r>
            <a:r>
              <a:rPr lang="zh-CN" altLang="en-US" dirty="0"/>
              <a:t>发现大部分漏洞</a:t>
            </a:r>
            <a:endParaRPr lang="en-US" altLang="zh-CN" dirty="0"/>
          </a:p>
          <a:p>
            <a:r>
              <a:rPr lang="zh-CN" altLang="en-US" dirty="0"/>
              <a:t>数据集</a:t>
            </a:r>
            <a:r>
              <a:rPr lang="en-US" altLang="zh-CN" dirty="0"/>
              <a:t>Dataset2</a:t>
            </a:r>
            <a:r>
              <a:rPr lang="zh-CN" altLang="en-US" dirty="0"/>
              <a:t>的</a:t>
            </a:r>
            <a:r>
              <a:rPr lang="en-US" altLang="zh-CN" dirty="0"/>
              <a:t>ground truth</a:t>
            </a:r>
            <a:r>
              <a:rPr lang="zh-CN" altLang="en-US" dirty="0"/>
              <a:t>是啥 不可能人工打标签啊</a:t>
            </a:r>
            <a:endParaRPr lang="en-US" altLang="zh-CN" dirty="0"/>
          </a:p>
          <a:p>
            <a:r>
              <a:rPr lang="en-US" altLang="zh-CN" dirty="0"/>
              <a:t>Fuzzing</a:t>
            </a:r>
            <a:r>
              <a:rPr lang="zh-CN" altLang="en-US" dirty="0"/>
              <a:t>的时间为什么这么短？</a:t>
            </a:r>
            <a:endParaRPr lang="en-US" altLang="zh-CN" dirty="0"/>
          </a:p>
          <a:p>
            <a:r>
              <a:rPr lang="zh-CN" altLang="en-US" dirty="0"/>
              <a:t>具体参数的选择 比如为什么预测有问题用</a:t>
            </a:r>
            <a:r>
              <a:rPr lang="en-US" altLang="zh-CN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87107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88CEF-559B-4431-9A88-FB4CD733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D8761F-C3B9-4A67-89EA-7009A5534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033" y="1825625"/>
            <a:ext cx="9973934" cy="4351338"/>
          </a:xfrm>
        </p:spPr>
      </p:pic>
    </p:spTree>
    <p:extLst>
      <p:ext uri="{BB962C8B-B14F-4D97-AF65-F5344CB8AC3E}">
        <p14:creationId xmlns:p14="http://schemas.microsoft.com/office/powerpoint/2010/main" val="324582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2371F-42C8-476D-BD16-EE135532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47092A-CB69-4726-80C8-0A464E666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81" y="1588887"/>
            <a:ext cx="11794837" cy="4529901"/>
          </a:xfrm>
        </p:spPr>
      </p:pic>
    </p:spTree>
    <p:extLst>
      <p:ext uri="{BB962C8B-B14F-4D97-AF65-F5344CB8AC3E}">
        <p14:creationId xmlns:p14="http://schemas.microsoft.com/office/powerpoint/2010/main" val="169541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9AB66-411D-4D27-A422-64220D6E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Questions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61663-BF80-4239-9174-E0B9C054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b="1" dirty="0"/>
              <a:t>train the machine learning model </a:t>
            </a:r>
            <a:r>
              <a:rPr lang="en-US" altLang="zh-CN" dirty="0"/>
              <a:t>and achieve </a:t>
            </a:r>
            <a:r>
              <a:rPr lang="en-US" altLang="zh-CN" i="1" dirty="0"/>
              <a:t>satisfactory</a:t>
            </a:r>
            <a:r>
              <a:rPr lang="en-US" altLang="zh-CN" dirty="0"/>
              <a:t> precision and recall?</a:t>
            </a:r>
          </a:p>
          <a:p>
            <a:r>
              <a:rPr lang="en-US" altLang="zh-CN" dirty="0"/>
              <a:t>How to </a:t>
            </a:r>
            <a:r>
              <a:rPr lang="en-US" altLang="zh-CN" b="1" dirty="0"/>
              <a:t>combine</a:t>
            </a:r>
            <a:r>
              <a:rPr lang="en-US" altLang="zh-CN" dirty="0"/>
              <a:t> trained model with fuzzer to </a:t>
            </a:r>
            <a:r>
              <a:rPr lang="en-US" altLang="zh-CN" b="1" dirty="0"/>
              <a:t>reduce search space</a:t>
            </a:r>
            <a:r>
              <a:rPr lang="en-US" altLang="zh-CN" dirty="0"/>
              <a:t> towards </a:t>
            </a:r>
            <a:r>
              <a:rPr lang="en-US" altLang="zh-CN" i="1" dirty="0"/>
              <a:t>efficient</a:t>
            </a:r>
            <a:r>
              <a:rPr lang="en-US" altLang="zh-CN" dirty="0"/>
              <a:t> fuzzing?</a:t>
            </a:r>
          </a:p>
          <a:p>
            <a:r>
              <a:rPr lang="en-US" altLang="zh-CN" dirty="0"/>
              <a:t>How to </a:t>
            </a:r>
            <a:r>
              <a:rPr lang="en-US" altLang="zh-CN" b="1" dirty="0"/>
              <a:t>empower</a:t>
            </a:r>
            <a:r>
              <a:rPr lang="en-US" altLang="zh-CN" dirty="0"/>
              <a:t> the guided fuzzer the support of </a:t>
            </a:r>
            <a:r>
              <a:rPr lang="en-US" altLang="zh-CN" i="1" dirty="0"/>
              <a:t>effective</a:t>
            </a:r>
            <a:r>
              <a:rPr lang="en-US" altLang="zh-CN" dirty="0"/>
              <a:t> cross-contract vulnerability detection?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67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145AF-352D-4AF5-920B-9E151876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 Guidance Preparation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00BB3-7E9F-41F4-B63F-B8F728AC3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9644"/>
          </a:xfrm>
        </p:spPr>
        <p:txBody>
          <a:bodyPr/>
          <a:lstStyle/>
          <a:p>
            <a:r>
              <a:rPr lang="en-US" altLang="zh-CN" dirty="0"/>
              <a:t>Dataset</a:t>
            </a:r>
          </a:p>
          <a:p>
            <a:pPr lvl="1"/>
            <a:r>
              <a:rPr lang="en-US" altLang="zh-CN" dirty="0"/>
              <a:t>Vuln benchmark: scarce, insufficient</a:t>
            </a:r>
          </a:p>
          <a:p>
            <a:pPr lvl="1"/>
            <a:r>
              <a:rPr lang="en-US" altLang="zh-CN" dirty="0"/>
              <a:t>Use voting result of </a:t>
            </a:r>
            <a:r>
              <a:rPr lang="en-US" altLang="zh-CN" dirty="0" err="1"/>
              <a:t>Solhint</a:t>
            </a:r>
            <a:r>
              <a:rPr lang="en-US" altLang="zh-CN" dirty="0"/>
              <a:t>, Slither and </a:t>
            </a:r>
            <a:r>
              <a:rPr lang="en-US" altLang="zh-CN" dirty="0" err="1"/>
              <a:t>Securify</a:t>
            </a:r>
            <a:endParaRPr lang="en-US" altLang="zh-CN" dirty="0"/>
          </a:p>
          <a:p>
            <a:pPr lvl="1"/>
            <a:r>
              <a:rPr lang="en-US" altLang="zh-CN" dirty="0" err="1"/>
              <a:t>Etherscan</a:t>
            </a:r>
            <a:r>
              <a:rPr lang="en-US" altLang="zh-CN" dirty="0"/>
              <a:t> 100139 contracts -&gt; 788 reentrancy, 40 </a:t>
            </a:r>
            <a:r>
              <a:rPr lang="en-US" altLang="zh-CN" dirty="0" err="1"/>
              <a:t>delegatecall</a:t>
            </a:r>
            <a:r>
              <a:rPr lang="en-US" altLang="zh-CN" dirty="0"/>
              <a:t> and 334 </a:t>
            </a:r>
            <a:r>
              <a:rPr lang="en-US" altLang="zh-CN" dirty="0" err="1"/>
              <a:t>tx</a:t>
            </a:r>
            <a:r>
              <a:rPr lang="en-US" altLang="zh-CN" dirty="0"/>
              <a:t>-origin, manually confirm</a:t>
            </a:r>
          </a:p>
          <a:p>
            <a:r>
              <a:rPr lang="en-US" altLang="zh-CN" dirty="0"/>
              <a:t>Feature Engineering</a:t>
            </a:r>
          </a:p>
          <a:p>
            <a:pPr lvl="1"/>
            <a:r>
              <a:rPr lang="en-US" altLang="zh-CN" dirty="0"/>
              <a:t>Slither source-&gt;bytecode, Word2Vec-&gt;20-d vector</a:t>
            </a:r>
          </a:p>
          <a:p>
            <a:pPr lvl="1"/>
            <a:r>
              <a:rPr lang="en-US" altLang="zh-CN" dirty="0"/>
              <a:t>7 static features: </a:t>
            </a:r>
            <a:r>
              <a:rPr lang="en-US" altLang="zh-CN" dirty="0" err="1"/>
              <a:t>has_modifier</a:t>
            </a:r>
            <a:r>
              <a:rPr lang="en-US" altLang="zh-CN" dirty="0"/>
              <a:t>, </a:t>
            </a:r>
            <a:r>
              <a:rPr lang="en-US" altLang="zh-CN" dirty="0" err="1"/>
              <a:t>has_call</a:t>
            </a:r>
            <a:r>
              <a:rPr lang="en-US" altLang="zh-CN" dirty="0"/>
              <a:t>, </a:t>
            </a:r>
            <a:r>
              <a:rPr lang="en-US" altLang="zh-CN" dirty="0" err="1"/>
              <a:t>has_balance</a:t>
            </a:r>
            <a:r>
              <a:rPr lang="en-US" altLang="zh-CN" dirty="0"/>
              <a:t>, </a:t>
            </a:r>
            <a:r>
              <a:rPr lang="en-US" altLang="zh-CN" dirty="0" err="1"/>
              <a:t>callee_external</a:t>
            </a:r>
            <a:r>
              <a:rPr lang="en-US" altLang="zh-CN" dirty="0"/>
              <a:t>, </a:t>
            </a:r>
            <a:r>
              <a:rPr lang="en-US" altLang="zh-CN" dirty="0" err="1"/>
              <a:t>can_send_eth</a:t>
            </a:r>
            <a:r>
              <a:rPr lang="en-US" altLang="zh-CN" dirty="0"/>
              <a:t>; </a:t>
            </a:r>
            <a:r>
              <a:rPr lang="en-US" altLang="zh-CN" dirty="0" err="1"/>
              <a:t>has_delegate</a:t>
            </a:r>
            <a:r>
              <a:rPr lang="en-US" altLang="zh-CN" dirty="0"/>
              <a:t>, </a:t>
            </a:r>
            <a:r>
              <a:rPr lang="en-US" altLang="zh-CN" dirty="0" err="1"/>
              <a:t>has_tx_origin</a:t>
            </a:r>
            <a:endParaRPr lang="en-US" altLang="zh-CN" dirty="0"/>
          </a:p>
          <a:p>
            <a:r>
              <a:rPr lang="en-US" altLang="zh-CN" dirty="0"/>
              <a:t>Model Selection</a:t>
            </a:r>
          </a:p>
          <a:p>
            <a:pPr lvl="1"/>
            <a:r>
              <a:rPr lang="en-US" altLang="zh-CN" dirty="0"/>
              <a:t>Imbalanced dataset: 1162 vuln vs 98977 benign, use tree-based models</a:t>
            </a:r>
          </a:p>
        </p:txBody>
      </p:sp>
    </p:spTree>
    <p:extLst>
      <p:ext uri="{BB962C8B-B14F-4D97-AF65-F5344CB8AC3E}">
        <p14:creationId xmlns:p14="http://schemas.microsoft.com/office/powerpoint/2010/main" val="125428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5701A-C5D8-477D-8525-D28F3F77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Selection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F3AE27-5199-407F-917F-11C583911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6885"/>
          <a:stretch/>
        </p:blipFill>
        <p:spPr>
          <a:xfrm>
            <a:off x="625543" y="1755954"/>
            <a:ext cx="5382730" cy="4139747"/>
          </a:xfr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DC3C3773-4C98-4FEE-975C-4AF9B7CF2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5" t="64216"/>
          <a:stretch/>
        </p:blipFill>
        <p:spPr>
          <a:xfrm>
            <a:off x="5564184" y="2476000"/>
            <a:ext cx="6002273" cy="269965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59EDE89-BEAD-4B7D-84CB-2A56BBBFEB4F}"/>
              </a:ext>
            </a:extLst>
          </p:cNvPr>
          <p:cNvSpPr/>
          <p:nvPr/>
        </p:nvSpPr>
        <p:spPr>
          <a:xfrm>
            <a:off x="6426926" y="3429000"/>
            <a:ext cx="3936274" cy="211183"/>
          </a:xfrm>
          <a:prstGeom prst="rect">
            <a:avLst/>
          </a:prstGeom>
          <a:solidFill>
            <a:srgbClr val="FFC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9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386D29-8AA1-4B9E-8B04-A7F0366AF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19"/>
          <a:stretch/>
        </p:blipFill>
        <p:spPr>
          <a:xfrm>
            <a:off x="6272708" y="3006725"/>
            <a:ext cx="6447619" cy="5887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A86C3D7-7329-4391-A4CF-1F1AED94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Robustness 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33D44-25C6-41FC-84F3-828E7489A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Evaluation dataset: </a:t>
            </a:r>
          </a:p>
          <a:p>
            <a:pPr lvl="1"/>
            <a:r>
              <a:rPr lang="en-US" altLang="zh-CN" sz="2000" dirty="0">
                <a:hlinkClick r:id="rId3"/>
              </a:rPr>
              <a:t>https://github.com/tintinweb/smart-contract-sanctuary</a:t>
            </a:r>
            <a:endParaRPr lang="en-US" altLang="zh-CN" sz="2000" dirty="0"/>
          </a:p>
          <a:p>
            <a:pPr lvl="1"/>
            <a:r>
              <a:rPr lang="en-US" altLang="zh-CN" sz="2000" dirty="0"/>
              <a:t>Filter majority versions: 0.4.24 and 0.4.25</a:t>
            </a:r>
          </a:p>
          <a:p>
            <a:r>
              <a:rPr lang="en-US" altLang="zh-CN" dirty="0"/>
              <a:t>Coverage Rate of ML Model on Another Tool: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07ADAB-B28A-4326-9C55-0842DAD14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718" y="3617027"/>
            <a:ext cx="8465696" cy="287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1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FF3B7-3ED0-441E-9247-CEBC31D4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Guided Cross-Contract Fuzzing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5B08E4-965E-4298-959C-8BFD4F9F4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498" y="1363170"/>
            <a:ext cx="4423336" cy="5359162"/>
          </a:xfrm>
        </p:spPr>
      </p:pic>
    </p:spTree>
    <p:extLst>
      <p:ext uri="{BB962C8B-B14F-4D97-AF65-F5344CB8AC3E}">
        <p14:creationId xmlns:p14="http://schemas.microsoft.com/office/powerpoint/2010/main" val="80020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581</Words>
  <Application>Microsoft Office PowerPoint</Application>
  <PresentationFormat>Widescreen</PresentationFormat>
  <Paragraphs>90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主题​​</vt:lpstr>
      <vt:lpstr>xFuzz: Machine Learning Guided Cross-Contract Fuzzing </vt:lpstr>
      <vt:lpstr>Motivation</vt:lpstr>
      <vt:lpstr>Motivation</vt:lpstr>
      <vt:lpstr>Overview</vt:lpstr>
      <vt:lpstr>Research Questions</vt:lpstr>
      <vt:lpstr>ML Guidance Preparation</vt:lpstr>
      <vt:lpstr>Model Selection</vt:lpstr>
      <vt:lpstr>Model Robustness Evaluation</vt:lpstr>
      <vt:lpstr>Guided Cross-Contract Fuzzing</vt:lpstr>
      <vt:lpstr>Guided Cross-Contract Fuzzing</vt:lpstr>
      <vt:lpstr>Priority Score</vt:lpstr>
      <vt:lpstr>Cross-contract Fuzzing</vt:lpstr>
      <vt:lpstr>Evaluation: Vuln Detection Effectiveness</vt:lpstr>
      <vt:lpstr>Evaluation: Vuln Detection Effectiveness</vt:lpstr>
      <vt:lpstr>Evaluation: Vuln Detection Effectiveness</vt:lpstr>
      <vt:lpstr>Evaluation: Effectiveness of Guided Fuzzing</vt:lpstr>
      <vt:lpstr>Evaluation: Effectiveness of Guided Fuzzing</vt:lpstr>
      <vt:lpstr>Evaluation: Detection Efficiency</vt:lpstr>
      <vt:lpstr>Real-world Case Studies</vt:lpstr>
      <vt:lpstr>Real-world Case Studies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xFuzz: Machine Learning Guided Cross-Contract Fuzzing </dc:title>
  <dc:creator>Yuan Chen</dc:creator>
  <cp:lastModifiedBy>Unknown User</cp:lastModifiedBy>
  <cp:revision>14</cp:revision>
  <dcterms:created xsi:type="dcterms:W3CDTF">2023-02-19T02:55:29Z</dcterms:created>
  <dcterms:modified xsi:type="dcterms:W3CDTF">2023-02-19T09:57:00Z</dcterms:modified>
</cp:coreProperties>
</file>