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</p:sldMasterIdLst>
  <p:notesMasterIdLst>
    <p:notesMasterId r:id="rId5"/>
  </p:notesMasterIdLst>
  <p:sldIdLst>
    <p:sldId id="313" r:id="rId3"/>
    <p:sldId id="314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方正兰亭超细黑简体" panose="02010600030101010101" charset="-122"/>
      <p:regular r:id="rId12"/>
    </p:embeddedFont>
    <p:embeddedFont>
      <p:font typeface="微软雅黑" panose="020B0503020204020204" pitchFamily="34" charset="-122"/>
      <p:regular r:id="rId13"/>
      <p:bold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DC9"/>
    <a:srgbClr val="C3EFE7"/>
    <a:srgbClr val="64C0B1"/>
    <a:srgbClr val="ACEADE"/>
    <a:srgbClr val="AA89EB"/>
    <a:srgbClr val="AEEADF"/>
    <a:srgbClr val="D7F5EF"/>
    <a:srgbClr val="AFDFD7"/>
    <a:srgbClr val="E7F9F6"/>
    <a:srgbClr val="96D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8" autoAdjust="0"/>
    <p:restoredTop sz="92683" autoAdjust="0"/>
  </p:normalViewPr>
  <p:slideViewPr>
    <p:cSldViewPr snapToGrid="0" showGuides="1">
      <p:cViewPr varScale="1">
        <p:scale>
          <a:sx n="70" d="100"/>
          <a:sy n="70" d="100"/>
        </p:scale>
        <p:origin x="-654" y="-9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348B-C481-4AC1-B3FB-6257D9821BA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DF756-7E1C-4995-BD9B-19F3DCEAC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8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7F8-CC84-4CFD-9DD4-621DAF3E2CA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42C9-83D0-4872-9E89-437541D9F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89"/>
            <a:ext cx="2734733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8005233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134" name="Picture 6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981075"/>
            <a:ext cx="5369983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69984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B7F8-CC84-4CFD-9DD4-621DAF3E2CAE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42C9-83D0-4872-9E89-437541D9F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2-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5889"/>
            <a:ext cx="10943167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981075"/>
            <a:ext cx="10943167" cy="5373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8097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603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rot="20060882">
            <a:off x="2342848" y="6213099"/>
            <a:ext cx="623207" cy="1564091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7113550">
            <a:off x="10098334" y="5021901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1363" y="375131"/>
            <a:ext cx="506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BlockBench</a:t>
            </a:r>
            <a:r>
              <a:rPr lang="en-US" altLang="zh-CN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的软件栈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8453518">
            <a:off x="450777" y="212975"/>
            <a:ext cx="229244" cy="57534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20513596">
            <a:off x="11408037" y="4997883"/>
            <a:ext cx="1149093" cy="288392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300765">
            <a:off x="7997361" y="-855735"/>
            <a:ext cx="1112015" cy="1564091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75" y="1390794"/>
            <a:ext cx="6075057" cy="461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3807725" y="4435522"/>
            <a:ext cx="4217159" cy="612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2880975" y="5801339"/>
            <a:ext cx="4475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————        ———         —————</a:t>
            </a:r>
          </a:p>
          <a:p>
            <a:r>
              <a:rPr lang="zh-CN" altLang="en-US" sz="2000" b="1" dirty="0" smtClean="0"/>
              <a:t>              将</a:t>
            </a:r>
            <a:r>
              <a:rPr lang="zh-CN" altLang="en-US" sz="2000" b="1" dirty="0"/>
              <a:t>三个平台链接到后端</a:t>
            </a:r>
          </a:p>
        </p:txBody>
      </p:sp>
      <p:sp>
        <p:nvSpPr>
          <p:cNvPr id="66" name="椭圆 65"/>
          <p:cNvSpPr/>
          <p:nvPr/>
        </p:nvSpPr>
        <p:spPr>
          <a:xfrm>
            <a:off x="3921011" y="2456611"/>
            <a:ext cx="4217159" cy="612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下箭头标注 5"/>
          <p:cNvSpPr/>
          <p:nvPr/>
        </p:nvSpPr>
        <p:spPr>
          <a:xfrm>
            <a:off x="5852091" y="500646"/>
            <a:ext cx="2286079" cy="1015663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52091" y="5006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将工作负载</a:t>
            </a:r>
            <a:r>
              <a:rPr lang="zh-CN" altLang="en-US" sz="2000" b="1" dirty="0" smtClean="0">
                <a:latin typeface="+mn-ea"/>
              </a:rPr>
              <a:t>部署于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客户端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7168" name="矩形 7167"/>
          <p:cNvSpPr/>
          <p:nvPr/>
        </p:nvSpPr>
        <p:spPr>
          <a:xfrm>
            <a:off x="5704460" y="1815491"/>
            <a:ext cx="142786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客户端</a:t>
            </a:r>
            <a:endParaRPr lang="zh-CN" altLang="en-US" sz="2000" b="1" dirty="0"/>
          </a:p>
        </p:txBody>
      </p:sp>
      <p:sp>
        <p:nvSpPr>
          <p:cNvPr id="72" name="椭圆 71"/>
          <p:cNvSpPr/>
          <p:nvPr/>
        </p:nvSpPr>
        <p:spPr>
          <a:xfrm>
            <a:off x="5031810" y="3474720"/>
            <a:ext cx="1773387" cy="6231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69" name="矩形 7168"/>
          <p:cNvSpPr/>
          <p:nvPr/>
        </p:nvSpPr>
        <p:spPr>
          <a:xfrm>
            <a:off x="8609640" y="3564228"/>
            <a:ext cx="36776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通过</a:t>
            </a:r>
            <a:r>
              <a:rPr lang="zh-CN" altLang="en-US" sz="2000" b="1" dirty="0">
                <a:latin typeface="+mn-ea"/>
              </a:rPr>
              <a:t>异步</a:t>
            </a:r>
            <a:r>
              <a:rPr lang="zh-CN" altLang="en-US" sz="2000" b="1" dirty="0" smtClean="0">
                <a:latin typeface="+mn-ea"/>
              </a:rPr>
              <a:t>驱动，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  执行</a:t>
            </a:r>
            <a:r>
              <a:rPr lang="zh-CN" altLang="en-US" sz="2000" b="1" dirty="0">
                <a:latin typeface="+mn-ea"/>
              </a:rPr>
              <a:t>工作</a:t>
            </a:r>
            <a:r>
              <a:rPr lang="zh-CN" altLang="en-US" sz="2000" b="1" dirty="0" smtClean="0">
                <a:latin typeface="+mn-ea"/>
              </a:rPr>
              <a:t>负载（</a:t>
            </a:r>
            <a:r>
              <a:rPr lang="en-US" altLang="zh-CN" sz="2000" b="1" dirty="0" smtClean="0">
                <a:latin typeface="+mn-ea"/>
              </a:rPr>
              <a:t>workloads</a:t>
            </a:r>
            <a:r>
              <a:rPr lang="zh-CN" altLang="en-US" sz="2000" b="1" dirty="0" smtClean="0">
                <a:latin typeface="+mn-ea"/>
              </a:rPr>
              <a:t>）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     得到分析数据。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6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6" grpId="0" animBg="1"/>
      <p:bldP spid="6" grpId="0" animBg="1"/>
      <p:bldP spid="20" grpId="0"/>
      <p:bldP spid="7168" grpId="0" animBg="1"/>
      <p:bldP spid="72" grpId="0" animBg="1"/>
      <p:bldP spid="71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7113550">
            <a:off x="10098334" y="5021901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rot="20513596">
            <a:off x="11408037" y="4997883"/>
            <a:ext cx="1149093" cy="288392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3300765">
            <a:off x="7997361" y="-855735"/>
            <a:ext cx="1112015" cy="1564091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8453518">
            <a:off x="450777" y="212975"/>
            <a:ext cx="229244" cy="57534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8942" y="1306287"/>
            <a:ext cx="727490" cy="713630"/>
          </a:xfrm>
          <a:prstGeom prst="ellipse">
            <a:avLst/>
          </a:prstGeom>
          <a:solidFill>
            <a:srgbClr val="D7F5E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1887" y="1435141"/>
            <a:ext cx="76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1887" y="535497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93751" y="1426593"/>
            <a:ext cx="500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交易吞吐量（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tps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3751" y="2408632"/>
            <a:ext cx="863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交易延迟</a:t>
            </a:r>
          </a:p>
        </p:txBody>
      </p:sp>
      <p:sp>
        <p:nvSpPr>
          <p:cNvPr id="31" name="文本框 1"/>
          <p:cNvSpPr txBox="1"/>
          <p:nvPr/>
        </p:nvSpPr>
        <p:spPr>
          <a:xfrm>
            <a:off x="851363" y="375131"/>
            <a:ext cx="5067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评测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指标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7754" y="2248416"/>
            <a:ext cx="813674" cy="713630"/>
            <a:chOff x="637754" y="2248416"/>
            <a:chExt cx="813674" cy="713630"/>
          </a:xfrm>
        </p:grpSpPr>
        <p:sp>
          <p:nvSpPr>
            <p:cNvPr id="32" name="椭圆 31"/>
            <p:cNvSpPr/>
            <p:nvPr/>
          </p:nvSpPr>
          <p:spPr>
            <a:xfrm>
              <a:off x="637754" y="2248416"/>
              <a:ext cx="727490" cy="713630"/>
            </a:xfrm>
            <a:prstGeom prst="ellipse">
              <a:avLst/>
            </a:prstGeom>
            <a:solidFill>
              <a:srgbClr val="D7F5EF"/>
            </a:solidFill>
            <a:ln>
              <a:noFill/>
            </a:ln>
            <a:effectLst>
              <a:outerShdw blurRad="762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1887" y="2374399"/>
              <a:ext cx="769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32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8942" y="3229819"/>
            <a:ext cx="8324026" cy="713630"/>
            <a:chOff x="637754" y="3119932"/>
            <a:chExt cx="8324026" cy="713630"/>
          </a:xfrm>
        </p:grpSpPr>
        <p:sp>
          <p:nvSpPr>
            <p:cNvPr id="25" name="文本框 24"/>
            <p:cNvSpPr txBox="1"/>
            <p:nvPr/>
          </p:nvSpPr>
          <p:spPr>
            <a:xfrm>
              <a:off x="1493751" y="3229819"/>
              <a:ext cx="746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可扩展性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37754" y="3119932"/>
              <a:ext cx="813674" cy="713630"/>
              <a:chOff x="637754" y="2248416"/>
              <a:chExt cx="813674" cy="71363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637754" y="2248416"/>
                <a:ext cx="727490" cy="713630"/>
              </a:xfrm>
              <a:prstGeom prst="ellipse">
                <a:avLst/>
              </a:prstGeom>
              <a:solidFill>
                <a:srgbClr val="D7F5EF"/>
              </a:solidFill>
              <a:ln>
                <a:noFill/>
              </a:ln>
              <a:effectLst>
                <a:outerShdw blurRad="762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17"/>
              <p:cNvSpPr txBox="1"/>
              <p:nvPr/>
            </p:nvSpPr>
            <p:spPr>
              <a:xfrm>
                <a:off x="681887" y="2374399"/>
                <a:ext cx="769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03</a:t>
                </a:r>
                <a:endParaRPr lang="zh-CN" altLang="en-US" sz="3200" b="1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37754" y="4161001"/>
            <a:ext cx="8324026" cy="713630"/>
            <a:chOff x="637754" y="3119932"/>
            <a:chExt cx="8324026" cy="713630"/>
          </a:xfrm>
        </p:grpSpPr>
        <p:sp>
          <p:nvSpPr>
            <p:cNvPr id="37" name="文本框 24"/>
            <p:cNvSpPr txBox="1"/>
            <p:nvPr/>
          </p:nvSpPr>
          <p:spPr>
            <a:xfrm>
              <a:off x="1493751" y="3229819"/>
              <a:ext cx="746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容错性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37754" y="3119932"/>
              <a:ext cx="813674" cy="713630"/>
              <a:chOff x="637754" y="2248416"/>
              <a:chExt cx="813674" cy="71363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37754" y="2248416"/>
                <a:ext cx="727490" cy="713630"/>
              </a:xfrm>
              <a:prstGeom prst="ellipse">
                <a:avLst/>
              </a:prstGeom>
              <a:solidFill>
                <a:srgbClr val="D7F5EF"/>
              </a:solidFill>
              <a:ln>
                <a:noFill/>
              </a:ln>
              <a:effectLst>
                <a:outerShdw blurRad="762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17"/>
              <p:cNvSpPr txBox="1"/>
              <p:nvPr/>
            </p:nvSpPr>
            <p:spPr>
              <a:xfrm>
                <a:off x="681887" y="2374399"/>
                <a:ext cx="769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04</a:t>
                </a:r>
                <a:endParaRPr lang="zh-CN" altLang="en-US" sz="3200" b="1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37754" y="5165765"/>
            <a:ext cx="8324026" cy="713630"/>
            <a:chOff x="637754" y="3119932"/>
            <a:chExt cx="8324026" cy="713630"/>
          </a:xfrm>
        </p:grpSpPr>
        <p:sp>
          <p:nvSpPr>
            <p:cNvPr id="42" name="文本框 24"/>
            <p:cNvSpPr txBox="1"/>
            <p:nvPr/>
          </p:nvSpPr>
          <p:spPr>
            <a:xfrm>
              <a:off x="1493751" y="3229819"/>
              <a:ext cx="746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安全性指标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37754" y="3119932"/>
              <a:ext cx="813674" cy="713630"/>
              <a:chOff x="637754" y="2248416"/>
              <a:chExt cx="813674" cy="71363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37754" y="2248416"/>
                <a:ext cx="727490" cy="713630"/>
              </a:xfrm>
              <a:prstGeom prst="ellipse">
                <a:avLst/>
              </a:prstGeom>
              <a:solidFill>
                <a:srgbClr val="D7F5EF"/>
              </a:solidFill>
              <a:ln>
                <a:noFill/>
              </a:ln>
              <a:effectLst>
                <a:outerShdw blurRad="762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17"/>
              <p:cNvSpPr txBox="1"/>
              <p:nvPr/>
            </p:nvSpPr>
            <p:spPr>
              <a:xfrm>
                <a:off x="681887" y="2374399"/>
                <a:ext cx="769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05</a:t>
                </a:r>
                <a:endParaRPr lang="zh-CN" altLang="en-US" sz="3200" b="1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3436347" y="3384152"/>
            <a:ext cx="7615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增加</a:t>
            </a:r>
            <a:r>
              <a:rPr lang="zh-CN" altLang="en-US" sz="2000" b="1" dirty="0"/>
              <a:t>节点数量、并发工作负载时，交易量和延迟的变化来衡量</a:t>
            </a:r>
            <a:r>
              <a:rPr lang="zh-CN" altLang="en-US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465116" y="4286984"/>
            <a:ext cx="5088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节点失效时，交易量和延迟的变化来衡量。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24709" y="5020964"/>
            <a:ext cx="8000711" cy="1562974"/>
            <a:chOff x="3724709" y="5020964"/>
            <a:chExt cx="8000711" cy="1562974"/>
          </a:xfrm>
        </p:grpSpPr>
        <p:sp>
          <p:nvSpPr>
            <p:cNvPr id="46" name="圆角矩形标注 45"/>
            <p:cNvSpPr/>
            <p:nvPr/>
          </p:nvSpPr>
          <p:spPr>
            <a:xfrm rot="5400000">
              <a:off x="6943578" y="1802095"/>
              <a:ext cx="1562974" cy="8000711"/>
            </a:xfrm>
            <a:prstGeom prst="wedgeRoundRectCallout">
              <a:avLst>
                <a:gd name="adj1" fmla="val -4330"/>
                <a:gd name="adj2" fmla="val 54275"/>
                <a:gd name="adj3" fmla="val 16667"/>
              </a:avLst>
            </a:prstGeom>
            <a:solidFill>
              <a:srgbClr val="D7F5EF"/>
            </a:solidFill>
            <a:ln>
              <a:noFill/>
            </a:ln>
            <a:effectLst>
              <a:outerShdw blurRad="76200" dist="38100" dir="2700000" sx="99000" sy="99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844286" y="5140731"/>
              <a:ext cx="77615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+mn-ea"/>
                </a:rPr>
                <a:t>利用</a:t>
              </a:r>
              <a:r>
                <a:rPr lang="en-US" altLang="zh-CN" sz="2000" b="1" dirty="0">
                  <a:latin typeface="+mn-ea"/>
                </a:rPr>
                <a:t>BGP </a:t>
              </a:r>
              <a:r>
                <a:rPr lang="zh-CN" altLang="en-US" sz="2000" b="1" dirty="0">
                  <a:latin typeface="+mn-ea"/>
                </a:rPr>
                <a:t>攻击，在一段时间内分割节点群</a:t>
              </a:r>
              <a:r>
                <a:rPr lang="zh-CN" altLang="en-US" sz="2000" b="1" dirty="0" smtClean="0">
                  <a:latin typeface="+mn-ea"/>
                </a:rPr>
                <a:t>。</a:t>
              </a:r>
              <a:endParaRPr lang="en-US" altLang="zh-CN" sz="2000" b="1" dirty="0" smtClean="0">
                <a:latin typeface="+mn-ea"/>
              </a:endParaRPr>
            </a:p>
            <a:p>
              <a:r>
                <a:rPr lang="zh-CN" altLang="en-US" sz="2000" b="1" dirty="0" smtClean="0">
                  <a:latin typeface="+mn-ea"/>
                </a:rPr>
                <a:t>然后</a:t>
              </a:r>
              <a:r>
                <a:rPr lang="zh-CN" altLang="en-US" sz="2000" b="1" dirty="0">
                  <a:latin typeface="+mn-ea"/>
                </a:rPr>
                <a:t>导致区</a:t>
              </a:r>
              <a:r>
                <a:rPr lang="zh-CN" altLang="en-US" sz="2000" b="1" dirty="0" smtClean="0">
                  <a:latin typeface="+mn-ea"/>
                </a:rPr>
                <a:t>块链分叉</a:t>
              </a:r>
              <a:r>
                <a:rPr lang="zh-CN" altLang="en-US" sz="2000" b="1" dirty="0">
                  <a:latin typeface="+mn-ea"/>
                </a:rPr>
                <a:t>（</a:t>
              </a:r>
              <a:r>
                <a:rPr lang="en-US" altLang="zh-CN" sz="2000" b="1" dirty="0">
                  <a:latin typeface="+mn-ea"/>
                </a:rPr>
                <a:t>fork</a:t>
              </a:r>
              <a:r>
                <a:rPr lang="zh-CN" altLang="en-US" sz="2000" b="1" dirty="0">
                  <a:latin typeface="+mn-ea"/>
                </a:rPr>
                <a:t>）</a:t>
              </a:r>
              <a:r>
                <a:rPr lang="zh-CN" altLang="en-US" sz="2000" b="1" dirty="0" smtClean="0">
                  <a:latin typeface="+mn-ea"/>
                </a:rPr>
                <a:t>。</a:t>
              </a:r>
              <a:endParaRPr lang="en-US" altLang="zh-CN" sz="2000" b="1" dirty="0" smtClean="0">
                <a:latin typeface="+mn-ea"/>
              </a:endParaRPr>
            </a:p>
            <a:p>
              <a:r>
                <a:rPr lang="zh-CN" altLang="en-US" sz="2000" b="1" dirty="0" smtClean="0">
                  <a:latin typeface="+mn-ea"/>
                </a:rPr>
                <a:t>主链</a:t>
              </a:r>
              <a:r>
                <a:rPr lang="zh-CN" altLang="en-US" sz="2000" b="1" dirty="0">
                  <a:latin typeface="+mn-ea"/>
                </a:rPr>
                <a:t>上产生的块和用户确认块数之比，可以用来衡量安全性。</a:t>
              </a:r>
            </a:p>
            <a:p>
              <a:r>
                <a:rPr lang="zh-CN" altLang="en-US" sz="2000" b="1" dirty="0">
                  <a:latin typeface="+mn-ea"/>
                </a:rPr>
                <a:t>主链上产生的块越多，“双花”攻击、自私挖矿发生的概率就越低。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152</Words>
  <Application>Microsoft Office PowerPoint</Application>
  <PresentationFormat>自定义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Calibri</vt:lpstr>
      <vt:lpstr>Calibri Light</vt:lpstr>
      <vt:lpstr>方正兰亭超细黑简体</vt:lpstr>
      <vt:lpstr>Wingdings</vt:lpstr>
      <vt:lpstr>微软雅黑</vt:lpstr>
      <vt:lpstr>Office 主题</vt:lpstr>
      <vt:lpstr>微笑PPT - 小A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Pro</cp:lastModifiedBy>
  <cp:revision>347</cp:revision>
  <dcterms:created xsi:type="dcterms:W3CDTF">2015-03-01T01:28:00Z</dcterms:created>
  <dcterms:modified xsi:type="dcterms:W3CDTF">2018-01-19T07:26:12Z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