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5" r:id="rId2"/>
    <p:sldMasterId id="2147483700" r:id="rId3"/>
  </p:sldMasterIdLst>
  <p:notesMasterIdLst>
    <p:notesMasterId r:id="rId26"/>
  </p:notesMasterIdLst>
  <p:sldIdLst>
    <p:sldId id="256" r:id="rId4"/>
    <p:sldId id="374" r:id="rId5"/>
    <p:sldId id="418" r:id="rId6"/>
    <p:sldId id="434" r:id="rId7"/>
    <p:sldId id="453" r:id="rId8"/>
    <p:sldId id="467" r:id="rId9"/>
    <p:sldId id="335" r:id="rId10"/>
    <p:sldId id="457" r:id="rId11"/>
    <p:sldId id="455" r:id="rId12"/>
    <p:sldId id="425" r:id="rId13"/>
    <p:sldId id="456" r:id="rId14"/>
    <p:sldId id="433" r:id="rId15"/>
    <p:sldId id="429" r:id="rId16"/>
    <p:sldId id="431" r:id="rId17"/>
    <p:sldId id="438" r:id="rId18"/>
    <p:sldId id="468" r:id="rId19"/>
    <p:sldId id="469" r:id="rId20"/>
    <p:sldId id="437" r:id="rId21"/>
    <p:sldId id="466" r:id="rId22"/>
    <p:sldId id="465" r:id="rId23"/>
    <p:sldId id="460" r:id="rId24"/>
    <p:sldId id="387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027"/>
    <a:srgbClr val="F04E37"/>
    <a:srgbClr val="BA006E"/>
    <a:srgbClr val="8CC640"/>
    <a:srgbClr val="00A6A0"/>
    <a:srgbClr val="003F69"/>
    <a:srgbClr val="FDB813"/>
    <a:srgbClr val="DD7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361" autoAdjust="0"/>
  </p:normalViewPr>
  <p:slideViewPr>
    <p:cSldViewPr snapToGrid="0">
      <p:cViewPr varScale="1">
        <p:scale>
          <a:sx n="82" d="100"/>
          <a:sy n="82" d="100"/>
        </p:scale>
        <p:origin x="10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810D18A1-3461-4269-9402-CC00F98ED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 brings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experience of over 400+ Client engagements and multiple active networks at your ecosystems fingertips.</a:t>
            </a:r>
          </a:p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IBM Blockchain Platform puts the experience of over 400+ Client engagements and multiple active networks at your ecosystems fingertips.</a:t>
            </a:r>
          </a:p>
          <a:p>
            <a:endParaRPr lang="en-US" dirty="0"/>
          </a:p>
          <a:p>
            <a:pPr marL="228600" indent="-228600" eaLnBrk="0" hangingPunct="0">
              <a:spcBef>
                <a:spcPct val="30000"/>
              </a:spcBef>
              <a:buFont typeface="+mj-lt"/>
              <a:buAutoNum type="arabicPeriod"/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IBM has a</a:t>
            </a:r>
            <a:r>
              <a:rPr lang="en-US" sz="1200" baseline="0" dirty="0">
                <a:solidFill>
                  <a:srgbClr val="6D7777"/>
                </a:solidFill>
                <a:ea typeface="ＭＳ Ｐゴシック" pitchFamily="34" charset="-128"/>
              </a:rPr>
              <a:t> large and increasing number of public references on blockchain.</a:t>
            </a:r>
            <a:endParaRPr lang="en-US" sz="120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marL="0" indent="0" eaLnBrk="0" hangingPunct="0">
              <a:spcBef>
                <a:spcPct val="30000"/>
              </a:spcBef>
              <a:buFont typeface="+mj-lt"/>
              <a:buNone/>
              <a:defRPr/>
            </a:pPr>
            <a:endParaRPr lang="en-US" sz="120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marL="0" indent="0" eaLnBrk="0" hangingPunct="0">
              <a:spcBef>
                <a:spcPct val="30000"/>
              </a:spcBef>
              <a:buFont typeface="+mj-lt"/>
              <a:buNone/>
              <a:defRPr/>
            </a:pPr>
            <a:r>
              <a:rPr lang="en-US" sz="1200" i="1" dirty="0">
                <a:solidFill>
                  <a:srgbClr val="6D7777"/>
                </a:solidFill>
                <a:ea typeface="ＭＳ Ｐゴシック" pitchFamily="34" charset="-128"/>
              </a:rPr>
              <a:t>COMPLETE LIST with references is here &gt; http://ibm.biz/BlockPubRef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sz="120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Northern Trust: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http://www-03.ibm.com/press/us/en/pressrelease/51655.wss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Maersk: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http://www-03.ibm.com/press/us/en/pressrelease/51712.wss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HSBC, Bank of America, IDA: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b="0" dirty="0">
                <a:solidFill>
                  <a:srgbClr val="5A5A5A"/>
                </a:solidFill>
                <a:ea typeface="ＭＳ Ｐゴシック" pitchFamily="34" charset="-128"/>
              </a:rPr>
              <a:t>http://www.coindesk.com/hsbc-bank-america-blockchain-supply-chain/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ABN AMRO: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https://www.abnamro.com/en/newsroom/blogs/arjan-van-os/2016/walking-the-walk-exploring-the-power-of-blockchain.html</a:t>
            </a:r>
            <a:endParaRPr lang="en-GB" sz="1200" b="0" dirty="0">
              <a:solidFill>
                <a:srgbClr val="5A5A5A"/>
              </a:solidFill>
              <a:ea typeface="ＭＳ Ｐゴシック" pitchFamily="34" charset="-128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Crédit Mutuel Arkéa: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http://www.coindesk.com/ibm-completes-blockchain-trial-french-bank-credit-mutuel/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JPX: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http://www.ibm.com/press/us/en/pressrelease/49088.wss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Kouvola Innovation: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http://www.ibm.com/press/us/en/pressrelease/49029.wss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London Stock Exchange: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http://www.ibtimes.co.uk/linux-foundation-blockchain-consortium-digital-asset-ibm-credits-london-stock-exchange-board-1533798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Mizuho: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http://www.coindesk.com/mizuho-digital-currency-powered-blockchain-settlement/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IBM Global Finance: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http://www.coindesk.com/ibm-building-blockchain-dispute-resolution-system/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Everledger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https://www-03.ibm.com/press/us/en/pressrelease/50169.wss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Bank of Tokyo Mitsubishi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https://www-03.ibm.com/press/us/en/pressrelease/50544.wss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China UnionPay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http://www.coindesk.com/ibm-china-unionpay-blockchain-loyalty-exchange/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CLS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http://www.coindesk.com/cls-to-develop-blockchain-payment-service-on-ibm-fabric/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UBS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http://www.coindesk.com/ubs-blockchain-prototype-trade/</a:t>
            </a:r>
            <a:endParaRPr lang="en-US" sz="1200" b="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eaLnBrk="0" hangingPunct="0">
              <a:spcBef>
                <a:spcPct val="30000"/>
              </a:spcBef>
              <a:defRPr/>
            </a:pPr>
            <a:endParaRPr lang="en-GB" sz="1200" b="0" dirty="0">
              <a:solidFill>
                <a:srgbClr val="6D7777"/>
              </a:solidFill>
              <a:ea typeface="ＭＳ Ｐゴシック" pitchFamily="34" charset="-128"/>
            </a:endParaRPr>
          </a:p>
          <a:p>
            <a:endParaRPr lang="en-GB" sz="1800" dirty="0">
              <a:solidFill>
                <a:srgbClr val="5A5A5A"/>
              </a:solidFill>
              <a:ea typeface="ＭＳ Ｐゴシック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IBM GF: http://www.coindesk.com/ibm-building-blockchain-dispute-resolution-system/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9152D-EE5E-1943-9F5A-552F82390F6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1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1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7" y="1882779"/>
            <a:ext cx="5572125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46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2" y="684217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5" y="528642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40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2" y="1235079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2017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787F72-6C42-468D-BBC3-3D4DB388B6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70338-7F77-40D5-A23E-500C5A9C4D56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D91A8-78AB-47C4-87D0-0E3944FC72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0BE788F-E30B-49D4-9361-1406977343DA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ngle quote page">
    <p:bg>
      <p:bgPr>
        <a:solidFill>
          <a:srgbClr val="1D35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68705" y="6539235"/>
            <a:ext cx="735522" cy="7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21431" marR="21431" defTabSz="481013">
              <a:buClr>
                <a:srgbClr val="A9A9A9"/>
              </a:buClr>
              <a:buFont typeface="Arial"/>
              <a:buNone/>
              <a:defRPr sz="1800"/>
            </a:pPr>
            <a:r>
              <a:rPr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©201</a:t>
            </a:r>
            <a:r>
              <a:rPr lang="en-GB"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6</a:t>
            </a:r>
            <a:r>
              <a:rPr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 </a:t>
            </a:r>
            <a:r>
              <a:rPr sz="525" spc="-11" dirty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153073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2" y="271712"/>
            <a:ext cx="4813301" cy="5972459"/>
          </a:xfrm>
        </p:spPr>
        <p:txBody>
          <a:bodyPr/>
          <a:lstStyle>
            <a:lvl1pPr>
              <a:lnSpc>
                <a:spcPct val="90000"/>
              </a:lnSpc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1" y="268228"/>
            <a:ext cx="48260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3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3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7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0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64470"/>
            <a:ext cx="8686800" cy="489029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9254D8-0939-4857-A3DF-B2E69B4B4B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4A1B1B-5A0F-4AEC-B846-DBD6EB9C36E2}" type="datetime3">
              <a:rPr lang="en-US"/>
              <a:pPr/>
              <a:t>29 May 2019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7685542" y="6537325"/>
            <a:ext cx="137160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2017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4"/>
            <a:ext cx="44196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5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0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2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9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4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5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2291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2291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1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672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0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  <a:latin typeface="IBM Plex Sans Regular" charset="0"/>
              <a:cs typeface="IBM Plex Sans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291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20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4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43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1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815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0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4B3DBB-DCBA-40F2-A390-A7A28C413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E77332B-4FBF-4C5D-8A2E-DBB7A92A5B62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5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8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3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7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4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2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55771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2" y="1463045"/>
            <a:ext cx="5186363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3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(1/4), content (3/4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2"/>
            <a:ext cx="64008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BLOCKCHAIN4_MARK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1" y="192619"/>
            <a:ext cx="7138422" cy="762000"/>
          </a:xfrm>
        </p:spPr>
        <p:txBody>
          <a:bodyPr/>
          <a:lstStyle>
            <a:lvl1pPr marL="0" indent="0">
              <a:buNone/>
              <a:defRPr sz="24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30" y="236051"/>
            <a:ext cx="1211580" cy="259080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371975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9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9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775D76-C984-46B4-80C4-45601B1DB4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41DDDE-80D7-4209-9FD2-DB4D6529D23E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8"/>
            <a:ext cx="4343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1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27196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2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71"/>
            <a:ext cx="64008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0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40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4"/>
            <a:ext cx="4329113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7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1"/>
            <a:ext cx="1297608" cy="701463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2" y="271712"/>
            <a:ext cx="4813301" cy="5972459"/>
          </a:xfrm>
        </p:spPr>
        <p:txBody>
          <a:bodyPr/>
          <a:lstStyle>
            <a:lvl1pPr>
              <a:lnSpc>
                <a:spcPct val="90000"/>
              </a:lnSpc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1" y="268228"/>
            <a:ext cx="48260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9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9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64F2A-4A52-4443-A9BD-DBC59EA2BE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E55B99-843F-40D0-819C-E16F1D16E148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1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3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8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2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4"/>
            <a:ext cx="44196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2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9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5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2291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2291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9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EC1E07-BEC4-4972-904C-697CEA8818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DBD319B-F8F4-476D-BDFB-BB70D22D7B79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672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8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  <a:latin typeface="IBM Plex Sans Regular" charset="0"/>
              <a:cs typeface="IBM Plex Sans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291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20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6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43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1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815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8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7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5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05602-F6D8-4F14-946E-7BB5C55338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F12FCC8-C5F0-4CC5-B2EE-6D7A11238CC0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55771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2" y="1463045"/>
            <a:ext cx="5186363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7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(1/4), content (3/4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2"/>
            <a:ext cx="64008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BLOCKCHAIN4_MARK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1" y="192619"/>
            <a:ext cx="7138422" cy="762000"/>
          </a:xfrm>
        </p:spPr>
        <p:txBody>
          <a:bodyPr/>
          <a:lstStyle>
            <a:lvl1pPr marL="0" indent="0">
              <a:buNone/>
              <a:defRPr sz="24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30" y="236051"/>
            <a:ext cx="1211580" cy="259080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4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371975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8"/>
            <a:ext cx="4343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0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27196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71"/>
            <a:ext cx="64008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9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7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4"/>
            <a:ext cx="4329113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0A60F3-FA3C-4473-B16A-D86787F1D4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DA2090B-E382-4F57-9CCC-3EB2C020F5AB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1"/>
            <a:ext cx="1297608" cy="701463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18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B9DB69-E798-4265-A99D-325E6FE13B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EFA1876-6369-45E9-B97D-DFFC0A944C51}" type="datetime3">
              <a:rPr lang="en-US"/>
              <a:pPr/>
              <a:t>29 May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8" name="Picture 14" descr="blue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2" y="227017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9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40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2015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CF9E45AF-5664-42AB-AC61-C162CDB067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7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6019F950-041D-4F33-ABD3-F263FF267DCC}" type="datetime3">
              <a:rPr lang="en-US"/>
              <a:pPr/>
              <a:t>29 May 2019</a:t>
            </a:fld>
            <a:endParaRPr lang="en-US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85750" algn="l" rtl="0" fontAlgn="base">
        <a:spcBef>
          <a:spcPct val="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5750" algn="l" rtl="0" fontAlgn="base">
        <a:spcBef>
          <a:spcPct val="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9"/>
            <a:ext cx="44196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7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  <a:latin typeface="IBM Plex Sans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  <a:latin typeface="IBM Plex Sans"/>
            </a:endParaRPr>
          </a:p>
        </p:txBody>
      </p:sp>
      <p:pic>
        <p:nvPicPr>
          <p:cNvPr id="10" name="Picture 9" descr="BLOCKCHAIN4_MARK_BLUE.pn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2"/>
          </a:solidFill>
          <a:latin typeface="+mj-lt"/>
          <a:ea typeface="IBM Plex Sans Regular" charset="0"/>
          <a:cs typeface="IBM Plex Sans Regular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4" orient="horz" pos="813" userDrawn="1">
          <p15:clr>
            <a:srgbClr val="F26B43"/>
          </p15:clr>
        </p15:guide>
        <p15:guide id="5" orient="horz" pos="2022" userDrawn="1">
          <p15:clr>
            <a:srgbClr val="F26B43"/>
          </p15:clr>
        </p15:guide>
        <p15:guide id="6" orient="horz" pos="2426" userDrawn="1">
          <p15:clr>
            <a:srgbClr val="F26B43"/>
          </p15:clr>
        </p15:guide>
        <p15:guide id="7" orient="horz" pos="2829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2736" userDrawn="1">
          <p15:clr>
            <a:srgbClr val="F26B43"/>
          </p15:clr>
        </p15:guide>
        <p15:guide id="10" pos="1584" userDrawn="1">
          <p15:clr>
            <a:srgbClr val="F26B43"/>
          </p15:clr>
        </p15:guide>
        <p15:guide id="11" pos="1440" userDrawn="1">
          <p15:clr>
            <a:srgbClr val="F26B43"/>
          </p15:clr>
        </p15:guide>
        <p15:guide id="12" pos="3024" userDrawn="1">
          <p15:clr>
            <a:srgbClr val="F26B43"/>
          </p15:clr>
        </p15:guide>
        <p15:guide id="13" pos="4320" userDrawn="1">
          <p15:clr>
            <a:srgbClr val="F26B43"/>
          </p15:clr>
        </p15:guide>
        <p15:guide id="14" pos="144" userDrawn="1">
          <p15:clr>
            <a:srgbClr val="F26B43"/>
          </p15:clr>
        </p15:guide>
        <p15:guide id="15" pos="5616" userDrawn="1">
          <p15:clr>
            <a:srgbClr val="F26B43"/>
          </p15:clr>
        </p15:guide>
        <p15:guide id="16" orient="horz" pos="142" userDrawn="1">
          <p15:clr>
            <a:srgbClr val="F26B43"/>
          </p15:clr>
        </p15:guide>
        <p15:guide id="17" pos="4176" userDrawn="1">
          <p15:clr>
            <a:srgbClr val="F26B43"/>
          </p15:clr>
        </p15:guide>
        <p15:guide id="18" pos="4464" userDrawn="1">
          <p15:clr>
            <a:srgbClr val="F26B43"/>
          </p15:clr>
        </p15:guide>
        <p15:guide id="19" orient="horz" pos="3098" userDrawn="1">
          <p15:clr>
            <a:srgbClr val="F26B43"/>
          </p15:clr>
        </p15:guide>
        <p15:guide id="20" orient="horz" pos="420" userDrawn="1">
          <p15:clr>
            <a:srgbClr val="F26B43"/>
          </p15:clr>
        </p15:guide>
        <p15:guide id="21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9"/>
            <a:ext cx="44196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7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  <a:latin typeface="IBM Plex Sans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  <a:latin typeface="IBM Plex Sans"/>
            </a:endParaRPr>
          </a:p>
        </p:txBody>
      </p:sp>
      <p:pic>
        <p:nvPicPr>
          <p:cNvPr id="10" name="Picture 9" descr="BLOCKCHAIN4_MARK_BLUE.pn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0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2"/>
          </a:solidFill>
          <a:latin typeface="+mj-lt"/>
          <a:ea typeface="IBM Plex Sans Regular" charset="0"/>
          <a:cs typeface="IBM Plex Sans Regular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4" orient="horz" pos="813" userDrawn="1">
          <p15:clr>
            <a:srgbClr val="F26B43"/>
          </p15:clr>
        </p15:guide>
        <p15:guide id="5" orient="horz" pos="2022" userDrawn="1">
          <p15:clr>
            <a:srgbClr val="F26B43"/>
          </p15:clr>
        </p15:guide>
        <p15:guide id="6" orient="horz" pos="2426" userDrawn="1">
          <p15:clr>
            <a:srgbClr val="F26B43"/>
          </p15:clr>
        </p15:guide>
        <p15:guide id="7" orient="horz" pos="2829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2736" userDrawn="1">
          <p15:clr>
            <a:srgbClr val="F26B43"/>
          </p15:clr>
        </p15:guide>
        <p15:guide id="10" pos="1584" userDrawn="1">
          <p15:clr>
            <a:srgbClr val="F26B43"/>
          </p15:clr>
        </p15:guide>
        <p15:guide id="11" pos="1440" userDrawn="1">
          <p15:clr>
            <a:srgbClr val="F26B43"/>
          </p15:clr>
        </p15:guide>
        <p15:guide id="12" pos="3024" userDrawn="1">
          <p15:clr>
            <a:srgbClr val="F26B43"/>
          </p15:clr>
        </p15:guide>
        <p15:guide id="13" pos="4320" userDrawn="1">
          <p15:clr>
            <a:srgbClr val="F26B43"/>
          </p15:clr>
        </p15:guide>
        <p15:guide id="14" pos="144" userDrawn="1">
          <p15:clr>
            <a:srgbClr val="F26B43"/>
          </p15:clr>
        </p15:guide>
        <p15:guide id="15" pos="5616" userDrawn="1">
          <p15:clr>
            <a:srgbClr val="F26B43"/>
          </p15:clr>
        </p15:guide>
        <p15:guide id="16" orient="horz" pos="142" userDrawn="1">
          <p15:clr>
            <a:srgbClr val="F26B43"/>
          </p15:clr>
        </p15:guide>
        <p15:guide id="17" pos="4176" userDrawn="1">
          <p15:clr>
            <a:srgbClr val="F26B43"/>
          </p15:clr>
        </p15:guide>
        <p15:guide id="18" pos="4464" userDrawn="1">
          <p15:clr>
            <a:srgbClr val="F26B43"/>
          </p15:clr>
        </p15:guide>
        <p15:guide id="19" orient="horz" pos="3098" userDrawn="1">
          <p15:clr>
            <a:srgbClr val="F26B43"/>
          </p15:clr>
        </p15:guide>
        <p15:guide id="20" orient="horz" pos="420" userDrawn="1">
          <p15:clr>
            <a:srgbClr val="F26B43"/>
          </p15:clr>
        </p15:guide>
        <p15:guide id="21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s47/hyperledger-bftsm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9.0692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gif"/><Relationship Id="rId26" Type="http://schemas.openxmlformats.org/officeDocument/2006/relationships/image" Target="../media/image51.png"/><Relationship Id="rId3" Type="http://schemas.openxmlformats.org/officeDocument/2006/relationships/image" Target="../media/image28.jpe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gi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jpe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gif"/><Relationship Id="rId15" Type="http://schemas.openxmlformats.org/officeDocument/2006/relationships/image" Target="../media/image40.png"/><Relationship Id="rId23" Type="http://schemas.openxmlformats.org/officeDocument/2006/relationships/image" Target="../media/image48.tiff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tiff"/><Relationship Id="rId19" Type="http://schemas.openxmlformats.org/officeDocument/2006/relationships/image" Target="../media/image44.jpg"/><Relationship Id="rId31" Type="http://schemas.openxmlformats.org/officeDocument/2006/relationships/image" Target="../media/image56.png"/><Relationship Id="rId4" Type="http://schemas.openxmlformats.org/officeDocument/2006/relationships/image" Target="../media/image29.jpg"/><Relationship Id="rId9" Type="http://schemas.openxmlformats.org/officeDocument/2006/relationships/image" Target="../media/image34.jp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JPG"/><Relationship Id="rId30" Type="http://schemas.openxmlformats.org/officeDocument/2006/relationships/image" Target="../media/image55.png"/><Relationship Id="rId35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hyperledger/fabric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91" y="2271965"/>
            <a:ext cx="8538845" cy="3177016"/>
          </a:xfrm>
          <a:noFill/>
        </p:spPr>
        <p:txBody>
          <a:bodyPr/>
          <a:lstStyle/>
          <a:p>
            <a:r>
              <a:rPr lang="en-US" sz="3200" b="1" dirty="0" err="1"/>
              <a:t>Hyperledger</a:t>
            </a:r>
            <a:r>
              <a:rPr lang="en-US" sz="3200" b="1" dirty="0"/>
              <a:t> Fabric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b="1" dirty="0"/>
              <a:t>a Distributed Operating System for  </a:t>
            </a:r>
            <a:br>
              <a:rPr lang="en-US" sz="2400" b="1" dirty="0"/>
            </a:br>
            <a:r>
              <a:rPr lang="en-US" sz="2400" b="1" dirty="0"/>
              <a:t>Permissioned </a:t>
            </a:r>
            <a:r>
              <a:rPr lang="en-US" sz="2400" b="1" dirty="0" err="1"/>
              <a:t>Blockchains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2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92" y="527050"/>
            <a:ext cx="7769225" cy="528638"/>
          </a:xfrm>
          <a:noFill/>
          <a:ln/>
        </p:spPr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Vukoli</a:t>
            </a:r>
            <a:r>
              <a:rPr lang="sr-Latn-RS" dirty="0" smtClean="0"/>
              <a:t>ć</a:t>
            </a:r>
            <a:r>
              <a:rPr lang="en-US" dirty="0" smtClean="0"/>
              <a:t>, IBM Research - Zurich</a:t>
            </a:r>
            <a:endParaRPr lang="en-US" dirty="0"/>
          </a:p>
          <a:p>
            <a:r>
              <a:rPr lang="en-US" dirty="0" smtClean="0"/>
              <a:t>February 1</a:t>
            </a:r>
            <a:r>
              <a:rPr lang="sr-Latn-RS" dirty="0" smtClean="0"/>
              <a:t>, 201</a:t>
            </a:r>
            <a:r>
              <a:rPr lang="en-US" dirty="0"/>
              <a:t>8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179391" y="4834251"/>
            <a:ext cx="5089055" cy="34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>
            <a:lvl1pPr marL="400050" indent="-400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00000"/>
              </a:lnSpc>
            </a:pP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8" y="496572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TU Delft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Blockchain</a:t>
            </a:r>
            <a:r>
              <a:rPr lang="en-US" sz="2000" dirty="0">
                <a:solidFill>
                  <a:schemeClr val="tx1"/>
                </a:solidFill>
              </a:rPr>
              <a:t> Lab Launch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/>
              <a:t>What are the issues with </a:t>
            </a:r>
          </a:p>
          <a:p>
            <a:pPr marL="0" indent="0" algn="ctr">
              <a:buNone/>
            </a:pPr>
            <a:r>
              <a:rPr lang="en-US" sz="3600" b="1" dirty="0"/>
              <a:t>ORDER </a:t>
            </a:r>
            <a:r>
              <a:rPr lang="en-US" sz="3600" b="1" dirty="0">
                <a:sym typeface="Wingdings" panose="05000000000000000000" pitchFamily="2" charset="2"/>
              </a:rPr>
              <a:t> EXECUTE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architecture?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13" y="4524638"/>
            <a:ext cx="4636507" cy="13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41" y="3999832"/>
            <a:ext cx="503392" cy="503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6" y="705518"/>
            <a:ext cx="8874351" cy="731838"/>
          </a:xfrm>
        </p:spPr>
        <p:txBody>
          <a:bodyPr/>
          <a:lstStyle/>
          <a:p>
            <a:r>
              <a:rPr lang="en-US" sz="2600" dirty="0"/>
              <a:t>ORDER </a:t>
            </a:r>
            <a:r>
              <a:rPr lang="en-US" sz="2600" dirty="0">
                <a:sym typeface="Wingdings" panose="05000000000000000000" pitchFamily="2" charset="2"/>
              </a:rPr>
              <a:t> EXECUTE </a:t>
            </a:r>
            <a:r>
              <a:rPr lang="en-US" sz="2600" dirty="0"/>
              <a:t>architecture issues (</a:t>
            </a:r>
            <a:r>
              <a:rPr lang="en-US" sz="2600" dirty="0" err="1"/>
              <a:t>Blockchain</a:t>
            </a:r>
            <a:r>
              <a:rPr lang="en-US" sz="2600" dirty="0"/>
              <a:t> 2.0)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" y="1253025"/>
            <a:ext cx="8686800" cy="4890294"/>
          </a:xfrm>
        </p:spPr>
        <p:txBody>
          <a:bodyPr/>
          <a:lstStyle/>
          <a:p>
            <a:r>
              <a:rPr lang="en-US" b="1" dirty="0" smtClean="0"/>
              <a:t>Sequential execution of smart contracts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long execution latency blocks other smart contracts, hampers 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DoS</a:t>
            </a:r>
            <a:r>
              <a:rPr lang="en-US" dirty="0">
                <a:solidFill>
                  <a:srgbClr val="FF0000"/>
                </a:solidFill>
              </a:rPr>
              <a:t> smart </a:t>
            </a:r>
            <a:r>
              <a:rPr lang="en-US" dirty="0" smtClean="0">
                <a:solidFill>
                  <a:srgbClr val="FF0000"/>
                </a:solidFill>
              </a:rPr>
              <a:t>contracts (e.g., infinite loops)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Blockchain</a:t>
            </a:r>
            <a:r>
              <a:rPr lang="en-US" dirty="0" smtClean="0"/>
              <a:t> 2.0 copes with it:</a:t>
            </a:r>
          </a:p>
          <a:p>
            <a:pPr lvl="2"/>
            <a:r>
              <a:rPr lang="en-US" dirty="0" smtClean="0"/>
              <a:t>Gas (paying for every step of computation))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Tied to a cryptocurrency</a:t>
            </a:r>
          </a:p>
          <a:p>
            <a:r>
              <a:rPr lang="en-US" b="1" dirty="0" smtClean="0"/>
              <a:t>Non-determinism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Smart-contracts must be deterministic (otherwise – state forks) 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Blockchain</a:t>
            </a:r>
            <a:r>
              <a:rPr lang="en-US" dirty="0" smtClean="0"/>
              <a:t> 2.0 copes </a:t>
            </a:r>
            <a:r>
              <a:rPr lang="en-US" dirty="0"/>
              <a:t>with it:</a:t>
            </a:r>
          </a:p>
          <a:p>
            <a:pPr lvl="2"/>
            <a:r>
              <a:rPr lang="en-US" dirty="0" smtClean="0"/>
              <a:t>Enforcing determinism: Solidity DSL, </a:t>
            </a:r>
            <a:r>
              <a:rPr lang="en-US" dirty="0" err="1" smtClean="0"/>
              <a:t>Ethereum</a:t>
            </a:r>
            <a:r>
              <a:rPr lang="en-US" dirty="0" smtClean="0"/>
              <a:t> VM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Cannot code smart-contracts in developers favorite general-purpose language (Java, </a:t>
            </a:r>
            <a:r>
              <a:rPr lang="en-US" dirty="0" err="1" smtClean="0">
                <a:solidFill>
                  <a:srgbClr val="FF0000"/>
                </a:solidFill>
              </a:rPr>
              <a:t>golang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 smtClean="0"/>
              <a:t>Inflexible consensus:</a:t>
            </a:r>
            <a:r>
              <a:rPr lang="en-US" b="1" dirty="0" smtClean="0">
                <a:solidFill>
                  <a:srgbClr val="FF0000"/>
                </a:solidFill>
              </a:rPr>
              <a:t> Consensus protocols are hard-coded</a:t>
            </a:r>
          </a:p>
          <a:p>
            <a:r>
              <a:rPr lang="en-US" altLang="zh-CN" b="1" dirty="0"/>
              <a:t>Confidentiality of execution: </a:t>
            </a:r>
            <a:r>
              <a:rPr lang="en-US" altLang="zh-CN" b="1" dirty="0">
                <a:solidFill>
                  <a:srgbClr val="FF0000"/>
                </a:solidFill>
              </a:rPr>
              <a:t>all nodes execute all smart contracts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08" y="2358893"/>
            <a:ext cx="503392" cy="5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85" y="1450064"/>
            <a:ext cx="4636507" cy="13585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5" y="1112640"/>
            <a:ext cx="8961437" cy="48902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Existing </a:t>
            </a:r>
            <a:r>
              <a:rPr lang="en-US" b="1" dirty="0" err="1" smtClean="0"/>
              <a:t>blockchains</a:t>
            </a:r>
            <a:r>
              <a:rPr lang="en-US" b="1" dirty="0" smtClean="0"/>
              <a:t>’ architecture</a:t>
            </a:r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r>
              <a:rPr lang="en-US" dirty="0" smtClean="0"/>
              <a:t>       		  	     </a:t>
            </a:r>
            <a:r>
              <a:rPr lang="en-US" sz="1600" dirty="0"/>
              <a:t>input </a:t>
            </a:r>
            <a:r>
              <a:rPr lang="en-US" sz="1600" dirty="0" err="1"/>
              <a:t>tx</a:t>
            </a:r>
            <a:r>
              <a:rPr lang="en-US" sz="1600" dirty="0"/>
              <a:t> 	     </a:t>
            </a:r>
            <a:r>
              <a:rPr lang="en-US" sz="1600" dirty="0" err="1"/>
              <a:t>tx</a:t>
            </a:r>
            <a:r>
              <a:rPr lang="en-US" sz="1600" dirty="0"/>
              <a:t> against smart contracts</a:t>
            </a:r>
          </a:p>
          <a:p>
            <a:pPr marL="0" indent="0" algn="ctr">
              <a:buNone/>
            </a:pPr>
            <a:r>
              <a:rPr lang="en-US" b="1" dirty="0" err="1" smtClean="0"/>
              <a:t>Hyperledger</a:t>
            </a:r>
            <a:r>
              <a:rPr lang="en-US" b="1" dirty="0" smtClean="0"/>
              <a:t> Fabric v1 architecture</a:t>
            </a:r>
          </a:p>
          <a:p>
            <a:pPr marL="0" indent="0" algn="ctr">
              <a:buNone/>
            </a:pPr>
            <a:r>
              <a:rPr lang="en-US" dirty="0" smtClean="0"/>
              <a:t>EXECUTE 	</a:t>
            </a:r>
            <a:r>
              <a:rPr lang="en-US" dirty="0" smtClean="0">
                <a:sym typeface="Wingdings" panose="05000000000000000000" pitchFamily="2" charset="2"/>
              </a:rPr>
              <a:t> 	ORDER 	 	VALIDATE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HLF v1 architecture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243" y="5748727"/>
            <a:ext cx="5190845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consists of two components:</a:t>
            </a:r>
          </a:p>
          <a:p>
            <a:pPr marL="457200" indent="-457200">
              <a:buAutoNum type="arabicParenR"/>
            </a:pPr>
            <a:r>
              <a:rPr lang="en-US" sz="2000" dirty="0" err="1">
                <a:solidFill>
                  <a:schemeClr val="tx1"/>
                </a:solidFill>
              </a:rPr>
              <a:t>Chaincode</a:t>
            </a:r>
            <a:r>
              <a:rPr lang="en-US" sz="2000" dirty="0">
                <a:solidFill>
                  <a:schemeClr val="tx1"/>
                </a:solidFill>
              </a:rPr>
              <a:t> (execution code)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Endorsement policy (validation code)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71" y="3506116"/>
            <a:ext cx="7282223" cy="19863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438400" y="5301114"/>
            <a:ext cx="52252" cy="76876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730245" y="5521453"/>
            <a:ext cx="1213847" cy="85513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/>
          <p:nvPr/>
        </p:nvSpPr>
        <p:spPr bwMode="auto">
          <a:xfrm>
            <a:off x="549279" y="3146937"/>
            <a:ext cx="8012205" cy="253485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 smtClean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TX-ENDORSED</a:t>
            </a:r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7199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32087" y="1384355"/>
            <a:ext cx="1299172" cy="38107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5414" y="3749513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en-US" sz="1050" dirty="0">
                <a:solidFill>
                  <a:schemeClr val="tx1"/>
                </a:solidFill>
              </a:rPr>
              <a:t>broadcast(endorsement)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233635" y="2256820"/>
            <a:ext cx="1528985" cy="852971"/>
            <a:chOff x="4233635" y="2256820"/>
            <a:chExt cx="1528985" cy="85297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635" y="2256820"/>
              <a:ext cx="822189" cy="68413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87" y="2336555"/>
              <a:ext cx="597792" cy="59779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399746" y="2906658"/>
              <a:ext cx="1362874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 err="1">
                  <a:solidFill>
                    <a:schemeClr val="tx1"/>
                  </a:solidFill>
                </a:rPr>
                <a:t>docker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local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4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187" grpId="0"/>
      <p:bldP spid="28" grpId="0"/>
      <p:bldP spid="43" grpId="0" animBg="1"/>
      <p:bldP spid="7194" grpId="0"/>
      <p:bldP spid="7198" grpId="0" animBg="1"/>
      <p:bldP spid="60" grpId="0" animBg="1"/>
      <p:bldP spid="61" grpId="0" animBg="1"/>
      <p:bldP spid="70" grpId="0" animBg="1"/>
      <p:bldP spid="53" grpId="0" animBg="1"/>
      <p:bldP spid="45" grpId="0" animBg="1"/>
      <p:bldP spid="3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TX-ENDORSED</a:t>
            </a:r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7199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6"/>
          <p:cNvCxnSpPr>
            <a:cxnSpLocks noChangeShapeType="1"/>
          </p:cNvCxnSpPr>
          <p:nvPr/>
        </p:nvCxnSpPr>
        <p:spPr bwMode="auto">
          <a:xfrm>
            <a:off x="751969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017026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(CP4)</a:t>
            </a:r>
          </a:p>
        </p:txBody>
      </p:sp>
      <p:cxnSp>
        <p:nvCxnSpPr>
          <p:cNvPr id="56" name="Straight Connector 16"/>
          <p:cNvCxnSpPr>
            <a:cxnSpLocks noChangeShapeType="1"/>
          </p:cNvCxnSpPr>
          <p:nvPr/>
        </p:nvCxnSpPr>
        <p:spPr bwMode="auto">
          <a:xfrm>
            <a:off x="8521356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8018684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(CP5)</a:t>
            </a:r>
          </a:p>
        </p:txBody>
      </p:sp>
      <p:cxnSp>
        <p:nvCxnSpPr>
          <p:cNvPr id="58" name="Straight Arrow Connector 74"/>
          <p:cNvCxnSpPr>
            <a:cxnSpLocks noChangeShapeType="1"/>
          </p:cNvCxnSpPr>
          <p:nvPr/>
        </p:nvCxnSpPr>
        <p:spPr bwMode="auto">
          <a:xfrm>
            <a:off x="6183284" y="4252272"/>
            <a:ext cx="1336414" cy="335756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74"/>
          <p:cNvCxnSpPr>
            <a:cxnSpLocks noChangeShapeType="1"/>
          </p:cNvCxnSpPr>
          <p:nvPr/>
        </p:nvCxnSpPr>
        <p:spPr bwMode="auto">
          <a:xfrm>
            <a:off x="6195196" y="4259519"/>
            <a:ext cx="2326163" cy="6786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6858371" y="4240960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35414" y="3749513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en-US" sz="1050" dirty="0">
                <a:solidFill>
                  <a:schemeClr val="tx1"/>
                </a:solidFill>
              </a:rPr>
              <a:t>broadcast(endorsement)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233635" y="2256820"/>
            <a:ext cx="1528985" cy="852971"/>
            <a:chOff x="4233635" y="2256820"/>
            <a:chExt cx="1528985" cy="852971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635" y="2256820"/>
              <a:ext cx="822189" cy="68413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87" y="2336555"/>
              <a:ext cx="597792" cy="597792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4399746" y="2906658"/>
              <a:ext cx="1362874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 err="1">
                  <a:solidFill>
                    <a:schemeClr val="tx1"/>
                  </a:solidFill>
                </a:rPr>
                <a:t>docker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local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9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TX-ENDORSED</a:t>
            </a:r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6"/>
          <p:cNvCxnSpPr>
            <a:cxnSpLocks noChangeShapeType="1"/>
          </p:cNvCxnSpPr>
          <p:nvPr/>
        </p:nvCxnSpPr>
        <p:spPr bwMode="auto">
          <a:xfrm>
            <a:off x="751969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017026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(CP4)</a:t>
            </a:r>
          </a:p>
        </p:txBody>
      </p:sp>
      <p:cxnSp>
        <p:nvCxnSpPr>
          <p:cNvPr id="56" name="Straight Connector 16"/>
          <p:cNvCxnSpPr>
            <a:cxnSpLocks noChangeShapeType="1"/>
          </p:cNvCxnSpPr>
          <p:nvPr/>
        </p:nvCxnSpPr>
        <p:spPr bwMode="auto">
          <a:xfrm>
            <a:off x="8521356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8018684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(CP5)</a:t>
            </a:r>
          </a:p>
        </p:txBody>
      </p:sp>
      <p:cxnSp>
        <p:nvCxnSpPr>
          <p:cNvPr id="58" name="Straight Arrow Connector 74"/>
          <p:cNvCxnSpPr>
            <a:cxnSpLocks noChangeShapeType="1"/>
          </p:cNvCxnSpPr>
          <p:nvPr/>
        </p:nvCxnSpPr>
        <p:spPr bwMode="auto">
          <a:xfrm>
            <a:off x="6183284" y="4252272"/>
            <a:ext cx="1336414" cy="335756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74"/>
          <p:cNvCxnSpPr>
            <a:cxnSpLocks noChangeShapeType="1"/>
          </p:cNvCxnSpPr>
          <p:nvPr/>
        </p:nvCxnSpPr>
        <p:spPr bwMode="auto">
          <a:xfrm>
            <a:off x="6195196" y="4259519"/>
            <a:ext cx="2326163" cy="6786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6858371" y="4240960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3" name="Left Brace 51"/>
          <p:cNvSpPr>
            <a:spLocks/>
          </p:cNvSpPr>
          <p:nvPr/>
        </p:nvSpPr>
        <p:spPr bwMode="auto">
          <a:xfrm flipH="1">
            <a:off x="4151865" y="4550310"/>
            <a:ext cx="151422" cy="605452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64" name="TextBox 43"/>
          <p:cNvSpPr txBox="1">
            <a:spLocks noChangeArrowheads="1"/>
          </p:cNvSpPr>
          <p:nvPr/>
        </p:nvSpPr>
        <p:spPr bwMode="auto">
          <a:xfrm>
            <a:off x="4300115" y="4532194"/>
            <a:ext cx="1682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/>
              <a:t>Validate(endorsement</a:t>
            </a:r>
            <a:r>
              <a:rPr lang="en-US" altLang="en-US" sz="1200" b="1" dirty="0"/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/>
              <a:t>               </a:t>
            </a:r>
            <a:r>
              <a:rPr lang="en-US" altLang="en-US" sz="1200" b="1" dirty="0" err="1" smtClean="0"/>
              <a:t>chaincodeID</a:t>
            </a:r>
            <a:r>
              <a:rPr lang="en-US" altLang="en-US" sz="1200" b="1" dirty="0" smtClean="0"/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/>
              <a:t>               EP)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smtClean="0"/>
              <a:t>Validate(</a:t>
            </a:r>
            <a:r>
              <a:rPr lang="en-US" altLang="en-US" sz="1200" b="1" dirty="0" err="1" smtClean="0"/>
              <a:t>readset</a:t>
            </a:r>
            <a:r>
              <a:rPr lang="en-US" altLang="en-US" sz="1200" b="1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smtClean="0"/>
              <a:t>Commit </a:t>
            </a:r>
            <a:r>
              <a:rPr lang="en-US" altLang="en-US" sz="1200" b="1" dirty="0" err="1" smtClean="0"/>
              <a:t>tx</a:t>
            </a:r>
            <a:endParaRPr lang="en-US" altLang="en-US" sz="12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b="1" dirty="0"/>
          </a:p>
        </p:txBody>
      </p:sp>
      <p:sp>
        <p:nvSpPr>
          <p:cNvPr id="65" name="Left Brace 51"/>
          <p:cNvSpPr>
            <a:spLocks/>
          </p:cNvSpPr>
          <p:nvPr/>
        </p:nvSpPr>
        <p:spPr bwMode="auto">
          <a:xfrm>
            <a:off x="7337380" y="4705948"/>
            <a:ext cx="189795" cy="637872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6141086" y="4697493"/>
            <a:ext cx="1324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 smtClean="0"/>
              <a:t>Validate(endorsement</a:t>
            </a:r>
            <a:r>
              <a:rPr lang="en-US" altLang="en-US" sz="900" b="1" dirty="0"/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/>
              <a:t>               </a:t>
            </a:r>
            <a:r>
              <a:rPr lang="en-US" altLang="en-US" sz="900" b="1" dirty="0" err="1"/>
              <a:t>chaincodeID</a:t>
            </a:r>
            <a:r>
              <a:rPr lang="en-US" altLang="en-US" sz="900" b="1" dirty="0"/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/>
              <a:t>               EP</a:t>
            </a:r>
            <a:r>
              <a:rPr lang="en-US" altLang="en-US" sz="900" b="1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900" b="1" dirty="0"/>
              <a:t>Validate(</a:t>
            </a:r>
            <a:r>
              <a:rPr lang="en-US" altLang="en-US" sz="900" b="1" dirty="0" err="1"/>
              <a:t>readset</a:t>
            </a:r>
            <a:r>
              <a:rPr lang="en-US" altLang="en-US" sz="900" b="1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900" b="1" dirty="0" smtClean="0"/>
              <a:t>Commit </a:t>
            </a:r>
            <a:r>
              <a:rPr lang="en-US" altLang="en-US" sz="900" b="1" dirty="0" err="1" smtClean="0"/>
              <a:t>tx</a:t>
            </a:r>
            <a:endParaRPr lang="en-US" altLang="en-US" sz="9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885" y="3663978"/>
            <a:ext cx="1543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en-US" sz="1050" b="1" dirty="0">
                <a:solidFill>
                  <a:schemeClr val="tx1"/>
                </a:solidFill>
              </a:rPr>
              <a:t>Sufficiently enough to satisfy </a:t>
            </a:r>
          </a:p>
          <a:p>
            <a:pPr lvl="0" algn="ctr">
              <a:lnSpc>
                <a:spcPct val="100000"/>
              </a:lnSpc>
            </a:pPr>
            <a:r>
              <a:rPr lang="en-US" altLang="en-US" sz="1050" b="1" dirty="0">
                <a:solidFill>
                  <a:schemeClr val="tx1"/>
                </a:solidFill>
              </a:rPr>
              <a:t>Endorsement </a:t>
            </a:r>
          </a:p>
          <a:p>
            <a:pPr lvl="0" algn="ctr">
              <a:lnSpc>
                <a:spcPct val="100000"/>
              </a:lnSpc>
            </a:pPr>
            <a:r>
              <a:rPr lang="en-US" altLang="en-US" sz="1050" b="1" dirty="0">
                <a:solidFill>
                  <a:schemeClr val="tx1"/>
                </a:solidFill>
              </a:rPr>
              <a:t>Policy (EP)</a:t>
            </a:r>
          </a:p>
        </p:txBody>
      </p:sp>
      <p:sp>
        <p:nvSpPr>
          <p:cNvPr id="68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4178275" y="5971139"/>
            <a:ext cx="1313180" cy="773236"/>
            <a:chOff x="4399746" y="2336555"/>
            <a:chExt cx="1313180" cy="773236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87" y="2336555"/>
              <a:ext cx="597792" cy="597792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399746" y="2906658"/>
              <a:ext cx="1313180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 smtClean="0">
                  <a:solidFill>
                    <a:schemeClr val="tx1"/>
                  </a:solidFill>
                </a:rPr>
                <a:t>          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local database</a:t>
              </a:r>
            </a:p>
          </p:txBody>
        </p:sp>
      </p:grpSp>
      <p:sp>
        <p:nvSpPr>
          <p:cNvPr id="7" name="下箭头 6"/>
          <p:cNvSpPr/>
          <p:nvPr/>
        </p:nvSpPr>
        <p:spPr bwMode="auto">
          <a:xfrm>
            <a:off x="4926922" y="5646453"/>
            <a:ext cx="157353" cy="229541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233635" y="2256820"/>
            <a:ext cx="1528985" cy="852971"/>
            <a:chOff x="4233635" y="2256820"/>
            <a:chExt cx="1528985" cy="852971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635" y="2256820"/>
              <a:ext cx="822189" cy="684135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87" y="2336555"/>
              <a:ext cx="597792" cy="597792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4399746" y="2906658"/>
              <a:ext cx="1362874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 err="1">
                  <a:solidFill>
                    <a:schemeClr val="tx1"/>
                  </a:solidFill>
                </a:rPr>
                <a:t>docker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local database</a:t>
              </a:r>
            </a:p>
          </p:txBody>
        </p:sp>
      </p:grpSp>
      <p:pic>
        <p:nvPicPr>
          <p:cNvPr id="76" name="图片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48" y="2841023"/>
            <a:ext cx="1372656" cy="94769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823" y="3509087"/>
            <a:ext cx="1329372" cy="900444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118" y="4194518"/>
            <a:ext cx="1339270" cy="9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5" y="48798"/>
            <a:ext cx="8686800" cy="731838"/>
          </a:xfrm>
        </p:spPr>
        <p:txBody>
          <a:bodyPr/>
          <a:lstStyle/>
          <a:p>
            <a:r>
              <a:rPr lang="en-US" dirty="0" smtClean="0"/>
              <a:t>Distributed applications in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1064"/>
            <a:ext cx="8686800" cy="4890294"/>
          </a:xfrm>
        </p:spPr>
        <p:txBody>
          <a:bodyPr/>
          <a:lstStyle/>
          <a:p>
            <a:r>
              <a:rPr lang="en-US" b="1" dirty="0" err="1"/>
              <a:t>Excution</a:t>
            </a:r>
            <a:r>
              <a:rPr lang="en-US" b="1" dirty="0"/>
              <a:t> code (</a:t>
            </a:r>
            <a:r>
              <a:rPr lang="en-US" b="1" dirty="0" err="1"/>
              <a:t>a.k.a</a:t>
            </a:r>
            <a:r>
              <a:rPr lang="en-US" b="1" dirty="0"/>
              <a:t> </a:t>
            </a:r>
            <a:r>
              <a:rPr lang="en-US" b="1" dirty="0" err="1"/>
              <a:t>chaincode</a:t>
            </a:r>
            <a:r>
              <a:rPr lang="en-US" b="1" dirty="0" smtClean="0"/>
              <a:t>)</a:t>
            </a:r>
          </a:p>
          <a:p>
            <a:pPr lvl="1"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Execute </a:t>
            </a:r>
            <a:r>
              <a:rPr lang="en-US" altLang="zh-CN" dirty="0" smtClean="0">
                <a:solidFill>
                  <a:srgbClr val="000000"/>
                </a:solidFill>
              </a:rPr>
              <a:t>untrusted </a:t>
            </a:r>
            <a:r>
              <a:rPr lang="en-US" altLang="zh-CN" dirty="0" err="1" smtClean="0">
                <a:solidFill>
                  <a:srgbClr val="000000"/>
                </a:solidFill>
              </a:rPr>
              <a:t>chaincode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</a:rPr>
              <a:t>before</a:t>
            </a:r>
            <a:r>
              <a:rPr lang="en-US" altLang="zh-CN" dirty="0">
                <a:solidFill>
                  <a:srgbClr val="000000"/>
                </a:solidFill>
              </a:rPr>
              <a:t> consensus</a:t>
            </a:r>
          </a:p>
          <a:p>
            <a:pPr lvl="1"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Non-deterministic </a:t>
            </a:r>
            <a:r>
              <a:rPr lang="en-US" altLang="zh-CN" dirty="0" err="1">
                <a:solidFill>
                  <a:srgbClr val="000000"/>
                </a:solidFill>
              </a:rPr>
              <a:t>chaincode</a:t>
            </a:r>
            <a:r>
              <a:rPr lang="en-US" altLang="zh-CN" dirty="0">
                <a:solidFill>
                  <a:srgbClr val="000000"/>
                </a:solidFill>
              </a:rPr>
              <a:t> execution is </a:t>
            </a:r>
            <a:r>
              <a:rPr lang="en-US" altLang="zh-CN" dirty="0" smtClean="0">
                <a:solidFill>
                  <a:srgbClr val="000000"/>
                </a:solidFill>
              </a:rPr>
              <a:t>tolerated</a:t>
            </a:r>
          </a:p>
          <a:p>
            <a:pPr lvl="1">
              <a:buClr>
                <a:srgbClr val="000000"/>
              </a:buClr>
            </a:pPr>
            <a:r>
              <a:rPr lang="en-US" altLang="zh-CN" b="1" dirty="0" smtClean="0"/>
              <a:t>EXECUTE</a:t>
            </a:r>
            <a:r>
              <a:rPr lang="en-US" altLang="zh-CN" b="1" dirty="0">
                <a:sym typeface="Wingdings" panose="05000000000000000000" pitchFamily="2" charset="2"/>
              </a:rPr>
              <a:t>ORDERVALIDATE: </a:t>
            </a:r>
            <a:r>
              <a:rPr lang="en-US" altLang="zh-CN" b="1" dirty="0" smtClean="0">
                <a:solidFill>
                  <a:srgbClr val="00B050"/>
                </a:solidFill>
              </a:rPr>
              <a:t>non-deterministic </a:t>
            </a:r>
            <a:r>
              <a:rPr lang="en-US" altLang="zh-CN" b="1" dirty="0" err="1">
                <a:solidFill>
                  <a:srgbClr val="00B050"/>
                </a:solidFill>
              </a:rPr>
              <a:t>tx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346075" lvl="1" indent="0">
              <a:buClr>
                <a:srgbClr val="000000"/>
              </a:buClr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are </a:t>
            </a:r>
            <a:r>
              <a:rPr lang="en-US" altLang="zh-CN" b="1" dirty="0">
                <a:solidFill>
                  <a:srgbClr val="00B050"/>
                </a:solidFill>
              </a:rPr>
              <a:t>not guaranteed to be </a:t>
            </a:r>
            <a:r>
              <a:rPr lang="en-US" altLang="zh-CN" b="1" dirty="0" smtClean="0">
                <a:solidFill>
                  <a:srgbClr val="00B050"/>
                </a:solidFill>
              </a:rPr>
              <a:t>live</a:t>
            </a:r>
          </a:p>
          <a:p>
            <a:pPr lvl="1">
              <a:buClr>
                <a:srgbClr val="000000"/>
              </a:buClr>
            </a:pPr>
            <a:r>
              <a:rPr lang="en-US" altLang="zh-CN" b="1" dirty="0">
                <a:sym typeface="Wingdings" panose="05000000000000000000" pitchFamily="2" charset="2"/>
              </a:rPr>
              <a:t>ORDER</a:t>
            </a:r>
            <a:r>
              <a:rPr lang="en-US" altLang="zh-CN" b="1" dirty="0" smtClean="0">
                <a:sym typeface="Wingdings" panose="05000000000000000000" pitchFamily="2" charset="2"/>
              </a:rPr>
              <a:t>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EXECUTE: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non-deterministic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tx</a:t>
            </a:r>
            <a:r>
              <a:rPr lang="en-US" altLang="zh-CN" b="1" dirty="0">
                <a:solidFill>
                  <a:srgbClr val="FF0000"/>
                </a:solidFill>
              </a:rPr>
              <a:t> are not guaranteed to be safe (forks can occur)</a:t>
            </a:r>
          </a:p>
          <a:p>
            <a:pPr marL="342900" lvl="1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fr-FR" altLang="zh-CN" sz="2000" b="1" dirty="0"/>
              <a:t>Validation code (a.k.a endorsement policy</a:t>
            </a:r>
            <a:r>
              <a:rPr lang="fr-FR" altLang="zh-CN" sz="2000" b="1" dirty="0" smtClean="0"/>
              <a:t>)</a:t>
            </a:r>
          </a:p>
          <a:p>
            <a:pPr lvl="1"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Deterministic (!) executed </a:t>
            </a:r>
            <a:r>
              <a:rPr lang="en-US" altLang="zh-CN" dirty="0" smtClean="0">
                <a:solidFill>
                  <a:srgbClr val="000000"/>
                </a:solidFill>
              </a:rPr>
              <a:t>post-consensus</a:t>
            </a:r>
          </a:p>
          <a:p>
            <a:pPr lvl="1">
              <a:buClr>
                <a:srgbClr val="00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Deployed by a set of administrators(e.g., majority of nodes on the network)</a:t>
            </a:r>
          </a:p>
          <a:p>
            <a:pPr lvl="1">
              <a:buClr>
                <a:srgbClr val="00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Instantiated by </a:t>
            </a:r>
            <a:r>
              <a:rPr lang="en-US" altLang="zh-CN" dirty="0" err="1" smtClean="0">
                <a:solidFill>
                  <a:srgbClr val="000000"/>
                </a:solidFill>
              </a:rPr>
              <a:t>chaincode</a:t>
            </a:r>
            <a:endParaRPr lang="en-US" altLang="zh-CN" b="1" dirty="0"/>
          </a:p>
          <a:p>
            <a:r>
              <a:rPr lang="en-US" altLang="zh-CN" b="1" dirty="0"/>
              <a:t>Examples</a:t>
            </a:r>
          </a:p>
          <a:p>
            <a:pPr lvl="1"/>
            <a:r>
              <a:rPr lang="en-US" altLang="zh-CN" dirty="0"/>
              <a:t>K out of N </a:t>
            </a:r>
            <a:r>
              <a:rPr lang="en-US" altLang="zh-CN" dirty="0" err="1"/>
              <a:t>chaincode</a:t>
            </a:r>
            <a:r>
              <a:rPr lang="en-US" altLang="zh-CN" dirty="0"/>
              <a:t> endorsers need to endorse a </a:t>
            </a:r>
            <a:r>
              <a:rPr lang="en-US" altLang="zh-CN" dirty="0" err="1"/>
              <a:t>tx</a:t>
            </a:r>
            <a:endParaRPr lang="en-US" altLang="zh-CN" dirty="0"/>
          </a:p>
          <a:p>
            <a:pPr lvl="1"/>
            <a:r>
              <a:rPr lang="en-US" altLang="zh-CN" dirty="0"/>
              <a:t>Alice OR (Bob AND Charlie) need to endorse a </a:t>
            </a:r>
            <a:r>
              <a:rPr lang="en-US" altLang="zh-CN" dirty="0" err="1"/>
              <a:t>tx</a:t>
            </a:r>
            <a:endParaRPr lang="en-US" altLang="zh-CN" dirty="0"/>
          </a:p>
          <a:p>
            <a:pPr lvl="1"/>
            <a:r>
              <a:rPr lang="en-US" altLang="zh-CN" b="1" dirty="0" err="1"/>
              <a:t>Fabcoin</a:t>
            </a:r>
            <a:r>
              <a:rPr lang="en-US" altLang="zh-CN" b="1" dirty="0"/>
              <a:t> </a:t>
            </a:r>
            <a:r>
              <a:rPr lang="en-US" altLang="zh-CN" dirty="0"/>
              <a:t>– Bitcoin-inspired UTXO authority-minted cryptocurrency for </a:t>
            </a:r>
            <a:r>
              <a:rPr lang="en-US" altLang="zh-CN" dirty="0" smtClean="0"/>
              <a:t>Fabric</a:t>
            </a:r>
          </a:p>
          <a:p>
            <a:pPr lvl="1"/>
            <a:r>
              <a:rPr lang="en-US" altLang="zh-CN" dirty="0" smtClean="0"/>
              <a:t>Customized validation code</a:t>
            </a:r>
            <a:endParaRPr lang="en-US" altLang="zh-CN" dirty="0"/>
          </a:p>
          <a:p>
            <a:pPr marL="346075" lvl="1" indent="0">
              <a:buNone/>
            </a:pPr>
            <a:endParaRPr lang="en-US" altLang="zh-CN" dirty="0"/>
          </a:p>
          <a:p>
            <a:pPr marL="346075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zh-CN" b="1" dirty="0" smtClean="0">
              <a:solidFill>
                <a:srgbClr val="00B050"/>
              </a:solidFill>
            </a:endParaRPr>
          </a:p>
          <a:p>
            <a:endParaRPr lang="en-US" b="1" dirty="0" smtClean="0"/>
          </a:p>
          <a:p>
            <a:pPr marL="3460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62" y="661064"/>
            <a:ext cx="1934274" cy="13354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462" y="3937518"/>
            <a:ext cx="1944419" cy="13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5" y="48798"/>
            <a:ext cx="8686800" cy="731838"/>
          </a:xfrm>
        </p:spPr>
        <p:txBody>
          <a:bodyPr/>
          <a:lstStyle/>
          <a:p>
            <a:r>
              <a:rPr lang="en-US" dirty="0" smtClean="0"/>
              <a:t>Distributed applications in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1064"/>
            <a:ext cx="8686800" cy="4890294"/>
          </a:xfrm>
        </p:spPr>
        <p:txBody>
          <a:bodyPr/>
          <a:lstStyle/>
          <a:p>
            <a:r>
              <a:rPr lang="en-US" b="1" dirty="0" err="1"/>
              <a:t>Excution</a:t>
            </a:r>
            <a:r>
              <a:rPr lang="en-US" b="1" dirty="0"/>
              <a:t> code (</a:t>
            </a:r>
            <a:r>
              <a:rPr lang="en-US" b="1" dirty="0" err="1"/>
              <a:t>a.k.a</a:t>
            </a:r>
            <a:r>
              <a:rPr lang="en-US" b="1" dirty="0"/>
              <a:t> </a:t>
            </a:r>
            <a:r>
              <a:rPr lang="en-US" b="1" dirty="0" err="1"/>
              <a:t>chaincode</a:t>
            </a:r>
            <a:r>
              <a:rPr lang="en-US" b="1" dirty="0" smtClean="0"/>
              <a:t>)</a:t>
            </a:r>
          </a:p>
          <a:p>
            <a:pPr lvl="1"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Execute </a:t>
            </a:r>
            <a:r>
              <a:rPr lang="en-US" altLang="zh-CN" dirty="0" smtClean="0">
                <a:solidFill>
                  <a:srgbClr val="000000"/>
                </a:solidFill>
              </a:rPr>
              <a:t>untrusted </a:t>
            </a:r>
            <a:r>
              <a:rPr lang="en-US" altLang="zh-CN" dirty="0" err="1" smtClean="0">
                <a:solidFill>
                  <a:srgbClr val="000000"/>
                </a:solidFill>
              </a:rPr>
              <a:t>chaincode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</a:rPr>
              <a:t>before</a:t>
            </a:r>
            <a:r>
              <a:rPr lang="en-US" altLang="zh-CN" dirty="0">
                <a:solidFill>
                  <a:srgbClr val="000000"/>
                </a:solidFill>
              </a:rPr>
              <a:t> consensus</a:t>
            </a:r>
          </a:p>
          <a:p>
            <a:pPr lvl="1"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Non-deterministic </a:t>
            </a:r>
            <a:r>
              <a:rPr lang="en-US" altLang="zh-CN" dirty="0" err="1">
                <a:solidFill>
                  <a:srgbClr val="000000"/>
                </a:solidFill>
              </a:rPr>
              <a:t>chaincode</a:t>
            </a:r>
            <a:r>
              <a:rPr lang="en-US" altLang="zh-CN" dirty="0">
                <a:solidFill>
                  <a:srgbClr val="000000"/>
                </a:solidFill>
              </a:rPr>
              <a:t> execution is </a:t>
            </a:r>
            <a:r>
              <a:rPr lang="en-US" altLang="zh-CN" dirty="0" smtClean="0">
                <a:solidFill>
                  <a:srgbClr val="000000"/>
                </a:solidFill>
              </a:rPr>
              <a:t>tolerated</a:t>
            </a:r>
          </a:p>
          <a:p>
            <a:pPr lvl="1">
              <a:buClr>
                <a:srgbClr val="000000"/>
              </a:buClr>
            </a:pPr>
            <a:r>
              <a:rPr lang="en-US" altLang="zh-CN" b="1" dirty="0" smtClean="0"/>
              <a:t>EXECUTE</a:t>
            </a:r>
            <a:r>
              <a:rPr lang="en-US" altLang="zh-CN" b="1" dirty="0">
                <a:sym typeface="Wingdings" panose="05000000000000000000" pitchFamily="2" charset="2"/>
              </a:rPr>
              <a:t>ORDERVALIDATE: </a:t>
            </a:r>
            <a:r>
              <a:rPr lang="en-US" altLang="zh-CN" b="1" dirty="0" smtClean="0">
                <a:solidFill>
                  <a:srgbClr val="00B050"/>
                </a:solidFill>
              </a:rPr>
              <a:t>non-deterministic </a:t>
            </a:r>
            <a:r>
              <a:rPr lang="en-US" altLang="zh-CN" b="1" dirty="0" err="1">
                <a:solidFill>
                  <a:srgbClr val="00B050"/>
                </a:solidFill>
              </a:rPr>
              <a:t>tx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346075" lvl="1" indent="0">
              <a:buClr>
                <a:srgbClr val="000000"/>
              </a:buClr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are </a:t>
            </a:r>
            <a:r>
              <a:rPr lang="en-US" altLang="zh-CN" b="1" dirty="0">
                <a:solidFill>
                  <a:srgbClr val="00B050"/>
                </a:solidFill>
              </a:rPr>
              <a:t>not guaranteed to be </a:t>
            </a:r>
            <a:r>
              <a:rPr lang="en-US" altLang="zh-CN" b="1" dirty="0" smtClean="0">
                <a:solidFill>
                  <a:srgbClr val="00B050"/>
                </a:solidFill>
              </a:rPr>
              <a:t>live</a:t>
            </a:r>
          </a:p>
          <a:p>
            <a:pPr lvl="1">
              <a:buClr>
                <a:srgbClr val="000000"/>
              </a:buClr>
            </a:pPr>
            <a:r>
              <a:rPr lang="en-US" altLang="zh-CN" b="1" dirty="0">
                <a:sym typeface="Wingdings" panose="05000000000000000000" pitchFamily="2" charset="2"/>
              </a:rPr>
              <a:t>ORDER</a:t>
            </a:r>
            <a:r>
              <a:rPr lang="en-US" altLang="zh-CN" b="1" dirty="0" smtClean="0">
                <a:sym typeface="Wingdings" panose="05000000000000000000" pitchFamily="2" charset="2"/>
              </a:rPr>
              <a:t>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EXECUTE: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non-deterministic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tx</a:t>
            </a:r>
            <a:r>
              <a:rPr lang="en-US" altLang="zh-CN" b="1" dirty="0">
                <a:solidFill>
                  <a:srgbClr val="FF0000"/>
                </a:solidFill>
              </a:rPr>
              <a:t> are not guaranteed to be safe (forks can occur)</a:t>
            </a:r>
          </a:p>
          <a:p>
            <a:pPr marL="342900" lvl="1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fr-FR" altLang="zh-CN" sz="2000" b="1" dirty="0"/>
              <a:t>Validation code (a.k.a endorsement policy</a:t>
            </a:r>
            <a:r>
              <a:rPr lang="fr-FR" altLang="zh-CN" sz="2000" b="1" dirty="0" smtClean="0"/>
              <a:t>)</a:t>
            </a:r>
          </a:p>
          <a:p>
            <a:pPr lvl="1"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Deterministic (!) executed </a:t>
            </a:r>
            <a:r>
              <a:rPr lang="en-US" altLang="zh-CN" dirty="0" smtClean="0">
                <a:solidFill>
                  <a:srgbClr val="000000"/>
                </a:solidFill>
              </a:rPr>
              <a:t>post-consensus</a:t>
            </a:r>
          </a:p>
          <a:p>
            <a:pPr lvl="1">
              <a:buClr>
                <a:srgbClr val="00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Deployed by a set of administrators(e.g., majority of nodes on the network)</a:t>
            </a:r>
          </a:p>
          <a:p>
            <a:pPr lvl="1">
              <a:buClr>
                <a:srgbClr val="00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Instantiated by </a:t>
            </a:r>
            <a:r>
              <a:rPr lang="en-US" altLang="zh-CN" dirty="0" err="1" smtClean="0">
                <a:solidFill>
                  <a:srgbClr val="000000"/>
                </a:solidFill>
              </a:rPr>
              <a:t>chaincode</a:t>
            </a:r>
            <a:endParaRPr lang="en-US" altLang="zh-CN" b="1" dirty="0"/>
          </a:p>
          <a:p>
            <a:r>
              <a:rPr lang="en-US" altLang="zh-CN" b="1" dirty="0"/>
              <a:t>Examples</a:t>
            </a:r>
          </a:p>
          <a:p>
            <a:pPr lvl="1"/>
            <a:r>
              <a:rPr lang="en-US" altLang="zh-CN" dirty="0"/>
              <a:t>K out of N </a:t>
            </a:r>
            <a:r>
              <a:rPr lang="en-US" altLang="zh-CN" dirty="0" err="1"/>
              <a:t>chaincode</a:t>
            </a:r>
            <a:r>
              <a:rPr lang="en-US" altLang="zh-CN" dirty="0"/>
              <a:t> endorsers need to endorse a </a:t>
            </a:r>
            <a:r>
              <a:rPr lang="en-US" altLang="zh-CN" dirty="0" err="1"/>
              <a:t>tx</a:t>
            </a:r>
            <a:endParaRPr lang="en-US" altLang="zh-CN" dirty="0"/>
          </a:p>
          <a:p>
            <a:pPr lvl="1"/>
            <a:r>
              <a:rPr lang="en-US" altLang="zh-CN" dirty="0"/>
              <a:t>Alice OR (Bob AND Charlie) need to endorse a </a:t>
            </a:r>
            <a:r>
              <a:rPr lang="en-US" altLang="zh-CN" dirty="0" err="1"/>
              <a:t>tx</a:t>
            </a:r>
            <a:endParaRPr lang="en-US" altLang="zh-CN" dirty="0"/>
          </a:p>
          <a:p>
            <a:pPr lvl="1"/>
            <a:r>
              <a:rPr lang="en-US" altLang="zh-CN" b="1" dirty="0" err="1"/>
              <a:t>Fabcoin</a:t>
            </a:r>
            <a:r>
              <a:rPr lang="en-US" altLang="zh-CN" b="1" dirty="0"/>
              <a:t> </a:t>
            </a:r>
            <a:r>
              <a:rPr lang="en-US" altLang="zh-CN" dirty="0"/>
              <a:t>– Bitcoin-inspired UTXO authority-minted cryptocurrency for Fabric</a:t>
            </a:r>
            <a:endParaRPr lang="en-US" altLang="zh-CN" b="1" dirty="0"/>
          </a:p>
          <a:p>
            <a:pPr marL="346075" lvl="1" indent="0">
              <a:buNone/>
            </a:pPr>
            <a:endParaRPr lang="en-US" altLang="zh-CN" dirty="0"/>
          </a:p>
          <a:p>
            <a:pPr marL="346075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altLang="zh-CN" b="1" dirty="0" smtClean="0">
              <a:solidFill>
                <a:srgbClr val="00B050"/>
              </a:solidFill>
            </a:endParaRPr>
          </a:p>
          <a:p>
            <a:endParaRPr lang="en-US" b="1" dirty="0" smtClean="0"/>
          </a:p>
          <a:p>
            <a:pPr marL="3460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ounded Rectangle 4"/>
          <p:cNvSpPr/>
          <p:nvPr/>
        </p:nvSpPr>
        <p:spPr bwMode="auto">
          <a:xfrm>
            <a:off x="2327051" y="5676687"/>
            <a:ext cx="4397828" cy="113430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Fabric mixes </a:t>
            </a:r>
            <a:endParaRPr lang="en-US" altLang="zh-CN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CN" b="1" i="1" dirty="0">
                <a:solidFill>
                  <a:schemeClr val="tx1"/>
                </a:solidFill>
                <a:sym typeface="Wingdings" panose="05000000000000000000" pitchFamily="2" charset="2"/>
              </a:rPr>
              <a:t>passive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altLang="zh-CN" b="1" i="1" dirty="0">
                <a:solidFill>
                  <a:schemeClr val="tx1"/>
                </a:solidFill>
                <a:sym typeface="Wingdings" panose="05000000000000000000" pitchFamily="2" charset="2"/>
              </a:rPr>
              <a:t>active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replication 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into </a:t>
            </a:r>
            <a:r>
              <a:rPr lang="en-US" altLang="zh-CN" b="1" i="1" u="sng" dirty="0">
                <a:solidFill>
                  <a:schemeClr val="tx1"/>
                </a:solidFill>
                <a:sym typeface="Wingdings" panose="05000000000000000000" pitchFamily="2" charset="2"/>
              </a:rPr>
              <a:t>hybrid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 replication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62" y="661064"/>
            <a:ext cx="1934274" cy="13354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462" y="3937518"/>
            <a:ext cx="1944419" cy="1328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" y="1423322"/>
            <a:ext cx="9088204" cy="41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523245" y="5809965"/>
            <a:ext cx="6809174" cy="4916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modularity/</a:t>
            </a:r>
            <a:r>
              <a:rPr lang="en-US" dirty="0" err="1" smtClean="0"/>
              <a:t>pluggability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686800" cy="4890294"/>
          </a:xfrm>
        </p:spPr>
        <p:txBody>
          <a:bodyPr/>
          <a:lstStyle/>
          <a:p>
            <a:r>
              <a:rPr lang="en-US" b="1" dirty="0"/>
              <a:t>Goal</a:t>
            </a:r>
          </a:p>
          <a:p>
            <a:pPr lvl="1"/>
            <a:r>
              <a:rPr lang="en-US" sz="1600" dirty="0" smtClean="0"/>
              <a:t>No-one-size-fits-all consensus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Consensus </a:t>
            </a:r>
            <a:r>
              <a:rPr lang="en-US" sz="1600" dirty="0"/>
              <a:t>protocol must be modular and pluggable</a:t>
            </a:r>
            <a:endParaRPr lang="en-US" dirty="0"/>
          </a:p>
          <a:p>
            <a:r>
              <a:rPr lang="en-US" altLang="zh-CN" b="1" dirty="0" smtClean="0"/>
              <a:t>Fabric </a:t>
            </a:r>
            <a:r>
              <a:rPr lang="en-US" b="1" dirty="0" smtClean="0"/>
              <a:t>consensus (ordering service) implementations, Nov 2017</a:t>
            </a:r>
          </a:p>
          <a:p>
            <a:pPr lvl="1"/>
            <a:r>
              <a:rPr lang="en-US" sz="1600" dirty="0"/>
              <a:t>Centralized! (</a:t>
            </a:r>
            <a:r>
              <a:rPr lang="en-US" sz="1600" b="1" dirty="0"/>
              <a:t>SOLO</a:t>
            </a:r>
            <a:r>
              <a:rPr lang="en-US" sz="1600" dirty="0"/>
              <a:t>, mostly for development and testing)</a:t>
            </a:r>
          </a:p>
          <a:p>
            <a:pPr lvl="1"/>
            <a:r>
              <a:rPr lang="en-US" sz="1600" dirty="0"/>
              <a:t>Crash FT (</a:t>
            </a:r>
            <a:r>
              <a:rPr lang="en-US" sz="1600" b="1" dirty="0"/>
              <a:t>KAFKA</a:t>
            </a:r>
            <a:r>
              <a:rPr lang="en-US" sz="1600" dirty="0"/>
              <a:t>, thin wrapper around Kafka/Zookeeper)</a:t>
            </a:r>
          </a:p>
          <a:p>
            <a:pPr lvl="1"/>
            <a:r>
              <a:rPr lang="en-US" sz="1600" dirty="0"/>
              <a:t>Proof of concept BFT</a:t>
            </a:r>
          </a:p>
          <a:p>
            <a:pPr lvl="2"/>
            <a:r>
              <a:rPr lang="en-US" dirty="0"/>
              <a:t>BFT-</a:t>
            </a:r>
            <a:r>
              <a:rPr lang="en-US" dirty="0" err="1"/>
              <a:t>SMaRt</a:t>
            </a:r>
            <a:r>
              <a:rPr lang="en-US" dirty="0"/>
              <a:t> library (University of Lisbon, September </a:t>
            </a:r>
            <a:r>
              <a:rPr lang="en-US" dirty="0" smtClean="0"/>
              <a:t>2017)</a:t>
            </a:r>
          </a:p>
          <a:p>
            <a:pPr lvl="2"/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github.com/jcs47/hyperledger-bftsmart</a:t>
            </a:r>
            <a:endParaRPr lang="en-US" dirty="0" smtClean="0"/>
          </a:p>
          <a:p>
            <a:pPr lvl="2"/>
            <a:r>
              <a:rPr lang="en-US" dirty="0"/>
              <a:t>Paper: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arxiv.org/abs/1709.06921</a:t>
            </a:r>
            <a:endParaRPr lang="en-US" dirty="0" smtClean="0"/>
          </a:p>
          <a:p>
            <a:pPr lvl="1"/>
            <a:r>
              <a:rPr lang="de-CH" dirty="0" smtClean="0"/>
              <a:t>«Native» BFT implementation targeting about 100 orderers – in progress</a:t>
            </a:r>
            <a:endParaRPr lang="en-US" dirty="0"/>
          </a:p>
          <a:p>
            <a:r>
              <a:rPr lang="en-US" b="1" dirty="0" smtClean="0"/>
              <a:t>Many more to come (TBC)</a:t>
            </a:r>
          </a:p>
          <a:p>
            <a:pPr lvl="1"/>
            <a:r>
              <a:rPr lang="en-US" altLang="zh-CN" sz="1600" dirty="0" smtClean="0"/>
              <a:t>Production-ready BFT later this year</a:t>
            </a:r>
            <a:endParaRPr lang="en-US" sz="1600" dirty="0"/>
          </a:p>
          <a:p>
            <a:pPr lvl="1"/>
            <a:r>
              <a:rPr lang="en-US" sz="1600" dirty="0" err="1" smtClean="0"/>
              <a:t>Hybster</a:t>
            </a:r>
            <a:r>
              <a:rPr lang="en-US" sz="1600" dirty="0" smtClean="0"/>
              <a:t> SGX </a:t>
            </a:r>
            <a:r>
              <a:rPr lang="en-US" sz="1600" dirty="0"/>
              <a:t>Consensus (TU </a:t>
            </a:r>
            <a:r>
              <a:rPr lang="en-US" sz="1600" dirty="0" err="1"/>
              <a:t>Braunschweig</a:t>
            </a:r>
            <a:r>
              <a:rPr lang="en-US" sz="1600" dirty="0"/>
              <a:t>, </a:t>
            </a:r>
            <a:r>
              <a:rPr lang="en-US" sz="1600" dirty="0" err="1"/>
              <a:t>Eurosys</a:t>
            </a:r>
            <a:r>
              <a:rPr lang="en-US" sz="1600" dirty="0"/>
              <a:t> 2017), </a:t>
            </a:r>
            <a:r>
              <a:rPr lang="en-US" sz="1600" dirty="0" err="1"/>
              <a:t>Honeybadger</a:t>
            </a:r>
            <a:r>
              <a:rPr lang="en-US" sz="1600" dirty="0"/>
              <a:t> BFT (UIUC, </a:t>
            </a:r>
            <a:r>
              <a:rPr lang="en-US" sz="1600" dirty="0" smtClean="0"/>
              <a:t>CCS’16, Stanford), </a:t>
            </a:r>
            <a:r>
              <a:rPr lang="en-US" sz="1600" dirty="0"/>
              <a:t>XFT (IBM, OSDI’16)</a:t>
            </a:r>
          </a:p>
          <a:p>
            <a:pPr lvl="1"/>
            <a:endParaRPr lang="en-US" sz="1600" dirty="0"/>
          </a:p>
          <a:p>
            <a:pPr marL="346075" lvl="1" indent="0" algn="ctr">
              <a:buNone/>
            </a:pPr>
            <a:r>
              <a:rPr lang="en-US" sz="2000" b="1" dirty="0" smtClean="0"/>
              <a:t>Perhaps also your new, great </a:t>
            </a:r>
            <a:r>
              <a:rPr lang="en-US" sz="2000" b="1" dirty="0" err="1" smtClean="0"/>
              <a:t>blockchain</a:t>
            </a:r>
            <a:r>
              <a:rPr lang="en-US" sz="2000" b="1" dirty="0" smtClean="0"/>
              <a:t> consensus?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Fabric/</a:t>
            </a:r>
            <a:r>
              <a:rPr lang="en-US" dirty="0" err="1" smtClean="0"/>
              <a:t>Fabcoin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0" y="1076627"/>
            <a:ext cx="8395063" cy="53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203341"/>
            <a:ext cx="8837150" cy="48902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 chain (sequence, typically a hash chain) of </a:t>
            </a:r>
            <a:r>
              <a:rPr lang="en-US" b="1" u="sng" dirty="0" smtClean="0"/>
              <a:t>blocks</a:t>
            </a:r>
            <a:r>
              <a:rPr lang="en-US" b="1" dirty="0" smtClean="0"/>
              <a:t> of transactions</a:t>
            </a:r>
          </a:p>
          <a:p>
            <a:pPr lvl="1">
              <a:buFontTx/>
              <a:buChar char="-"/>
            </a:pPr>
            <a:r>
              <a:rPr lang="en-US" dirty="0" smtClean="0"/>
              <a:t>Each block consists of a number </a:t>
            </a:r>
            <a:r>
              <a:rPr lang="en-US" dirty="0"/>
              <a:t>of </a:t>
            </a:r>
            <a:r>
              <a:rPr lang="en-US" dirty="0" smtClean="0"/>
              <a:t>(ordered) transactions</a:t>
            </a:r>
          </a:p>
          <a:p>
            <a:pPr lvl="1">
              <a:buFontTx/>
              <a:buChar char="-"/>
            </a:pPr>
            <a:r>
              <a:rPr lang="en-US" dirty="0" err="1" smtClean="0"/>
              <a:t>Blockchain</a:t>
            </a:r>
            <a:r>
              <a:rPr lang="en-US" dirty="0" smtClean="0"/>
              <a:t> establishes total order of transactions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296418" y="2208450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cxnSp>
        <p:nvCxnSpPr>
          <p:cNvPr id="6" name="Straight Arrow Connector 5"/>
          <p:cNvCxnSpPr>
            <a:stCxn id="7" idx="1"/>
            <a:endCxn id="5" idx="3"/>
          </p:cNvCxnSpPr>
          <p:nvPr/>
        </p:nvCxnSpPr>
        <p:spPr bwMode="auto">
          <a:xfrm flipH="1" flipV="1">
            <a:off x="4680726" y="2466867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5053797" y="2224492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8" name="Straight Arrow Connector 7"/>
          <p:cNvCxnSpPr>
            <a:stCxn id="9" idx="1"/>
            <a:endCxn id="7" idx="3"/>
          </p:cNvCxnSpPr>
          <p:nvPr/>
        </p:nvCxnSpPr>
        <p:spPr bwMode="auto">
          <a:xfrm flipH="1">
            <a:off x="5438105" y="2482909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811176" y="2224492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4002" y="2344294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415317" y="2208450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368176" y="2216471"/>
            <a:ext cx="674072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#0</a:t>
            </a:r>
          </a:p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Genesis block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042247" y="2482913"/>
            <a:ext cx="396498" cy="41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951040" y="3874164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/>
                <a:cs typeface="Helvetica Neue"/>
              </a:rPr>
              <a:t>Node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8434" y="3874164"/>
            <a:ext cx="1350240" cy="559161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0532" y="4615590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8433" y="4608577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3552" y="5231793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3552" y="3493331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F</a:t>
            </a:r>
          </a:p>
        </p:txBody>
      </p:sp>
      <p:sp>
        <p:nvSpPr>
          <p:cNvPr id="21" name="Oval 20"/>
          <p:cNvSpPr/>
          <p:nvPr/>
        </p:nvSpPr>
        <p:spPr>
          <a:xfrm>
            <a:off x="2252388" y="4063788"/>
            <a:ext cx="4129619" cy="1124589"/>
          </a:xfrm>
          <a:prstGeom prst="ellipse">
            <a:avLst/>
          </a:prstGeom>
          <a:noFill/>
          <a:ln w="76200" cmpd="sng">
            <a:solidFill>
              <a:srgbClr val="FF6600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93407" y="4949335"/>
            <a:ext cx="829226" cy="492879"/>
            <a:chOff x="5814215" y="1502897"/>
            <a:chExt cx="829226" cy="492879"/>
          </a:xfrm>
        </p:grpSpPr>
        <p:sp>
          <p:nvSpPr>
            <p:cNvPr id="23" name="Folded Corner 22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4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5791102" y="4021437"/>
            <a:ext cx="829226" cy="492879"/>
            <a:chOff x="5814215" y="1502897"/>
            <a:chExt cx="829226" cy="492879"/>
          </a:xfrm>
        </p:grpSpPr>
        <p:sp>
          <p:nvSpPr>
            <p:cNvPr id="45" name="Folded Corner 44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3446847" y="4928311"/>
            <a:ext cx="829226" cy="492879"/>
            <a:chOff x="5814215" y="1502897"/>
            <a:chExt cx="829226" cy="492879"/>
          </a:xfrm>
        </p:grpSpPr>
        <p:sp>
          <p:nvSpPr>
            <p:cNvPr id="67" name="Folded Corner 66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 8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7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88" name="Group 87"/>
          <p:cNvGrpSpPr/>
          <p:nvPr/>
        </p:nvGrpSpPr>
        <p:grpSpPr>
          <a:xfrm>
            <a:off x="4402089" y="3912378"/>
            <a:ext cx="829226" cy="492879"/>
            <a:chOff x="5814215" y="1502897"/>
            <a:chExt cx="829226" cy="492879"/>
          </a:xfrm>
        </p:grpSpPr>
        <p:sp>
          <p:nvSpPr>
            <p:cNvPr id="89" name="Folded Corner 88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10" name="Group 109"/>
          <p:cNvGrpSpPr/>
          <p:nvPr/>
        </p:nvGrpSpPr>
        <p:grpSpPr>
          <a:xfrm>
            <a:off x="2030972" y="4920348"/>
            <a:ext cx="829226" cy="492879"/>
            <a:chOff x="5814215" y="1502897"/>
            <a:chExt cx="829226" cy="492879"/>
          </a:xfrm>
        </p:grpSpPr>
        <p:sp>
          <p:nvSpPr>
            <p:cNvPr id="111" name="Folded Corner 110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32" name="Group 131"/>
          <p:cNvGrpSpPr/>
          <p:nvPr/>
        </p:nvGrpSpPr>
        <p:grpSpPr>
          <a:xfrm>
            <a:off x="2202235" y="3966129"/>
            <a:ext cx="829226" cy="492879"/>
            <a:chOff x="5814215" y="1502897"/>
            <a:chExt cx="829226" cy="492879"/>
          </a:xfrm>
        </p:grpSpPr>
        <p:sp>
          <p:nvSpPr>
            <p:cNvPr id="133" name="Folded Corner 132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Rectangle 15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Rectangle 14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14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Rectangle 14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Rectangle 14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37" y="3991032"/>
            <a:ext cx="356616" cy="356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4233" y="3706666"/>
            <a:ext cx="407050" cy="36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466" y="2843905"/>
            <a:ext cx="548640" cy="578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541" y="5619946"/>
            <a:ext cx="548640" cy="578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78" y="4678139"/>
            <a:ext cx="376684" cy="47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df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47" y="4583065"/>
            <a:ext cx="531158" cy="51961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Oval 159"/>
          <p:cNvSpPr/>
          <p:nvPr/>
        </p:nvSpPr>
        <p:spPr>
          <a:xfrm>
            <a:off x="2167318" y="3822952"/>
            <a:ext cx="966669" cy="755128"/>
          </a:xfrm>
          <a:prstGeom prst="ellips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 flipH="1" flipV="1">
            <a:off x="1851161" y="3558719"/>
            <a:ext cx="361930" cy="398154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65813" y="2519401"/>
            <a:ext cx="1632020" cy="1061829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Consensus protocol ensures ledger replicas are identical*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833702" y="2281082"/>
            <a:ext cx="183415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datastructure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273106" y="5742774"/>
            <a:ext cx="221086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of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untrusted nodes</a:t>
            </a:r>
          </a:p>
        </p:txBody>
      </p:sp>
    </p:spTree>
    <p:extLst>
      <p:ext uri="{BB962C8B-B14F-4D97-AF65-F5344CB8AC3E}">
        <p14:creationId xmlns:p14="http://schemas.microsoft.com/office/powerpoint/2010/main" val="15112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60" grpId="0" animBg="1"/>
      <p:bldP spid="162" grpId="0" animBg="1"/>
      <p:bldP spid="1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Fabric/</a:t>
            </a:r>
            <a:r>
              <a:rPr lang="en-US" dirty="0" err="1" smtClean="0"/>
              <a:t>Fabcoin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3" y="1325563"/>
            <a:ext cx="9172924" cy="37798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9962" y="5219355"/>
            <a:ext cx="5349557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5 datacenter experiments in this paper</a:t>
            </a:r>
          </a:p>
        </p:txBody>
      </p:sp>
    </p:spTree>
    <p:extLst>
      <p:ext uri="{BB962C8B-B14F-4D97-AF65-F5344CB8AC3E}">
        <p14:creationId xmlns:p14="http://schemas.microsoft.com/office/powerpoint/2010/main" val="7604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184428" y="4281879"/>
            <a:ext cx="1771650" cy="1616478"/>
            <a:chOff x="7184428" y="3424629"/>
            <a:chExt cx="1771650" cy="1616478"/>
          </a:xfrm>
        </p:grpSpPr>
        <p:sp>
          <p:nvSpPr>
            <p:cNvPr id="45" name="Rectangle 44"/>
            <p:cNvSpPr/>
            <p:nvPr/>
          </p:nvSpPr>
          <p:spPr>
            <a:xfrm>
              <a:off x="7184428" y="3424629"/>
              <a:ext cx="1771650" cy="127239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59650" y="4466492"/>
              <a:ext cx="1277938" cy="57461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5624513"/>
            <a:ext cx="2133600" cy="273844"/>
          </a:xfrm>
        </p:spPr>
        <p:txBody>
          <a:bodyPr/>
          <a:lstStyle/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21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 </a:t>
            </a:r>
            <a:r>
              <a:rPr lang="en-US" dirty="0"/>
              <a:t>400 </a:t>
            </a:r>
            <a:r>
              <a:rPr lang="en-US" dirty="0" smtClean="0"/>
              <a:t>prototypes, engagements and </a:t>
            </a:r>
            <a:r>
              <a:rPr lang="en-US" dirty="0"/>
              <a:t>multiple active networks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618009" y="1879739"/>
          <a:ext cx="8207940" cy="399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Trade Finance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Pre and Post Trade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Complex Risk Coverage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Identity/ Know your customer (KYC)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Unlisted Securities/ Private Equity Funds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Loyalty Program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Medicated Health</a:t>
                      </a: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 Data Exchange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Fraud/</a:t>
                      </a: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Compliance </a:t>
                      </a: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Registry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Distributed Energy/ Carbon Credit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6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Supply Chain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Food Safety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Provenance/ Traceability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7123" y="3213828"/>
            <a:ext cx="1070484" cy="30640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9225" y="3221228"/>
            <a:ext cx="901606" cy="2323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892" y="3614591"/>
            <a:ext cx="787227" cy="1520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0517" y="5167005"/>
            <a:ext cx="427023" cy="38526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5638" y="3276541"/>
            <a:ext cx="689029" cy="4421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031" y="2321942"/>
            <a:ext cx="520817" cy="28124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48" y="2233150"/>
            <a:ext cx="458814" cy="458814"/>
          </a:xfrm>
          <a:prstGeom prst="rect">
            <a:avLst/>
          </a:prstGeom>
        </p:spPr>
      </p:pic>
      <p:pic>
        <p:nvPicPr>
          <p:cNvPr id="56" name="Picture 55">
            <a:extLst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9237" y="2243225"/>
            <a:ext cx="564795" cy="15090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7" name="Picture 163" descr="jpx">
            <a:extLst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0224" y="2280812"/>
            <a:ext cx="379060" cy="449263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58" name="Picture 155" descr="CLS">
            <a:extLst/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93307" y="2185165"/>
            <a:ext cx="563901" cy="270025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3791" y="2424341"/>
            <a:ext cx="905434" cy="3274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639" y="5210906"/>
            <a:ext cx="531964" cy="256810"/>
          </a:xfrm>
          <a:prstGeom prst="rect">
            <a:avLst/>
          </a:prstGeom>
        </p:spPr>
      </p:pic>
      <p:pic>
        <p:nvPicPr>
          <p:cNvPr id="61" name="Picture 156" descr="walmart">
            <a:extLst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253734" y="5182549"/>
            <a:ext cx="833477" cy="234415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62" name="Picture 2" descr="https://c1.staticflickr.com/9/8823/27680419843_935989fd13_b.jpg">
            <a:extLst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3743" y="5214718"/>
            <a:ext cx="1351460" cy="265831"/>
          </a:xfrm>
          <a:prstGeom prst="rect">
            <a:avLst/>
          </a:prstGeom>
          <a:noFill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69" y="4212098"/>
            <a:ext cx="1027939" cy="28846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248" y="4207514"/>
            <a:ext cx="927192" cy="25369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2693" y="4184660"/>
            <a:ext cx="838712" cy="39489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68985" y="4207514"/>
            <a:ext cx="835505" cy="321650"/>
          </a:xfrm>
          <a:prstGeom prst="rect">
            <a:avLst/>
          </a:prstGeom>
        </p:spPr>
      </p:pic>
      <p:pic>
        <p:nvPicPr>
          <p:cNvPr id="67" name="Picture 37" descr="Logo_Credit_mutuel_ARKEA">
            <a:extLst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170139" y="3294352"/>
            <a:ext cx="783428" cy="225872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416" y="3551691"/>
            <a:ext cx="654952" cy="24065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8771" y="3219497"/>
            <a:ext cx="697812" cy="28289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3670" y="2243309"/>
            <a:ext cx="1280307" cy="149248"/>
          </a:xfrm>
          <a:prstGeom prst="rect">
            <a:avLst/>
          </a:prstGeom>
        </p:spPr>
      </p:pic>
      <p:pic>
        <p:nvPicPr>
          <p:cNvPr id="71" name="Picture 36" descr="Mizuho Financial">
            <a:extLst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528006" y="2294601"/>
            <a:ext cx="425565" cy="228275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206" y="2522365"/>
            <a:ext cx="721696" cy="12384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0776" y="2432343"/>
            <a:ext cx="564294" cy="2352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507" y="5459535"/>
            <a:ext cx="371351" cy="1881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7759" y="5433460"/>
            <a:ext cx="321159" cy="26463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428" y="5425169"/>
            <a:ext cx="293953" cy="2929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412" y="5425637"/>
            <a:ext cx="400318" cy="30081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673" y="5413642"/>
            <a:ext cx="428670" cy="306432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7038" y="5460816"/>
            <a:ext cx="216033" cy="18557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2945" y="5206816"/>
            <a:ext cx="545725" cy="16262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967" y="5089964"/>
            <a:ext cx="709947" cy="357643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439" y="5162217"/>
            <a:ext cx="491884" cy="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1172963" y="3322788"/>
            <a:ext cx="6798083" cy="53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 algn="ctr" defTabSz="219075">
              <a:lnSpc>
                <a:spcPct val="80000"/>
              </a:lnSpc>
              <a:defRPr sz="1800"/>
            </a:pPr>
            <a:r>
              <a:rPr lang="en-GB" sz="3750" dirty="0">
                <a:solidFill>
                  <a:srgbClr val="FFFFFF"/>
                </a:solidFill>
                <a:latin typeface="Helvetica Neue"/>
                <a:cs typeface="Helvetica Neue"/>
                <a:sym typeface="Helvetica Neue Light"/>
              </a:rPr>
              <a:t>Thank You!</a:t>
            </a:r>
            <a:endParaRPr sz="3750" b="1" dirty="0">
              <a:solidFill>
                <a:srgbClr val="F5D328"/>
              </a:solidFill>
              <a:latin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663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Blockhain</a:t>
            </a:r>
            <a:r>
              <a:rPr lang="en-US" dirty="0" smtClean="0"/>
              <a:t> transactions and 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64470"/>
            <a:ext cx="8837150" cy="48902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Bitcoin transactions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virtual cryptocurrency </a:t>
            </a:r>
            <a:r>
              <a:rPr lang="en-US" dirty="0" smtClean="0"/>
              <a:t>transfers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Transactions </a:t>
            </a:r>
            <a:r>
              <a:rPr lang="en-US" b="1" dirty="0"/>
              <a:t>do not have to be </a:t>
            </a:r>
            <a:r>
              <a:rPr lang="en-US" b="1" dirty="0" smtClean="0"/>
              <a:t>simple nor related </a:t>
            </a:r>
            <a:r>
              <a:rPr lang="en-US" b="1" dirty="0"/>
              <a:t>to cryptocurrency</a:t>
            </a:r>
          </a:p>
          <a:p>
            <a:pPr lvl="1">
              <a:buFontTx/>
              <a:buChar char="-"/>
            </a:pPr>
            <a:r>
              <a:rPr lang="en-US" dirty="0" smtClean="0"/>
              <a:t>Distributed applications</a:t>
            </a:r>
          </a:p>
          <a:p>
            <a:pPr lvl="1">
              <a:buFontTx/>
              <a:buChar char="-"/>
            </a:pPr>
            <a:r>
              <a:rPr lang="en-US" dirty="0" smtClean="0"/>
              <a:t>smart </a:t>
            </a:r>
            <a:r>
              <a:rPr lang="en-US" dirty="0"/>
              <a:t>contracts (</a:t>
            </a:r>
            <a:r>
              <a:rPr lang="en-US" dirty="0" err="1" smtClean="0"/>
              <a:t>Ethereum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sr-Latn-RS" dirty="0" smtClean="0"/>
              <a:t>chaincode</a:t>
            </a:r>
            <a:r>
              <a:rPr lang="en-US" dirty="0" smtClean="0"/>
              <a:t>s</a:t>
            </a:r>
            <a:r>
              <a:rPr lang="sr-Latn-RS" dirty="0" smtClean="0"/>
              <a:t> (Hyperledger</a:t>
            </a:r>
            <a:r>
              <a:rPr lang="en-US" dirty="0" smtClean="0"/>
              <a:t> Fabric</a:t>
            </a:r>
            <a:r>
              <a:rPr lang="sr-Latn-RS" dirty="0" smtClean="0"/>
              <a:t>)</a:t>
            </a: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A smart contract is an event driven program, with state, 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which </a:t>
            </a:r>
            <a:r>
              <a:rPr lang="en-US" i="1" dirty="0"/>
              <a:t>runs on a replicated, shared </a:t>
            </a:r>
            <a:r>
              <a:rPr lang="en-US" i="1" dirty="0" smtClean="0"/>
              <a:t>ledger [Swanson2015</a:t>
            </a:r>
            <a:r>
              <a:rPr lang="en-US" i="1" dirty="0"/>
              <a:t>]</a:t>
            </a:r>
            <a:endParaRPr lang="en-US" dirty="0"/>
          </a:p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b="1" u="sng" dirty="0" smtClean="0"/>
              <a:t>“</a:t>
            </a:r>
            <a:r>
              <a:rPr lang="en-US" b="1" u="sng" dirty="0"/>
              <a:t>Smart contract” </a:t>
            </a:r>
            <a:r>
              <a:rPr lang="en-US" b="1" u="sng" dirty="0">
                <a:sym typeface="Wingdings" panose="05000000000000000000" pitchFamily="2" charset="2"/>
              </a:rPr>
              <a:t></a:t>
            </a:r>
            <a:r>
              <a:rPr lang="en-US" b="1" u="sng" dirty="0"/>
              <a:t> (replicated) state </a:t>
            </a:r>
            <a:r>
              <a:rPr lang="en-US" b="1" u="sng" dirty="0" smtClean="0"/>
              <a:t>machine</a:t>
            </a:r>
            <a:endParaRPr lang="en-US" b="1" u="sng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87" y="1388270"/>
            <a:ext cx="437150" cy="437150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86" y="3047137"/>
            <a:ext cx="291310" cy="474517"/>
          </a:xfrm>
          <a:prstGeom prst="rect">
            <a:avLst/>
          </a:prstGeom>
        </p:spPr>
      </p:pic>
      <p:pic>
        <p:nvPicPr>
          <p:cNvPr id="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80" y="3077617"/>
            <a:ext cx="479113" cy="4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can just apply 40 years of research on RSM?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RSM = Replicated State Machines [</a:t>
            </a:r>
            <a:r>
              <a:rPr lang="en-US" dirty="0" err="1" smtClean="0"/>
              <a:t>Lamport</a:t>
            </a:r>
            <a:r>
              <a:rPr lang="en-US" dirty="0" smtClean="0"/>
              <a:t> 78, </a:t>
            </a:r>
            <a:r>
              <a:rPr lang="en-US" sz="1600" dirty="0"/>
              <a:t>countless follow-up papers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Well, not really… </a:t>
            </a:r>
          </a:p>
          <a:p>
            <a:pPr marL="0" indent="0" algn="ctr">
              <a:buNone/>
            </a:pPr>
            <a:r>
              <a:rPr lang="en-US" sz="2400" b="1" dirty="0"/>
              <a:t>Among other differences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37" y="3824841"/>
            <a:ext cx="4023360" cy="136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RSM approach</a:t>
            </a:r>
          </a:p>
          <a:p>
            <a:endParaRPr lang="en-US" sz="24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single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trusted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application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994" y="3824845"/>
            <a:ext cx="4164716" cy="211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  <a:sym typeface="Wingdings" panose="05000000000000000000" pitchFamily="2" charset="2"/>
              </a:rPr>
              <a:t>Blockchain</a:t>
            </a:r>
            <a:r>
              <a:rPr lang="en-US" b="1" u="sng" dirty="0">
                <a:solidFill>
                  <a:schemeClr val="tx1"/>
                </a:solidFill>
                <a:sym typeface="Wingdings" panose="05000000000000000000" pitchFamily="2" charset="2"/>
              </a:rPr>
              <a:t> smart-contracts</a:t>
            </a:r>
          </a:p>
          <a:p>
            <a:endParaRPr lang="en-US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Multiple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applications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(necessarily)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trusted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!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Developed by third party application developers</a:t>
            </a:r>
          </a:p>
          <a:p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7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evolution (2009-present)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9503" y="6485074"/>
            <a:ext cx="366712" cy="184150"/>
          </a:xfrm>
        </p:spPr>
        <p:txBody>
          <a:bodyPr/>
          <a:lstStyle/>
          <a:p>
            <a:fld id="{329254D8-0939-4857-A3DF-B2E69B4B4BE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6" y="1491029"/>
            <a:ext cx="932225" cy="93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214" y="1606275"/>
            <a:ext cx="103105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Bitcoin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751" y="1915872"/>
            <a:ext cx="20201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4832" y="1403428"/>
            <a:ext cx="4586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 hard-coded cryptocurrency application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w. limited stack-based scripting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Proof-of-work-consensus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Native cryptocurrency (BTC)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</a:rPr>
              <a:t>Permissionless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blockchain</a:t>
            </a:r>
            <a:r>
              <a:rPr lang="en-US" sz="1600" b="1" dirty="0">
                <a:solidFill>
                  <a:schemeClr val="tx1"/>
                </a:solidFill>
              </a:rPr>
              <a:t>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843" y="3329984"/>
            <a:ext cx="14093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2014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Ethereum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751" y="3639276"/>
            <a:ext cx="20201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2.0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4828" y="3082549"/>
            <a:ext cx="46634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Distributed applications (smart contracts)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in a domain-specific language (Solidity)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Proof-of-work-consensus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Native cryptocurrency (ETH)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Permissionless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blockchain</a:t>
            </a:r>
            <a:r>
              <a:rPr lang="en-US" sz="1600" dirty="0">
                <a:solidFill>
                  <a:schemeClr val="tx1"/>
                </a:solidFill>
              </a:rPr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45" y="3061163"/>
            <a:ext cx="760858" cy="12393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" y="4938446"/>
            <a:ext cx="1723549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2017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Hyperledger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Fabric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14752" y="5266278"/>
            <a:ext cx="20201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3.0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832" y="4841547"/>
            <a:ext cx="438613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Distributed applications (</a:t>
            </a:r>
            <a:r>
              <a:rPr lang="en-US" sz="1600" b="1" dirty="0" err="1">
                <a:solidFill>
                  <a:schemeClr val="tx1"/>
                </a:solidFill>
              </a:rPr>
              <a:t>chaincodes</a:t>
            </a:r>
            <a:r>
              <a:rPr lang="en-US" sz="1600" b="1" dirty="0">
                <a:solidFill>
                  <a:schemeClr val="tx1"/>
                </a:solidFill>
              </a:rPr>
              <a:t>)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in different general-purpose languages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(e.g., </a:t>
            </a:r>
            <a:r>
              <a:rPr lang="en-US" sz="1600" b="1" dirty="0" err="1">
                <a:solidFill>
                  <a:schemeClr val="tx1"/>
                </a:solidFill>
              </a:rPr>
              <a:t>golang</a:t>
            </a:r>
            <a:r>
              <a:rPr lang="en-US" sz="1600" b="1" dirty="0">
                <a:solidFill>
                  <a:schemeClr val="tx1"/>
                </a:solidFill>
              </a:rPr>
              <a:t>, Java, Node)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Modular/pluggable 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native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Multiple instances/deployments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Permissioned </a:t>
            </a:r>
            <a:r>
              <a:rPr lang="en-US" sz="1600" dirty="0" err="1">
                <a:solidFill>
                  <a:schemeClr val="tx1"/>
                </a:solidFill>
              </a:rPr>
              <a:t>blockchain</a:t>
            </a:r>
            <a:r>
              <a:rPr lang="en-US" sz="1600" dirty="0">
                <a:solidFill>
                  <a:schemeClr val="tx1"/>
                </a:solidFill>
              </a:rPr>
              <a:t> system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60" y="4938446"/>
            <a:ext cx="1034687" cy="10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follows order-execute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Order </a:t>
            </a:r>
            <a:r>
              <a:rPr lang="en-US" dirty="0" smtClean="0"/>
              <a:t>transactions using Proof-of-Work(POW) or BFT consensus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Execute</a:t>
            </a:r>
            <a:r>
              <a:rPr lang="en-US" dirty="0" smtClean="0"/>
              <a:t> transactions at each node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 smtClean="0"/>
              <a:t>Order/</a:t>
            </a:r>
            <a:r>
              <a:rPr lang="en-US" altLang="zh-CN" b="1" dirty="0"/>
              <a:t> </a:t>
            </a:r>
            <a:r>
              <a:rPr lang="en-US" altLang="zh-CN" b="1" dirty="0" smtClean="0"/>
              <a:t>Execute </a:t>
            </a:r>
            <a:r>
              <a:rPr lang="en-US" altLang="zh-CN" dirty="0" smtClean="0"/>
              <a:t>architecture is found in many SMR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altLang="zh-CN" dirty="0" smtClean="0"/>
              <a:t>Active state machine replication</a:t>
            </a:r>
          </a:p>
          <a:p>
            <a:pPr marL="0" indent="0">
              <a:buNone/>
            </a:pPr>
            <a:r>
              <a:rPr lang="en-US" altLang="zh-CN" dirty="0" smtClean="0"/>
              <a:t>     -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and vast majority of BFT.</a:t>
            </a:r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93" y="1072778"/>
            <a:ext cx="4636507" cy="13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Permissionless</a:t>
            </a:r>
            <a:r>
              <a:rPr lang="en-US" dirty="0" smtClean="0"/>
              <a:t> </a:t>
            </a:r>
            <a:r>
              <a:rPr lang="en-US" dirty="0" err="1" smtClean="0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 smtClean="0"/>
              <a:t>Step1:PoW </a:t>
            </a:r>
            <a:r>
              <a:rPr lang="en-US" altLang="zh-CN" dirty="0"/>
              <a:t>Block “mining” </a:t>
            </a:r>
            <a:endParaRPr lang="en-US" altLang="zh-CN" dirty="0" smtClean="0"/>
          </a:p>
          <a:p>
            <a:pPr marL="342900" lvl="1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altLang="zh-CN" b="1" dirty="0"/>
          </a:p>
          <a:p>
            <a:pPr marL="342900" lvl="1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altLang="zh-CN" b="1" dirty="0" smtClean="0"/>
          </a:p>
          <a:p>
            <a:pPr marL="0" lvl="1" indent="0">
              <a:spcBef>
                <a:spcPct val="50000"/>
              </a:spcBef>
              <a:buNone/>
            </a:pPr>
            <a:endParaRPr lang="en-US" altLang="zh-CN" b="1" dirty="0" smtClean="0"/>
          </a:p>
          <a:p>
            <a:pPr marL="0" lvl="1" indent="0">
              <a:spcBef>
                <a:spcPct val="50000"/>
              </a:spcBef>
              <a:buNone/>
            </a:pPr>
            <a:endParaRPr lang="en-US" altLang="zh-CN" b="1" dirty="0" smtClean="0"/>
          </a:p>
          <a:p>
            <a:pPr marL="3429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b="1" dirty="0" smtClean="0"/>
              <a:t>Step2</a:t>
            </a:r>
            <a:r>
              <a:rPr lang="en-US" altLang="zh-CN" b="1" dirty="0"/>
              <a:t>: </a:t>
            </a:r>
            <a:r>
              <a:rPr lang="en-US" altLang="zh-CN" dirty="0" smtClean="0"/>
              <a:t>Gossip </a:t>
            </a:r>
            <a:r>
              <a:rPr lang="en-US" dirty="0" smtClean="0"/>
              <a:t>Block #237 across the network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CN" b="1" dirty="0" smtClean="0"/>
              <a:t>Step3:Execution</a:t>
            </a:r>
            <a:r>
              <a:rPr lang="en-US" b="1" dirty="0" smtClean="0"/>
              <a:t> (</a:t>
            </a:r>
            <a:r>
              <a:rPr lang="en-US" altLang="zh-CN" b="1" dirty="0"/>
              <a:t>tasks of </a:t>
            </a:r>
            <a:r>
              <a:rPr lang="en-US" b="1" dirty="0" smtClean="0"/>
              <a:t>every miner)</a:t>
            </a:r>
          </a:p>
          <a:p>
            <a:pPr marL="460375" lvl="1" indent="-171450">
              <a:buFont typeface="Arial" panose="020B0604020202020204" pitchFamily="34" charset="0"/>
              <a:buChar char="•"/>
            </a:pPr>
            <a:r>
              <a:rPr lang="en-US" i="1" dirty="0"/>
              <a:t>E</a:t>
            </a:r>
            <a:r>
              <a:rPr lang="en-US" i="1" dirty="0" smtClean="0"/>
              <a:t>xecuting transactions </a:t>
            </a:r>
            <a:r>
              <a:rPr lang="en-US" i="1" dirty="0"/>
              <a:t>in the </a:t>
            </a:r>
            <a:r>
              <a:rPr lang="en-US" i="1" dirty="0" smtClean="0"/>
              <a:t>block</a:t>
            </a:r>
          </a:p>
          <a:p>
            <a:pPr marL="460375" lvl="1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Verify </a:t>
            </a:r>
            <a:r>
              <a:rPr lang="en-US" dirty="0" smtClean="0"/>
              <a:t>hash </a:t>
            </a:r>
            <a:r>
              <a:rPr lang="en-US" dirty="0"/>
              <a:t>of Block #237 </a:t>
            </a:r>
            <a:r>
              <a:rPr lang="en-US" dirty="0" smtClean="0"/>
              <a:t>&lt; </a:t>
            </a:r>
            <a:r>
              <a:rPr lang="en-US" dirty="0"/>
              <a:t>DIFFICULTY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18046" y="1585167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4776" y="1601209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 bwMode="auto">
          <a:xfrm flipH="1" flipV="1">
            <a:off x="4202354" y="1843584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575425" y="1601209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10" name="Straight Arrow Connector 9"/>
          <p:cNvCxnSpPr>
            <a:stCxn id="11" idx="1"/>
            <a:endCxn id="9" idx="3"/>
          </p:cNvCxnSpPr>
          <p:nvPr/>
        </p:nvCxnSpPr>
        <p:spPr bwMode="auto">
          <a:xfrm flipH="1">
            <a:off x="4959733" y="1859626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332804" y="1601209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cxnSp>
        <p:nvCxnSpPr>
          <p:cNvPr id="12" name="Straight Arrow Connector 11"/>
          <p:cNvCxnSpPr>
            <a:stCxn id="13" idx="1"/>
            <a:endCxn id="11" idx="3"/>
          </p:cNvCxnSpPr>
          <p:nvPr/>
        </p:nvCxnSpPr>
        <p:spPr bwMode="auto">
          <a:xfrm flipH="1">
            <a:off x="5717112" y="1859626"/>
            <a:ext cx="368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085820" y="977315"/>
            <a:ext cx="1483984" cy="176463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A =hash of block #236</a:t>
            </a:r>
          </a:p>
          <a:p>
            <a:r>
              <a:rPr lang="en-US" sz="1100" dirty="0">
                <a:solidFill>
                  <a:schemeClr val="tx1"/>
                </a:solidFill>
              </a:rPr>
              <a:t> B = Root hash of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Merkle</a:t>
            </a:r>
            <a:r>
              <a:rPr lang="en-US" sz="1100" dirty="0">
                <a:solidFill>
                  <a:schemeClr val="tx1"/>
                </a:solidFill>
              </a:rPr>
              <a:t> tree of </a:t>
            </a:r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hashes</a:t>
            </a:r>
          </a:p>
          <a:p>
            <a:r>
              <a:rPr lang="en-US" sz="1100" dirty="0">
                <a:solidFill>
                  <a:schemeClr val="tx1"/>
                </a:solidFill>
                <a:latin typeface="HelvNeue Light for IBM" pitchFamily="34" charset="0"/>
              </a:rPr>
              <a:t>C = nonce </a:t>
            </a:r>
          </a:p>
          <a:p>
            <a:endParaRPr lang="en-US" sz="1200" dirty="0">
              <a:solidFill>
                <a:schemeClr val="tx1"/>
              </a:solidFill>
              <a:latin typeface="HelvNeue Light for IBM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 </a:t>
            </a:r>
            <a:r>
              <a:rPr lang="en-US" sz="1200" dirty="0">
                <a:solidFill>
                  <a:schemeClr val="tx1"/>
                </a:solidFill>
                <a:latin typeface="HelvNeue Light for IBM" pitchFamily="34" charset="0"/>
              </a:rPr>
              <a:t>#237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14563" y="1049826"/>
            <a:ext cx="1341893" cy="37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Transactions</a:t>
            </a:r>
          </a:p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(payload)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6205" y="2845335"/>
            <a:ext cx="445166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Validating (executing) transactions in the payload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Finding </a:t>
            </a:r>
            <a:r>
              <a:rPr lang="en-US" sz="1200" i="1" dirty="0" err="1">
                <a:solidFill>
                  <a:schemeClr val="tx1"/>
                </a:solidFill>
              </a:rPr>
              <a:t>nonces</a:t>
            </a:r>
            <a:r>
              <a:rPr lang="en-US" sz="1200" i="1" dirty="0">
                <a:solidFill>
                  <a:schemeClr val="tx1"/>
                </a:solidFill>
              </a:rPr>
              <a:t> such that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h</a:t>
            </a:r>
            <a:r>
              <a:rPr lang="en-US" sz="1200" dirty="0">
                <a:solidFill>
                  <a:schemeClr val="tx1"/>
                </a:solidFill>
              </a:rPr>
              <a:t> = hash of Block #237 = SHA256(A||B||C) &lt; DIFFICULTY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46234" y="5639146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2964" y="5655188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9" name="Straight Arrow Connector 18"/>
          <p:cNvCxnSpPr>
            <a:stCxn id="20" idx="1"/>
            <a:endCxn id="17" idx="3"/>
          </p:cNvCxnSpPr>
          <p:nvPr/>
        </p:nvCxnSpPr>
        <p:spPr bwMode="auto">
          <a:xfrm flipH="1" flipV="1">
            <a:off x="4130542" y="5897563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503613" y="565518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21" name="Straight Arrow Connector 20"/>
          <p:cNvCxnSpPr>
            <a:stCxn id="22" idx="1"/>
            <a:endCxn id="20" idx="3"/>
          </p:cNvCxnSpPr>
          <p:nvPr/>
        </p:nvCxnSpPr>
        <p:spPr bwMode="auto">
          <a:xfrm flipH="1">
            <a:off x="4887921" y="5913605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260992" y="565518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cxnSp>
        <p:nvCxnSpPr>
          <p:cNvPr id="23" name="Straight Arrow Connector 22"/>
          <p:cNvCxnSpPr>
            <a:stCxn id="24" idx="1"/>
            <a:endCxn id="22" idx="3"/>
          </p:cNvCxnSpPr>
          <p:nvPr/>
        </p:nvCxnSpPr>
        <p:spPr bwMode="auto">
          <a:xfrm flipH="1">
            <a:off x="5645300" y="5913605"/>
            <a:ext cx="368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014008" y="5031294"/>
            <a:ext cx="1483984" cy="176463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A =hash of block #236</a:t>
            </a:r>
          </a:p>
          <a:p>
            <a:r>
              <a:rPr lang="en-US" sz="1100" dirty="0">
                <a:solidFill>
                  <a:schemeClr val="tx1"/>
                </a:solidFill>
              </a:rPr>
              <a:t> B = Root hash of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Merkle</a:t>
            </a:r>
            <a:r>
              <a:rPr lang="en-US" sz="1100" dirty="0">
                <a:solidFill>
                  <a:schemeClr val="tx1"/>
                </a:solidFill>
              </a:rPr>
              <a:t> tree of </a:t>
            </a:r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hashes</a:t>
            </a:r>
          </a:p>
          <a:p>
            <a:r>
              <a:rPr lang="en-US" sz="1100" dirty="0">
                <a:solidFill>
                  <a:schemeClr val="tx1"/>
                </a:solidFill>
                <a:latin typeface="HelvNeue Light for IBM" pitchFamily="34" charset="0"/>
              </a:rPr>
              <a:t>C = nonce </a:t>
            </a:r>
          </a:p>
          <a:p>
            <a:endParaRPr lang="en-US" sz="1200" dirty="0">
              <a:solidFill>
                <a:schemeClr val="tx1"/>
              </a:solidFill>
              <a:latin typeface="HelvNeue Light for IBM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 </a:t>
            </a:r>
            <a:r>
              <a:rPr lang="en-US" sz="1200" dirty="0">
                <a:solidFill>
                  <a:schemeClr val="tx1"/>
                </a:solidFill>
                <a:latin typeface="HelvNeue Light for IBM" pitchFamily="34" charset="0"/>
              </a:rPr>
              <a:t>#237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042751" y="5103805"/>
            <a:ext cx="1341893" cy="37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Transactions</a:t>
            </a:r>
          </a:p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(payload)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99838" y="3996262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34862" y="3581040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2518" y="4154337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0463" y="4063604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1687" y="3639000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2747" y="4311033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85820" y="3539651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157" y="4218128"/>
            <a:ext cx="174599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Miner of block #237</a:t>
            </a:r>
          </a:p>
        </p:txBody>
      </p:sp>
      <p:cxnSp>
        <p:nvCxnSpPr>
          <p:cNvPr id="35" name="Straight Arrow Connector 34"/>
          <p:cNvCxnSpPr>
            <a:endCxn id="27" idx="1"/>
          </p:cNvCxnSpPr>
          <p:nvPr/>
        </p:nvCxnSpPr>
        <p:spPr bwMode="auto">
          <a:xfrm flipV="1">
            <a:off x="4652088" y="3691973"/>
            <a:ext cx="482774" cy="369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0822" y="3650584"/>
            <a:ext cx="709571" cy="489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381685" y="3704866"/>
            <a:ext cx="151531" cy="4494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1" idx="1"/>
          </p:cNvCxnSpPr>
          <p:nvPr/>
        </p:nvCxnSpPr>
        <p:spPr bwMode="auto">
          <a:xfrm>
            <a:off x="5664772" y="4279622"/>
            <a:ext cx="377979" cy="1423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endCxn id="30" idx="1"/>
          </p:cNvCxnSpPr>
          <p:nvPr/>
        </p:nvCxnSpPr>
        <p:spPr bwMode="auto">
          <a:xfrm>
            <a:off x="6325384" y="3655346"/>
            <a:ext cx="376307" cy="945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2" idx="3"/>
            <a:endCxn id="29" idx="0"/>
          </p:cNvCxnSpPr>
          <p:nvPr/>
        </p:nvCxnSpPr>
        <p:spPr bwMode="auto">
          <a:xfrm>
            <a:off x="6338070" y="3650584"/>
            <a:ext cx="108518" cy="413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>
          <a:xfrm>
            <a:off x="2940206" y="5544255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563" y="2772257"/>
            <a:ext cx="858461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6075" lvl="1" algn="ctr"/>
            <a:r>
              <a:rPr lang="en-US" sz="2000" b="1" u="sng" dirty="0">
                <a:solidFill>
                  <a:schemeClr val="tx1"/>
                </a:solidFill>
              </a:rPr>
              <a:t>ORDER</a:t>
            </a:r>
            <a:r>
              <a:rPr lang="en-US" sz="2000" b="1" u="sng" dirty="0">
                <a:solidFill>
                  <a:schemeClr val="tx1"/>
                </a:solidFill>
                <a:sym typeface="Wingdings" panose="05000000000000000000" pitchFamily="2" charset="2"/>
              </a:rPr>
              <a:t> EXECUTE architecture</a:t>
            </a:r>
          </a:p>
          <a:p>
            <a:pPr marL="346075" lvl="1" algn="ctr"/>
            <a:endParaRPr lang="en-US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6075" lvl="1" algn="ctr"/>
            <a:endParaRPr lang="en-US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6075" lvl="1" algn="ctr"/>
            <a:endParaRPr lang="en-US" sz="2000" b="1" u="sng" dirty="0">
              <a:solidFill>
                <a:schemeClr val="tx1"/>
              </a:solidFill>
            </a:endParaRPr>
          </a:p>
          <a:p>
            <a:pPr marL="346075" lvl="1" algn="ctr"/>
            <a:r>
              <a:rPr lang="en-US" sz="2000" b="1" dirty="0">
                <a:solidFill>
                  <a:schemeClr val="tx1"/>
                </a:solidFill>
              </a:rPr>
              <a:t>Nodes execute smart-contracts </a:t>
            </a:r>
            <a:r>
              <a:rPr lang="en-US" sz="2000" b="1" u="sng" dirty="0">
                <a:solidFill>
                  <a:schemeClr val="tx1"/>
                </a:solidFill>
              </a:rPr>
              <a:t>after</a:t>
            </a:r>
            <a:r>
              <a:rPr lang="en-US" sz="2000" b="1" dirty="0">
                <a:solidFill>
                  <a:schemeClr val="tx1"/>
                </a:solidFill>
              </a:rPr>
              <a:t> consensus (</a:t>
            </a:r>
            <a:r>
              <a:rPr lang="en-US" sz="2000" b="1" dirty="0" err="1">
                <a:solidFill>
                  <a:schemeClr val="tx1"/>
                </a:solidFill>
              </a:rPr>
              <a:t>PoW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1" grpId="0" animBg="1"/>
      <p:bldP spid="13" grpId="0" animBg="1"/>
      <p:bldP spid="14" grpId="0" animBg="1"/>
      <p:bldP spid="15" grpId="0"/>
      <p:bldP spid="17" grpId="0" animBg="1"/>
      <p:bldP spid="18" grpId="0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52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</a:t>
            </a:r>
            <a:r>
              <a:rPr lang="en-US" dirty="0" err="1"/>
              <a:t>Blockchain</a:t>
            </a:r>
            <a:r>
              <a:rPr lang="en-US" dirty="0"/>
              <a:t> 2.0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55301" y="2341804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027163" y="2198688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A (leader)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55301" y="2603609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27163" y="2460493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B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300" y="3142896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027163" y="2713549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7163" y="2999780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55301" y="2856665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304105" y="2341809"/>
            <a:ext cx="676901" cy="26180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304098" y="2354022"/>
            <a:ext cx="676148" cy="50264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304100" y="2354017"/>
            <a:ext cx="676146" cy="81301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014316" y="1808220"/>
            <a:ext cx="284649" cy="1976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Tx1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979705" y="2370127"/>
            <a:ext cx="784700" cy="223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986637" y="2370127"/>
            <a:ext cx="777768" cy="486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986637" y="2370127"/>
            <a:ext cx="777768" cy="772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979705" y="2341809"/>
            <a:ext cx="784700" cy="261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79705" y="2365441"/>
            <a:ext cx="784700" cy="477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986637" y="2365441"/>
            <a:ext cx="777768" cy="8015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1986637" y="2613401"/>
            <a:ext cx="777768" cy="243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979705" y="2603615"/>
            <a:ext cx="784700" cy="239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979705" y="2853201"/>
            <a:ext cx="784700" cy="313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1986637" y="2603609"/>
            <a:ext cx="777768" cy="54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6637" y="2613397"/>
            <a:ext cx="777768" cy="5633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986637" y="2853201"/>
            <a:ext cx="777768" cy="289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801442" y="2374813"/>
            <a:ext cx="784700" cy="223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2808374" y="2374813"/>
            <a:ext cx="777768" cy="486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808374" y="2374813"/>
            <a:ext cx="777768" cy="772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2801442" y="2346495"/>
            <a:ext cx="784700" cy="261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801442" y="2370127"/>
            <a:ext cx="784700" cy="477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808374" y="2370127"/>
            <a:ext cx="777768" cy="8015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2808374" y="2618087"/>
            <a:ext cx="777768" cy="243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801442" y="2608301"/>
            <a:ext cx="784700" cy="239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801442" y="2857887"/>
            <a:ext cx="784700" cy="313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808374" y="2608295"/>
            <a:ext cx="777768" cy="54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808374" y="2618083"/>
            <a:ext cx="777768" cy="5633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808374" y="2857887"/>
            <a:ext cx="777768" cy="289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Down Arrow 40"/>
          <p:cNvSpPr/>
          <p:nvPr/>
        </p:nvSpPr>
        <p:spPr bwMode="auto">
          <a:xfrm rot="10800000">
            <a:off x="3464222" y="3204588"/>
            <a:ext cx="243840" cy="759031"/>
          </a:xfrm>
          <a:prstGeom prst="downArrow">
            <a:avLst/>
          </a:prstGeom>
          <a:noFill/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014316" y="2014854"/>
            <a:ext cx="284649" cy="19765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Tx2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309238" y="1808220"/>
            <a:ext cx="284649" cy="19765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Tx3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309238" y="2014854"/>
            <a:ext cx="284649" cy="1976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Tx4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014316" y="1496710"/>
            <a:ext cx="579571" cy="311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Seq</a:t>
            </a:r>
            <a:r>
              <a:rPr lang="en-US" sz="800" dirty="0"/>
              <a:t> #24</a:t>
            </a:r>
          </a:p>
          <a:p>
            <a:r>
              <a:rPr lang="en-US" sz="800" dirty="0"/>
              <a:t>View 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08062" y="3459536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054721" y="3368473"/>
            <a:ext cx="505237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487939" y="3705788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87511" y="3368474"/>
            <a:ext cx="456833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629442" y="3368474"/>
            <a:ext cx="503133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45318" y="3717953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6517673" y="3679983"/>
            <a:ext cx="284649" cy="1976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17673" y="3886617"/>
            <a:ext cx="284649" cy="19765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812595" y="3679983"/>
            <a:ext cx="284649" cy="19765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12595" y="3886617"/>
            <a:ext cx="284649" cy="1976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Tx4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517673" y="3368473"/>
            <a:ext cx="579571" cy="311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Seq</a:t>
            </a:r>
            <a:r>
              <a:rPr lang="en-US" sz="800" dirty="0"/>
              <a:t> #24</a:t>
            </a:r>
          </a:p>
          <a:p>
            <a:r>
              <a:rPr lang="en-US" sz="800" dirty="0"/>
              <a:t>View no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6132575" y="3705788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54951" y="3349504"/>
            <a:ext cx="23466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PBFT [Castro/Liskov02]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69976" y="4116259"/>
            <a:ext cx="102143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1400" dirty="0">
                <a:solidFill>
                  <a:schemeClr val="tx1"/>
                </a:solidFill>
              </a:rPr>
              <a:t>Execute </a:t>
            </a:r>
            <a:r>
              <a:rPr lang="en-US" altLang="en-US" sz="1400" dirty="0" err="1">
                <a:solidFill>
                  <a:schemeClr val="tx1"/>
                </a:solidFill>
              </a:rPr>
              <a:t>tx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6" grpId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Fabric – 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native cryptocurrency</a:t>
            </a:r>
          </a:p>
          <a:p>
            <a:endParaRPr lang="en-US" b="1" dirty="0" smtClean="0"/>
          </a:p>
          <a:p>
            <a:r>
              <a:rPr lang="en-US" b="1" dirty="0" smtClean="0"/>
              <a:t>Ability to code distributed apps in general-purpose languages </a:t>
            </a:r>
          </a:p>
          <a:p>
            <a:endParaRPr lang="en-US" b="1" dirty="0"/>
          </a:p>
          <a:p>
            <a:r>
              <a:rPr lang="en-US" b="1" dirty="0" smtClean="0"/>
              <a:t>Modular/pluggable consensus 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87" y="1464470"/>
            <a:ext cx="343594" cy="343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081" y="2415861"/>
            <a:ext cx="343594" cy="34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63" y="3427915"/>
            <a:ext cx="343594" cy="343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344335"/>
            <a:ext cx="9241632" cy="75713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Satisfying these requirements required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 complete overhaul of the (permissioned) </a:t>
            </a:r>
            <a:r>
              <a:rPr lang="en-US" sz="2400" b="1" dirty="0" err="1">
                <a:solidFill>
                  <a:schemeClr val="tx1"/>
                </a:solidFill>
              </a:rPr>
              <a:t>blockchain</a:t>
            </a:r>
            <a:r>
              <a:rPr lang="en-US" sz="2400" b="1" dirty="0">
                <a:solidFill>
                  <a:schemeClr val="tx1"/>
                </a:solidFill>
              </a:rPr>
              <a:t> design!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2667" y="5406525"/>
            <a:ext cx="4583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 result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Hyperledger</a:t>
            </a:r>
            <a:r>
              <a:rPr lang="en-US" sz="3200" b="1" dirty="0">
                <a:solidFill>
                  <a:schemeClr val="tx1"/>
                </a:solidFill>
              </a:rPr>
              <a:t> Fabric v1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Neue"/>
                <a:cs typeface="Helvetica Neue"/>
                <a:sym typeface="Helvetica Neue"/>
                <a:hlinkClick r:id="rId3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latin typeface="Helvetica Neue"/>
                <a:cs typeface="Helvetica Neue"/>
                <a:sym typeface="Helvetica Neue"/>
                <a:hlinkClick r:id="rId3"/>
              </a:rPr>
              <a:t>github.com/hyperledger/fabric</a:t>
            </a:r>
            <a:endParaRPr lang="en-US" sz="2000" b="1" dirty="0" smtClean="0">
              <a:solidFill>
                <a:schemeClr val="tx1"/>
              </a:solidFill>
              <a:latin typeface="Helvetica Neue"/>
              <a:cs typeface="Helvetica Neue"/>
              <a:sym typeface="Helvetica Neue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 Neue"/>
                <a:cs typeface="Helvetica Neue"/>
                <a:sym typeface="Helvetica Neue"/>
              </a:rPr>
              <a:t>Open source, Apache 2.0 license</a:t>
            </a:r>
            <a:endParaRPr lang="en-US" sz="2000" b="1" dirty="0">
              <a:solidFill>
                <a:schemeClr val="tx1"/>
              </a:solidFill>
              <a:latin typeface="Helvetica Neue"/>
              <a:cs typeface="Helvetica Neue"/>
              <a:sym typeface="Helvetica Neue"/>
            </a:endParaRPr>
          </a:p>
          <a:p>
            <a:pPr algn="ctr"/>
            <a:endParaRPr lang="sr-Latn-RS" sz="2000" dirty="0">
              <a:solidFill>
                <a:schemeClr val="tx1"/>
              </a:solidFill>
              <a:latin typeface="Helvetica Neue"/>
              <a:cs typeface="Helvetica Neue"/>
              <a:sym typeface="Helvetica Neue Light"/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4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gry_background_2017">
  <a:themeElements>
    <a:clrScheme name="Blue 6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0F5D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7_gry_background_2017">
  <a:themeElements>
    <a:clrScheme name="Blue 6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0F5D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32025</TotalTime>
  <Words>1710</Words>
  <Application>Microsoft Office PowerPoint</Application>
  <PresentationFormat>全屏显示(4:3)</PresentationFormat>
  <Paragraphs>511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Helvetica Neue</vt:lpstr>
      <vt:lpstr>Helvetica Neue Light</vt:lpstr>
      <vt:lpstr>HelvNeue Light for IBM</vt:lpstr>
      <vt:lpstr>IBM Plex Sans</vt:lpstr>
      <vt:lpstr>IBM Plex Sans Regular</vt:lpstr>
      <vt:lpstr>ＭＳ Ｐゴシック</vt:lpstr>
      <vt:lpstr>Arial</vt:lpstr>
      <vt:lpstr>Calibri</vt:lpstr>
      <vt:lpstr>Gabriola</vt:lpstr>
      <vt:lpstr>Verdana</vt:lpstr>
      <vt:lpstr>Wingdings</vt:lpstr>
      <vt:lpstr>January 2013</vt:lpstr>
      <vt:lpstr>5_gry_background_2017</vt:lpstr>
      <vt:lpstr>7_gry_background_2017</vt:lpstr>
      <vt:lpstr>Hyperledger Fabric  a Distributed Operating System for   Permissioned Blockchains      </vt:lpstr>
      <vt:lpstr>What is a Blockchain?</vt:lpstr>
      <vt:lpstr>Blockhain transactions and distributed applications</vt:lpstr>
      <vt:lpstr>So we can just apply 40 years of research on RSM?</vt:lpstr>
      <vt:lpstr>Blockchain evolution (2009-present)</vt:lpstr>
      <vt:lpstr>Blockchain follows order-execute architecture </vt:lpstr>
      <vt:lpstr>Permissionless Blockchains</vt:lpstr>
      <vt:lpstr>Permissioned Blockchain 2.0 architecture</vt:lpstr>
      <vt:lpstr>Hyperledger Fabric – key requirements</vt:lpstr>
      <vt:lpstr>PowerPoint 演示文稿</vt:lpstr>
      <vt:lpstr>ORDER  EXECUTE architecture issues (Blockchain 2.0)</vt:lpstr>
      <vt:lpstr>HLF v1 architecture in one slide</vt:lpstr>
      <vt:lpstr>Hyperledger Fabric v1 Transaction flow</vt:lpstr>
      <vt:lpstr>Hyperledger Fabric v1 Transaction flow</vt:lpstr>
      <vt:lpstr>Hyperledger Fabric v1 Transaction flow</vt:lpstr>
      <vt:lpstr>Distributed applications in Fabric</vt:lpstr>
      <vt:lpstr>Distributed applications in Fabric</vt:lpstr>
      <vt:lpstr>Consensus modularity/pluggability</vt:lpstr>
      <vt:lpstr>Fabric/Fabcoin performance</vt:lpstr>
      <vt:lpstr>Fabric/Fabcoin performance</vt:lpstr>
      <vt:lpstr>PowerPoint 演示文稿</vt:lpstr>
      <vt:lpstr>PowerPoint 演示文稿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B</cp:lastModifiedBy>
  <cp:revision>642</cp:revision>
  <dcterms:created xsi:type="dcterms:W3CDTF">2009-05-28T20:28:13Z</dcterms:created>
  <dcterms:modified xsi:type="dcterms:W3CDTF">2019-05-30T03:39:10Z</dcterms:modified>
</cp:coreProperties>
</file>