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4AF8-4131-4629-B835-D642BC7B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3597BC-34ED-490D-A0C8-161E4D146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1D44C-2368-4CCD-A5BC-398A210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4E480-B484-440E-9E98-4702225C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686BB-6395-4A9A-BB9B-9790FDF4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462B-1662-4764-932E-15E5DE97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CEAAE-9AC6-4DF9-A80D-85D890F5F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A829D-3341-4921-8D5E-D67C130F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28872-5294-4A93-95F3-3D9D695A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17E19-632D-46D6-9C1C-C8F0087D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2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8D8EEA-6274-436C-8E7C-ABCA8031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0D8D4-8BDF-4F91-96D9-5B994635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3E44-6039-41A0-A673-D91C64C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BB16A-8473-45AB-9E7F-B2D82AF2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53FC0-9D9C-40D7-9101-49BFA570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6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35A65-54FD-4315-BF12-73BC3D26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F8789-F998-408A-B6CF-AB913866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DA125-39D9-4606-8E4B-06615170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8FBB1-5225-4F65-A9F0-781F068E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224A2-C669-4174-AB84-101D6B5D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183F-D7AA-4DDE-8979-1E95881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39ED7-2134-4A56-B1BA-673A2FEB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7098F-A221-462C-BD5D-F09EE746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6CC45-AF53-4661-A641-2C14412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66687-2824-482D-B43D-ACD5FD5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5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2DAA-9E67-4D72-AE6A-6EA56D2A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34605-090D-4F42-97EC-9E3619184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97AA8-095B-4CD9-A719-A08DE2F6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F45AE-C0B6-41EC-8E03-3579741C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E0FB1-9D8A-4979-BED9-3B01660C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29274-52F1-4B12-BFDE-CCB3B8F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E68D-5EF4-4DE4-9950-3EFCE765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66C89-4E2F-4CA5-8D67-0DA7C8A3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EACFB-E74E-4135-B4C6-06DC2ECF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96B6A9-EE53-4CEE-BBD7-19CE0FCB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FF526-25DD-4BB8-B570-3DE9BE4FC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B568BF-369E-4644-ADA3-DFFF69C7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17834-EC6D-4AC8-8F9D-3B216FD8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D40FD-2A50-481C-9FAE-373259FD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9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09517-0B4E-457E-B1B2-20162F9E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09B01-10BF-4178-837E-246634DC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1B878-1D01-43F7-943A-0B8798DF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5BB111-4820-4EE4-979F-BE0F8F1B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1D8414-CC4E-4BDB-94B8-F98E2FE4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658E0-5DC4-45B1-81E8-D49CB062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A6B74-ABCF-45C7-9F4A-BC71FFE3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F99DA-958B-4F78-9177-D8E79127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A7E7A-8FA3-41AB-86F1-E0EEA3CE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2ACBF-B6B3-4B8F-BFA1-23C7AF4D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A27FB-E6A7-48B6-8E30-D9DA17B8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FE193-CFE8-42B5-AEAC-048163D7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3F95B-7369-4042-BCFE-D7E711D3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7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05E4-279E-4260-90D1-19FBAC2F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17572-9978-498B-9EC6-2F390EEB8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E1361-6354-4EB7-A298-1496CE5C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75702-2E76-4DAB-B9C2-D696B807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66672-EAFB-4C0C-A077-93D12FEB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F83A4-372E-4380-B6AD-29567F3F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9EC58D-DD69-4D55-BD00-D1DBD6EC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71CBB-7766-4E55-877A-6E24D2B4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0A1DF-3F99-40B9-87C9-E1D2CDD4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D7D8-8D54-45A5-8BB6-EB9DB141E84A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E16CB-6A98-4B42-8FDA-531FFD488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5D805-5213-4FA4-B19A-8B863734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AFC8-78F3-4ED6-B04C-4065D75E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8AA8-0D9B-42F5-9A7F-8FC393C97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E629C-4091-46BE-9AB0-788345D0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57BD52-BD9D-44AA-8C90-CAA9C6FF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269"/>
            <a:ext cx="12192000" cy="49014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917F15-DA0F-4E5C-80DC-03EA0F889BD2}"/>
              </a:ext>
            </a:extLst>
          </p:cNvPr>
          <p:cNvSpPr txBox="1"/>
          <p:nvPr/>
        </p:nvSpPr>
        <p:spPr>
          <a:xfrm>
            <a:off x="4144711" y="5944471"/>
            <a:ext cx="591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USENIX Security 2023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545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A1656-12AE-4F6B-BD0C-6E1FE89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USCHUNT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B41F94-D44C-4969-8E9B-F4320B5F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0066" y="1791442"/>
            <a:ext cx="556526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CB7B27-81C0-48F3-9625-78BA80947591}"/>
              </a:ext>
            </a:extLst>
          </p:cNvPr>
          <p:cNvSpPr txBox="1"/>
          <p:nvPr/>
        </p:nvSpPr>
        <p:spPr>
          <a:xfrm>
            <a:off x="1077219" y="2484675"/>
            <a:ext cx="5092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Analysis Core:</a:t>
            </a:r>
          </a:p>
          <a:p>
            <a:r>
              <a:rPr lang="en-US" altLang="zh-CN" dirty="0"/>
              <a:t>fallback, setter, getter, other component</a:t>
            </a:r>
          </a:p>
          <a:p>
            <a:r>
              <a:rPr lang="en-US" altLang="zh-CN" dirty="0"/>
              <a:t>inter-procedural backward data-flow analysis</a:t>
            </a:r>
          </a:p>
          <a:p>
            <a:endParaRPr lang="en-US" altLang="zh-CN" dirty="0"/>
          </a:p>
          <a:p>
            <a:r>
              <a:rPr lang="en-US" altLang="zh-CN" b="1" dirty="0"/>
              <a:t>USC Proxy </a:t>
            </a:r>
            <a:r>
              <a:rPr lang="en-US" altLang="zh-CN" b="1" dirty="0" err="1"/>
              <a:t>Dectection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cross-contract </a:t>
            </a:r>
            <a:r>
              <a:rPr lang="en-US" altLang="zh-CN" dirty="0" err="1"/>
              <a:t>interprocedural</a:t>
            </a:r>
            <a:r>
              <a:rPr lang="en-US" altLang="zh-CN" dirty="0"/>
              <a:t> control flow graph (XCFG) , data-flow analysis</a:t>
            </a:r>
          </a:p>
          <a:p>
            <a:endParaRPr lang="en-US" altLang="zh-CN" dirty="0"/>
          </a:p>
          <a:p>
            <a:r>
              <a:rPr lang="en-US" altLang="zh-CN" b="1" dirty="0"/>
              <a:t>Behavioral &amp; Security Analyses:</a:t>
            </a:r>
          </a:p>
          <a:p>
            <a:r>
              <a:rPr lang="en-US" altLang="zh-CN" dirty="0"/>
              <a:t>Control- and data-flow analysis</a:t>
            </a:r>
          </a:p>
          <a:p>
            <a:r>
              <a:rPr lang="en-US" altLang="zh-CN" dirty="0"/>
              <a:t>Taint tracking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41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A55FB-DC8E-4E22-A757-548E42D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USCHUNT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B9427-B019-453B-B4D5-72DA6EC6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8820"/>
          </a:xfrm>
        </p:spPr>
        <p:txBody>
          <a:bodyPr>
            <a:normAutofit/>
          </a:bodyPr>
          <a:lstStyle/>
          <a:p>
            <a:r>
              <a:rPr lang="en-US" altLang="zh-CN" dirty="0"/>
              <a:t>Ground truth dataset</a:t>
            </a:r>
          </a:p>
          <a:p>
            <a:pPr lvl="1"/>
            <a:r>
              <a:rPr lang="en-US" altLang="zh-CN" dirty="0"/>
              <a:t>969 Slither detected as Proxy from Ethereum </a:t>
            </a:r>
            <a:r>
              <a:rPr lang="en-US" altLang="zh-CN" dirty="0" err="1"/>
              <a:t>mainnet</a:t>
            </a:r>
            <a:endParaRPr lang="en-US" altLang="zh-CN" dirty="0"/>
          </a:p>
          <a:p>
            <a:pPr lvl="1"/>
            <a:r>
              <a:rPr lang="en-US" altLang="zh-CN" dirty="0"/>
              <a:t>+ 25 others (4 FN)</a:t>
            </a:r>
          </a:p>
          <a:p>
            <a:pPr lvl="1"/>
            <a:r>
              <a:rPr lang="en-US" altLang="zh-CN" dirty="0"/>
              <a:t>Manual investigation:</a:t>
            </a:r>
          </a:p>
          <a:p>
            <a:pPr lvl="2"/>
            <a:r>
              <a:rPr lang="en-US" altLang="zh-CN" dirty="0"/>
              <a:t>825 USCs</a:t>
            </a:r>
          </a:p>
          <a:p>
            <a:pPr lvl="2"/>
            <a:r>
              <a:rPr lang="en-US" altLang="zh-CN" dirty="0"/>
              <a:t>169 non-USC</a:t>
            </a:r>
          </a:p>
          <a:p>
            <a:r>
              <a:rPr lang="en-US" altLang="zh-CN" dirty="0"/>
              <a:t>Effectiveness</a:t>
            </a:r>
          </a:p>
          <a:p>
            <a:pPr lvl="1"/>
            <a:r>
              <a:rPr lang="en-US" altLang="zh-CN" dirty="0"/>
              <a:t>No FP</a:t>
            </a:r>
          </a:p>
          <a:p>
            <a:pPr lvl="1"/>
            <a:r>
              <a:rPr lang="en-US" altLang="zh-CN" dirty="0"/>
              <a:t>Misses only 13/825, FNR=1.3%</a:t>
            </a:r>
          </a:p>
          <a:p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0.76s average; 83.6% &lt; 1s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D30A6-8A6C-4060-ACD2-E0617F34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277" y="3197471"/>
            <a:ext cx="4567552" cy="32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BBEE9-38B7-4D62-A146-85CBDB8C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30CBB-B40D-49D9-B446-A8ECCDB4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4851"/>
          </a:xfrm>
        </p:spPr>
        <p:txBody>
          <a:bodyPr>
            <a:normAutofit/>
          </a:bodyPr>
          <a:lstStyle/>
          <a:p>
            <a:r>
              <a:rPr lang="en-US" altLang="zh-CN" dirty="0"/>
              <a:t>1. Popularity and Value Over Time 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popularity, total value, changed over time</a:t>
            </a:r>
            <a:endParaRPr lang="en-US" altLang="zh-CN" dirty="0"/>
          </a:p>
          <a:p>
            <a:pPr lvl="1"/>
            <a:r>
              <a:rPr lang="en-US" altLang="zh-CN" dirty="0"/>
              <a:t>Extract USCs, collect deploy and total value</a:t>
            </a:r>
          </a:p>
          <a:p>
            <a:pPr lvl="1"/>
            <a:r>
              <a:rPr lang="en-US" altLang="zh-CN" dirty="0"/>
              <a:t>Limitations: rely on source code; FN</a:t>
            </a:r>
          </a:p>
          <a:p>
            <a:r>
              <a:rPr lang="en-US" altLang="zh-CN" dirty="0"/>
              <a:t>2. USC Behaviors and Design Patterns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characterize</a:t>
            </a:r>
            <a:r>
              <a:rPr lang="en-US" altLang="zh-CN" dirty="0"/>
              <a:t> , how </a:t>
            </a:r>
            <a:r>
              <a:rPr lang="en-US" altLang="zh-CN" dirty="0">
                <a:solidFill>
                  <a:srgbClr val="FF0000"/>
                </a:solidFill>
              </a:rPr>
              <a:t>implemented</a:t>
            </a:r>
            <a:r>
              <a:rPr lang="en-US" altLang="zh-CN" dirty="0"/>
              <a:t>, unique </a:t>
            </a:r>
            <a:r>
              <a:rPr lang="en-US" altLang="zh-CN" dirty="0">
                <a:solidFill>
                  <a:srgbClr val="FF0000"/>
                </a:solidFill>
              </a:rPr>
              <a:t>behaviors and design patterns</a:t>
            </a:r>
          </a:p>
          <a:p>
            <a:pPr lvl="1"/>
            <a:r>
              <a:rPr lang="en-US" altLang="zh-CN" dirty="0"/>
              <a:t>Distill higher-level design pattern by combing multiple extracted features</a:t>
            </a:r>
          </a:p>
          <a:p>
            <a:pPr lvl="1"/>
            <a:r>
              <a:rPr lang="en-US" altLang="zh-CN" dirty="0"/>
              <a:t>Limitations: developed from samples, may not be exhaustive</a:t>
            </a:r>
          </a:p>
          <a:p>
            <a:r>
              <a:rPr lang="en-US" altLang="zh-CN" dirty="0"/>
              <a:t>3. Security Risks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security and safety issues 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impact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Run security analyzer in USCHUNT</a:t>
            </a:r>
          </a:p>
          <a:p>
            <a:pPr lvl="1"/>
            <a:r>
              <a:rPr lang="en-US" altLang="zh-CN" dirty="0"/>
              <a:t>Limitations: compilation errors; some issues rarely found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86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75C53F-F998-4634-A545-533EEB40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19" y="1442984"/>
            <a:ext cx="6152381" cy="48095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81145A-B5EB-48B9-B7B4-1A4A7637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Findings: 1. Importance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AB8ED3-CE39-4EE7-9324-A3F0DAA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36"/>
          <a:stretch/>
        </p:blipFill>
        <p:spPr>
          <a:xfrm>
            <a:off x="338529" y="2004503"/>
            <a:ext cx="6257143" cy="3917098"/>
          </a:xfrm>
        </p:spPr>
      </p:pic>
    </p:spTree>
    <p:extLst>
      <p:ext uri="{BB962C8B-B14F-4D97-AF65-F5344CB8AC3E}">
        <p14:creationId xmlns:p14="http://schemas.microsoft.com/office/powerpoint/2010/main" val="226640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8F6D-39C3-4790-90F6-0E83EC6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Findings: 1. Importance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FE845D-6417-4409-ACEE-1C30C47E8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190" y="2172722"/>
            <a:ext cx="5047619" cy="3657143"/>
          </a:xfrm>
        </p:spPr>
      </p:pic>
    </p:spTree>
    <p:extLst>
      <p:ext uri="{BB962C8B-B14F-4D97-AF65-F5344CB8AC3E}">
        <p14:creationId xmlns:p14="http://schemas.microsoft.com/office/powerpoint/2010/main" val="156178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CE098C-55BE-4A00-B752-DDCF97A4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565" y="501857"/>
            <a:ext cx="9770870" cy="614686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7F2B711-83E0-461A-BC6B-D98E51A9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2" y="-32474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Study Findings: 2. Patterns and Behaviors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403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DC4C-E20E-49F6-97FC-BA13E9CC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Findings: 2. Patterns and Behaviors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83BBA1-1A91-459C-AB4F-762B5E2DD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381" y="2039389"/>
            <a:ext cx="8295238" cy="3923809"/>
          </a:xfrm>
        </p:spPr>
      </p:pic>
    </p:spTree>
    <p:extLst>
      <p:ext uri="{BB962C8B-B14F-4D97-AF65-F5344CB8AC3E}">
        <p14:creationId xmlns:p14="http://schemas.microsoft.com/office/powerpoint/2010/main" val="191467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50E9C-6672-492C-95E4-F80C3F9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Findings: 3. Security and Safety Issues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26A31B-0C11-422D-853C-CA0CA6595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7147"/>
            <a:ext cx="10515600" cy="3608293"/>
          </a:xfrm>
        </p:spPr>
      </p:pic>
    </p:spTree>
    <p:extLst>
      <p:ext uri="{BB962C8B-B14F-4D97-AF65-F5344CB8AC3E}">
        <p14:creationId xmlns:p14="http://schemas.microsoft.com/office/powerpoint/2010/main" val="328707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2DB36-AFFE-431C-BA09-A4BF51BB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48122D-1058-4849-A682-35231F5FA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18" y="1690905"/>
            <a:ext cx="4723809" cy="34761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67C188-907C-47A5-9DC8-A006FD19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2" y="0"/>
            <a:ext cx="436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3BCB1-179B-486A-8236-BA4F5CF9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708CD5-B59E-4FBF-8436-8C22B8D0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33" y="1983015"/>
            <a:ext cx="5466667" cy="3523809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021B42C-6357-4D95-AB58-7870074B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85" y="2131100"/>
            <a:ext cx="5457143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F989A7-23EF-4AAB-B072-AADAFF2E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" y="105190"/>
            <a:ext cx="11152381" cy="6647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D5561F-ACEA-46C8-983F-C1E713541A5A}"/>
              </a:ext>
            </a:extLst>
          </p:cNvPr>
          <p:cNvSpPr/>
          <p:nvPr/>
        </p:nvSpPr>
        <p:spPr>
          <a:xfrm>
            <a:off x="9357645" y="0"/>
            <a:ext cx="2834355" cy="140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0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DC299-A7CA-44DC-87C2-90222E05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directions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38F67AF-ED46-4740-A78B-E04424D1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4054" cy="4351338"/>
          </a:xfrm>
        </p:spPr>
        <p:txBody>
          <a:bodyPr/>
          <a:lstStyle/>
          <a:p>
            <a:r>
              <a:rPr lang="en-US" altLang="zh-CN" dirty="0"/>
              <a:t>Cross-contract analysis with multiple logic contracts</a:t>
            </a:r>
          </a:p>
          <a:p>
            <a:r>
              <a:rPr lang="en-US" altLang="zh-CN" dirty="0"/>
              <a:t>Closed-source contracts / different compiler</a:t>
            </a:r>
          </a:p>
          <a:p>
            <a:r>
              <a:rPr lang="en-US" altLang="zh-CN" dirty="0"/>
              <a:t>Differential fuzzing between multiple logic versions</a:t>
            </a:r>
          </a:p>
          <a:p>
            <a:pPr lvl="1"/>
            <a:r>
              <a:rPr lang="en-US" altLang="zh-CN" dirty="0"/>
              <a:t>Compound token distribution bug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538E076-1C89-4982-90DC-8AF0431C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07" y="210470"/>
            <a:ext cx="4378093" cy="57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8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10CFA3-9295-4AB7-AB95-531D9A53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21" y="1186054"/>
            <a:ext cx="9304762" cy="32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4D84BA-8845-41FF-92AC-7149F2CCFAE9}"/>
              </a:ext>
            </a:extLst>
          </p:cNvPr>
          <p:cNvSpPr txBox="1"/>
          <p:nvPr/>
        </p:nvSpPr>
        <p:spPr>
          <a:xfrm>
            <a:off x="2228224" y="5059109"/>
            <a:ext cx="831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6th Workshop on Trusted Smart Contracts (WSTC22)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525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C9B5E-99AE-47E6-9D86-FFD1B083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364"/>
            <a:ext cx="10515600" cy="5576599"/>
          </a:xfrm>
        </p:spPr>
        <p:txBody>
          <a:bodyPr/>
          <a:lstStyle/>
          <a:p>
            <a:r>
              <a:rPr lang="en-US" altLang="zh-CN" dirty="0"/>
              <a:t>How?!</a:t>
            </a:r>
          </a:p>
          <a:p>
            <a:pPr lvl="1"/>
            <a:r>
              <a:rPr lang="en-US" altLang="zh-CN" dirty="0"/>
              <a:t>6 upgradability patterns</a:t>
            </a:r>
          </a:p>
          <a:p>
            <a:pPr lvl="1"/>
            <a:r>
              <a:rPr lang="en-US" altLang="zh-CN" dirty="0"/>
              <a:t>Measurement framework</a:t>
            </a:r>
          </a:p>
          <a:p>
            <a:pPr lvl="1"/>
            <a:r>
              <a:rPr lang="en-US" altLang="zh-CN" dirty="0"/>
              <a:t>8225/1.4m is proxy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Who is responsible?</a:t>
            </a:r>
          </a:p>
          <a:p>
            <a:pPr lvl="1"/>
            <a:r>
              <a:rPr lang="en-US" altLang="zh-CN" dirty="0"/>
              <a:t>50% EOA</a:t>
            </a:r>
          </a:p>
          <a:p>
            <a:pPr lvl="1"/>
            <a:r>
              <a:rPr lang="en-US" altLang="zh-CN" dirty="0"/>
              <a:t>14% multi-sig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DD66D2-B995-411A-BEB4-339C42E7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2" y="138545"/>
            <a:ext cx="6304029" cy="33670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0D177B-485E-44A1-9E70-969C9200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06" y="4105449"/>
            <a:ext cx="1016190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56B06-EEEC-4E42-BA74-3D03F9A9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64EC1E-6CDB-4668-9AA3-FE44FC6A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180" y="1825625"/>
            <a:ext cx="7593639" cy="4351338"/>
          </a:xfrm>
        </p:spPr>
      </p:pic>
    </p:spTree>
    <p:extLst>
      <p:ext uri="{BB962C8B-B14F-4D97-AF65-F5344CB8AC3E}">
        <p14:creationId xmlns:p14="http://schemas.microsoft.com/office/powerpoint/2010/main" val="29054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8150-E1BD-4F3D-A0A7-4C081244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96F893-1D86-46E9-BB1E-298E41DBB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392" y="1825625"/>
            <a:ext cx="9619215" cy="4351338"/>
          </a:xfrm>
        </p:spPr>
      </p:pic>
    </p:spTree>
    <p:extLst>
      <p:ext uri="{BB962C8B-B14F-4D97-AF65-F5344CB8AC3E}">
        <p14:creationId xmlns:p14="http://schemas.microsoft.com/office/powerpoint/2010/main" val="1675954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6948A-3B8C-43F7-8A2D-985E7F7F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0B7200-CE20-4FB7-8D2F-BBFCAA9F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38" y="2591770"/>
            <a:ext cx="10009524" cy="2819048"/>
          </a:xfrm>
        </p:spPr>
      </p:pic>
    </p:spTree>
    <p:extLst>
      <p:ext uri="{BB962C8B-B14F-4D97-AF65-F5344CB8AC3E}">
        <p14:creationId xmlns:p14="http://schemas.microsoft.com/office/powerpoint/2010/main" val="306363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7D27-B3EA-478C-A6EB-6D1D8626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4AE05-669D-4BC8-92CB-452945F5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Rely on dynamic transaction traces:</a:t>
            </a:r>
          </a:p>
          <a:p>
            <a:pPr lvl="1"/>
            <a:r>
              <a:rPr lang="en-US" altLang="zh-CN" dirty="0"/>
              <a:t>Not working if not deployed / has few transactions</a:t>
            </a:r>
          </a:p>
          <a:p>
            <a:endParaRPr lang="en-US" altLang="zh-CN" dirty="0"/>
          </a:p>
          <a:p>
            <a:r>
              <a:rPr lang="en-US" altLang="zh-CN" dirty="0"/>
              <a:t>Who has admin rights to perform an upgrade?</a:t>
            </a:r>
          </a:p>
          <a:p>
            <a:pPr lvl="1"/>
            <a:r>
              <a:rPr lang="en-US" altLang="zh-CN" dirty="0"/>
              <a:t>vs. 3 research questions, fine-grained view of real-world USCs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Different ways to avoid function selector clashes, including uncommon non-proxy ways</a:t>
            </a:r>
          </a:p>
          <a:p>
            <a:pPr lvl="1"/>
            <a:r>
              <a:rPr lang="en-US" altLang="zh-CN" dirty="0"/>
              <a:t>vs. focusing on </a:t>
            </a:r>
            <a:r>
              <a:rPr lang="en-US" altLang="zh-CN" dirty="0" err="1"/>
              <a:t>delegatecall</a:t>
            </a:r>
            <a:r>
              <a:rPr lang="en-US" altLang="zh-CN" dirty="0"/>
              <a:t>-based patterns, build taxonomy systematically</a:t>
            </a:r>
          </a:p>
        </p:txBody>
      </p:sp>
    </p:spTree>
    <p:extLst>
      <p:ext uri="{BB962C8B-B14F-4D97-AF65-F5344CB8AC3E}">
        <p14:creationId xmlns:p14="http://schemas.microsoft.com/office/powerpoint/2010/main" val="292435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F59C73-83BF-4B56-B853-6418A340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24238"/>
            <a:ext cx="11171428" cy="68095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8F148E-131C-4752-B142-DF570C1FF20F}"/>
              </a:ext>
            </a:extLst>
          </p:cNvPr>
          <p:cNvSpPr/>
          <p:nvPr/>
        </p:nvSpPr>
        <p:spPr>
          <a:xfrm>
            <a:off x="9357645" y="0"/>
            <a:ext cx="2834355" cy="140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5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99FB-4AAE-49D8-95BC-5B7AFCF8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8381C4-0C96-4A8B-9468-23D64EB1D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122" y="1991898"/>
            <a:ext cx="4133333" cy="393333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0D3FA0-8A55-42C8-8C1F-B40FC226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648" y="2395881"/>
            <a:ext cx="5456152" cy="3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BBEE9-38B7-4D62-A146-85CBDB8C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30CBB-B40D-49D9-B446-A8ECCDB4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4851"/>
          </a:xfrm>
        </p:spPr>
        <p:txBody>
          <a:bodyPr>
            <a:normAutofit/>
          </a:bodyPr>
          <a:lstStyle/>
          <a:p>
            <a:r>
              <a:rPr lang="en-US" altLang="zh-CN" dirty="0"/>
              <a:t>1. Popularity and Value Over Time </a:t>
            </a:r>
          </a:p>
          <a:p>
            <a:pPr lvl="1"/>
            <a:r>
              <a:rPr lang="en-US" altLang="zh-CN" dirty="0"/>
              <a:t>What is the </a:t>
            </a:r>
            <a:r>
              <a:rPr lang="en-US" altLang="zh-CN" dirty="0">
                <a:solidFill>
                  <a:srgbClr val="FF0000"/>
                </a:solidFill>
              </a:rPr>
              <a:t>popularity</a:t>
            </a:r>
            <a:r>
              <a:rPr lang="en-US" altLang="zh-CN" dirty="0"/>
              <a:t> of upgradeable proxy contracts? </a:t>
            </a:r>
          </a:p>
          <a:p>
            <a:pPr lvl="1"/>
            <a:r>
              <a:rPr lang="en-US" altLang="zh-CN" dirty="0"/>
              <a:t>How much </a:t>
            </a:r>
            <a:r>
              <a:rPr lang="en-US" altLang="zh-CN" dirty="0">
                <a:solidFill>
                  <a:srgbClr val="FF0000"/>
                </a:solidFill>
              </a:rPr>
              <a:t>total value </a:t>
            </a:r>
            <a:r>
              <a:rPr lang="en-US" altLang="zh-CN" dirty="0"/>
              <a:t>is held by upgradeable proxies? </a:t>
            </a:r>
          </a:p>
          <a:p>
            <a:pPr lvl="1"/>
            <a:r>
              <a:rPr lang="en-US" altLang="zh-CN" dirty="0"/>
              <a:t>How have these </a:t>
            </a:r>
            <a:r>
              <a:rPr lang="en-US" altLang="zh-CN" dirty="0">
                <a:solidFill>
                  <a:srgbClr val="FF0000"/>
                </a:solidFill>
              </a:rPr>
              <a:t>changed over time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2. USC Behaviors and Design Patterns</a:t>
            </a:r>
          </a:p>
          <a:p>
            <a:pPr lvl="1"/>
            <a:r>
              <a:rPr lang="en-US" altLang="zh-CN" dirty="0"/>
              <a:t>How can we </a:t>
            </a:r>
            <a:r>
              <a:rPr lang="en-US" altLang="zh-CN" dirty="0">
                <a:solidFill>
                  <a:srgbClr val="FF0000"/>
                </a:solidFill>
              </a:rPr>
              <a:t>characterize</a:t>
            </a:r>
            <a:r>
              <a:rPr lang="en-US" altLang="zh-CN" dirty="0"/>
              <a:t> the uniqueness of USCs in the real world? </a:t>
            </a:r>
          </a:p>
          <a:p>
            <a:pPr lvl="1"/>
            <a:r>
              <a:rPr lang="en-US" altLang="zh-CN" dirty="0"/>
              <a:t>How are USCs </a:t>
            </a:r>
            <a:r>
              <a:rPr lang="en-US" altLang="zh-CN" dirty="0">
                <a:solidFill>
                  <a:srgbClr val="FF0000"/>
                </a:solidFill>
              </a:rPr>
              <a:t>implemented</a:t>
            </a:r>
            <a:r>
              <a:rPr lang="en-US" altLang="zh-CN" dirty="0"/>
              <a:t>? </a:t>
            </a:r>
          </a:p>
          <a:p>
            <a:pPr lvl="1"/>
            <a:r>
              <a:rPr lang="en-US" altLang="zh-CN" dirty="0"/>
              <a:t>What are the unique </a:t>
            </a:r>
            <a:r>
              <a:rPr lang="en-US" altLang="zh-CN" dirty="0">
                <a:solidFill>
                  <a:srgbClr val="FF0000"/>
                </a:solidFill>
              </a:rPr>
              <a:t>behaviors and design patterns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3. Security Risks </a:t>
            </a:r>
          </a:p>
          <a:p>
            <a:pPr lvl="1"/>
            <a:r>
              <a:rPr lang="en-US" altLang="zh-CN" dirty="0"/>
              <a:t>What are the </a:t>
            </a:r>
            <a:r>
              <a:rPr lang="en-US" altLang="zh-CN" dirty="0">
                <a:solidFill>
                  <a:srgbClr val="FF0000"/>
                </a:solidFill>
              </a:rPr>
              <a:t>security and safety issues </a:t>
            </a:r>
            <a:r>
              <a:rPr lang="en-US" altLang="zh-CN" dirty="0"/>
              <a:t>associated with USCs? </a:t>
            </a:r>
          </a:p>
          <a:p>
            <a:pPr lvl="1"/>
            <a:r>
              <a:rPr lang="en-US" altLang="zh-CN" dirty="0"/>
              <a:t>What is the possible </a:t>
            </a:r>
            <a:r>
              <a:rPr lang="en-US" altLang="zh-CN" dirty="0">
                <a:solidFill>
                  <a:srgbClr val="FF0000"/>
                </a:solidFill>
              </a:rPr>
              <a:t>impact</a:t>
            </a:r>
            <a:r>
              <a:rPr lang="en-US" altLang="zh-CN" dirty="0"/>
              <a:t> of each issue?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4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6468-2496-42D3-AF81-AA017CC4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USC Taxonomy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2F7C23-5886-47C1-992D-56AD8262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75" y="1690688"/>
            <a:ext cx="6304762" cy="9047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F9B542-75A9-4BE2-8379-9EACD194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64" y="2708029"/>
            <a:ext cx="6657143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5874A7-958A-48C4-9243-E97B75F2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972" y="261744"/>
            <a:ext cx="6822057" cy="6489433"/>
          </a:xfrm>
        </p:spPr>
      </p:pic>
    </p:spTree>
    <p:extLst>
      <p:ext uri="{BB962C8B-B14F-4D97-AF65-F5344CB8AC3E}">
        <p14:creationId xmlns:p14="http://schemas.microsoft.com/office/powerpoint/2010/main" val="23236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C15C4-002E-4FA4-9357-AB4E859A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USC Taxonomy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0FCF22-32CE-43D6-B792-9B7FE43A4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43" y="1825625"/>
            <a:ext cx="7709513" cy="4351338"/>
          </a:xfrm>
        </p:spPr>
      </p:pic>
    </p:spTree>
    <p:extLst>
      <p:ext uri="{BB962C8B-B14F-4D97-AF65-F5344CB8AC3E}">
        <p14:creationId xmlns:p14="http://schemas.microsoft.com/office/powerpoint/2010/main" val="14093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AA112-12A8-4000-9C83-2A373BFC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USCHUNT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7D8952-534D-493C-9397-F9A2E3B9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991" y="1825625"/>
            <a:ext cx="9472018" cy="4351338"/>
          </a:xfrm>
        </p:spPr>
      </p:pic>
    </p:spTree>
    <p:extLst>
      <p:ext uri="{BB962C8B-B14F-4D97-AF65-F5344CB8AC3E}">
        <p14:creationId xmlns:p14="http://schemas.microsoft.com/office/powerpoint/2010/main" val="73997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431</Words>
  <Application>Microsoft Office PowerPoint</Application>
  <PresentationFormat>宽屏</PresentationFormat>
  <Paragraphs>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Background</vt:lpstr>
      <vt:lpstr>Research Questions</vt:lpstr>
      <vt:lpstr>USC Taxonomy</vt:lpstr>
      <vt:lpstr>PowerPoint 演示文稿</vt:lpstr>
      <vt:lpstr>USC Taxonomy</vt:lpstr>
      <vt:lpstr>USCHUNT</vt:lpstr>
      <vt:lpstr>USCHUNT</vt:lpstr>
      <vt:lpstr>Evaluation of USCHUNT</vt:lpstr>
      <vt:lpstr>Study Methodology</vt:lpstr>
      <vt:lpstr>Study Findings: 1. Importance</vt:lpstr>
      <vt:lpstr>Study Findings: 1. Importance</vt:lpstr>
      <vt:lpstr>Study Findings: 2. Patterns and Behaviors</vt:lpstr>
      <vt:lpstr>Study Findings: 2. Patterns and Behaviors</vt:lpstr>
      <vt:lpstr>Study Findings: 3. Security and Safety Issues</vt:lpstr>
      <vt:lpstr>PowerPoint 演示文稿</vt:lpstr>
      <vt:lpstr>PowerPoint 演示文稿</vt:lpstr>
      <vt:lpstr>Future directions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Chen</dc:creator>
  <cp:lastModifiedBy>Yuan Chen</cp:lastModifiedBy>
  <cp:revision>9</cp:revision>
  <dcterms:created xsi:type="dcterms:W3CDTF">2023-05-07T08:11:00Z</dcterms:created>
  <dcterms:modified xsi:type="dcterms:W3CDTF">2023-05-07T09:23:24Z</dcterms:modified>
</cp:coreProperties>
</file>