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358" r:id="rId3"/>
    <p:sldId id="360" r:id="rId4"/>
    <p:sldId id="369" r:id="rId5"/>
    <p:sldId id="359" r:id="rId6"/>
    <p:sldId id="367" r:id="rId7"/>
    <p:sldId id="368" r:id="rId8"/>
    <p:sldId id="371" r:id="rId9"/>
    <p:sldId id="372" r:id="rId10"/>
    <p:sldId id="373" r:id="rId11"/>
    <p:sldId id="374" r:id="rId12"/>
    <p:sldId id="375" r:id="rId13"/>
    <p:sldId id="376" r:id="rId14"/>
    <p:sldId id="377" r:id="rId15"/>
    <p:sldId id="37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D7AE5DD-CE90-4258-8775-3C92C1C33738}">
          <p14:sldIdLst>
            <p14:sldId id="256"/>
            <p14:sldId id="358"/>
            <p14:sldId id="360"/>
            <p14:sldId id="369"/>
            <p14:sldId id="359"/>
            <p14:sldId id="367"/>
            <p14:sldId id="368"/>
            <p14:sldId id="371"/>
            <p14:sldId id="372"/>
            <p14:sldId id="373"/>
            <p14:sldId id="374"/>
            <p14:sldId id="375"/>
            <p14:sldId id="376"/>
            <p14:sldId id="377"/>
            <p14:sldId id="378"/>
          </p14:sldIdLst>
        </p14:section>
        <p14:section name="Background" id="{86331D5A-9180-4D59-8AAB-BE94A492DC78}">
          <p14:sldIdLst/>
        </p14:section>
        <p14:section name="Preliminaries" id="{35E2BE22-AB50-4EF1-9456-37DBC515AF5E}">
          <p14:sldIdLst/>
        </p14:section>
        <p14:section name="Methodology" id="{52CF0782-26F4-8A4B-B25E-01067BF18507}">
          <p14:sldIdLst/>
        </p14:section>
        <p14:section name="Experiment: Sentiment Analysis" id="{65484B74-2802-3E4B-8B6C-6A17C8FDCC32}">
          <p14:sldIdLst/>
        </p14:section>
        <p14:section name="Further Analysis" id="{939385AC-A5F6-7944-8D2B-15B3CBCDDAC7}">
          <p14:sldIdLst/>
        </p14:section>
        <p14:section name="Conclusion" id="{C90D7FB1-8209-F84D-B1F2-931D272F5A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E00"/>
    <a:srgbClr val="FBBC53"/>
    <a:srgbClr val="EE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snapToObjects="1">
      <p:cViewPr varScale="1">
        <p:scale>
          <a:sx n="91" d="100"/>
          <a:sy n="91" d="100"/>
        </p:scale>
        <p:origin x="76" y="1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85CAE-7A3A-41D4-A8AA-0CE5EA21E16B}" type="datetimeFigureOut">
              <a:rPr lang="zh-CN" altLang="en-US" smtClean="0"/>
              <a:t>2023/6/4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391EA-BA17-45E3-A8D1-03C17A99A566}" type="slidenum">
              <a:rPr lang="zh-CN" altLang="en-US" smtClean="0"/>
              <a:t>‹#›</a:t>
            </a:fld>
            <a:endParaRPr lang="zh-CN" altLang="en-US"/>
          </a:p>
        </p:txBody>
      </p:sp>
    </p:spTree>
    <p:extLst>
      <p:ext uri="{BB962C8B-B14F-4D97-AF65-F5344CB8AC3E}">
        <p14:creationId xmlns:p14="http://schemas.microsoft.com/office/powerpoint/2010/main" val="6061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1</a:t>
            </a:fld>
            <a:endParaRPr lang="zh-CN" altLang="en-US"/>
          </a:p>
        </p:txBody>
      </p:sp>
    </p:spTree>
    <p:extLst>
      <p:ext uri="{BB962C8B-B14F-4D97-AF65-F5344CB8AC3E}">
        <p14:creationId xmlns:p14="http://schemas.microsoft.com/office/powerpoint/2010/main" val="906009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10</a:t>
            </a:fld>
            <a:endParaRPr lang="zh-CN" altLang="en-US"/>
          </a:p>
        </p:txBody>
      </p:sp>
    </p:spTree>
    <p:extLst>
      <p:ext uri="{BB962C8B-B14F-4D97-AF65-F5344CB8AC3E}">
        <p14:creationId xmlns:p14="http://schemas.microsoft.com/office/powerpoint/2010/main" val="378333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11</a:t>
            </a:fld>
            <a:endParaRPr lang="zh-CN" altLang="en-US"/>
          </a:p>
        </p:txBody>
      </p:sp>
    </p:spTree>
    <p:extLst>
      <p:ext uri="{BB962C8B-B14F-4D97-AF65-F5344CB8AC3E}">
        <p14:creationId xmlns:p14="http://schemas.microsoft.com/office/powerpoint/2010/main" val="337421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12</a:t>
            </a:fld>
            <a:endParaRPr lang="zh-CN" altLang="en-US"/>
          </a:p>
        </p:txBody>
      </p:sp>
    </p:spTree>
    <p:extLst>
      <p:ext uri="{BB962C8B-B14F-4D97-AF65-F5344CB8AC3E}">
        <p14:creationId xmlns:p14="http://schemas.microsoft.com/office/powerpoint/2010/main" val="403392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13</a:t>
            </a:fld>
            <a:endParaRPr lang="zh-CN" altLang="en-US"/>
          </a:p>
        </p:txBody>
      </p:sp>
    </p:spTree>
    <p:extLst>
      <p:ext uri="{BB962C8B-B14F-4D97-AF65-F5344CB8AC3E}">
        <p14:creationId xmlns:p14="http://schemas.microsoft.com/office/powerpoint/2010/main" val="88759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14</a:t>
            </a:fld>
            <a:endParaRPr lang="zh-CN" altLang="en-US"/>
          </a:p>
        </p:txBody>
      </p:sp>
    </p:spTree>
    <p:extLst>
      <p:ext uri="{BB962C8B-B14F-4D97-AF65-F5344CB8AC3E}">
        <p14:creationId xmlns:p14="http://schemas.microsoft.com/office/powerpoint/2010/main" val="3186385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2</a:t>
            </a:fld>
            <a:endParaRPr lang="zh-CN" altLang="en-US"/>
          </a:p>
        </p:txBody>
      </p:sp>
    </p:spTree>
    <p:extLst>
      <p:ext uri="{BB962C8B-B14F-4D97-AF65-F5344CB8AC3E}">
        <p14:creationId xmlns:p14="http://schemas.microsoft.com/office/powerpoint/2010/main" val="54770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3</a:t>
            </a:fld>
            <a:endParaRPr lang="zh-CN" altLang="en-US"/>
          </a:p>
        </p:txBody>
      </p:sp>
    </p:spTree>
    <p:extLst>
      <p:ext uri="{BB962C8B-B14F-4D97-AF65-F5344CB8AC3E}">
        <p14:creationId xmlns:p14="http://schemas.microsoft.com/office/powerpoint/2010/main" val="393717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4</a:t>
            </a:fld>
            <a:endParaRPr lang="zh-CN" altLang="en-US"/>
          </a:p>
        </p:txBody>
      </p:sp>
    </p:spTree>
    <p:extLst>
      <p:ext uri="{BB962C8B-B14F-4D97-AF65-F5344CB8AC3E}">
        <p14:creationId xmlns:p14="http://schemas.microsoft.com/office/powerpoint/2010/main" val="329397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5</a:t>
            </a:fld>
            <a:endParaRPr lang="zh-CN" altLang="en-US"/>
          </a:p>
        </p:txBody>
      </p:sp>
    </p:spTree>
    <p:extLst>
      <p:ext uri="{BB962C8B-B14F-4D97-AF65-F5344CB8AC3E}">
        <p14:creationId xmlns:p14="http://schemas.microsoft.com/office/powerpoint/2010/main" val="4099653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6</a:t>
            </a:fld>
            <a:endParaRPr lang="zh-CN" altLang="en-US"/>
          </a:p>
        </p:txBody>
      </p:sp>
    </p:spTree>
    <p:extLst>
      <p:ext uri="{BB962C8B-B14F-4D97-AF65-F5344CB8AC3E}">
        <p14:creationId xmlns:p14="http://schemas.microsoft.com/office/powerpoint/2010/main" val="325141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7</a:t>
            </a:fld>
            <a:endParaRPr lang="zh-CN" altLang="en-US"/>
          </a:p>
        </p:txBody>
      </p:sp>
    </p:spTree>
    <p:extLst>
      <p:ext uri="{BB962C8B-B14F-4D97-AF65-F5344CB8AC3E}">
        <p14:creationId xmlns:p14="http://schemas.microsoft.com/office/powerpoint/2010/main" val="3316860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8</a:t>
            </a:fld>
            <a:endParaRPr lang="zh-CN" altLang="en-US"/>
          </a:p>
        </p:txBody>
      </p:sp>
    </p:spTree>
    <p:extLst>
      <p:ext uri="{BB962C8B-B14F-4D97-AF65-F5344CB8AC3E}">
        <p14:creationId xmlns:p14="http://schemas.microsoft.com/office/powerpoint/2010/main" val="265314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6391EA-BA17-45E3-A8D1-03C17A99A566}" type="slidenum">
              <a:rPr lang="zh-CN" altLang="en-US" smtClean="0"/>
              <a:t>9</a:t>
            </a:fld>
            <a:endParaRPr lang="zh-CN" altLang="en-US"/>
          </a:p>
        </p:txBody>
      </p:sp>
    </p:spTree>
    <p:extLst>
      <p:ext uri="{BB962C8B-B14F-4D97-AF65-F5344CB8AC3E}">
        <p14:creationId xmlns:p14="http://schemas.microsoft.com/office/powerpoint/2010/main" val="15491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041CA-EB64-C54A-A9ED-22E0BA00118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4FC8505-2360-294F-826A-9C575EE61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2465173-0645-A447-8606-D6BB6DCE76DF}"/>
              </a:ext>
            </a:extLst>
          </p:cNvPr>
          <p:cNvSpPr>
            <a:spLocks noGrp="1"/>
          </p:cNvSpPr>
          <p:nvPr>
            <p:ph type="dt" sz="half" idx="10"/>
          </p:nvPr>
        </p:nvSpPr>
        <p:spPr/>
        <p:txBody>
          <a:bodyPr/>
          <a:lstStyle/>
          <a:p>
            <a:fld id="{4738B45A-A6DE-41BB-B920-0A75EECE37CB}" type="datetime1">
              <a:rPr kumimoji="1" lang="zh-CN" altLang="en-US" smtClean="0"/>
              <a:t>2023/6/4</a:t>
            </a:fld>
            <a:endParaRPr kumimoji="1" lang="zh-CN" altLang="en-US"/>
          </a:p>
        </p:txBody>
      </p:sp>
      <p:sp>
        <p:nvSpPr>
          <p:cNvPr id="5" name="页脚占位符 4">
            <a:extLst>
              <a:ext uri="{FF2B5EF4-FFF2-40B4-BE49-F238E27FC236}">
                <a16:creationId xmlns:a16="http://schemas.microsoft.com/office/drawing/2014/main" id="{D63E3735-1D38-A145-94B1-93E937564CF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9CA570-4FDF-414D-8B20-A9F76D2E2C10}"/>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181776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1D4C1-B8F9-5343-A821-03F5A998A53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51382A3-8C0D-324D-A43F-16C8AA2BF81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7CE6114-938E-5C40-9FEE-3A88AABCE2CC}"/>
              </a:ext>
            </a:extLst>
          </p:cNvPr>
          <p:cNvSpPr>
            <a:spLocks noGrp="1"/>
          </p:cNvSpPr>
          <p:nvPr>
            <p:ph type="dt" sz="half" idx="10"/>
          </p:nvPr>
        </p:nvSpPr>
        <p:spPr/>
        <p:txBody>
          <a:bodyPr/>
          <a:lstStyle/>
          <a:p>
            <a:fld id="{D4ABA593-621A-42C7-B6CE-07082678F1FF}" type="datetime1">
              <a:rPr kumimoji="1" lang="zh-CN" altLang="en-US" smtClean="0"/>
              <a:t>2023/6/4</a:t>
            </a:fld>
            <a:endParaRPr kumimoji="1" lang="zh-CN" altLang="en-US"/>
          </a:p>
        </p:txBody>
      </p:sp>
      <p:sp>
        <p:nvSpPr>
          <p:cNvPr id="5" name="页脚占位符 4">
            <a:extLst>
              <a:ext uri="{FF2B5EF4-FFF2-40B4-BE49-F238E27FC236}">
                <a16:creationId xmlns:a16="http://schemas.microsoft.com/office/drawing/2014/main" id="{6948BCC4-9C32-E041-A07D-3668993AD3B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068DAE-D189-A140-A389-DA6A7192B5E0}"/>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20091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F62FA0-B287-D64F-82BF-B8E1586B748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9C197AA-7440-C24C-AC68-B95563F13B9C}"/>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4DFADC4-CDC2-2C4D-8613-056A61E1E5E5}"/>
              </a:ext>
            </a:extLst>
          </p:cNvPr>
          <p:cNvSpPr>
            <a:spLocks noGrp="1"/>
          </p:cNvSpPr>
          <p:nvPr>
            <p:ph type="dt" sz="half" idx="10"/>
          </p:nvPr>
        </p:nvSpPr>
        <p:spPr/>
        <p:txBody>
          <a:bodyPr/>
          <a:lstStyle/>
          <a:p>
            <a:fld id="{E81DAA14-B74D-4BCF-9A7D-69425C7A10E0}" type="datetime1">
              <a:rPr kumimoji="1" lang="zh-CN" altLang="en-US" smtClean="0"/>
              <a:t>2023/6/4</a:t>
            </a:fld>
            <a:endParaRPr kumimoji="1" lang="zh-CN" altLang="en-US"/>
          </a:p>
        </p:txBody>
      </p:sp>
      <p:sp>
        <p:nvSpPr>
          <p:cNvPr id="5" name="页脚占位符 4">
            <a:extLst>
              <a:ext uri="{FF2B5EF4-FFF2-40B4-BE49-F238E27FC236}">
                <a16:creationId xmlns:a16="http://schemas.microsoft.com/office/drawing/2014/main" id="{B830838C-9322-0E42-8F72-1AB10324C0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1F88BA-8B60-824F-845D-DE6AE2839F84}"/>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181073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B5B1E-E033-AF4B-BEBE-CC39EE43BFC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5B278EB-C849-144F-9293-D888402ECD9D}"/>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9D2F638-E25B-184C-824E-8978AB1A9CF3}"/>
              </a:ext>
            </a:extLst>
          </p:cNvPr>
          <p:cNvSpPr>
            <a:spLocks noGrp="1"/>
          </p:cNvSpPr>
          <p:nvPr>
            <p:ph type="dt" sz="half" idx="10"/>
          </p:nvPr>
        </p:nvSpPr>
        <p:spPr/>
        <p:txBody>
          <a:bodyPr/>
          <a:lstStyle/>
          <a:p>
            <a:fld id="{F90A2D05-D64A-4421-AB99-5504FBC253F4}" type="datetime1">
              <a:rPr kumimoji="1" lang="zh-CN" altLang="en-US" smtClean="0"/>
              <a:t>2023/6/4</a:t>
            </a:fld>
            <a:endParaRPr kumimoji="1" lang="zh-CN" altLang="en-US"/>
          </a:p>
        </p:txBody>
      </p:sp>
      <p:sp>
        <p:nvSpPr>
          <p:cNvPr id="5" name="页脚占位符 4">
            <a:extLst>
              <a:ext uri="{FF2B5EF4-FFF2-40B4-BE49-F238E27FC236}">
                <a16:creationId xmlns:a16="http://schemas.microsoft.com/office/drawing/2014/main" id="{DDD115BA-1D1E-7C41-9C13-42C111D622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F5DB7DB-0B67-3547-9CC2-F04F3A5EE812}"/>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122339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802A3-A764-0544-9DC3-F6AD5B3329F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98DB3A9-C0ED-E04F-B2EA-A8A618B12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70A3CB7-0761-5347-99BE-F22ED4DE7422}"/>
              </a:ext>
            </a:extLst>
          </p:cNvPr>
          <p:cNvSpPr>
            <a:spLocks noGrp="1"/>
          </p:cNvSpPr>
          <p:nvPr>
            <p:ph type="dt" sz="half" idx="10"/>
          </p:nvPr>
        </p:nvSpPr>
        <p:spPr/>
        <p:txBody>
          <a:bodyPr/>
          <a:lstStyle/>
          <a:p>
            <a:fld id="{915244C5-BCC2-4269-AAE7-7C9CCC1D0DC2}" type="datetime1">
              <a:rPr kumimoji="1" lang="zh-CN" altLang="en-US" smtClean="0"/>
              <a:t>2023/6/4</a:t>
            </a:fld>
            <a:endParaRPr kumimoji="1" lang="zh-CN" altLang="en-US"/>
          </a:p>
        </p:txBody>
      </p:sp>
      <p:sp>
        <p:nvSpPr>
          <p:cNvPr id="5" name="页脚占位符 4">
            <a:extLst>
              <a:ext uri="{FF2B5EF4-FFF2-40B4-BE49-F238E27FC236}">
                <a16:creationId xmlns:a16="http://schemas.microsoft.com/office/drawing/2014/main" id="{08A9C3E7-B40B-794A-8727-832A55447B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2C5B7FF-9B3A-464E-A34E-A6FA141CB953}"/>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90137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BADB1-186D-E84E-9BE9-CFB873C7EFE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2B81930-25CB-1C43-ABFB-F89C538F6639}"/>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22A3E7C-C330-9843-B43D-8A5F91F0CAF0}"/>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D8ECB55-AA2B-3B49-BAC6-101BEE172AB8}"/>
              </a:ext>
            </a:extLst>
          </p:cNvPr>
          <p:cNvSpPr>
            <a:spLocks noGrp="1"/>
          </p:cNvSpPr>
          <p:nvPr>
            <p:ph type="dt" sz="half" idx="10"/>
          </p:nvPr>
        </p:nvSpPr>
        <p:spPr/>
        <p:txBody>
          <a:bodyPr/>
          <a:lstStyle/>
          <a:p>
            <a:fld id="{D6C1F67D-47AB-456E-B0B8-EA80C1A99829}" type="datetime1">
              <a:rPr kumimoji="1" lang="zh-CN" altLang="en-US" smtClean="0"/>
              <a:t>2023/6/4</a:t>
            </a:fld>
            <a:endParaRPr kumimoji="1" lang="zh-CN" altLang="en-US"/>
          </a:p>
        </p:txBody>
      </p:sp>
      <p:sp>
        <p:nvSpPr>
          <p:cNvPr id="6" name="页脚占位符 5">
            <a:extLst>
              <a:ext uri="{FF2B5EF4-FFF2-40B4-BE49-F238E27FC236}">
                <a16:creationId xmlns:a16="http://schemas.microsoft.com/office/drawing/2014/main" id="{88F1EA14-DD95-F346-A3A8-A584E7B1098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A80DFE7-752E-2249-AFD6-01D18EB4C8ED}"/>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429082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6436C-B04C-2A4A-AD84-2523104B9E4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E699692-6A1F-FB4C-9561-81111AA98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0A976D2-2B28-284E-AFCD-C251939BD7F6}"/>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CF27E23F-0674-0845-8222-FF046D045D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34940B8C-E6A5-D84C-8BF5-5C62EEFDD4E7}"/>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D79DF50E-44E7-EA42-B954-1D6F24CD1FBD}"/>
              </a:ext>
            </a:extLst>
          </p:cNvPr>
          <p:cNvSpPr>
            <a:spLocks noGrp="1"/>
          </p:cNvSpPr>
          <p:nvPr>
            <p:ph type="dt" sz="half" idx="10"/>
          </p:nvPr>
        </p:nvSpPr>
        <p:spPr/>
        <p:txBody>
          <a:bodyPr/>
          <a:lstStyle/>
          <a:p>
            <a:fld id="{AFEBDE9C-A26C-47D5-8100-6F8520322103}" type="datetime1">
              <a:rPr kumimoji="1" lang="zh-CN" altLang="en-US" smtClean="0"/>
              <a:t>2023/6/4</a:t>
            </a:fld>
            <a:endParaRPr kumimoji="1" lang="zh-CN" altLang="en-US"/>
          </a:p>
        </p:txBody>
      </p:sp>
      <p:sp>
        <p:nvSpPr>
          <p:cNvPr id="8" name="页脚占位符 7">
            <a:extLst>
              <a:ext uri="{FF2B5EF4-FFF2-40B4-BE49-F238E27FC236}">
                <a16:creationId xmlns:a16="http://schemas.microsoft.com/office/drawing/2014/main" id="{0F758F1E-439C-8B45-B67A-2D82722D713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890A625-76A1-314E-9A5D-CC7A7E680C92}"/>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241468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C8957-7142-BA48-9FBF-D5095683254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6C088A6-527F-C245-BBC0-4AA59C9C2FD9}"/>
              </a:ext>
            </a:extLst>
          </p:cNvPr>
          <p:cNvSpPr>
            <a:spLocks noGrp="1"/>
          </p:cNvSpPr>
          <p:nvPr>
            <p:ph type="dt" sz="half" idx="10"/>
          </p:nvPr>
        </p:nvSpPr>
        <p:spPr/>
        <p:txBody>
          <a:bodyPr/>
          <a:lstStyle/>
          <a:p>
            <a:fld id="{D7485F70-DCFA-4CF0-8607-8E8FD920AB2D}" type="datetime1">
              <a:rPr kumimoji="1" lang="zh-CN" altLang="en-US" smtClean="0"/>
              <a:t>2023/6/4</a:t>
            </a:fld>
            <a:endParaRPr kumimoji="1" lang="zh-CN" altLang="en-US"/>
          </a:p>
        </p:txBody>
      </p:sp>
      <p:sp>
        <p:nvSpPr>
          <p:cNvPr id="4" name="页脚占位符 3">
            <a:extLst>
              <a:ext uri="{FF2B5EF4-FFF2-40B4-BE49-F238E27FC236}">
                <a16:creationId xmlns:a16="http://schemas.microsoft.com/office/drawing/2014/main" id="{3D97CE5B-1572-714E-860A-4D30E62A2BF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80B58D3-4B46-6043-B26B-D1BCA7B717B0}"/>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380178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BBE0BA-AD1A-BD48-9AAF-D358CC04CBF1}"/>
              </a:ext>
            </a:extLst>
          </p:cNvPr>
          <p:cNvSpPr>
            <a:spLocks noGrp="1"/>
          </p:cNvSpPr>
          <p:nvPr>
            <p:ph type="dt" sz="half" idx="10"/>
          </p:nvPr>
        </p:nvSpPr>
        <p:spPr/>
        <p:txBody>
          <a:bodyPr/>
          <a:lstStyle/>
          <a:p>
            <a:fld id="{8554241F-C9B2-47DA-A0B7-E5DB750E794C}" type="datetime1">
              <a:rPr kumimoji="1" lang="zh-CN" altLang="en-US" smtClean="0"/>
              <a:t>2023/6/4</a:t>
            </a:fld>
            <a:endParaRPr kumimoji="1" lang="zh-CN" altLang="en-US"/>
          </a:p>
        </p:txBody>
      </p:sp>
      <p:sp>
        <p:nvSpPr>
          <p:cNvPr id="3" name="页脚占位符 2">
            <a:extLst>
              <a:ext uri="{FF2B5EF4-FFF2-40B4-BE49-F238E27FC236}">
                <a16:creationId xmlns:a16="http://schemas.microsoft.com/office/drawing/2014/main" id="{48E2094B-4B06-E24B-B75B-DE9D7E374FE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607BB5C-3A3B-D445-9CCF-F47C8437AFD3}"/>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152284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896D0-BD91-5B47-8133-9E2A317A7DE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D231AC1-926F-6340-8F94-42C38F4A1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AF898B4-FD2A-D746-9CCB-5D3490BCA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C1BEB954-AC40-8847-858A-ECC8D3910596}"/>
              </a:ext>
            </a:extLst>
          </p:cNvPr>
          <p:cNvSpPr>
            <a:spLocks noGrp="1"/>
          </p:cNvSpPr>
          <p:nvPr>
            <p:ph type="dt" sz="half" idx="10"/>
          </p:nvPr>
        </p:nvSpPr>
        <p:spPr/>
        <p:txBody>
          <a:bodyPr/>
          <a:lstStyle/>
          <a:p>
            <a:fld id="{89C87EC9-D943-41C0-8A72-93E656094E33}" type="datetime1">
              <a:rPr kumimoji="1" lang="zh-CN" altLang="en-US" smtClean="0"/>
              <a:t>2023/6/4</a:t>
            </a:fld>
            <a:endParaRPr kumimoji="1" lang="zh-CN" altLang="en-US"/>
          </a:p>
        </p:txBody>
      </p:sp>
      <p:sp>
        <p:nvSpPr>
          <p:cNvPr id="6" name="页脚占位符 5">
            <a:extLst>
              <a:ext uri="{FF2B5EF4-FFF2-40B4-BE49-F238E27FC236}">
                <a16:creationId xmlns:a16="http://schemas.microsoft.com/office/drawing/2014/main" id="{D422CA97-287F-2B43-85FD-A1BE898BA93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C938551-D7C9-AB45-B72F-658E1B034EB8}"/>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280439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F4ED3-2D41-1046-A447-264A12F1696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C788E9E-03EC-3C45-9692-C6FE04ED4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3987148-789E-A145-AEDC-742F9CA0F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79D6308-0BDB-EB49-9EB3-A266BD0295EC}"/>
              </a:ext>
            </a:extLst>
          </p:cNvPr>
          <p:cNvSpPr>
            <a:spLocks noGrp="1"/>
          </p:cNvSpPr>
          <p:nvPr>
            <p:ph type="dt" sz="half" idx="10"/>
          </p:nvPr>
        </p:nvSpPr>
        <p:spPr/>
        <p:txBody>
          <a:bodyPr/>
          <a:lstStyle/>
          <a:p>
            <a:fld id="{1E5D230B-8BEE-478F-9346-30B0F89BCEF6}" type="datetime1">
              <a:rPr kumimoji="1" lang="zh-CN" altLang="en-US" smtClean="0"/>
              <a:t>2023/6/4</a:t>
            </a:fld>
            <a:endParaRPr kumimoji="1" lang="zh-CN" altLang="en-US"/>
          </a:p>
        </p:txBody>
      </p:sp>
      <p:sp>
        <p:nvSpPr>
          <p:cNvPr id="6" name="页脚占位符 5">
            <a:extLst>
              <a:ext uri="{FF2B5EF4-FFF2-40B4-BE49-F238E27FC236}">
                <a16:creationId xmlns:a16="http://schemas.microsoft.com/office/drawing/2014/main" id="{25A1096F-B5E1-5241-9339-7A6636597F2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5C03D90-70BE-8043-B984-74AAFCE21D07}"/>
              </a:ext>
            </a:extLst>
          </p:cNvPr>
          <p:cNvSpPr>
            <a:spLocks noGrp="1"/>
          </p:cNvSpPr>
          <p:nvPr>
            <p:ph type="sldNum" sz="quarter" idx="12"/>
          </p:nvPr>
        </p:nvSpPr>
        <p:spPr/>
        <p:txBody>
          <a:body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23715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E98B66-356E-8D47-B84C-89EAA3D45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D64B371-A1A5-0F4C-9F4B-8121FDF533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E8995B-52E0-5043-B687-9DD92C1ED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D3089-AE58-4EF3-BB4E-A4B9E580F3D4}" type="datetime1">
              <a:rPr kumimoji="1" lang="zh-CN" altLang="en-US" smtClean="0"/>
              <a:t>2023/6/4</a:t>
            </a:fld>
            <a:endParaRPr kumimoji="1" lang="zh-CN" altLang="en-US"/>
          </a:p>
        </p:txBody>
      </p:sp>
      <p:sp>
        <p:nvSpPr>
          <p:cNvPr id="5" name="页脚占位符 4">
            <a:extLst>
              <a:ext uri="{FF2B5EF4-FFF2-40B4-BE49-F238E27FC236}">
                <a16:creationId xmlns:a16="http://schemas.microsoft.com/office/drawing/2014/main" id="{9CDF333D-3B35-4941-A4FC-4F87E930C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DABD7A7-DAFA-BA48-94C5-D915847C5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E37F2-1F69-A747-B276-7CCC19A0C558}" type="slidenum">
              <a:rPr kumimoji="1" lang="zh-CN" altLang="en-US" smtClean="0"/>
              <a:t>‹#›</a:t>
            </a:fld>
            <a:endParaRPr kumimoji="1" lang="zh-CN" altLang="en-US"/>
          </a:p>
        </p:txBody>
      </p:sp>
    </p:spTree>
    <p:extLst>
      <p:ext uri="{BB962C8B-B14F-4D97-AF65-F5344CB8AC3E}">
        <p14:creationId xmlns:p14="http://schemas.microsoft.com/office/powerpoint/2010/main" val="227407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2BB25-E6A8-C744-9B8F-00E20D03A9EE}"/>
              </a:ext>
            </a:extLst>
          </p:cNvPr>
          <p:cNvSpPr>
            <a:spLocks noGrp="1"/>
          </p:cNvSpPr>
          <p:nvPr>
            <p:ph type="ctrTitle"/>
          </p:nvPr>
        </p:nvSpPr>
        <p:spPr/>
        <p:txBody>
          <a:bodyPr/>
          <a:lstStyle/>
          <a:p>
            <a:endParaRPr kumimoji="1" lang="zh-CN" altLang="en-US"/>
          </a:p>
        </p:txBody>
      </p:sp>
      <p:pic>
        <p:nvPicPr>
          <p:cNvPr id="4" name="图片 3">
            <a:extLst>
              <a:ext uri="{FF2B5EF4-FFF2-40B4-BE49-F238E27FC236}">
                <a16:creationId xmlns:a16="http://schemas.microsoft.com/office/drawing/2014/main" id="{888F48E3-5920-D04E-93F7-F40DE442FC74}"/>
              </a:ext>
            </a:extLst>
          </p:cNvPr>
          <p:cNvPicPr>
            <a:picLocks noChangeAspect="1"/>
          </p:cNvPicPr>
          <p:nvPr/>
        </p:nvPicPr>
        <p:blipFill rotWithShape="1">
          <a:blip r:embed="rId3">
            <a:extLst>
              <a:ext uri="{28A0092B-C50C-407E-A947-70E740481C1C}">
                <a14:useLocalDpi xmlns:a14="http://schemas.microsoft.com/office/drawing/2010/main" val="0"/>
              </a:ext>
            </a:extLst>
          </a:blip>
          <a:srcRect t="20991" b="17708"/>
          <a:stretch/>
        </p:blipFill>
        <p:spPr>
          <a:xfrm>
            <a:off x="289185" y="72671"/>
            <a:ext cx="2279282" cy="924406"/>
          </a:xfrm>
          <a:prstGeom prst="rect">
            <a:avLst/>
          </a:prstGeom>
        </p:spPr>
      </p:pic>
      <p:sp>
        <p:nvSpPr>
          <p:cNvPr id="5" name="矩形 4">
            <a:extLst>
              <a:ext uri="{FF2B5EF4-FFF2-40B4-BE49-F238E27FC236}">
                <a16:creationId xmlns:a16="http://schemas.microsoft.com/office/drawing/2014/main" id="{814BDBC3-08F9-4C49-8CEA-6204F2A05353}"/>
              </a:ext>
            </a:extLst>
          </p:cNvPr>
          <p:cNvSpPr/>
          <p:nvPr/>
        </p:nvSpPr>
        <p:spPr>
          <a:xfrm>
            <a:off x="0" y="1082566"/>
            <a:ext cx="12192000" cy="3964459"/>
          </a:xfrm>
          <a:prstGeom prst="rect">
            <a:avLst/>
          </a:prstGeom>
          <a:solidFill>
            <a:schemeClr val="accent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err="1">
                <a:solidFill>
                  <a:schemeClr val="bg1">
                    <a:lumMod val="95000"/>
                  </a:schemeClr>
                </a:solidFill>
                <a:latin typeface="Calibri" charset="0"/>
                <a:ea typeface="Calibri" charset="0"/>
                <a:cs typeface="Calibri" charset="0"/>
              </a:rPr>
              <a:t>iQuery</a:t>
            </a:r>
            <a:r>
              <a:rPr lang="en-US" altLang="zh-CN" sz="4000" b="1" dirty="0">
                <a:solidFill>
                  <a:schemeClr val="bg1">
                    <a:lumMod val="95000"/>
                  </a:schemeClr>
                </a:solidFill>
                <a:latin typeface="Calibri" charset="0"/>
                <a:ea typeface="Calibri" charset="0"/>
                <a:cs typeface="Calibri" charset="0"/>
              </a:rPr>
              <a:t>: A Trustworthy and Scalable Blockchain</a:t>
            </a:r>
          </a:p>
          <a:p>
            <a:pPr algn="ctr"/>
            <a:r>
              <a:rPr lang="en-US" altLang="zh-CN" sz="4000" b="1" dirty="0">
                <a:solidFill>
                  <a:schemeClr val="bg1">
                    <a:lumMod val="95000"/>
                  </a:schemeClr>
                </a:solidFill>
                <a:latin typeface="Calibri" charset="0"/>
                <a:ea typeface="Calibri" charset="0"/>
                <a:cs typeface="Calibri" charset="0"/>
              </a:rPr>
              <a:t>Analytics Platform</a:t>
            </a:r>
          </a:p>
        </p:txBody>
      </p:sp>
      <p:sp>
        <p:nvSpPr>
          <p:cNvPr id="3" name="矩形 2">
            <a:extLst>
              <a:ext uri="{FF2B5EF4-FFF2-40B4-BE49-F238E27FC236}">
                <a16:creationId xmlns:a16="http://schemas.microsoft.com/office/drawing/2014/main" id="{BB3F9148-F5ED-4FAA-A275-F907A1CC6DB8}"/>
              </a:ext>
            </a:extLst>
          </p:cNvPr>
          <p:cNvSpPr/>
          <p:nvPr/>
        </p:nvSpPr>
        <p:spPr>
          <a:xfrm>
            <a:off x="289185" y="5273972"/>
            <a:ext cx="7837402" cy="923330"/>
          </a:xfrm>
          <a:prstGeom prst="rect">
            <a:avLst/>
          </a:prstGeom>
        </p:spPr>
        <p:txBody>
          <a:bodyPr wrap="none">
            <a:spAutoFit/>
          </a:bodyPr>
          <a:lstStyle/>
          <a:p>
            <a:r>
              <a:rPr lang="zh-CN" altLang="en-US" b="1" dirty="0"/>
              <a:t>发表：</a:t>
            </a:r>
            <a:r>
              <a:rPr lang="en-US" altLang="zh-CN" b="1" dirty="0"/>
              <a:t>IEEE Transactions on Dependable and Secure Computing</a:t>
            </a:r>
            <a:r>
              <a:rPr lang="zh-CN" altLang="en-US" b="1" dirty="0"/>
              <a:t>（</a:t>
            </a:r>
            <a:r>
              <a:rPr lang="en-US" altLang="zh-CN" b="1" dirty="0"/>
              <a:t>TDSC</a:t>
            </a:r>
            <a:r>
              <a:rPr lang="zh-CN" altLang="en-US" b="1" dirty="0"/>
              <a:t>）</a:t>
            </a:r>
            <a:endParaRPr lang="en-US" altLang="zh-CN" b="1" dirty="0"/>
          </a:p>
          <a:p>
            <a:r>
              <a:rPr lang="en-US" altLang="zh-CN" b="1" dirty="0"/>
              <a:t>2018</a:t>
            </a:r>
            <a:r>
              <a:rPr lang="zh-CN" altLang="en-US" b="1" dirty="0"/>
              <a:t>级博士 卢令令</a:t>
            </a:r>
            <a:endParaRPr lang="en-US" altLang="zh-CN" b="1" dirty="0"/>
          </a:p>
          <a:p>
            <a:r>
              <a:rPr lang="zh-CN" altLang="en-US" b="1" dirty="0"/>
              <a:t>研究方向：区块链</a:t>
            </a:r>
            <a:r>
              <a:rPr lang="en-US" altLang="zh-CN" b="1" dirty="0"/>
              <a:t>+</a:t>
            </a:r>
            <a:r>
              <a:rPr lang="zh-CN" altLang="en-US" b="1" dirty="0"/>
              <a:t>数据库、区块链可验证查询</a:t>
            </a:r>
          </a:p>
        </p:txBody>
      </p:sp>
    </p:spTree>
    <p:extLst>
      <p:ext uri="{BB962C8B-B14F-4D97-AF65-F5344CB8AC3E}">
        <p14:creationId xmlns:p14="http://schemas.microsoft.com/office/powerpoint/2010/main" val="204883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117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关键：设置合理的</a:t>
            </a:r>
            <a:r>
              <a:rPr kumimoji="1" lang="en-US" altLang="zh-CN" sz="3200" b="1" dirty="0">
                <a:latin typeface="Calibri" panose="020F0502020204030204" pitchFamily="34" charset="0"/>
                <a:cs typeface="Calibri" panose="020F0502020204030204" pitchFamily="34" charset="0"/>
              </a:rPr>
              <a:t>d</a:t>
            </a:r>
            <a:r>
              <a:rPr kumimoji="1" lang="zh-CN" altLang="en-US" sz="3200" b="1" dirty="0">
                <a:latin typeface="Calibri" panose="020F0502020204030204" pitchFamily="34" charset="0"/>
                <a:cs typeface="Calibri" panose="020F0502020204030204" pitchFamily="34" charset="0"/>
              </a:rPr>
              <a:t>和</a:t>
            </a:r>
            <a:r>
              <a:rPr kumimoji="1" lang="en-US" altLang="zh-CN" sz="3200" b="1" dirty="0">
                <a:latin typeface="Calibri" panose="020F0502020204030204" pitchFamily="34" charset="0"/>
                <a:cs typeface="Calibri" panose="020F0502020204030204" pitchFamily="34" charset="0"/>
              </a:rPr>
              <a:t>p</a:t>
            </a:r>
            <a:r>
              <a:rPr kumimoji="1" lang="zh-CN" altLang="en-US" sz="3200" b="1" dirty="0">
                <a:latin typeface="Calibri" panose="020F0502020204030204" pitchFamily="34" charset="0"/>
                <a:cs typeface="Calibri" panose="020F0502020204030204" pitchFamily="34" charset="0"/>
              </a:rPr>
              <a:t>，使得理性</a:t>
            </a:r>
            <a:r>
              <a:rPr kumimoji="1" lang="en-US" altLang="zh-CN" sz="3200" b="1" dirty="0">
                <a:latin typeface="Calibri" panose="020F0502020204030204" pitchFamily="34" charset="0"/>
                <a:cs typeface="Calibri" panose="020F0502020204030204" pitchFamily="34" charset="0"/>
              </a:rPr>
              <a:t>SP</a:t>
            </a:r>
            <a:r>
              <a:rPr kumimoji="1" lang="zh-CN" altLang="en-US" sz="3200" b="1" dirty="0">
                <a:latin typeface="Calibri" panose="020F0502020204030204" pitchFamily="34" charset="0"/>
                <a:cs typeface="Calibri" panose="020F0502020204030204" pitchFamily="34" charset="0"/>
              </a:rPr>
              <a:t>总会选择返回正确查询结果（最大化自己的效益），而不是合谋</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10</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4198393"/>
          </a:xfrm>
          <a:prstGeom prst="rect">
            <a:avLst/>
          </a:prstGeom>
          <a:ln w="57150">
            <a:solidFill>
              <a:schemeClr val="accent1">
                <a:lumMod val="60000"/>
                <a:lumOff val="40000"/>
              </a:schemeClr>
            </a:solidFill>
          </a:ln>
        </p:spPr>
        <p:txBody>
          <a:bodyPr wrap="square">
            <a:spAutoFit/>
          </a:bodyPr>
          <a:lstStyle/>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用户从池子（多个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）里面选择一个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用户使用第二意见智能合约，注册一个订单，将</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和</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两笔费用存入智能合约。</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选定的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利用智能合约接收该订单。把查询结果返回给用户。</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用户收到查询结果，</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使用智能合约付费</a:t>
            </a:r>
            <a:r>
              <a:rPr lang="en-US" altLang="zh-CN"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用户检查自己是否收到两个相同的查询结果，如果没有。用户继续重复步骤①。如果收到相同的查询结果，就利用智能合约将</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奖励</a:t>
            </a:r>
            <a:r>
              <a:rPr lang="en-US" altLang="zh-CN"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支付给查询结果相同的两个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988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latin typeface="Calibri" panose="020F0502020204030204" pitchFamily="34" charset="0"/>
                <a:cs typeface="Calibri" panose="020F0502020204030204" pitchFamily="34" charset="0"/>
              </a:rPr>
              <a:t>基于第二意见智能合约的可信查询机制如何防止不同类型的恶意</a:t>
            </a:r>
            <a:r>
              <a:rPr kumimoji="1" lang="en-US" altLang="zh-CN" sz="2800" b="1" dirty="0">
                <a:latin typeface="Calibri" panose="020F0502020204030204" pitchFamily="34" charset="0"/>
                <a:cs typeface="Calibri" panose="020F0502020204030204" pitchFamily="34" charset="0"/>
              </a:rPr>
              <a:t>SP</a:t>
            </a:r>
            <a:r>
              <a:rPr kumimoji="1" lang="zh-CN" altLang="en-US" sz="2800" b="1" dirty="0">
                <a:latin typeface="Calibri" panose="020F0502020204030204" pitchFamily="34" charset="0"/>
                <a:cs typeface="Calibri" panose="020F0502020204030204" pitchFamily="34" charset="0"/>
              </a:rPr>
              <a:t>？</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11</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4198393"/>
          </a:xfrm>
          <a:prstGeom prst="rect">
            <a:avLst/>
          </a:prstGeom>
          <a:ln w="57150">
            <a:solidFill>
              <a:schemeClr val="accent1">
                <a:lumMod val="60000"/>
                <a:lumOff val="40000"/>
              </a:schemeClr>
            </a:solidFill>
          </a:ln>
        </p:spPr>
        <p:txBody>
          <a:bodyPr wrap="square">
            <a:spAutoFit/>
          </a:bodyPr>
          <a:lstStyle/>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单个理性的恶意</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：根据前文博弈论的分析，</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诚实的效益大于作恶，因此理性的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会保持诚实。</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多个合谋的理性</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：某些</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之间会交换信息，看他们是否收到了相同的查询。一旦他们中的任何一个人收到请求，它可以知道其他串通的伙伴是否以前收到过相同的请求并欺骗了用户。如果其他串通的伙伴欺骗了用户，</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可以返回相同的查询结果来欺骗用户。</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775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latin typeface="Calibri" panose="020F0502020204030204" pitchFamily="34" charset="0"/>
                <a:cs typeface="Calibri" panose="020F0502020204030204" pitchFamily="34" charset="0"/>
              </a:rPr>
              <a:t>基于第二意见智能合约的可信查询机制如何防止不同类型的恶意</a:t>
            </a:r>
            <a:r>
              <a:rPr kumimoji="1" lang="en-US" altLang="zh-CN" sz="2800" b="1" dirty="0">
                <a:latin typeface="Calibri" panose="020F0502020204030204" pitchFamily="34" charset="0"/>
                <a:cs typeface="Calibri" panose="020F0502020204030204" pitchFamily="34" charset="0"/>
              </a:rPr>
              <a:t>SP</a:t>
            </a:r>
            <a:r>
              <a:rPr kumimoji="1" lang="zh-CN" altLang="en-US" sz="2800" b="1" dirty="0">
                <a:latin typeface="Calibri" panose="020F0502020204030204" pitchFamily="34" charset="0"/>
                <a:cs typeface="Calibri" panose="020F0502020204030204" pitchFamily="34" charset="0"/>
              </a:rPr>
              <a:t>？</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12</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5029390"/>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② 多个合谋的理性</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 </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：我们解释为什么这些串通者仍然不能损害用户的利益。用户选择下一个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的前提条件是，</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用户已经完成了第一个查询</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。因此，</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第一个</a:t>
            </a:r>
            <a:r>
              <a:rPr lang="en-US" altLang="zh-CN"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不知道下一个</a:t>
            </a:r>
            <a:r>
              <a:rPr lang="en-US" altLang="zh-CN"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是谁，如果它表现得不诚实，就有很大的风险失去奖励。</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更具体地说，如果用户选择了一个不与他们串通的第二个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，那么第一个串通者将失去奖励。第一个串通者只有在确定用户会选择一个与他们串通的下一个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时，才可以欺骗用户。然而，随机化的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选择方法加上无序的异步查询原语，使得第一个串通者不可能推断出用户将选择谁是下一个。因此，第一个串通者永远无法确定他是否能够通过串通欺骗用户。</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75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latin typeface="Calibri" panose="020F0502020204030204" pitchFamily="34" charset="0"/>
                <a:cs typeface="Calibri" panose="020F0502020204030204" pitchFamily="34" charset="0"/>
              </a:rPr>
              <a:t>基于第二意见智能合约的可信查询机制如何防止不同类型的恶意</a:t>
            </a:r>
            <a:r>
              <a:rPr kumimoji="1" lang="en-US" altLang="zh-CN" sz="2800" b="1" dirty="0">
                <a:latin typeface="Calibri" panose="020F0502020204030204" pitchFamily="34" charset="0"/>
                <a:cs typeface="Calibri" panose="020F0502020204030204" pitchFamily="34" charset="0"/>
              </a:rPr>
              <a:t>SP</a:t>
            </a:r>
            <a:r>
              <a:rPr kumimoji="1" lang="zh-CN" altLang="en-US" sz="2800" b="1" dirty="0">
                <a:latin typeface="Calibri" panose="020F0502020204030204" pitchFamily="34" charset="0"/>
                <a:cs typeface="Calibri" panose="020F0502020204030204" pitchFamily="34" charset="0"/>
              </a:rPr>
              <a:t>？</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13</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3782895"/>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此外，自利性假设可以很容易地证明</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串通起来的不实用性。假设一个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试图与其他一组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商谈结果重复（假结果）。如果系统中的这些</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中有一个变成了诚实的，并</a:t>
            </a:r>
            <a:r>
              <a:rPr lang="en-US" altLang="zh-CN" dirty="0" err="1">
                <a:solidFill>
                  <a:srgbClr val="000000"/>
                </a:solidFill>
                <a:latin typeface="微软雅黑" panose="020B0503020204020204" pitchFamily="34" charset="-122"/>
                <a:ea typeface="微软雅黑" panose="020B0503020204020204" pitchFamily="34" charset="-122"/>
                <a:cs typeface="Calibri" panose="020F0502020204030204" pitchFamily="34" charset="0"/>
              </a:rPr>
              <a:t>iQuery</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系统报告了这个不诚实的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，那么这个不诚实的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就有可能失去它的声誉和招致的奖励。鉴于不诚实行为的高风险结果，我们认为</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的不诚实行为是违背其自身利益的。换句话说，考虑到系统的运作和现有的安全协议，</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采取诚实的行为是符合自身利益的。</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3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latin typeface="Calibri" panose="020F0502020204030204" pitchFamily="34" charset="0"/>
                <a:cs typeface="Calibri" panose="020F0502020204030204" pitchFamily="34" charset="0"/>
              </a:rPr>
              <a:t>基于第二意见智能合约的可信查询机制如何防止不同类型的恶意</a:t>
            </a:r>
            <a:r>
              <a:rPr kumimoji="1" lang="en-US" altLang="zh-CN" sz="2800" b="1" dirty="0">
                <a:latin typeface="Calibri" panose="020F0502020204030204" pitchFamily="34" charset="0"/>
                <a:cs typeface="Calibri" panose="020F0502020204030204" pitchFamily="34" charset="0"/>
              </a:rPr>
              <a:t>SP</a:t>
            </a:r>
            <a:r>
              <a:rPr kumimoji="1" lang="zh-CN" altLang="en-US" sz="2800" b="1" dirty="0">
                <a:latin typeface="Calibri" panose="020F0502020204030204" pitchFamily="34" charset="0"/>
                <a:cs typeface="Calibri" panose="020F0502020204030204" pitchFamily="34" charset="0"/>
              </a:rPr>
              <a:t>？</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14</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4198393"/>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③ 恶意非理性</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 </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：他们愿意花时间和金钱来给出错误的结果或扰乱系统。</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我们引入了</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信誉机制</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，如果一个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被报告多次提供不正确的结果，它就会</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池中删除。由于所有的服务订单都在区块链中注册，并且</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在查询结果上签名，用户可以识别提供恶意查询服务的对手，并失去用户的奖励。我们还提供了另一种方法来评估</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的可信度，即向</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发送一些测试查询，其结果是已知的。</a:t>
            </a:r>
            <a:r>
              <a:rPr lang="en-US" altLang="zh-CN" dirty="0" err="1">
                <a:solidFill>
                  <a:srgbClr val="000000"/>
                </a:solidFill>
                <a:latin typeface="微软雅黑" panose="020B0503020204020204" pitchFamily="34" charset="-122"/>
                <a:ea typeface="微软雅黑" panose="020B0503020204020204" pitchFamily="34" charset="-122"/>
                <a:cs typeface="Calibri" panose="020F0502020204030204" pitchFamily="34" charset="0"/>
              </a:rPr>
              <a:t>iQuery</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系统能够将这些恶意的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从池中移除。</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16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688F85-101E-4963-A96B-13C65B95E99F}"/>
              </a:ext>
            </a:extLst>
          </p:cNvPr>
          <p:cNvSpPr>
            <a:spLocks noGrp="1"/>
          </p:cNvSpPr>
          <p:nvPr>
            <p:ph type="dt" sz="half" idx="10"/>
          </p:nvPr>
        </p:nvSpPr>
        <p:spPr/>
        <p:txBody>
          <a:bodyPr/>
          <a:lstStyle/>
          <a:p>
            <a:fld id="{8554241F-C9B2-47DA-A0B7-E5DB750E794C}" type="datetime1">
              <a:rPr kumimoji="1" lang="zh-CN" altLang="en-US" smtClean="0"/>
              <a:t>2023/6/4</a:t>
            </a:fld>
            <a:endParaRPr kumimoji="1" lang="zh-CN" altLang="en-US"/>
          </a:p>
        </p:txBody>
      </p:sp>
      <p:sp>
        <p:nvSpPr>
          <p:cNvPr id="3" name="灯片编号占位符 2">
            <a:extLst>
              <a:ext uri="{FF2B5EF4-FFF2-40B4-BE49-F238E27FC236}">
                <a16:creationId xmlns:a16="http://schemas.microsoft.com/office/drawing/2014/main" id="{9F3B2195-4B56-4311-8F14-98A1F5763B07}"/>
              </a:ext>
            </a:extLst>
          </p:cNvPr>
          <p:cNvSpPr>
            <a:spLocks noGrp="1"/>
          </p:cNvSpPr>
          <p:nvPr>
            <p:ph type="sldNum" sz="quarter" idx="12"/>
          </p:nvPr>
        </p:nvSpPr>
        <p:spPr/>
        <p:txBody>
          <a:bodyPr/>
          <a:lstStyle/>
          <a:p>
            <a:fld id="{5EFE37F2-1F69-A747-B276-7CCC19A0C558}" type="slidenum">
              <a:rPr kumimoji="1" lang="zh-CN" altLang="en-US" smtClean="0"/>
              <a:t>15</a:t>
            </a:fld>
            <a:endParaRPr kumimoji="1" lang="zh-CN" altLang="en-US"/>
          </a:p>
        </p:txBody>
      </p:sp>
      <p:sp>
        <p:nvSpPr>
          <p:cNvPr id="4" name="矩形 3">
            <a:extLst>
              <a:ext uri="{FF2B5EF4-FFF2-40B4-BE49-F238E27FC236}">
                <a16:creationId xmlns:a16="http://schemas.microsoft.com/office/drawing/2014/main" id="{F174F429-3AA0-4E72-AF94-661D42CBED63}"/>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a:latin typeface="Calibri" panose="020F0502020204030204" pitchFamily="34" charset="0"/>
                <a:cs typeface="Calibri" panose="020F0502020204030204" pitchFamily="34" charset="0"/>
              </a:rPr>
              <a:t>EVALUATION</a:t>
            </a:r>
          </a:p>
        </p:txBody>
      </p:sp>
      <p:pic>
        <p:nvPicPr>
          <p:cNvPr id="10" name="图片 9">
            <a:extLst>
              <a:ext uri="{FF2B5EF4-FFF2-40B4-BE49-F238E27FC236}">
                <a16:creationId xmlns:a16="http://schemas.microsoft.com/office/drawing/2014/main" id="{9EA4EE98-6AA0-48ED-980A-C3F499AAE9D3}"/>
              </a:ext>
            </a:extLst>
          </p:cNvPr>
          <p:cNvPicPr>
            <a:picLocks noChangeAspect="1"/>
          </p:cNvPicPr>
          <p:nvPr/>
        </p:nvPicPr>
        <p:blipFill>
          <a:blip r:embed="rId2"/>
          <a:stretch>
            <a:fillRect/>
          </a:stretch>
        </p:blipFill>
        <p:spPr>
          <a:xfrm>
            <a:off x="1049517" y="998232"/>
            <a:ext cx="9953625" cy="4600575"/>
          </a:xfrm>
          <a:prstGeom prst="rect">
            <a:avLst/>
          </a:prstGeom>
        </p:spPr>
      </p:pic>
      <p:sp>
        <p:nvSpPr>
          <p:cNvPr id="11" name="矩形 10">
            <a:extLst>
              <a:ext uri="{FF2B5EF4-FFF2-40B4-BE49-F238E27FC236}">
                <a16:creationId xmlns:a16="http://schemas.microsoft.com/office/drawing/2014/main" id="{3D1A1C84-044D-46E4-8D02-1FBCE38F8F0D}"/>
              </a:ext>
            </a:extLst>
          </p:cNvPr>
          <p:cNvSpPr/>
          <p:nvPr/>
        </p:nvSpPr>
        <p:spPr>
          <a:xfrm>
            <a:off x="2209800" y="5988923"/>
            <a:ext cx="7891105" cy="458908"/>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实验结果表明</a:t>
            </a:r>
            <a:r>
              <a:rPr lang="en-US" altLang="zh-CN" dirty="0" err="1">
                <a:solidFill>
                  <a:srgbClr val="000000"/>
                </a:solidFill>
                <a:latin typeface="微软雅黑" panose="020B0503020204020204" pitchFamily="34" charset="-122"/>
                <a:ea typeface="微软雅黑" panose="020B0503020204020204" pitchFamily="34" charset="-122"/>
                <a:cs typeface="Calibri" panose="020F0502020204030204" pitchFamily="34" charset="0"/>
              </a:rPr>
              <a:t>iQuery</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比当前许多区块链查询系统性能都要好。</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418308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a:latin typeface="Calibri" panose="020F0502020204030204" pitchFamily="34" charset="0"/>
                <a:cs typeface="Calibri" panose="020F0502020204030204" pitchFamily="34" charset="0"/>
              </a:rPr>
              <a:t>Introduction</a:t>
            </a:r>
            <a:endParaRPr kumimoji="1" lang="zh-CN" altLang="en-US" sz="3200" b="1" dirty="0">
              <a:latin typeface="Calibri" panose="020F0502020204030204" pitchFamily="34" charset="0"/>
              <a:cs typeface="Calibri" panose="020F0502020204030204" pitchFamily="34" charset="0"/>
            </a:endParaRP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2</a:t>
            </a:fld>
            <a:endParaRPr kumimoji="1" lang="zh-CN" altLang="en-US"/>
          </a:p>
        </p:txBody>
      </p:sp>
      <p:sp>
        <p:nvSpPr>
          <p:cNvPr id="9" name="文本框 8">
            <a:extLst>
              <a:ext uri="{FF2B5EF4-FFF2-40B4-BE49-F238E27FC236}">
                <a16:creationId xmlns:a16="http://schemas.microsoft.com/office/drawing/2014/main" id="{048EF7BA-D8F6-4355-B2A6-CADBD65BC65A}"/>
              </a:ext>
            </a:extLst>
          </p:cNvPr>
          <p:cNvSpPr txBox="1"/>
          <p:nvPr/>
        </p:nvSpPr>
        <p:spPr>
          <a:xfrm>
            <a:off x="380047" y="1130284"/>
            <a:ext cx="10845301" cy="14302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b="1" dirty="0">
                <a:latin typeface="Calibri" panose="020F0502020204030204" pitchFamily="34" charset="0"/>
                <a:cs typeface="Calibri" panose="020F0502020204030204" pitchFamily="34" charset="0"/>
              </a:rPr>
              <a:t>区块链（比特币、以太坊）是一种分布式的交易记账系统。区块链数据查询是一种天然存在的需求，但是在区块链系统内进行数据查询是一种低效的方案。</a:t>
            </a:r>
            <a:endParaRPr lang="en-US" altLang="zh-CN" sz="2000" b="1"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l"/>
            </a:pPr>
            <a:r>
              <a:rPr lang="zh-CN" altLang="en-US" sz="2000" b="1" dirty="0">
                <a:latin typeface="Calibri" panose="020F0502020204030204" pitchFamily="34" charset="0"/>
                <a:cs typeface="Calibri" panose="020F0502020204030204" pitchFamily="34" charset="0"/>
              </a:rPr>
              <a:t>目前大部分的区块链数据查询方案，都是设计一种独立于区块链的数据查询层。</a:t>
            </a:r>
          </a:p>
        </p:txBody>
      </p:sp>
      <p:sp>
        <p:nvSpPr>
          <p:cNvPr id="14" name="Rectangle 14">
            <a:extLst>
              <a:ext uri="{FF2B5EF4-FFF2-40B4-BE49-F238E27FC236}">
                <a16:creationId xmlns:a16="http://schemas.microsoft.com/office/drawing/2014/main" id="{F86FDF31-A1BF-4476-83C7-87F5CB0D8BF7}"/>
              </a:ext>
            </a:extLst>
          </p:cNvPr>
          <p:cNvSpPr/>
          <p:nvPr/>
        </p:nvSpPr>
        <p:spPr>
          <a:xfrm>
            <a:off x="2468087" y="4076244"/>
            <a:ext cx="1350240" cy="559161"/>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latin typeface="Helvetica Neue"/>
                <a:cs typeface="Helvetica Neue"/>
              </a:rPr>
              <a:t>Node A</a:t>
            </a:r>
          </a:p>
        </p:txBody>
      </p:sp>
      <p:sp>
        <p:nvSpPr>
          <p:cNvPr id="15" name="Rectangle 15">
            <a:extLst>
              <a:ext uri="{FF2B5EF4-FFF2-40B4-BE49-F238E27FC236}">
                <a16:creationId xmlns:a16="http://schemas.microsoft.com/office/drawing/2014/main" id="{1D57F4A1-389F-4A8E-8AB8-23031EF383F9}"/>
              </a:ext>
            </a:extLst>
          </p:cNvPr>
          <p:cNvSpPr/>
          <p:nvPr/>
        </p:nvSpPr>
        <p:spPr>
          <a:xfrm>
            <a:off x="7935481" y="4076244"/>
            <a:ext cx="1350240" cy="559161"/>
          </a:xfrm>
          <a:prstGeom prst="rect">
            <a:avLst/>
          </a:prstGeom>
          <a:solidFill>
            <a:srgbClr val="3366FF"/>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latin typeface="Helvetica Neue"/>
                <a:cs typeface="Helvetica Neue"/>
              </a:rPr>
              <a:t>Node E</a:t>
            </a:r>
          </a:p>
        </p:txBody>
      </p:sp>
      <p:sp>
        <p:nvSpPr>
          <p:cNvPr id="16" name="Rectangle 16">
            <a:extLst>
              <a:ext uri="{FF2B5EF4-FFF2-40B4-BE49-F238E27FC236}">
                <a16:creationId xmlns:a16="http://schemas.microsoft.com/office/drawing/2014/main" id="{48DE0CA0-264F-4BCB-965C-6B3E4160EE2D}"/>
              </a:ext>
            </a:extLst>
          </p:cNvPr>
          <p:cNvSpPr/>
          <p:nvPr/>
        </p:nvSpPr>
        <p:spPr>
          <a:xfrm>
            <a:off x="2467579" y="4817670"/>
            <a:ext cx="1350240" cy="559161"/>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latin typeface="Helvetica Neue"/>
                <a:cs typeface="Helvetica Neue"/>
              </a:rPr>
              <a:t>Node B</a:t>
            </a:r>
          </a:p>
        </p:txBody>
      </p:sp>
      <p:sp>
        <p:nvSpPr>
          <p:cNvPr id="17" name="Rectangle 17">
            <a:extLst>
              <a:ext uri="{FF2B5EF4-FFF2-40B4-BE49-F238E27FC236}">
                <a16:creationId xmlns:a16="http://schemas.microsoft.com/office/drawing/2014/main" id="{AE0C3753-9D3A-450A-8CA9-36878F3B1EB9}"/>
              </a:ext>
            </a:extLst>
          </p:cNvPr>
          <p:cNvSpPr/>
          <p:nvPr/>
        </p:nvSpPr>
        <p:spPr>
          <a:xfrm>
            <a:off x="7935480" y="4810657"/>
            <a:ext cx="1350240" cy="559161"/>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latin typeface="Helvetica Neue"/>
                <a:cs typeface="Helvetica Neue"/>
              </a:rPr>
              <a:t>Node D</a:t>
            </a:r>
          </a:p>
        </p:txBody>
      </p:sp>
      <p:sp>
        <p:nvSpPr>
          <p:cNvPr id="18" name="Rectangle 18">
            <a:extLst>
              <a:ext uri="{FF2B5EF4-FFF2-40B4-BE49-F238E27FC236}">
                <a16:creationId xmlns:a16="http://schemas.microsoft.com/office/drawing/2014/main" id="{2363091E-DCBB-4EDB-90E4-C6F582646B6B}"/>
              </a:ext>
            </a:extLst>
          </p:cNvPr>
          <p:cNvSpPr/>
          <p:nvPr/>
        </p:nvSpPr>
        <p:spPr>
          <a:xfrm>
            <a:off x="5220599" y="5433873"/>
            <a:ext cx="1350240" cy="559161"/>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latin typeface="Helvetica Neue"/>
                <a:cs typeface="Helvetica Neue"/>
              </a:rPr>
              <a:t>Node C</a:t>
            </a:r>
          </a:p>
        </p:txBody>
      </p:sp>
      <p:sp>
        <p:nvSpPr>
          <p:cNvPr id="19" name="Rectangle 19">
            <a:extLst>
              <a:ext uri="{FF2B5EF4-FFF2-40B4-BE49-F238E27FC236}">
                <a16:creationId xmlns:a16="http://schemas.microsoft.com/office/drawing/2014/main" id="{8533558D-72BE-4F62-8485-10767DBBFC76}"/>
              </a:ext>
            </a:extLst>
          </p:cNvPr>
          <p:cNvSpPr/>
          <p:nvPr/>
        </p:nvSpPr>
        <p:spPr>
          <a:xfrm>
            <a:off x="5220599" y="3695411"/>
            <a:ext cx="1350240" cy="559161"/>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latin typeface="Helvetica Neue"/>
                <a:cs typeface="Helvetica Neue"/>
              </a:rPr>
              <a:t>Node F</a:t>
            </a:r>
          </a:p>
        </p:txBody>
      </p:sp>
      <p:sp>
        <p:nvSpPr>
          <p:cNvPr id="20" name="Oval 20">
            <a:extLst>
              <a:ext uri="{FF2B5EF4-FFF2-40B4-BE49-F238E27FC236}">
                <a16:creationId xmlns:a16="http://schemas.microsoft.com/office/drawing/2014/main" id="{F67DD706-0C0E-4198-84E3-6B50CCDF326C}"/>
              </a:ext>
            </a:extLst>
          </p:cNvPr>
          <p:cNvSpPr/>
          <p:nvPr/>
        </p:nvSpPr>
        <p:spPr>
          <a:xfrm>
            <a:off x="3769435" y="4265868"/>
            <a:ext cx="4129619" cy="1124589"/>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1">
            <a:extLst>
              <a:ext uri="{FF2B5EF4-FFF2-40B4-BE49-F238E27FC236}">
                <a16:creationId xmlns:a16="http://schemas.microsoft.com/office/drawing/2014/main" id="{1DA7A8FA-61E4-4AD4-8861-50DA9E368626}"/>
              </a:ext>
            </a:extLst>
          </p:cNvPr>
          <p:cNvGrpSpPr/>
          <p:nvPr/>
        </p:nvGrpSpPr>
        <p:grpSpPr>
          <a:xfrm>
            <a:off x="7210454" y="5151415"/>
            <a:ext cx="829226" cy="492879"/>
            <a:chOff x="5814215" y="1502897"/>
            <a:chExt cx="829226" cy="492879"/>
          </a:xfrm>
        </p:grpSpPr>
        <p:sp>
          <p:nvSpPr>
            <p:cNvPr id="22" name="Folded Corner 22">
              <a:extLst>
                <a:ext uri="{FF2B5EF4-FFF2-40B4-BE49-F238E27FC236}">
                  <a16:creationId xmlns:a16="http://schemas.microsoft.com/office/drawing/2014/main" id="{968A7163-44A7-40A2-A5A3-60F613B534E1}"/>
                </a:ext>
              </a:extLst>
            </p:cNvPr>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a:p>
              <a:pPr algn="ctr"/>
              <a:endParaRPr lang="en-US" sz="1000" dirty="0"/>
            </a:p>
            <a:p>
              <a:pPr algn="ctr"/>
              <a:endParaRPr lang="en-US" sz="1000" dirty="0"/>
            </a:p>
            <a:p>
              <a:pPr algn="ctr"/>
              <a:r>
                <a:rPr lang="en-US" sz="1000" dirty="0"/>
                <a:t>Ledger</a:t>
              </a:r>
            </a:p>
          </p:txBody>
        </p:sp>
        <p:grpSp>
          <p:nvGrpSpPr>
            <p:cNvPr id="23" name="Group 23">
              <a:extLst>
                <a:ext uri="{FF2B5EF4-FFF2-40B4-BE49-F238E27FC236}">
                  <a16:creationId xmlns:a16="http://schemas.microsoft.com/office/drawing/2014/main" id="{B30FE328-0312-454E-9A04-9C97DF4B6C37}"/>
                </a:ext>
              </a:extLst>
            </p:cNvPr>
            <p:cNvGrpSpPr/>
            <p:nvPr/>
          </p:nvGrpSpPr>
          <p:grpSpPr>
            <a:xfrm>
              <a:off x="5887240" y="1513232"/>
              <a:ext cx="726381" cy="72644"/>
              <a:chOff x="4163354" y="2836022"/>
              <a:chExt cx="726381" cy="72644"/>
            </a:xfrm>
            <a:solidFill>
              <a:srgbClr val="FFFFFF"/>
            </a:solidFill>
          </p:grpSpPr>
          <p:sp>
            <p:nvSpPr>
              <p:cNvPr id="24" name="Rectangle 24">
                <a:extLst>
                  <a:ext uri="{FF2B5EF4-FFF2-40B4-BE49-F238E27FC236}">
                    <a16:creationId xmlns:a16="http://schemas.microsoft.com/office/drawing/2014/main" id="{5515D0E7-0F78-4D1C-836C-213862B085EE}"/>
                  </a:ext>
                </a:extLst>
              </p:cNvPr>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5" name="Group 25">
                <a:extLst>
                  <a:ext uri="{FF2B5EF4-FFF2-40B4-BE49-F238E27FC236}">
                    <a16:creationId xmlns:a16="http://schemas.microsoft.com/office/drawing/2014/main" id="{59922EAE-6EE9-4F93-BB6D-D8648C284B1C}"/>
                  </a:ext>
                </a:extLst>
              </p:cNvPr>
              <p:cNvGrpSpPr/>
              <p:nvPr/>
            </p:nvGrpSpPr>
            <p:grpSpPr>
              <a:xfrm>
                <a:off x="4236379" y="2836022"/>
                <a:ext cx="108712" cy="72644"/>
                <a:chOff x="3929202" y="2317750"/>
                <a:chExt cx="108712" cy="72644"/>
              </a:xfrm>
              <a:grpFill/>
            </p:grpSpPr>
            <p:sp>
              <p:nvSpPr>
                <p:cNvPr id="41" name="Rectangle 41">
                  <a:extLst>
                    <a:ext uri="{FF2B5EF4-FFF2-40B4-BE49-F238E27FC236}">
                      <a16:creationId xmlns:a16="http://schemas.microsoft.com/office/drawing/2014/main" id="{A8B8D320-82EF-46A9-8EA1-9440E1012E30}"/>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2">
                  <a:extLst>
                    <a:ext uri="{FF2B5EF4-FFF2-40B4-BE49-F238E27FC236}">
                      <a16:creationId xmlns:a16="http://schemas.microsoft.com/office/drawing/2014/main" id="{DB15F39F-E6CB-4C91-A684-FDE604BC0DBC}"/>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6" name="Group 26">
                <a:extLst>
                  <a:ext uri="{FF2B5EF4-FFF2-40B4-BE49-F238E27FC236}">
                    <a16:creationId xmlns:a16="http://schemas.microsoft.com/office/drawing/2014/main" id="{5A577186-FDD4-46DF-8896-BBCF2F2F615D}"/>
                  </a:ext>
                </a:extLst>
              </p:cNvPr>
              <p:cNvGrpSpPr/>
              <p:nvPr/>
            </p:nvGrpSpPr>
            <p:grpSpPr>
              <a:xfrm>
                <a:off x="4343892" y="2836022"/>
                <a:ext cx="108712" cy="72644"/>
                <a:chOff x="3929202" y="2317750"/>
                <a:chExt cx="108712" cy="72644"/>
              </a:xfrm>
              <a:grpFill/>
            </p:grpSpPr>
            <p:sp>
              <p:nvSpPr>
                <p:cNvPr id="39" name="Rectangle 39">
                  <a:extLst>
                    <a:ext uri="{FF2B5EF4-FFF2-40B4-BE49-F238E27FC236}">
                      <a16:creationId xmlns:a16="http://schemas.microsoft.com/office/drawing/2014/main" id="{F6889E94-94B1-47EC-9F68-B2DBD63B5EB9}"/>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40">
                  <a:extLst>
                    <a:ext uri="{FF2B5EF4-FFF2-40B4-BE49-F238E27FC236}">
                      <a16:creationId xmlns:a16="http://schemas.microsoft.com/office/drawing/2014/main" id="{E42C7CCB-52A1-4789-A15C-D8E55585ACC0}"/>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7" name="Group 27">
                <a:extLst>
                  <a:ext uri="{FF2B5EF4-FFF2-40B4-BE49-F238E27FC236}">
                    <a16:creationId xmlns:a16="http://schemas.microsoft.com/office/drawing/2014/main" id="{626B9BDD-7028-40E7-802E-F805D89B2C6C}"/>
                  </a:ext>
                </a:extLst>
              </p:cNvPr>
              <p:cNvGrpSpPr/>
              <p:nvPr/>
            </p:nvGrpSpPr>
            <p:grpSpPr>
              <a:xfrm>
                <a:off x="4452604" y="2836022"/>
                <a:ext cx="108712" cy="72644"/>
                <a:chOff x="3929202" y="2317750"/>
                <a:chExt cx="108712" cy="72644"/>
              </a:xfrm>
              <a:grpFill/>
            </p:grpSpPr>
            <p:sp>
              <p:nvSpPr>
                <p:cNvPr id="37" name="Rectangle 37">
                  <a:extLst>
                    <a:ext uri="{FF2B5EF4-FFF2-40B4-BE49-F238E27FC236}">
                      <a16:creationId xmlns:a16="http://schemas.microsoft.com/office/drawing/2014/main" id="{458B801E-B445-4084-BC0B-A76ED48458FB}"/>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8">
                  <a:extLst>
                    <a:ext uri="{FF2B5EF4-FFF2-40B4-BE49-F238E27FC236}">
                      <a16:creationId xmlns:a16="http://schemas.microsoft.com/office/drawing/2014/main" id="{89905D4D-9C4B-4592-9BBB-A2AF6596FB95}"/>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8" name="Group 28">
                <a:extLst>
                  <a:ext uri="{FF2B5EF4-FFF2-40B4-BE49-F238E27FC236}">
                    <a16:creationId xmlns:a16="http://schemas.microsoft.com/office/drawing/2014/main" id="{768529B8-FA4C-400C-B8E1-DE0C663AD421}"/>
                  </a:ext>
                </a:extLst>
              </p:cNvPr>
              <p:cNvGrpSpPr/>
              <p:nvPr/>
            </p:nvGrpSpPr>
            <p:grpSpPr>
              <a:xfrm>
                <a:off x="4561316" y="2836022"/>
                <a:ext cx="108712" cy="72644"/>
                <a:chOff x="3929202" y="2317750"/>
                <a:chExt cx="108712" cy="72644"/>
              </a:xfrm>
              <a:grpFill/>
            </p:grpSpPr>
            <p:sp>
              <p:nvSpPr>
                <p:cNvPr id="35" name="Rectangle 35">
                  <a:extLst>
                    <a:ext uri="{FF2B5EF4-FFF2-40B4-BE49-F238E27FC236}">
                      <a16:creationId xmlns:a16="http://schemas.microsoft.com/office/drawing/2014/main" id="{2231DDCB-6EBF-43D9-8179-9665D78617D5}"/>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6">
                  <a:extLst>
                    <a:ext uri="{FF2B5EF4-FFF2-40B4-BE49-F238E27FC236}">
                      <a16:creationId xmlns:a16="http://schemas.microsoft.com/office/drawing/2014/main" id="{6A4FAB08-DFFF-4DC4-8FC3-4E5DD07D9670}"/>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9" name="Group 29">
                <a:extLst>
                  <a:ext uri="{FF2B5EF4-FFF2-40B4-BE49-F238E27FC236}">
                    <a16:creationId xmlns:a16="http://schemas.microsoft.com/office/drawing/2014/main" id="{76D4BCCB-643F-4593-9D20-E31C0DA43FAF}"/>
                  </a:ext>
                </a:extLst>
              </p:cNvPr>
              <p:cNvGrpSpPr/>
              <p:nvPr/>
            </p:nvGrpSpPr>
            <p:grpSpPr>
              <a:xfrm>
                <a:off x="4672311" y="2836022"/>
                <a:ext cx="108712" cy="72644"/>
                <a:chOff x="3929202" y="2317750"/>
                <a:chExt cx="108712" cy="72644"/>
              </a:xfrm>
              <a:grpFill/>
            </p:grpSpPr>
            <p:sp>
              <p:nvSpPr>
                <p:cNvPr id="33" name="Rectangle 33">
                  <a:extLst>
                    <a:ext uri="{FF2B5EF4-FFF2-40B4-BE49-F238E27FC236}">
                      <a16:creationId xmlns:a16="http://schemas.microsoft.com/office/drawing/2014/main" id="{0626B69C-7B85-4C2C-9425-D05639ED13C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4">
                  <a:extLst>
                    <a:ext uri="{FF2B5EF4-FFF2-40B4-BE49-F238E27FC236}">
                      <a16:creationId xmlns:a16="http://schemas.microsoft.com/office/drawing/2014/main" id="{02AD6D0A-1FAC-47A9-A933-3623EFC32236}"/>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0" name="Group 30">
                <a:extLst>
                  <a:ext uri="{FF2B5EF4-FFF2-40B4-BE49-F238E27FC236}">
                    <a16:creationId xmlns:a16="http://schemas.microsoft.com/office/drawing/2014/main" id="{3C71FEC5-6255-4B24-BE54-4FEC71C6F803}"/>
                  </a:ext>
                </a:extLst>
              </p:cNvPr>
              <p:cNvGrpSpPr/>
              <p:nvPr/>
            </p:nvGrpSpPr>
            <p:grpSpPr>
              <a:xfrm>
                <a:off x="4781023" y="2836022"/>
                <a:ext cx="108712" cy="72644"/>
                <a:chOff x="3929202" y="2317750"/>
                <a:chExt cx="108712" cy="72644"/>
              </a:xfrm>
              <a:grpFill/>
            </p:grpSpPr>
            <p:sp>
              <p:nvSpPr>
                <p:cNvPr id="31" name="Rectangle 31">
                  <a:extLst>
                    <a:ext uri="{FF2B5EF4-FFF2-40B4-BE49-F238E27FC236}">
                      <a16:creationId xmlns:a16="http://schemas.microsoft.com/office/drawing/2014/main" id="{971BC20C-A728-41F1-8994-8A9B7C118CF3}"/>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2">
                  <a:extLst>
                    <a:ext uri="{FF2B5EF4-FFF2-40B4-BE49-F238E27FC236}">
                      <a16:creationId xmlns:a16="http://schemas.microsoft.com/office/drawing/2014/main" id="{7C32D1B2-F9C1-4AAD-AB1F-08896B30011B}"/>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grpSp>
        <p:nvGrpSpPr>
          <p:cNvPr id="43" name="Group 43">
            <a:extLst>
              <a:ext uri="{FF2B5EF4-FFF2-40B4-BE49-F238E27FC236}">
                <a16:creationId xmlns:a16="http://schemas.microsoft.com/office/drawing/2014/main" id="{8240BBBC-3126-41B9-BBDB-B4D5FB5917CF}"/>
              </a:ext>
            </a:extLst>
          </p:cNvPr>
          <p:cNvGrpSpPr/>
          <p:nvPr/>
        </p:nvGrpSpPr>
        <p:grpSpPr>
          <a:xfrm>
            <a:off x="7308149" y="4223517"/>
            <a:ext cx="829226" cy="492879"/>
            <a:chOff x="5814215" y="1502897"/>
            <a:chExt cx="829226" cy="492879"/>
          </a:xfrm>
        </p:grpSpPr>
        <p:sp>
          <p:nvSpPr>
            <p:cNvPr id="44" name="Folded Corner 44">
              <a:extLst>
                <a:ext uri="{FF2B5EF4-FFF2-40B4-BE49-F238E27FC236}">
                  <a16:creationId xmlns:a16="http://schemas.microsoft.com/office/drawing/2014/main" id="{49DD5450-7E3B-461C-87E2-85F91F10C21E}"/>
                </a:ext>
              </a:extLst>
            </p:cNvPr>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a:p>
              <a:pPr algn="ctr"/>
              <a:endParaRPr lang="en-US" sz="1000" dirty="0"/>
            </a:p>
            <a:p>
              <a:pPr algn="ctr"/>
              <a:endParaRPr lang="en-US" sz="1000" dirty="0"/>
            </a:p>
            <a:p>
              <a:pPr algn="ctr"/>
              <a:r>
                <a:rPr lang="en-US" sz="1000" dirty="0"/>
                <a:t>Ledger</a:t>
              </a:r>
            </a:p>
          </p:txBody>
        </p:sp>
        <p:grpSp>
          <p:nvGrpSpPr>
            <p:cNvPr id="45" name="Group 45">
              <a:extLst>
                <a:ext uri="{FF2B5EF4-FFF2-40B4-BE49-F238E27FC236}">
                  <a16:creationId xmlns:a16="http://schemas.microsoft.com/office/drawing/2014/main" id="{24FB4A8B-524D-427F-902C-11C71DD00134}"/>
                </a:ext>
              </a:extLst>
            </p:cNvPr>
            <p:cNvGrpSpPr/>
            <p:nvPr/>
          </p:nvGrpSpPr>
          <p:grpSpPr>
            <a:xfrm>
              <a:off x="5887240" y="1513232"/>
              <a:ext cx="726381" cy="72644"/>
              <a:chOff x="4163354" y="2836022"/>
              <a:chExt cx="726381" cy="72644"/>
            </a:xfrm>
            <a:solidFill>
              <a:srgbClr val="FFFFFF"/>
            </a:solidFill>
          </p:grpSpPr>
          <p:sp>
            <p:nvSpPr>
              <p:cNvPr id="46" name="Rectangle 46">
                <a:extLst>
                  <a:ext uri="{FF2B5EF4-FFF2-40B4-BE49-F238E27FC236}">
                    <a16:creationId xmlns:a16="http://schemas.microsoft.com/office/drawing/2014/main" id="{690D2F48-06F2-4016-87C8-29D6F6A71155}"/>
                  </a:ext>
                </a:extLst>
              </p:cNvPr>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47" name="Group 47">
                <a:extLst>
                  <a:ext uri="{FF2B5EF4-FFF2-40B4-BE49-F238E27FC236}">
                    <a16:creationId xmlns:a16="http://schemas.microsoft.com/office/drawing/2014/main" id="{94C54022-12D0-492C-97E2-1E0507628D1A}"/>
                  </a:ext>
                </a:extLst>
              </p:cNvPr>
              <p:cNvGrpSpPr/>
              <p:nvPr/>
            </p:nvGrpSpPr>
            <p:grpSpPr>
              <a:xfrm>
                <a:off x="4236379" y="2836022"/>
                <a:ext cx="108712" cy="72644"/>
                <a:chOff x="3929202" y="2317750"/>
                <a:chExt cx="108712" cy="72644"/>
              </a:xfrm>
              <a:grpFill/>
            </p:grpSpPr>
            <p:sp>
              <p:nvSpPr>
                <p:cNvPr id="63" name="Rectangle 63">
                  <a:extLst>
                    <a:ext uri="{FF2B5EF4-FFF2-40B4-BE49-F238E27FC236}">
                      <a16:creationId xmlns:a16="http://schemas.microsoft.com/office/drawing/2014/main" id="{E554694D-576E-45E5-93FD-E9DCAF225F9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Rectangle 64">
                  <a:extLst>
                    <a:ext uri="{FF2B5EF4-FFF2-40B4-BE49-F238E27FC236}">
                      <a16:creationId xmlns:a16="http://schemas.microsoft.com/office/drawing/2014/main" id="{9956EFA0-EFE4-4191-9D25-DCAD42152525}"/>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8" name="Group 48">
                <a:extLst>
                  <a:ext uri="{FF2B5EF4-FFF2-40B4-BE49-F238E27FC236}">
                    <a16:creationId xmlns:a16="http://schemas.microsoft.com/office/drawing/2014/main" id="{7A27FE7E-E2FF-4A0F-9047-50CBD53344E9}"/>
                  </a:ext>
                </a:extLst>
              </p:cNvPr>
              <p:cNvGrpSpPr/>
              <p:nvPr/>
            </p:nvGrpSpPr>
            <p:grpSpPr>
              <a:xfrm>
                <a:off x="4343892" y="2836022"/>
                <a:ext cx="108712" cy="72644"/>
                <a:chOff x="3929202" y="2317750"/>
                <a:chExt cx="108712" cy="72644"/>
              </a:xfrm>
              <a:grpFill/>
            </p:grpSpPr>
            <p:sp>
              <p:nvSpPr>
                <p:cNvPr id="61" name="Rectangle 61">
                  <a:extLst>
                    <a:ext uri="{FF2B5EF4-FFF2-40B4-BE49-F238E27FC236}">
                      <a16:creationId xmlns:a16="http://schemas.microsoft.com/office/drawing/2014/main" id="{CC46520F-F0ED-4D18-A713-F75D410F742E}"/>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Rectangle 62">
                  <a:extLst>
                    <a:ext uri="{FF2B5EF4-FFF2-40B4-BE49-F238E27FC236}">
                      <a16:creationId xmlns:a16="http://schemas.microsoft.com/office/drawing/2014/main" id="{7DC8283B-C303-4756-AE1A-0B038F9FB85F}"/>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9" name="Group 49">
                <a:extLst>
                  <a:ext uri="{FF2B5EF4-FFF2-40B4-BE49-F238E27FC236}">
                    <a16:creationId xmlns:a16="http://schemas.microsoft.com/office/drawing/2014/main" id="{A601693E-0726-4BBA-9199-7F987FBA7A57}"/>
                  </a:ext>
                </a:extLst>
              </p:cNvPr>
              <p:cNvGrpSpPr/>
              <p:nvPr/>
            </p:nvGrpSpPr>
            <p:grpSpPr>
              <a:xfrm>
                <a:off x="4452604" y="2836022"/>
                <a:ext cx="108712" cy="72644"/>
                <a:chOff x="3929202" y="2317750"/>
                <a:chExt cx="108712" cy="72644"/>
              </a:xfrm>
              <a:grpFill/>
            </p:grpSpPr>
            <p:sp>
              <p:nvSpPr>
                <p:cNvPr id="59" name="Rectangle 59">
                  <a:extLst>
                    <a:ext uri="{FF2B5EF4-FFF2-40B4-BE49-F238E27FC236}">
                      <a16:creationId xmlns:a16="http://schemas.microsoft.com/office/drawing/2014/main" id="{BD31E9D9-3D9B-4BA9-8A50-DD3241AA437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Rectangle 60">
                  <a:extLst>
                    <a:ext uri="{FF2B5EF4-FFF2-40B4-BE49-F238E27FC236}">
                      <a16:creationId xmlns:a16="http://schemas.microsoft.com/office/drawing/2014/main" id="{CE150E29-193B-4AC3-94FA-D747B886674B}"/>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50">
                <a:extLst>
                  <a:ext uri="{FF2B5EF4-FFF2-40B4-BE49-F238E27FC236}">
                    <a16:creationId xmlns:a16="http://schemas.microsoft.com/office/drawing/2014/main" id="{06A480F2-7099-49FF-89F3-6CFC11E5003D}"/>
                  </a:ext>
                </a:extLst>
              </p:cNvPr>
              <p:cNvGrpSpPr/>
              <p:nvPr/>
            </p:nvGrpSpPr>
            <p:grpSpPr>
              <a:xfrm>
                <a:off x="4561316" y="2836022"/>
                <a:ext cx="108712" cy="72644"/>
                <a:chOff x="3929202" y="2317750"/>
                <a:chExt cx="108712" cy="72644"/>
              </a:xfrm>
              <a:grpFill/>
            </p:grpSpPr>
            <p:sp>
              <p:nvSpPr>
                <p:cNvPr id="57" name="Rectangle 57">
                  <a:extLst>
                    <a:ext uri="{FF2B5EF4-FFF2-40B4-BE49-F238E27FC236}">
                      <a16:creationId xmlns:a16="http://schemas.microsoft.com/office/drawing/2014/main" id="{C49059D6-176B-4C86-815B-5C04D1617249}"/>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8" name="Rectangle 58">
                  <a:extLst>
                    <a:ext uri="{FF2B5EF4-FFF2-40B4-BE49-F238E27FC236}">
                      <a16:creationId xmlns:a16="http://schemas.microsoft.com/office/drawing/2014/main" id="{BB0FE7ED-3055-4AFC-9B08-CE0EEF0193D1}"/>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1" name="Group 51">
                <a:extLst>
                  <a:ext uri="{FF2B5EF4-FFF2-40B4-BE49-F238E27FC236}">
                    <a16:creationId xmlns:a16="http://schemas.microsoft.com/office/drawing/2014/main" id="{14CC7C53-04A3-4583-8B93-6F4512C921FD}"/>
                  </a:ext>
                </a:extLst>
              </p:cNvPr>
              <p:cNvGrpSpPr/>
              <p:nvPr/>
            </p:nvGrpSpPr>
            <p:grpSpPr>
              <a:xfrm>
                <a:off x="4672311" y="2836022"/>
                <a:ext cx="108712" cy="72644"/>
                <a:chOff x="3929202" y="2317750"/>
                <a:chExt cx="108712" cy="72644"/>
              </a:xfrm>
              <a:grpFill/>
            </p:grpSpPr>
            <p:sp>
              <p:nvSpPr>
                <p:cNvPr id="55" name="Rectangle 55">
                  <a:extLst>
                    <a:ext uri="{FF2B5EF4-FFF2-40B4-BE49-F238E27FC236}">
                      <a16:creationId xmlns:a16="http://schemas.microsoft.com/office/drawing/2014/main" id="{FD7C26C4-97FD-47C6-94CD-8AA3B5DC5111}"/>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6" name="Rectangle 56">
                  <a:extLst>
                    <a:ext uri="{FF2B5EF4-FFF2-40B4-BE49-F238E27FC236}">
                      <a16:creationId xmlns:a16="http://schemas.microsoft.com/office/drawing/2014/main" id="{B0C251BC-EC1E-414F-92CE-D12177DEFC0B}"/>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2" name="Group 52">
                <a:extLst>
                  <a:ext uri="{FF2B5EF4-FFF2-40B4-BE49-F238E27FC236}">
                    <a16:creationId xmlns:a16="http://schemas.microsoft.com/office/drawing/2014/main" id="{914F8AF6-9222-4169-ADB0-D05EEC38A38F}"/>
                  </a:ext>
                </a:extLst>
              </p:cNvPr>
              <p:cNvGrpSpPr/>
              <p:nvPr/>
            </p:nvGrpSpPr>
            <p:grpSpPr>
              <a:xfrm>
                <a:off x="4781023" y="2836022"/>
                <a:ext cx="108712" cy="72644"/>
                <a:chOff x="3929202" y="2317750"/>
                <a:chExt cx="108712" cy="72644"/>
              </a:xfrm>
              <a:grpFill/>
            </p:grpSpPr>
            <p:sp>
              <p:nvSpPr>
                <p:cNvPr id="53" name="Rectangle 53">
                  <a:extLst>
                    <a:ext uri="{FF2B5EF4-FFF2-40B4-BE49-F238E27FC236}">
                      <a16:creationId xmlns:a16="http://schemas.microsoft.com/office/drawing/2014/main" id="{F90CA058-806C-4E4C-9262-2635749FBDC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Rectangle 54">
                  <a:extLst>
                    <a:ext uri="{FF2B5EF4-FFF2-40B4-BE49-F238E27FC236}">
                      <a16:creationId xmlns:a16="http://schemas.microsoft.com/office/drawing/2014/main" id="{9015C8E2-A909-4F83-AB56-F15385FE7C08}"/>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grpSp>
        <p:nvGrpSpPr>
          <p:cNvPr id="65" name="Group 65">
            <a:extLst>
              <a:ext uri="{FF2B5EF4-FFF2-40B4-BE49-F238E27FC236}">
                <a16:creationId xmlns:a16="http://schemas.microsoft.com/office/drawing/2014/main" id="{8C78EFB7-3A5A-40BB-90F0-52D0F0A83D4A}"/>
              </a:ext>
            </a:extLst>
          </p:cNvPr>
          <p:cNvGrpSpPr/>
          <p:nvPr/>
        </p:nvGrpSpPr>
        <p:grpSpPr>
          <a:xfrm>
            <a:off x="4963894" y="5130391"/>
            <a:ext cx="829226" cy="492879"/>
            <a:chOff x="5814215" y="1502897"/>
            <a:chExt cx="829226" cy="492879"/>
          </a:xfrm>
        </p:grpSpPr>
        <p:sp>
          <p:nvSpPr>
            <p:cNvPr id="66" name="Folded Corner 66">
              <a:extLst>
                <a:ext uri="{FF2B5EF4-FFF2-40B4-BE49-F238E27FC236}">
                  <a16:creationId xmlns:a16="http://schemas.microsoft.com/office/drawing/2014/main" id="{6D8CD1E8-4B0A-4AC4-8FF3-5AC7E0A79F47}"/>
                </a:ext>
              </a:extLst>
            </p:cNvPr>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a:p>
              <a:pPr algn="ctr"/>
              <a:endParaRPr lang="en-US" sz="1000" dirty="0"/>
            </a:p>
            <a:p>
              <a:pPr algn="ctr"/>
              <a:endParaRPr lang="en-US" sz="1000" dirty="0"/>
            </a:p>
            <a:p>
              <a:pPr algn="ctr"/>
              <a:r>
                <a:rPr lang="en-US" sz="1000" dirty="0"/>
                <a:t>Ledger</a:t>
              </a:r>
            </a:p>
          </p:txBody>
        </p:sp>
        <p:grpSp>
          <p:nvGrpSpPr>
            <p:cNvPr id="67" name="Group 67">
              <a:extLst>
                <a:ext uri="{FF2B5EF4-FFF2-40B4-BE49-F238E27FC236}">
                  <a16:creationId xmlns:a16="http://schemas.microsoft.com/office/drawing/2014/main" id="{9D0ED5CC-BF89-451A-9CB4-6C53F6010888}"/>
                </a:ext>
              </a:extLst>
            </p:cNvPr>
            <p:cNvGrpSpPr/>
            <p:nvPr/>
          </p:nvGrpSpPr>
          <p:grpSpPr>
            <a:xfrm>
              <a:off x="5887240" y="1513232"/>
              <a:ext cx="726381" cy="72644"/>
              <a:chOff x="4163354" y="2836022"/>
              <a:chExt cx="726381" cy="72644"/>
            </a:xfrm>
            <a:solidFill>
              <a:srgbClr val="FFFFFF"/>
            </a:solidFill>
          </p:grpSpPr>
          <p:sp>
            <p:nvSpPr>
              <p:cNvPr id="68" name="Rectangle 68">
                <a:extLst>
                  <a:ext uri="{FF2B5EF4-FFF2-40B4-BE49-F238E27FC236}">
                    <a16:creationId xmlns:a16="http://schemas.microsoft.com/office/drawing/2014/main" id="{D5E23CA0-DF32-4233-A052-349011A1FE99}"/>
                  </a:ext>
                </a:extLst>
              </p:cNvPr>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9" name="Group 69">
                <a:extLst>
                  <a:ext uri="{FF2B5EF4-FFF2-40B4-BE49-F238E27FC236}">
                    <a16:creationId xmlns:a16="http://schemas.microsoft.com/office/drawing/2014/main" id="{CBFE9ACE-B4C0-42AE-81E6-F70F76B1BA4C}"/>
                  </a:ext>
                </a:extLst>
              </p:cNvPr>
              <p:cNvGrpSpPr/>
              <p:nvPr/>
            </p:nvGrpSpPr>
            <p:grpSpPr>
              <a:xfrm>
                <a:off x="4236379" y="2836022"/>
                <a:ext cx="108712" cy="72644"/>
                <a:chOff x="3929202" y="2317750"/>
                <a:chExt cx="108712" cy="72644"/>
              </a:xfrm>
              <a:grpFill/>
            </p:grpSpPr>
            <p:sp>
              <p:nvSpPr>
                <p:cNvPr id="85" name="Rectangle 85">
                  <a:extLst>
                    <a:ext uri="{FF2B5EF4-FFF2-40B4-BE49-F238E27FC236}">
                      <a16:creationId xmlns:a16="http://schemas.microsoft.com/office/drawing/2014/main" id="{0B33B3BE-9927-432E-B289-45C0B518BF9C}"/>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6" name="Rectangle 86">
                  <a:extLst>
                    <a:ext uri="{FF2B5EF4-FFF2-40B4-BE49-F238E27FC236}">
                      <a16:creationId xmlns:a16="http://schemas.microsoft.com/office/drawing/2014/main" id="{5F2F5CD3-FE56-43BD-BCCB-AC2D9A62C93B}"/>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70">
                <a:extLst>
                  <a:ext uri="{FF2B5EF4-FFF2-40B4-BE49-F238E27FC236}">
                    <a16:creationId xmlns:a16="http://schemas.microsoft.com/office/drawing/2014/main" id="{10EFF3EE-C160-49A3-AFC8-32474BC1C745}"/>
                  </a:ext>
                </a:extLst>
              </p:cNvPr>
              <p:cNvGrpSpPr/>
              <p:nvPr/>
            </p:nvGrpSpPr>
            <p:grpSpPr>
              <a:xfrm>
                <a:off x="4343892" y="2836022"/>
                <a:ext cx="108712" cy="72644"/>
                <a:chOff x="3929202" y="2317750"/>
                <a:chExt cx="108712" cy="72644"/>
              </a:xfrm>
              <a:grpFill/>
            </p:grpSpPr>
            <p:sp>
              <p:nvSpPr>
                <p:cNvPr id="83" name="Rectangle 83">
                  <a:extLst>
                    <a:ext uri="{FF2B5EF4-FFF2-40B4-BE49-F238E27FC236}">
                      <a16:creationId xmlns:a16="http://schemas.microsoft.com/office/drawing/2014/main" id="{A98A0F5D-3214-4B5C-B391-3615A8B7A20A}"/>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4" name="Rectangle 84">
                  <a:extLst>
                    <a:ext uri="{FF2B5EF4-FFF2-40B4-BE49-F238E27FC236}">
                      <a16:creationId xmlns:a16="http://schemas.microsoft.com/office/drawing/2014/main" id="{10929B0F-0213-4B40-B660-BAED8DABF3BD}"/>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1" name="Group 71">
                <a:extLst>
                  <a:ext uri="{FF2B5EF4-FFF2-40B4-BE49-F238E27FC236}">
                    <a16:creationId xmlns:a16="http://schemas.microsoft.com/office/drawing/2014/main" id="{B371D48B-283A-4B53-BC91-87E932C39FF0}"/>
                  </a:ext>
                </a:extLst>
              </p:cNvPr>
              <p:cNvGrpSpPr/>
              <p:nvPr/>
            </p:nvGrpSpPr>
            <p:grpSpPr>
              <a:xfrm>
                <a:off x="4452604" y="2836022"/>
                <a:ext cx="108712" cy="72644"/>
                <a:chOff x="3929202" y="2317750"/>
                <a:chExt cx="108712" cy="72644"/>
              </a:xfrm>
              <a:grpFill/>
            </p:grpSpPr>
            <p:sp>
              <p:nvSpPr>
                <p:cNvPr id="81" name="Rectangle 81">
                  <a:extLst>
                    <a:ext uri="{FF2B5EF4-FFF2-40B4-BE49-F238E27FC236}">
                      <a16:creationId xmlns:a16="http://schemas.microsoft.com/office/drawing/2014/main" id="{B974A2A6-6C6C-4940-BA54-1FDCDEE769A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2" name="Rectangle 82">
                  <a:extLst>
                    <a:ext uri="{FF2B5EF4-FFF2-40B4-BE49-F238E27FC236}">
                      <a16:creationId xmlns:a16="http://schemas.microsoft.com/office/drawing/2014/main" id="{044E55CE-1859-4AAC-BF0F-B5307F43307A}"/>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2" name="Group 72">
                <a:extLst>
                  <a:ext uri="{FF2B5EF4-FFF2-40B4-BE49-F238E27FC236}">
                    <a16:creationId xmlns:a16="http://schemas.microsoft.com/office/drawing/2014/main" id="{72F10F3D-46C7-4306-8A77-DBDD53014A21}"/>
                  </a:ext>
                </a:extLst>
              </p:cNvPr>
              <p:cNvGrpSpPr/>
              <p:nvPr/>
            </p:nvGrpSpPr>
            <p:grpSpPr>
              <a:xfrm>
                <a:off x="4561316" y="2836022"/>
                <a:ext cx="108712" cy="72644"/>
                <a:chOff x="3929202" y="2317750"/>
                <a:chExt cx="108712" cy="72644"/>
              </a:xfrm>
              <a:grpFill/>
            </p:grpSpPr>
            <p:sp>
              <p:nvSpPr>
                <p:cNvPr id="79" name="Rectangle 79">
                  <a:extLst>
                    <a:ext uri="{FF2B5EF4-FFF2-40B4-BE49-F238E27FC236}">
                      <a16:creationId xmlns:a16="http://schemas.microsoft.com/office/drawing/2014/main" id="{93630446-6A53-4E3D-BB45-09C02C2183B4}"/>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0" name="Rectangle 80">
                  <a:extLst>
                    <a:ext uri="{FF2B5EF4-FFF2-40B4-BE49-F238E27FC236}">
                      <a16:creationId xmlns:a16="http://schemas.microsoft.com/office/drawing/2014/main" id="{05FA75F0-3C76-4445-BB94-9AF6E4389C69}"/>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3" name="Group 73">
                <a:extLst>
                  <a:ext uri="{FF2B5EF4-FFF2-40B4-BE49-F238E27FC236}">
                    <a16:creationId xmlns:a16="http://schemas.microsoft.com/office/drawing/2014/main" id="{A001D791-C455-48BD-9785-F91992EE424E}"/>
                  </a:ext>
                </a:extLst>
              </p:cNvPr>
              <p:cNvGrpSpPr/>
              <p:nvPr/>
            </p:nvGrpSpPr>
            <p:grpSpPr>
              <a:xfrm>
                <a:off x="4672311" y="2836022"/>
                <a:ext cx="108712" cy="72644"/>
                <a:chOff x="3929202" y="2317750"/>
                <a:chExt cx="108712" cy="72644"/>
              </a:xfrm>
              <a:grpFill/>
            </p:grpSpPr>
            <p:sp>
              <p:nvSpPr>
                <p:cNvPr id="77" name="Rectangle 77">
                  <a:extLst>
                    <a:ext uri="{FF2B5EF4-FFF2-40B4-BE49-F238E27FC236}">
                      <a16:creationId xmlns:a16="http://schemas.microsoft.com/office/drawing/2014/main" id="{53DAA93B-9C61-4838-B691-D13255A58542}"/>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8" name="Rectangle 78">
                  <a:extLst>
                    <a:ext uri="{FF2B5EF4-FFF2-40B4-BE49-F238E27FC236}">
                      <a16:creationId xmlns:a16="http://schemas.microsoft.com/office/drawing/2014/main" id="{4039609D-B3CE-45C1-83EE-7D83C66F589C}"/>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4">
                <a:extLst>
                  <a:ext uri="{FF2B5EF4-FFF2-40B4-BE49-F238E27FC236}">
                    <a16:creationId xmlns:a16="http://schemas.microsoft.com/office/drawing/2014/main" id="{C27C2D7B-7D8B-4EC0-BB4E-455F36B61A4A}"/>
                  </a:ext>
                </a:extLst>
              </p:cNvPr>
              <p:cNvGrpSpPr/>
              <p:nvPr/>
            </p:nvGrpSpPr>
            <p:grpSpPr>
              <a:xfrm>
                <a:off x="4781023" y="2836022"/>
                <a:ext cx="108712" cy="72644"/>
                <a:chOff x="3929202" y="2317750"/>
                <a:chExt cx="108712" cy="72644"/>
              </a:xfrm>
              <a:grpFill/>
            </p:grpSpPr>
            <p:sp>
              <p:nvSpPr>
                <p:cNvPr id="75" name="Rectangle 75">
                  <a:extLst>
                    <a:ext uri="{FF2B5EF4-FFF2-40B4-BE49-F238E27FC236}">
                      <a16:creationId xmlns:a16="http://schemas.microsoft.com/office/drawing/2014/main" id="{2F039667-B5A8-48A4-A7BE-799CF56B4B95}"/>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6" name="Rectangle 76">
                  <a:extLst>
                    <a:ext uri="{FF2B5EF4-FFF2-40B4-BE49-F238E27FC236}">
                      <a16:creationId xmlns:a16="http://schemas.microsoft.com/office/drawing/2014/main" id="{82F516DC-6E5A-4DF3-BDC4-F4F0D089FF2F}"/>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grpSp>
        <p:nvGrpSpPr>
          <p:cNvPr id="87" name="Group 87">
            <a:extLst>
              <a:ext uri="{FF2B5EF4-FFF2-40B4-BE49-F238E27FC236}">
                <a16:creationId xmlns:a16="http://schemas.microsoft.com/office/drawing/2014/main" id="{ADD314B5-61F9-4D70-97B8-33622CF095E7}"/>
              </a:ext>
            </a:extLst>
          </p:cNvPr>
          <p:cNvGrpSpPr/>
          <p:nvPr/>
        </p:nvGrpSpPr>
        <p:grpSpPr>
          <a:xfrm>
            <a:off x="5919136" y="4114458"/>
            <a:ext cx="829226" cy="492879"/>
            <a:chOff x="5814215" y="1502897"/>
            <a:chExt cx="829226" cy="492879"/>
          </a:xfrm>
        </p:grpSpPr>
        <p:sp>
          <p:nvSpPr>
            <p:cNvPr id="88" name="Folded Corner 88">
              <a:extLst>
                <a:ext uri="{FF2B5EF4-FFF2-40B4-BE49-F238E27FC236}">
                  <a16:creationId xmlns:a16="http://schemas.microsoft.com/office/drawing/2014/main" id="{A27A4436-3370-446F-B23D-92F61BE56BB4}"/>
                </a:ext>
              </a:extLst>
            </p:cNvPr>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a:p>
              <a:pPr algn="ctr"/>
              <a:endParaRPr lang="en-US" sz="1000" dirty="0"/>
            </a:p>
            <a:p>
              <a:pPr algn="ctr"/>
              <a:endParaRPr lang="en-US" sz="1000" dirty="0"/>
            </a:p>
            <a:p>
              <a:pPr algn="ctr"/>
              <a:r>
                <a:rPr lang="en-US" sz="1000" dirty="0"/>
                <a:t>Ledger</a:t>
              </a:r>
            </a:p>
          </p:txBody>
        </p:sp>
        <p:grpSp>
          <p:nvGrpSpPr>
            <p:cNvPr id="89" name="Group 89">
              <a:extLst>
                <a:ext uri="{FF2B5EF4-FFF2-40B4-BE49-F238E27FC236}">
                  <a16:creationId xmlns:a16="http://schemas.microsoft.com/office/drawing/2014/main" id="{7AE9B052-2BB2-4F5E-9921-69E11327073A}"/>
                </a:ext>
              </a:extLst>
            </p:cNvPr>
            <p:cNvGrpSpPr/>
            <p:nvPr/>
          </p:nvGrpSpPr>
          <p:grpSpPr>
            <a:xfrm>
              <a:off x="5887240" y="1513232"/>
              <a:ext cx="726381" cy="72644"/>
              <a:chOff x="4163354" y="2836022"/>
              <a:chExt cx="726381" cy="72644"/>
            </a:xfrm>
            <a:solidFill>
              <a:srgbClr val="FFFFFF"/>
            </a:solidFill>
          </p:grpSpPr>
          <p:sp>
            <p:nvSpPr>
              <p:cNvPr id="90" name="Rectangle 90">
                <a:extLst>
                  <a:ext uri="{FF2B5EF4-FFF2-40B4-BE49-F238E27FC236}">
                    <a16:creationId xmlns:a16="http://schemas.microsoft.com/office/drawing/2014/main" id="{4E716AA4-E179-4CB0-9B19-CCD3FACCB215}"/>
                  </a:ext>
                </a:extLst>
              </p:cNvPr>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91" name="Group 91">
                <a:extLst>
                  <a:ext uri="{FF2B5EF4-FFF2-40B4-BE49-F238E27FC236}">
                    <a16:creationId xmlns:a16="http://schemas.microsoft.com/office/drawing/2014/main" id="{EC3F0239-6F35-4BAF-B236-4106E4BBCDE4}"/>
                  </a:ext>
                </a:extLst>
              </p:cNvPr>
              <p:cNvGrpSpPr/>
              <p:nvPr/>
            </p:nvGrpSpPr>
            <p:grpSpPr>
              <a:xfrm>
                <a:off x="4236379" y="2836022"/>
                <a:ext cx="108712" cy="72644"/>
                <a:chOff x="3929202" y="2317750"/>
                <a:chExt cx="108712" cy="72644"/>
              </a:xfrm>
              <a:grpFill/>
            </p:grpSpPr>
            <p:sp>
              <p:nvSpPr>
                <p:cNvPr id="107" name="Rectangle 107">
                  <a:extLst>
                    <a:ext uri="{FF2B5EF4-FFF2-40B4-BE49-F238E27FC236}">
                      <a16:creationId xmlns:a16="http://schemas.microsoft.com/office/drawing/2014/main" id="{0B9D7751-308C-4BF5-8968-17E14AF6972D}"/>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8" name="Rectangle 108">
                  <a:extLst>
                    <a:ext uri="{FF2B5EF4-FFF2-40B4-BE49-F238E27FC236}">
                      <a16:creationId xmlns:a16="http://schemas.microsoft.com/office/drawing/2014/main" id="{C92E6A42-6A60-41D2-937D-E28DDB9B4701}"/>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2" name="Group 92">
                <a:extLst>
                  <a:ext uri="{FF2B5EF4-FFF2-40B4-BE49-F238E27FC236}">
                    <a16:creationId xmlns:a16="http://schemas.microsoft.com/office/drawing/2014/main" id="{C65EBB41-ABE3-47B7-A0C3-256FAE929FA6}"/>
                  </a:ext>
                </a:extLst>
              </p:cNvPr>
              <p:cNvGrpSpPr/>
              <p:nvPr/>
            </p:nvGrpSpPr>
            <p:grpSpPr>
              <a:xfrm>
                <a:off x="4343892" y="2836022"/>
                <a:ext cx="108712" cy="72644"/>
                <a:chOff x="3929202" y="2317750"/>
                <a:chExt cx="108712" cy="72644"/>
              </a:xfrm>
              <a:grpFill/>
            </p:grpSpPr>
            <p:sp>
              <p:nvSpPr>
                <p:cNvPr id="105" name="Rectangle 105">
                  <a:extLst>
                    <a:ext uri="{FF2B5EF4-FFF2-40B4-BE49-F238E27FC236}">
                      <a16:creationId xmlns:a16="http://schemas.microsoft.com/office/drawing/2014/main" id="{86CBA6FD-7B7B-4514-BB38-4585070234CC}"/>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6" name="Rectangle 106">
                  <a:extLst>
                    <a:ext uri="{FF2B5EF4-FFF2-40B4-BE49-F238E27FC236}">
                      <a16:creationId xmlns:a16="http://schemas.microsoft.com/office/drawing/2014/main" id="{793DA2CD-03D1-4468-A7A1-AFF520DC5592}"/>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3" name="Group 93">
                <a:extLst>
                  <a:ext uri="{FF2B5EF4-FFF2-40B4-BE49-F238E27FC236}">
                    <a16:creationId xmlns:a16="http://schemas.microsoft.com/office/drawing/2014/main" id="{2F77C03B-FFC9-4422-A17E-BC2350535CA0}"/>
                  </a:ext>
                </a:extLst>
              </p:cNvPr>
              <p:cNvGrpSpPr/>
              <p:nvPr/>
            </p:nvGrpSpPr>
            <p:grpSpPr>
              <a:xfrm>
                <a:off x="4452604" y="2836022"/>
                <a:ext cx="108712" cy="72644"/>
                <a:chOff x="3929202" y="2317750"/>
                <a:chExt cx="108712" cy="72644"/>
              </a:xfrm>
              <a:grpFill/>
            </p:grpSpPr>
            <p:sp>
              <p:nvSpPr>
                <p:cNvPr id="103" name="Rectangle 103">
                  <a:extLst>
                    <a:ext uri="{FF2B5EF4-FFF2-40B4-BE49-F238E27FC236}">
                      <a16:creationId xmlns:a16="http://schemas.microsoft.com/office/drawing/2014/main" id="{6460DD1B-E73A-4328-B775-D89F40ED163D}"/>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4" name="Rectangle 104">
                  <a:extLst>
                    <a:ext uri="{FF2B5EF4-FFF2-40B4-BE49-F238E27FC236}">
                      <a16:creationId xmlns:a16="http://schemas.microsoft.com/office/drawing/2014/main" id="{10D9E79C-F35B-4D8C-A584-418D5F0D6E10}"/>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4">
                <a:extLst>
                  <a:ext uri="{FF2B5EF4-FFF2-40B4-BE49-F238E27FC236}">
                    <a16:creationId xmlns:a16="http://schemas.microsoft.com/office/drawing/2014/main" id="{7F04B881-43E0-4C33-997D-A1C32C833D3F}"/>
                  </a:ext>
                </a:extLst>
              </p:cNvPr>
              <p:cNvGrpSpPr/>
              <p:nvPr/>
            </p:nvGrpSpPr>
            <p:grpSpPr>
              <a:xfrm>
                <a:off x="4561316" y="2836022"/>
                <a:ext cx="108712" cy="72644"/>
                <a:chOff x="3929202" y="2317750"/>
                <a:chExt cx="108712" cy="72644"/>
              </a:xfrm>
              <a:grpFill/>
            </p:grpSpPr>
            <p:sp>
              <p:nvSpPr>
                <p:cNvPr id="101" name="Rectangle 101">
                  <a:extLst>
                    <a:ext uri="{FF2B5EF4-FFF2-40B4-BE49-F238E27FC236}">
                      <a16:creationId xmlns:a16="http://schemas.microsoft.com/office/drawing/2014/main" id="{ECAA0BA4-4C23-4ACB-9599-B38A8EF164F3}"/>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2" name="Rectangle 102">
                  <a:extLst>
                    <a:ext uri="{FF2B5EF4-FFF2-40B4-BE49-F238E27FC236}">
                      <a16:creationId xmlns:a16="http://schemas.microsoft.com/office/drawing/2014/main" id="{EE69F9B3-590F-4EE2-8433-E7C666BB401A}"/>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5" name="Group 95">
                <a:extLst>
                  <a:ext uri="{FF2B5EF4-FFF2-40B4-BE49-F238E27FC236}">
                    <a16:creationId xmlns:a16="http://schemas.microsoft.com/office/drawing/2014/main" id="{5CD82706-99B6-4261-ADAB-0F92E54DA3FD}"/>
                  </a:ext>
                </a:extLst>
              </p:cNvPr>
              <p:cNvGrpSpPr/>
              <p:nvPr/>
            </p:nvGrpSpPr>
            <p:grpSpPr>
              <a:xfrm>
                <a:off x="4672311" y="2836022"/>
                <a:ext cx="108712" cy="72644"/>
                <a:chOff x="3929202" y="2317750"/>
                <a:chExt cx="108712" cy="72644"/>
              </a:xfrm>
              <a:grpFill/>
            </p:grpSpPr>
            <p:sp>
              <p:nvSpPr>
                <p:cNvPr id="99" name="Rectangle 99">
                  <a:extLst>
                    <a:ext uri="{FF2B5EF4-FFF2-40B4-BE49-F238E27FC236}">
                      <a16:creationId xmlns:a16="http://schemas.microsoft.com/office/drawing/2014/main" id="{21067FC1-790E-4BB3-8C95-D216DD95E025}"/>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0" name="Rectangle 100">
                  <a:extLst>
                    <a:ext uri="{FF2B5EF4-FFF2-40B4-BE49-F238E27FC236}">
                      <a16:creationId xmlns:a16="http://schemas.microsoft.com/office/drawing/2014/main" id="{CDFC877D-998A-4A41-8AD0-C991F582C8A0}"/>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6" name="Group 96">
                <a:extLst>
                  <a:ext uri="{FF2B5EF4-FFF2-40B4-BE49-F238E27FC236}">
                    <a16:creationId xmlns:a16="http://schemas.microsoft.com/office/drawing/2014/main" id="{50EDB4F6-3CFA-4367-B986-27D1A935BFEF}"/>
                  </a:ext>
                </a:extLst>
              </p:cNvPr>
              <p:cNvGrpSpPr/>
              <p:nvPr/>
            </p:nvGrpSpPr>
            <p:grpSpPr>
              <a:xfrm>
                <a:off x="4781023" y="2836022"/>
                <a:ext cx="108712" cy="72644"/>
                <a:chOff x="3929202" y="2317750"/>
                <a:chExt cx="108712" cy="72644"/>
              </a:xfrm>
              <a:grpFill/>
            </p:grpSpPr>
            <p:sp>
              <p:nvSpPr>
                <p:cNvPr id="97" name="Rectangle 97">
                  <a:extLst>
                    <a:ext uri="{FF2B5EF4-FFF2-40B4-BE49-F238E27FC236}">
                      <a16:creationId xmlns:a16="http://schemas.microsoft.com/office/drawing/2014/main" id="{56665E9B-7EFE-4196-91F0-BB17B8493090}"/>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8" name="Rectangle 98">
                  <a:extLst>
                    <a:ext uri="{FF2B5EF4-FFF2-40B4-BE49-F238E27FC236}">
                      <a16:creationId xmlns:a16="http://schemas.microsoft.com/office/drawing/2014/main" id="{535B5C0B-FFBE-4104-8906-3E70DF643711}"/>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grpSp>
        <p:nvGrpSpPr>
          <p:cNvPr id="109" name="Group 109">
            <a:extLst>
              <a:ext uri="{FF2B5EF4-FFF2-40B4-BE49-F238E27FC236}">
                <a16:creationId xmlns:a16="http://schemas.microsoft.com/office/drawing/2014/main" id="{C27A9439-D2DE-434F-9C8E-7C998A1DEF06}"/>
              </a:ext>
            </a:extLst>
          </p:cNvPr>
          <p:cNvGrpSpPr/>
          <p:nvPr/>
        </p:nvGrpSpPr>
        <p:grpSpPr>
          <a:xfrm>
            <a:off x="3548019" y="5122428"/>
            <a:ext cx="829226" cy="492879"/>
            <a:chOff x="5814215" y="1502897"/>
            <a:chExt cx="829226" cy="492879"/>
          </a:xfrm>
        </p:grpSpPr>
        <p:sp>
          <p:nvSpPr>
            <p:cNvPr id="110" name="Folded Corner 110">
              <a:extLst>
                <a:ext uri="{FF2B5EF4-FFF2-40B4-BE49-F238E27FC236}">
                  <a16:creationId xmlns:a16="http://schemas.microsoft.com/office/drawing/2014/main" id="{E2B602B8-6C30-4A66-B551-A8A24C0E4D51}"/>
                </a:ext>
              </a:extLst>
            </p:cNvPr>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a:p>
              <a:pPr algn="ctr"/>
              <a:endParaRPr lang="en-US" sz="1000" dirty="0"/>
            </a:p>
            <a:p>
              <a:pPr algn="ctr"/>
              <a:endParaRPr lang="en-US" sz="1000" dirty="0"/>
            </a:p>
            <a:p>
              <a:pPr algn="ctr"/>
              <a:r>
                <a:rPr lang="en-US" sz="1000" dirty="0"/>
                <a:t>Ledger</a:t>
              </a:r>
            </a:p>
          </p:txBody>
        </p:sp>
        <p:grpSp>
          <p:nvGrpSpPr>
            <p:cNvPr id="111" name="Group 111">
              <a:extLst>
                <a:ext uri="{FF2B5EF4-FFF2-40B4-BE49-F238E27FC236}">
                  <a16:creationId xmlns:a16="http://schemas.microsoft.com/office/drawing/2014/main" id="{D776EB3F-C298-4FB5-B3D1-7D69FB6B2304}"/>
                </a:ext>
              </a:extLst>
            </p:cNvPr>
            <p:cNvGrpSpPr/>
            <p:nvPr/>
          </p:nvGrpSpPr>
          <p:grpSpPr>
            <a:xfrm>
              <a:off x="5887240" y="1513232"/>
              <a:ext cx="726381" cy="72644"/>
              <a:chOff x="4163354" y="2836022"/>
              <a:chExt cx="726381" cy="72644"/>
            </a:xfrm>
            <a:solidFill>
              <a:srgbClr val="FFFFFF"/>
            </a:solidFill>
          </p:grpSpPr>
          <p:sp>
            <p:nvSpPr>
              <p:cNvPr id="112" name="Rectangle 112">
                <a:extLst>
                  <a:ext uri="{FF2B5EF4-FFF2-40B4-BE49-F238E27FC236}">
                    <a16:creationId xmlns:a16="http://schemas.microsoft.com/office/drawing/2014/main" id="{2ED16F28-8A2B-4B3F-BC9A-E2264CCE0895}"/>
                  </a:ext>
                </a:extLst>
              </p:cNvPr>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13" name="Group 113">
                <a:extLst>
                  <a:ext uri="{FF2B5EF4-FFF2-40B4-BE49-F238E27FC236}">
                    <a16:creationId xmlns:a16="http://schemas.microsoft.com/office/drawing/2014/main" id="{327C9E56-72AA-4CC8-BD7F-717ACF75BC64}"/>
                  </a:ext>
                </a:extLst>
              </p:cNvPr>
              <p:cNvGrpSpPr/>
              <p:nvPr/>
            </p:nvGrpSpPr>
            <p:grpSpPr>
              <a:xfrm>
                <a:off x="4236379" y="2836022"/>
                <a:ext cx="108712" cy="72644"/>
                <a:chOff x="3929202" y="2317750"/>
                <a:chExt cx="108712" cy="72644"/>
              </a:xfrm>
              <a:grpFill/>
            </p:grpSpPr>
            <p:sp>
              <p:nvSpPr>
                <p:cNvPr id="129" name="Rectangle 129">
                  <a:extLst>
                    <a:ext uri="{FF2B5EF4-FFF2-40B4-BE49-F238E27FC236}">
                      <a16:creationId xmlns:a16="http://schemas.microsoft.com/office/drawing/2014/main" id="{2BCF78A8-130E-4939-8AC0-D875CB64CE1B}"/>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0" name="Rectangle 130">
                  <a:extLst>
                    <a:ext uri="{FF2B5EF4-FFF2-40B4-BE49-F238E27FC236}">
                      <a16:creationId xmlns:a16="http://schemas.microsoft.com/office/drawing/2014/main" id="{547D9F8F-67F6-431D-BBB4-88459A0FCB14}"/>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4">
                <a:extLst>
                  <a:ext uri="{FF2B5EF4-FFF2-40B4-BE49-F238E27FC236}">
                    <a16:creationId xmlns:a16="http://schemas.microsoft.com/office/drawing/2014/main" id="{99720AD3-BF4E-436E-B571-337D0AA44E3F}"/>
                  </a:ext>
                </a:extLst>
              </p:cNvPr>
              <p:cNvGrpSpPr/>
              <p:nvPr/>
            </p:nvGrpSpPr>
            <p:grpSpPr>
              <a:xfrm>
                <a:off x="4343892" y="2836022"/>
                <a:ext cx="108712" cy="72644"/>
                <a:chOff x="3929202" y="2317750"/>
                <a:chExt cx="108712" cy="72644"/>
              </a:xfrm>
              <a:grpFill/>
            </p:grpSpPr>
            <p:sp>
              <p:nvSpPr>
                <p:cNvPr id="127" name="Rectangle 127">
                  <a:extLst>
                    <a:ext uri="{FF2B5EF4-FFF2-40B4-BE49-F238E27FC236}">
                      <a16:creationId xmlns:a16="http://schemas.microsoft.com/office/drawing/2014/main" id="{1C13133B-4FBA-4ED9-8CAF-DE2CC6F55252}"/>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8" name="Rectangle 128">
                  <a:extLst>
                    <a:ext uri="{FF2B5EF4-FFF2-40B4-BE49-F238E27FC236}">
                      <a16:creationId xmlns:a16="http://schemas.microsoft.com/office/drawing/2014/main" id="{9B948FFC-29DB-418F-9E27-FE0BA979EBBC}"/>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5" name="Group 115">
                <a:extLst>
                  <a:ext uri="{FF2B5EF4-FFF2-40B4-BE49-F238E27FC236}">
                    <a16:creationId xmlns:a16="http://schemas.microsoft.com/office/drawing/2014/main" id="{584B2B86-A854-4FB8-97A8-AEA67F893704}"/>
                  </a:ext>
                </a:extLst>
              </p:cNvPr>
              <p:cNvGrpSpPr/>
              <p:nvPr/>
            </p:nvGrpSpPr>
            <p:grpSpPr>
              <a:xfrm>
                <a:off x="4452604" y="2836022"/>
                <a:ext cx="108712" cy="72644"/>
                <a:chOff x="3929202" y="2317750"/>
                <a:chExt cx="108712" cy="72644"/>
              </a:xfrm>
              <a:grpFill/>
            </p:grpSpPr>
            <p:sp>
              <p:nvSpPr>
                <p:cNvPr id="125" name="Rectangle 125">
                  <a:extLst>
                    <a:ext uri="{FF2B5EF4-FFF2-40B4-BE49-F238E27FC236}">
                      <a16:creationId xmlns:a16="http://schemas.microsoft.com/office/drawing/2014/main" id="{1128E02E-B00F-4CDF-A686-70A9F9834713}"/>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6" name="Rectangle 126">
                  <a:extLst>
                    <a:ext uri="{FF2B5EF4-FFF2-40B4-BE49-F238E27FC236}">
                      <a16:creationId xmlns:a16="http://schemas.microsoft.com/office/drawing/2014/main" id="{15BAEF5A-3CE9-4761-A2DA-6A3AFC1B2CD1}"/>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6" name="Group 116">
                <a:extLst>
                  <a:ext uri="{FF2B5EF4-FFF2-40B4-BE49-F238E27FC236}">
                    <a16:creationId xmlns:a16="http://schemas.microsoft.com/office/drawing/2014/main" id="{15AA202A-082A-4F75-AC18-9A26087240C8}"/>
                  </a:ext>
                </a:extLst>
              </p:cNvPr>
              <p:cNvGrpSpPr/>
              <p:nvPr/>
            </p:nvGrpSpPr>
            <p:grpSpPr>
              <a:xfrm>
                <a:off x="4561316" y="2836022"/>
                <a:ext cx="108712" cy="72644"/>
                <a:chOff x="3929202" y="2317750"/>
                <a:chExt cx="108712" cy="72644"/>
              </a:xfrm>
              <a:grpFill/>
            </p:grpSpPr>
            <p:sp>
              <p:nvSpPr>
                <p:cNvPr id="123" name="Rectangle 123">
                  <a:extLst>
                    <a:ext uri="{FF2B5EF4-FFF2-40B4-BE49-F238E27FC236}">
                      <a16:creationId xmlns:a16="http://schemas.microsoft.com/office/drawing/2014/main" id="{27EAF364-EB79-42EE-BC84-A8FD99B38905}"/>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4" name="Rectangle 124">
                  <a:extLst>
                    <a:ext uri="{FF2B5EF4-FFF2-40B4-BE49-F238E27FC236}">
                      <a16:creationId xmlns:a16="http://schemas.microsoft.com/office/drawing/2014/main" id="{22B1E3FD-D5DA-433F-937B-DAF2A1C8408B}"/>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7" name="Group 117">
                <a:extLst>
                  <a:ext uri="{FF2B5EF4-FFF2-40B4-BE49-F238E27FC236}">
                    <a16:creationId xmlns:a16="http://schemas.microsoft.com/office/drawing/2014/main" id="{85C463CF-7B59-452A-83BD-C7D7712E444B}"/>
                  </a:ext>
                </a:extLst>
              </p:cNvPr>
              <p:cNvGrpSpPr/>
              <p:nvPr/>
            </p:nvGrpSpPr>
            <p:grpSpPr>
              <a:xfrm>
                <a:off x="4672311" y="2836022"/>
                <a:ext cx="108712" cy="72644"/>
                <a:chOff x="3929202" y="2317750"/>
                <a:chExt cx="108712" cy="72644"/>
              </a:xfrm>
              <a:grpFill/>
            </p:grpSpPr>
            <p:sp>
              <p:nvSpPr>
                <p:cNvPr id="121" name="Rectangle 121">
                  <a:extLst>
                    <a:ext uri="{FF2B5EF4-FFF2-40B4-BE49-F238E27FC236}">
                      <a16:creationId xmlns:a16="http://schemas.microsoft.com/office/drawing/2014/main" id="{BA3FA57B-1CC4-4FE8-BDB3-28DAF86209BF}"/>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2" name="Rectangle 122">
                  <a:extLst>
                    <a:ext uri="{FF2B5EF4-FFF2-40B4-BE49-F238E27FC236}">
                      <a16:creationId xmlns:a16="http://schemas.microsoft.com/office/drawing/2014/main" id="{CD459007-7048-46A1-8E8B-4BFF62A71948}"/>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8">
                <a:extLst>
                  <a:ext uri="{FF2B5EF4-FFF2-40B4-BE49-F238E27FC236}">
                    <a16:creationId xmlns:a16="http://schemas.microsoft.com/office/drawing/2014/main" id="{A5EE934F-3195-4682-A36D-DBB131964359}"/>
                  </a:ext>
                </a:extLst>
              </p:cNvPr>
              <p:cNvGrpSpPr/>
              <p:nvPr/>
            </p:nvGrpSpPr>
            <p:grpSpPr>
              <a:xfrm>
                <a:off x="4781023" y="2836022"/>
                <a:ext cx="108712" cy="72644"/>
                <a:chOff x="3929202" y="2317750"/>
                <a:chExt cx="108712" cy="72644"/>
              </a:xfrm>
              <a:grpFill/>
            </p:grpSpPr>
            <p:sp>
              <p:nvSpPr>
                <p:cNvPr id="119" name="Rectangle 119">
                  <a:extLst>
                    <a:ext uri="{FF2B5EF4-FFF2-40B4-BE49-F238E27FC236}">
                      <a16:creationId xmlns:a16="http://schemas.microsoft.com/office/drawing/2014/main" id="{46DF2CFF-7126-40AF-80AC-F6C62A868035}"/>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0" name="Rectangle 120">
                  <a:extLst>
                    <a:ext uri="{FF2B5EF4-FFF2-40B4-BE49-F238E27FC236}">
                      <a16:creationId xmlns:a16="http://schemas.microsoft.com/office/drawing/2014/main" id="{095FF63F-9122-49C0-9416-329791DA30B7}"/>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grpSp>
        <p:nvGrpSpPr>
          <p:cNvPr id="131" name="Group 131">
            <a:extLst>
              <a:ext uri="{FF2B5EF4-FFF2-40B4-BE49-F238E27FC236}">
                <a16:creationId xmlns:a16="http://schemas.microsoft.com/office/drawing/2014/main" id="{3E67003E-16D7-414A-B517-2D1063242526}"/>
              </a:ext>
            </a:extLst>
          </p:cNvPr>
          <p:cNvGrpSpPr/>
          <p:nvPr/>
        </p:nvGrpSpPr>
        <p:grpSpPr>
          <a:xfrm>
            <a:off x="3719282" y="4168209"/>
            <a:ext cx="829226" cy="492879"/>
            <a:chOff x="5814215" y="1502897"/>
            <a:chExt cx="829226" cy="492879"/>
          </a:xfrm>
        </p:grpSpPr>
        <p:sp>
          <p:nvSpPr>
            <p:cNvPr id="132" name="Folded Corner 132">
              <a:extLst>
                <a:ext uri="{FF2B5EF4-FFF2-40B4-BE49-F238E27FC236}">
                  <a16:creationId xmlns:a16="http://schemas.microsoft.com/office/drawing/2014/main" id="{B31B306E-B2F7-46DE-8086-C33CD65533D8}"/>
                </a:ext>
              </a:extLst>
            </p:cNvPr>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a:p>
              <a:pPr algn="ctr"/>
              <a:endParaRPr lang="en-US" sz="1000" dirty="0"/>
            </a:p>
            <a:p>
              <a:pPr algn="ctr"/>
              <a:endParaRPr lang="en-US" sz="1000" dirty="0"/>
            </a:p>
            <a:p>
              <a:pPr algn="ctr"/>
              <a:r>
                <a:rPr lang="en-US" sz="1000" dirty="0"/>
                <a:t>Ledger</a:t>
              </a:r>
            </a:p>
          </p:txBody>
        </p:sp>
        <p:grpSp>
          <p:nvGrpSpPr>
            <p:cNvPr id="133" name="Group 133">
              <a:extLst>
                <a:ext uri="{FF2B5EF4-FFF2-40B4-BE49-F238E27FC236}">
                  <a16:creationId xmlns:a16="http://schemas.microsoft.com/office/drawing/2014/main" id="{7033AA6B-ED54-4D7F-B9FD-A6ABF39055E1}"/>
                </a:ext>
              </a:extLst>
            </p:cNvPr>
            <p:cNvGrpSpPr/>
            <p:nvPr/>
          </p:nvGrpSpPr>
          <p:grpSpPr>
            <a:xfrm>
              <a:off x="5887240" y="1513232"/>
              <a:ext cx="726381" cy="72644"/>
              <a:chOff x="4163354" y="2836022"/>
              <a:chExt cx="726381" cy="72644"/>
            </a:xfrm>
            <a:solidFill>
              <a:srgbClr val="FFFFFF"/>
            </a:solidFill>
          </p:grpSpPr>
          <p:sp>
            <p:nvSpPr>
              <p:cNvPr id="134" name="Rectangle 134">
                <a:extLst>
                  <a:ext uri="{FF2B5EF4-FFF2-40B4-BE49-F238E27FC236}">
                    <a16:creationId xmlns:a16="http://schemas.microsoft.com/office/drawing/2014/main" id="{375253AE-58E1-46BD-9B4A-2ABEAB5E62DB}"/>
                  </a:ext>
                </a:extLst>
              </p:cNvPr>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35" name="Group 135">
                <a:extLst>
                  <a:ext uri="{FF2B5EF4-FFF2-40B4-BE49-F238E27FC236}">
                    <a16:creationId xmlns:a16="http://schemas.microsoft.com/office/drawing/2014/main" id="{AA292C8E-BFA3-473F-8865-E5BF3AB8D736}"/>
                  </a:ext>
                </a:extLst>
              </p:cNvPr>
              <p:cNvGrpSpPr/>
              <p:nvPr/>
            </p:nvGrpSpPr>
            <p:grpSpPr>
              <a:xfrm>
                <a:off x="4236379" y="2836022"/>
                <a:ext cx="108712" cy="72644"/>
                <a:chOff x="3929202" y="2317750"/>
                <a:chExt cx="108712" cy="72644"/>
              </a:xfrm>
              <a:grpFill/>
            </p:grpSpPr>
            <p:sp>
              <p:nvSpPr>
                <p:cNvPr id="151" name="Rectangle 151">
                  <a:extLst>
                    <a:ext uri="{FF2B5EF4-FFF2-40B4-BE49-F238E27FC236}">
                      <a16:creationId xmlns:a16="http://schemas.microsoft.com/office/drawing/2014/main" id="{7E6E9A98-A7ED-4210-BB06-06E70C5A4C98}"/>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2" name="Rectangle 152">
                  <a:extLst>
                    <a:ext uri="{FF2B5EF4-FFF2-40B4-BE49-F238E27FC236}">
                      <a16:creationId xmlns:a16="http://schemas.microsoft.com/office/drawing/2014/main" id="{BFC43EE2-0E9F-4C63-A126-A8429BFDC366}"/>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6">
                <a:extLst>
                  <a:ext uri="{FF2B5EF4-FFF2-40B4-BE49-F238E27FC236}">
                    <a16:creationId xmlns:a16="http://schemas.microsoft.com/office/drawing/2014/main" id="{4D815151-76CB-4E39-8765-8B2530EF732D}"/>
                  </a:ext>
                </a:extLst>
              </p:cNvPr>
              <p:cNvGrpSpPr/>
              <p:nvPr/>
            </p:nvGrpSpPr>
            <p:grpSpPr>
              <a:xfrm>
                <a:off x="4343892" y="2836022"/>
                <a:ext cx="108712" cy="72644"/>
                <a:chOff x="3929202" y="2317750"/>
                <a:chExt cx="108712" cy="72644"/>
              </a:xfrm>
              <a:grpFill/>
            </p:grpSpPr>
            <p:sp>
              <p:nvSpPr>
                <p:cNvPr id="149" name="Rectangle 149">
                  <a:extLst>
                    <a:ext uri="{FF2B5EF4-FFF2-40B4-BE49-F238E27FC236}">
                      <a16:creationId xmlns:a16="http://schemas.microsoft.com/office/drawing/2014/main" id="{8C6AEB43-F0D8-428A-8C1F-08B8E5238AD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0" name="Rectangle 150">
                  <a:extLst>
                    <a:ext uri="{FF2B5EF4-FFF2-40B4-BE49-F238E27FC236}">
                      <a16:creationId xmlns:a16="http://schemas.microsoft.com/office/drawing/2014/main" id="{110C089E-9922-41AC-925B-B099C8867EA8}"/>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7">
                <a:extLst>
                  <a:ext uri="{FF2B5EF4-FFF2-40B4-BE49-F238E27FC236}">
                    <a16:creationId xmlns:a16="http://schemas.microsoft.com/office/drawing/2014/main" id="{25196C8A-A43B-49D4-BF08-DE01B998AA63}"/>
                  </a:ext>
                </a:extLst>
              </p:cNvPr>
              <p:cNvGrpSpPr/>
              <p:nvPr/>
            </p:nvGrpSpPr>
            <p:grpSpPr>
              <a:xfrm>
                <a:off x="4452604" y="2836022"/>
                <a:ext cx="108712" cy="72644"/>
                <a:chOff x="3929202" y="2317750"/>
                <a:chExt cx="108712" cy="72644"/>
              </a:xfrm>
              <a:grpFill/>
            </p:grpSpPr>
            <p:sp>
              <p:nvSpPr>
                <p:cNvPr id="147" name="Rectangle 147">
                  <a:extLst>
                    <a:ext uri="{FF2B5EF4-FFF2-40B4-BE49-F238E27FC236}">
                      <a16:creationId xmlns:a16="http://schemas.microsoft.com/office/drawing/2014/main" id="{1C97068B-5356-4E80-B7C3-79FB1C7674A8}"/>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8" name="Rectangle 148">
                  <a:extLst>
                    <a:ext uri="{FF2B5EF4-FFF2-40B4-BE49-F238E27FC236}">
                      <a16:creationId xmlns:a16="http://schemas.microsoft.com/office/drawing/2014/main" id="{FEEF901C-3035-445D-A4D0-455033D07D5B}"/>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8">
                <a:extLst>
                  <a:ext uri="{FF2B5EF4-FFF2-40B4-BE49-F238E27FC236}">
                    <a16:creationId xmlns:a16="http://schemas.microsoft.com/office/drawing/2014/main" id="{25F320DE-2A03-41D2-8D73-9E07BA0005A6}"/>
                  </a:ext>
                </a:extLst>
              </p:cNvPr>
              <p:cNvGrpSpPr/>
              <p:nvPr/>
            </p:nvGrpSpPr>
            <p:grpSpPr>
              <a:xfrm>
                <a:off x="4561316" y="2836022"/>
                <a:ext cx="108712" cy="72644"/>
                <a:chOff x="3929202" y="2317750"/>
                <a:chExt cx="108712" cy="72644"/>
              </a:xfrm>
              <a:grpFill/>
            </p:grpSpPr>
            <p:sp>
              <p:nvSpPr>
                <p:cNvPr id="145" name="Rectangle 145">
                  <a:extLst>
                    <a:ext uri="{FF2B5EF4-FFF2-40B4-BE49-F238E27FC236}">
                      <a16:creationId xmlns:a16="http://schemas.microsoft.com/office/drawing/2014/main" id="{7F488334-2B50-44C8-BE03-3FA609521D00}"/>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6" name="Rectangle 146">
                  <a:extLst>
                    <a:ext uri="{FF2B5EF4-FFF2-40B4-BE49-F238E27FC236}">
                      <a16:creationId xmlns:a16="http://schemas.microsoft.com/office/drawing/2014/main" id="{094AC63E-2DAC-479A-9D37-1E04BD7C8871}"/>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9">
                <a:extLst>
                  <a:ext uri="{FF2B5EF4-FFF2-40B4-BE49-F238E27FC236}">
                    <a16:creationId xmlns:a16="http://schemas.microsoft.com/office/drawing/2014/main" id="{2302565F-C7B8-4155-9E26-A6A924697785}"/>
                  </a:ext>
                </a:extLst>
              </p:cNvPr>
              <p:cNvGrpSpPr/>
              <p:nvPr/>
            </p:nvGrpSpPr>
            <p:grpSpPr>
              <a:xfrm>
                <a:off x="4672311" y="2836022"/>
                <a:ext cx="108712" cy="72644"/>
                <a:chOff x="3929202" y="2317750"/>
                <a:chExt cx="108712" cy="72644"/>
              </a:xfrm>
              <a:grpFill/>
            </p:grpSpPr>
            <p:sp>
              <p:nvSpPr>
                <p:cNvPr id="143" name="Rectangle 143">
                  <a:extLst>
                    <a:ext uri="{FF2B5EF4-FFF2-40B4-BE49-F238E27FC236}">
                      <a16:creationId xmlns:a16="http://schemas.microsoft.com/office/drawing/2014/main" id="{6B15F9A0-676A-4C93-ACBA-7C81F896A71E}"/>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4" name="Rectangle 144">
                  <a:extLst>
                    <a:ext uri="{FF2B5EF4-FFF2-40B4-BE49-F238E27FC236}">
                      <a16:creationId xmlns:a16="http://schemas.microsoft.com/office/drawing/2014/main" id="{8E10400A-45DA-4561-9164-E2DC2B0744B4}"/>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40">
                <a:extLst>
                  <a:ext uri="{FF2B5EF4-FFF2-40B4-BE49-F238E27FC236}">
                    <a16:creationId xmlns:a16="http://schemas.microsoft.com/office/drawing/2014/main" id="{9B1B5D10-6892-429B-A5B8-F419B0E386F6}"/>
                  </a:ext>
                </a:extLst>
              </p:cNvPr>
              <p:cNvGrpSpPr/>
              <p:nvPr/>
            </p:nvGrpSpPr>
            <p:grpSpPr>
              <a:xfrm>
                <a:off x="4781023" y="2836022"/>
                <a:ext cx="108712" cy="72644"/>
                <a:chOff x="3929202" y="2317750"/>
                <a:chExt cx="108712" cy="72644"/>
              </a:xfrm>
              <a:grpFill/>
            </p:grpSpPr>
            <p:sp>
              <p:nvSpPr>
                <p:cNvPr id="141" name="Rectangle 141">
                  <a:extLst>
                    <a:ext uri="{FF2B5EF4-FFF2-40B4-BE49-F238E27FC236}">
                      <a16:creationId xmlns:a16="http://schemas.microsoft.com/office/drawing/2014/main" id="{B78DF0CA-A197-4578-B7E5-8045EF8F1917}"/>
                    </a:ext>
                  </a:extLst>
                </p:cNvPr>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2" name="Rectangle 142">
                  <a:extLst>
                    <a:ext uri="{FF2B5EF4-FFF2-40B4-BE49-F238E27FC236}">
                      <a16:creationId xmlns:a16="http://schemas.microsoft.com/office/drawing/2014/main" id="{A35AC19A-95C9-474C-804B-6C66A7744870}"/>
                    </a:ext>
                  </a:extLst>
                </p:cNvPr>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pic>
        <p:nvPicPr>
          <p:cNvPr id="153" name="pasted-image.pdf">
            <a:extLst>
              <a:ext uri="{FF2B5EF4-FFF2-40B4-BE49-F238E27FC236}">
                <a16:creationId xmlns:a16="http://schemas.microsoft.com/office/drawing/2014/main" id="{5B848B49-D264-402D-9353-55622686191C}"/>
              </a:ext>
            </a:extLst>
          </p:cNvPr>
          <p:cNvPicPr>
            <a:picLocks noChangeAspect="1"/>
          </p:cNvPicPr>
          <p:nvPr/>
        </p:nvPicPr>
        <p:blipFill>
          <a:blip r:embed="rId3">
            <a:extLst/>
          </a:blip>
          <a:stretch>
            <a:fillRect/>
          </a:stretch>
        </p:blipFill>
        <p:spPr>
          <a:xfrm>
            <a:off x="2012284" y="4193112"/>
            <a:ext cx="356616" cy="356616"/>
          </a:xfrm>
          <a:prstGeom prst="rect">
            <a:avLst/>
          </a:prstGeom>
          <a:ln w="12700">
            <a:miter lim="400000"/>
          </a:ln>
        </p:spPr>
      </p:pic>
      <p:pic>
        <p:nvPicPr>
          <p:cNvPr id="154" name="pasted-image.pdf">
            <a:extLst>
              <a:ext uri="{FF2B5EF4-FFF2-40B4-BE49-F238E27FC236}">
                <a16:creationId xmlns:a16="http://schemas.microsoft.com/office/drawing/2014/main" id="{672F229F-67B2-470E-A973-142F88DD3F14}"/>
              </a:ext>
            </a:extLst>
          </p:cNvPr>
          <p:cNvPicPr>
            <a:picLocks noChangeAspect="1"/>
          </p:cNvPicPr>
          <p:nvPr/>
        </p:nvPicPr>
        <p:blipFill>
          <a:blip r:embed="rId4">
            <a:extLst/>
          </a:blip>
          <a:stretch>
            <a:fillRect/>
          </a:stretch>
        </p:blipFill>
        <p:spPr>
          <a:xfrm>
            <a:off x="9441280" y="3908746"/>
            <a:ext cx="407050" cy="365760"/>
          </a:xfrm>
          <a:prstGeom prst="rect">
            <a:avLst/>
          </a:prstGeom>
          <a:ln w="12700">
            <a:miter lim="400000"/>
          </a:ln>
        </p:spPr>
      </p:pic>
      <p:pic>
        <p:nvPicPr>
          <p:cNvPr id="155" name="pasted-image.pdf">
            <a:extLst>
              <a:ext uri="{FF2B5EF4-FFF2-40B4-BE49-F238E27FC236}">
                <a16:creationId xmlns:a16="http://schemas.microsoft.com/office/drawing/2014/main" id="{7571998D-7A27-4D46-929A-103541A7A95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77588" y="5822026"/>
            <a:ext cx="548640" cy="578974"/>
          </a:xfrm>
          <a:prstGeom prst="rect">
            <a:avLst/>
          </a:prstGeom>
          <a:ln w="12700">
            <a:miter lim="400000"/>
          </a:ln>
        </p:spPr>
      </p:pic>
      <p:pic>
        <p:nvPicPr>
          <p:cNvPr id="156" name="pasted-image.pdf">
            <a:extLst>
              <a:ext uri="{FF2B5EF4-FFF2-40B4-BE49-F238E27FC236}">
                <a16:creationId xmlns:a16="http://schemas.microsoft.com/office/drawing/2014/main" id="{9A517C14-6A58-40D2-ABCF-FF085F2C643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05425" y="4880219"/>
            <a:ext cx="376684" cy="470518"/>
          </a:xfrm>
          <a:prstGeom prst="rect">
            <a:avLst/>
          </a:prstGeom>
          <a:ln w="12700">
            <a:miter lim="400000"/>
          </a:ln>
        </p:spPr>
      </p:pic>
      <p:pic>
        <p:nvPicPr>
          <p:cNvPr id="157" name="pasted-image.pdf">
            <a:extLst>
              <a:ext uri="{FF2B5EF4-FFF2-40B4-BE49-F238E27FC236}">
                <a16:creationId xmlns:a16="http://schemas.microsoft.com/office/drawing/2014/main" id="{923DCD4E-2078-4FA6-ABED-F6DC0BB19CC6}"/>
              </a:ext>
            </a:extLst>
          </p:cNvPr>
          <p:cNvPicPr/>
          <p:nvPr/>
        </p:nvPicPr>
        <p:blipFill>
          <a:blip r:embed="rId7" cstate="screen">
            <a:extLst>
              <a:ext uri="{28A0092B-C50C-407E-A947-70E740481C1C}">
                <a14:useLocalDpi xmlns:a14="http://schemas.microsoft.com/office/drawing/2010/main"/>
              </a:ext>
            </a:extLst>
          </a:blip>
          <a:stretch>
            <a:fillRect/>
          </a:stretch>
        </p:blipFill>
        <p:spPr>
          <a:xfrm>
            <a:off x="9479794" y="4785145"/>
            <a:ext cx="531158" cy="519611"/>
          </a:xfrm>
          <a:prstGeom prst="rect">
            <a:avLst/>
          </a:prstGeom>
          <a:ln w="12700">
            <a:miter lim="400000"/>
          </a:ln>
        </p:spPr>
      </p:pic>
    </p:spTree>
    <p:extLst>
      <p:ext uri="{BB962C8B-B14F-4D97-AF65-F5344CB8AC3E}">
        <p14:creationId xmlns:p14="http://schemas.microsoft.com/office/powerpoint/2010/main" val="33938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par>
                                <p:cTn id="29" presetID="14" presetClass="entr" presetSubtype="1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randombar(horizontal)">
                                      <p:cBhvr>
                                        <p:cTn id="31" dur="500"/>
                                        <p:tgtEl>
                                          <p:spTgt spid="43"/>
                                        </p:tgtEl>
                                      </p:cBhvr>
                                    </p:animEffect>
                                  </p:childTnLst>
                                </p:cTn>
                              </p:par>
                              <p:par>
                                <p:cTn id="32" presetID="14" presetClass="entr" presetSubtype="1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randombar(horizontal)">
                                      <p:cBhvr>
                                        <p:cTn id="34" dur="500"/>
                                        <p:tgtEl>
                                          <p:spTgt spid="65"/>
                                        </p:tgtEl>
                                      </p:cBhvr>
                                    </p:animEffect>
                                  </p:childTnLst>
                                </p:cTn>
                              </p:par>
                              <p:par>
                                <p:cTn id="35" presetID="14" presetClass="entr" presetSubtype="1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randombar(horizontal)">
                                      <p:cBhvr>
                                        <p:cTn id="37" dur="500"/>
                                        <p:tgtEl>
                                          <p:spTgt spid="87"/>
                                        </p:tgtEl>
                                      </p:cBhvr>
                                    </p:animEffect>
                                  </p:childTnLst>
                                </p:cTn>
                              </p:par>
                              <p:par>
                                <p:cTn id="38" presetID="14" presetClass="entr" presetSubtype="10" fill="hold" nodeType="with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randombar(horizontal)">
                                      <p:cBhvr>
                                        <p:cTn id="40" dur="500"/>
                                        <p:tgtEl>
                                          <p:spTgt spid="109"/>
                                        </p:tgtEl>
                                      </p:cBhvr>
                                    </p:animEffect>
                                  </p:childTnLst>
                                </p:cTn>
                              </p:par>
                              <p:par>
                                <p:cTn id="41" presetID="14" presetClass="entr" presetSubtype="1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randombar(horizontal)">
                                      <p:cBhvr>
                                        <p:cTn id="43" dur="500"/>
                                        <p:tgtEl>
                                          <p:spTgt spid="131"/>
                                        </p:tgtEl>
                                      </p:cBhvr>
                                    </p:animEffect>
                                  </p:childTnLst>
                                </p:cTn>
                              </p:par>
                              <p:par>
                                <p:cTn id="44" presetID="14" presetClass="entr" presetSubtype="10" fill="hold" nodeType="withEffect">
                                  <p:stCondLst>
                                    <p:cond delay="0"/>
                                  </p:stCondLst>
                                  <p:childTnLst>
                                    <p:set>
                                      <p:cBhvr>
                                        <p:cTn id="45" dur="1" fill="hold">
                                          <p:stCondLst>
                                            <p:cond delay="0"/>
                                          </p:stCondLst>
                                        </p:cTn>
                                        <p:tgtEl>
                                          <p:spTgt spid="153"/>
                                        </p:tgtEl>
                                        <p:attrNameLst>
                                          <p:attrName>style.visibility</p:attrName>
                                        </p:attrNameLst>
                                      </p:cBhvr>
                                      <p:to>
                                        <p:strVal val="visible"/>
                                      </p:to>
                                    </p:set>
                                    <p:animEffect transition="in" filter="randombar(horizontal)">
                                      <p:cBhvr>
                                        <p:cTn id="46" dur="500"/>
                                        <p:tgtEl>
                                          <p:spTgt spid="153"/>
                                        </p:tgtEl>
                                      </p:cBhvr>
                                    </p:animEffect>
                                  </p:childTnLst>
                                </p:cTn>
                              </p:par>
                              <p:par>
                                <p:cTn id="47" presetID="14" presetClass="entr" presetSubtype="10" fill="hold" nodeType="withEffect">
                                  <p:stCondLst>
                                    <p:cond delay="0"/>
                                  </p:stCondLst>
                                  <p:childTnLst>
                                    <p:set>
                                      <p:cBhvr>
                                        <p:cTn id="48" dur="1" fill="hold">
                                          <p:stCondLst>
                                            <p:cond delay="0"/>
                                          </p:stCondLst>
                                        </p:cTn>
                                        <p:tgtEl>
                                          <p:spTgt spid="154"/>
                                        </p:tgtEl>
                                        <p:attrNameLst>
                                          <p:attrName>style.visibility</p:attrName>
                                        </p:attrNameLst>
                                      </p:cBhvr>
                                      <p:to>
                                        <p:strVal val="visible"/>
                                      </p:to>
                                    </p:set>
                                    <p:animEffect transition="in" filter="randombar(horizontal)">
                                      <p:cBhvr>
                                        <p:cTn id="49" dur="500"/>
                                        <p:tgtEl>
                                          <p:spTgt spid="154"/>
                                        </p:tgtEl>
                                      </p:cBhvr>
                                    </p:animEffect>
                                  </p:childTnLst>
                                </p:cTn>
                              </p:par>
                              <p:par>
                                <p:cTn id="50" presetID="14" presetClass="entr" presetSubtype="10" fill="hold" nodeType="with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randombar(horizontal)">
                                      <p:cBhvr>
                                        <p:cTn id="52" dur="500"/>
                                        <p:tgtEl>
                                          <p:spTgt spid="155"/>
                                        </p:tgtEl>
                                      </p:cBhvr>
                                    </p:animEffect>
                                  </p:childTnLst>
                                </p:cTn>
                              </p:par>
                              <p:par>
                                <p:cTn id="53" presetID="14" presetClass="entr" presetSubtype="10"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randombar(horizontal)">
                                      <p:cBhvr>
                                        <p:cTn id="55" dur="500"/>
                                        <p:tgtEl>
                                          <p:spTgt spid="156"/>
                                        </p:tgtEl>
                                      </p:cBhvr>
                                    </p:animEffect>
                                  </p:childTnLst>
                                </p:cTn>
                              </p:par>
                              <p:par>
                                <p:cTn id="56" presetID="14" presetClass="entr" presetSubtype="10" fill="hold" nodeType="withEffect">
                                  <p:stCondLst>
                                    <p:cond delay="0"/>
                                  </p:stCondLst>
                                  <p:childTnLst>
                                    <p:set>
                                      <p:cBhvr>
                                        <p:cTn id="57" dur="1" fill="hold">
                                          <p:stCondLst>
                                            <p:cond delay="0"/>
                                          </p:stCondLst>
                                        </p:cTn>
                                        <p:tgtEl>
                                          <p:spTgt spid="157"/>
                                        </p:tgtEl>
                                        <p:attrNameLst>
                                          <p:attrName>style.visibility</p:attrName>
                                        </p:attrNameLst>
                                      </p:cBhvr>
                                      <p:to>
                                        <p:strVal val="visible"/>
                                      </p:to>
                                    </p:set>
                                    <p:animEffect transition="in" filter="randombar(horizontal)">
                                      <p:cBhvr>
                                        <p:cTn id="58"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a:latin typeface="Calibri" panose="020F0502020204030204" pitchFamily="34" charset="0"/>
                <a:cs typeface="Calibri" panose="020F0502020204030204" pitchFamily="34" charset="0"/>
              </a:rPr>
              <a:t>Introduction</a:t>
            </a:r>
            <a:endParaRPr kumimoji="1" lang="zh-CN" altLang="en-US" sz="3200" b="1"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8293206D-3FB3-43D1-A51A-487F559048F0}"/>
              </a:ext>
            </a:extLst>
          </p:cNvPr>
          <p:cNvSpPr txBox="1"/>
          <p:nvPr/>
        </p:nvSpPr>
        <p:spPr>
          <a:xfrm>
            <a:off x="180899" y="884173"/>
            <a:ext cx="9531928" cy="400110"/>
          </a:xfrm>
          <a:prstGeom prst="rect">
            <a:avLst/>
          </a:prstGeom>
          <a:noFill/>
        </p:spPr>
        <p:txBody>
          <a:bodyPr wrap="square" rtlCol="0">
            <a:spAutoFit/>
          </a:bodyPr>
          <a:lstStyle/>
          <a:p>
            <a:r>
              <a:rPr lang="en-US" altLang="zh-CN" sz="2000" b="1" dirty="0" err="1">
                <a:latin typeface="Calibri" panose="020F0502020204030204" pitchFamily="34" charset="0"/>
                <a:cs typeface="Calibri" panose="020F0502020204030204" pitchFamily="34" charset="0"/>
              </a:rPr>
              <a:t>iQuery</a:t>
            </a:r>
            <a:r>
              <a:rPr lang="zh-CN" altLang="en-US" sz="2000" b="1" dirty="0">
                <a:latin typeface="Calibri" panose="020F0502020204030204" pitchFamily="34" charset="0"/>
                <a:cs typeface="Calibri" panose="020F0502020204030204" pitchFamily="34" charset="0"/>
              </a:rPr>
              <a:t>：一种可信的区块链查询层</a:t>
            </a:r>
            <a:endParaRPr lang="en-US" altLang="zh-CN" sz="2000" b="1" dirty="0">
              <a:latin typeface="Calibri" panose="020F0502020204030204" pitchFamily="34" charset="0"/>
              <a:cs typeface="Calibri" panose="020F0502020204030204" pitchFamily="34" charset="0"/>
            </a:endParaRP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3</a:t>
            </a:fld>
            <a:endParaRPr kumimoji="1" lang="zh-CN" altLang="en-US"/>
          </a:p>
        </p:txBody>
      </p:sp>
      <p:pic>
        <p:nvPicPr>
          <p:cNvPr id="3" name="图片 2">
            <a:extLst>
              <a:ext uri="{FF2B5EF4-FFF2-40B4-BE49-F238E27FC236}">
                <a16:creationId xmlns:a16="http://schemas.microsoft.com/office/drawing/2014/main" id="{9C159C6B-5006-408E-9925-47924CB423D1}"/>
              </a:ext>
            </a:extLst>
          </p:cNvPr>
          <p:cNvPicPr>
            <a:picLocks noChangeAspect="1"/>
          </p:cNvPicPr>
          <p:nvPr/>
        </p:nvPicPr>
        <p:blipFill>
          <a:blip r:embed="rId3"/>
          <a:stretch>
            <a:fillRect/>
          </a:stretch>
        </p:blipFill>
        <p:spPr>
          <a:xfrm>
            <a:off x="5857875" y="1138545"/>
            <a:ext cx="5495925" cy="3638550"/>
          </a:xfrm>
          <a:prstGeom prst="rect">
            <a:avLst/>
          </a:prstGeom>
        </p:spPr>
      </p:pic>
      <p:sp>
        <p:nvSpPr>
          <p:cNvPr id="13" name="矩形 12">
            <a:extLst>
              <a:ext uri="{FF2B5EF4-FFF2-40B4-BE49-F238E27FC236}">
                <a16:creationId xmlns:a16="http://schemas.microsoft.com/office/drawing/2014/main" id="{4531BE8E-E49A-41CE-9FB1-3DEA0D55762F}"/>
              </a:ext>
            </a:extLst>
          </p:cNvPr>
          <p:cNvSpPr/>
          <p:nvPr/>
        </p:nvSpPr>
        <p:spPr>
          <a:xfrm>
            <a:off x="6804463" y="4731730"/>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id="{A5F6C89D-BEE6-407F-B068-8EC0CF14D173}"/>
              </a:ext>
            </a:extLst>
          </p:cNvPr>
          <p:cNvSpPr/>
          <p:nvPr/>
        </p:nvSpPr>
        <p:spPr>
          <a:xfrm>
            <a:off x="259277" y="1598493"/>
            <a:ext cx="5365941" cy="3367397"/>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区块链数据的查询过程：</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err="1">
                <a:solidFill>
                  <a:srgbClr val="000000"/>
                </a:solidFill>
                <a:latin typeface="微软雅黑" panose="020B0503020204020204" pitchFamily="34" charset="-122"/>
                <a:ea typeface="微软雅黑" panose="020B0503020204020204" pitchFamily="34" charset="-122"/>
                <a:cs typeface="Calibri" panose="020F0502020204030204" pitchFamily="34" charset="0"/>
              </a:rPr>
              <a:t>iQuery</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包含多个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Service Provider</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监听区块链节点信息，维护本地数据库。用户向</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付费得到基于区块链的查询结果。</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挑战</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1</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（费用高）：用户查询多个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，交叉比较结果，保证查询结果的可信。</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挑战</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2</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（合谋欺骗）：多个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合谋，给出一致且错误的结果，如何防止？</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88398F18-42A1-45CD-834E-B5CDA018508D}"/>
              </a:ext>
            </a:extLst>
          </p:cNvPr>
          <p:cNvSpPr/>
          <p:nvPr/>
        </p:nvSpPr>
        <p:spPr>
          <a:xfrm>
            <a:off x="5776269" y="2631717"/>
            <a:ext cx="5692919" cy="1060717"/>
          </a:xfrm>
          <a:prstGeom prst="rect">
            <a:avLst/>
          </a:prstGeom>
          <a:ln w="57150">
            <a:solidFill>
              <a:srgbClr val="C00000"/>
            </a:solidFill>
          </a:ln>
        </p:spPr>
        <p:txBody>
          <a:bodyPr wrap="square">
            <a:spAutoFit/>
          </a:bodyPr>
          <a:lstStyle/>
          <a:p>
            <a:pPr marL="285750" indent="-285750">
              <a:lnSpc>
                <a:spcPct val="150000"/>
              </a:lnSpc>
              <a:buFont typeface="Wingdings" panose="05000000000000000000" pitchFamily="2" charset="2"/>
              <a:buChar char="n"/>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73457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解决方案：利用智能合约与博弈论实现一种可信查询机制</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4</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15" name="矩形 14">
            <a:extLst>
              <a:ext uri="{FF2B5EF4-FFF2-40B4-BE49-F238E27FC236}">
                <a16:creationId xmlns:a16="http://schemas.microsoft.com/office/drawing/2014/main" id="{F036C47A-BF08-4A32-8ACF-5B75098B46AB}"/>
              </a:ext>
            </a:extLst>
          </p:cNvPr>
          <p:cNvSpPr/>
          <p:nvPr/>
        </p:nvSpPr>
        <p:spPr>
          <a:xfrm>
            <a:off x="433647" y="1161288"/>
            <a:ext cx="5365941" cy="3782895"/>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a:solidFill>
                  <a:srgbClr val="000000"/>
                </a:solidFill>
                <a:latin typeface="微软雅黑" panose="020B0503020204020204" pitchFamily="34" charset="-122"/>
                <a:ea typeface="微软雅黑" panose="020B0503020204020204" pitchFamily="34" charset="-122"/>
                <a:cs typeface="Calibri" panose="020F0502020204030204" pitchFamily="34" charset="0"/>
              </a:rPr>
              <a:t>博弈论分析框架下的前提假设：</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为什么要作恶</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，例如合谋欺骗用户？因为合谋带来的经济效益大于诚实的经济效益。</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理性</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总会选择对自己效益最大的行为。</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诚实的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总会正确处理用户的查询请求，并返回正确的查询结果。如果</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返回错误的结果，那么不管他是有意还是无意的，都认为该</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不可信。</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当用户收到两个相同的查询结果，用户会认为这个查询结果的正确可信的。</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1DE53F58-F147-4C94-8161-EF9258C952FC}"/>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142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解决方案：利用智能合约与博弈论实现一种可信查询机制</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5</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14" name="矩形 13">
            <a:extLst>
              <a:ext uri="{FF2B5EF4-FFF2-40B4-BE49-F238E27FC236}">
                <a16:creationId xmlns:a16="http://schemas.microsoft.com/office/drawing/2014/main" id="{2E6EC816-FDB6-4E7A-9694-1A32B54AA29A}"/>
              </a:ext>
            </a:extLst>
          </p:cNvPr>
          <p:cNvSpPr/>
          <p:nvPr/>
        </p:nvSpPr>
        <p:spPr>
          <a:xfrm>
            <a:off x="451707" y="1296228"/>
            <a:ext cx="5365941" cy="2120902"/>
          </a:xfrm>
          <a:prstGeom prst="rect">
            <a:avLst/>
          </a:prstGeom>
          <a:ln w="57150">
            <a:solidFill>
              <a:schemeClr val="accent1">
                <a:lumMod val="60000"/>
                <a:lumOff val="40000"/>
              </a:schemeClr>
            </a:solidFill>
          </a:ln>
        </p:spPr>
        <p:txBody>
          <a:bodyPr wrap="square">
            <a:spAutoFit/>
          </a:bodyPr>
          <a:lstStyle/>
          <a:p>
            <a:pPr marL="285750" indent="-285750">
              <a:lnSpc>
                <a:spcPct val="150000"/>
              </a:lnSpc>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我们需要最小化用户的查询次数，从而最小化用户付出的查询费用。</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最小次数就是</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2</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次。用户只查询两个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，基于博弈论的</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可信查询机制</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需要保证两个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都返回用户正确的查询结果。</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5" name="矩形 14">
            <a:extLst>
              <a:ext uri="{FF2B5EF4-FFF2-40B4-BE49-F238E27FC236}">
                <a16:creationId xmlns:a16="http://schemas.microsoft.com/office/drawing/2014/main" id="{F036C47A-BF08-4A32-8ACF-5B75098B46AB}"/>
              </a:ext>
            </a:extLst>
          </p:cNvPr>
          <p:cNvSpPr/>
          <p:nvPr/>
        </p:nvSpPr>
        <p:spPr>
          <a:xfrm>
            <a:off x="550322" y="3669313"/>
            <a:ext cx="5365941" cy="2120902"/>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博弈论激励机制：费用参数</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C</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计算查询任务耗费的成本。</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：用户一次查询支付</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的费用。</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：如果两个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查询结果一致，用户支付的奖励。</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V</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：用户获得正确查询结果的效用。</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 name="矩形 15">
            <a:extLst>
              <a:ext uri="{FF2B5EF4-FFF2-40B4-BE49-F238E27FC236}">
                <a16:creationId xmlns:a16="http://schemas.microsoft.com/office/drawing/2014/main" id="{7CEF65ED-D0B6-4BAF-B45D-4BAC2F6EA5AE}"/>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464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解决方案：利用智能合约与博弈论实现一种可信查询机制</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6</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15" name="矩形 14">
            <a:extLst>
              <a:ext uri="{FF2B5EF4-FFF2-40B4-BE49-F238E27FC236}">
                <a16:creationId xmlns:a16="http://schemas.microsoft.com/office/drawing/2014/main" id="{F036C47A-BF08-4A32-8ACF-5B75098B46AB}"/>
              </a:ext>
            </a:extLst>
          </p:cNvPr>
          <p:cNvSpPr/>
          <p:nvPr/>
        </p:nvSpPr>
        <p:spPr>
          <a:xfrm>
            <a:off x="433647" y="1161288"/>
            <a:ext cx="5365941" cy="2120902"/>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博弈论激励机制：费用参数</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C</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计算查询任务耗费的成本。</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：用户一次查询支付</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的费用。</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：如果两个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查询结果一致，用户支付的奖励。</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n"/>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V</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：用户获得正确查询结果的效用。</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矩形 7">
            <a:extLst>
              <a:ext uri="{FF2B5EF4-FFF2-40B4-BE49-F238E27FC236}">
                <a16:creationId xmlns:a16="http://schemas.microsoft.com/office/drawing/2014/main" id="{A2CF0D6C-3DE6-4433-B3D0-09226236C3F0}"/>
              </a:ext>
            </a:extLst>
          </p:cNvPr>
          <p:cNvSpPr/>
          <p:nvPr/>
        </p:nvSpPr>
        <p:spPr>
          <a:xfrm>
            <a:off x="550322" y="3669313"/>
            <a:ext cx="5365941" cy="2120902"/>
          </a:xfrm>
          <a:prstGeom prst="rect">
            <a:avLst/>
          </a:prstGeom>
          <a:ln w="57150">
            <a:solidFill>
              <a:schemeClr val="accent1">
                <a:lumMod val="60000"/>
                <a:lumOff val="40000"/>
              </a:schemeClr>
            </a:solidFill>
          </a:ln>
        </p:spPr>
        <p:txBody>
          <a:bodyPr wrap="square">
            <a:spAutoFit/>
          </a:bodyPr>
          <a:lstStyle/>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用户从池子（多个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）里面选择一个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用户使用第二意见智能合约，注册一个订单，将</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和</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两笔费用存入智能合约。</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选定的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利用智能合约接收该订单。把查询结果返回给用户。</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ED434B06-C369-40BD-A165-BFF83616420B}"/>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607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解决方案：利用智能合约与博弈论实现一种可信查询机制</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7</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4613892"/>
          </a:xfrm>
          <a:prstGeom prst="rect">
            <a:avLst/>
          </a:prstGeom>
          <a:ln w="57150">
            <a:solidFill>
              <a:schemeClr val="accent1">
                <a:lumMod val="60000"/>
                <a:lumOff val="40000"/>
              </a:schemeClr>
            </a:solidFill>
          </a:ln>
        </p:spPr>
        <p:txBody>
          <a:bodyPr wrap="square">
            <a:spAutoFit/>
          </a:bodyPr>
          <a:lstStyle/>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用户从池子（多个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）里面选择一个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用户使用第二意见智能合约，注册一个订单，将</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和</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两笔费用存入智能合约。</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选定的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利用智能合约接收该订单。把查询结果返回给用户。</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用户收到查询结果（</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第一个意见</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），使用智能合约付费</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用户检查自己是否收到两个相同的查询结果，如果没有。用户继续重复步骤①去寻找</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第二个意见</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。如果收到相同的查询结果，就利用智能合约将奖励</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支付给查询结果相同的两个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76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117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关键：设置合理的</a:t>
            </a:r>
            <a:r>
              <a:rPr kumimoji="1" lang="en-US" altLang="zh-CN" sz="3200" b="1" dirty="0">
                <a:latin typeface="Calibri" panose="020F0502020204030204" pitchFamily="34" charset="0"/>
                <a:cs typeface="Calibri" panose="020F0502020204030204" pitchFamily="34" charset="0"/>
              </a:rPr>
              <a:t>d</a:t>
            </a:r>
            <a:r>
              <a:rPr kumimoji="1" lang="zh-CN" altLang="en-US" sz="3200" b="1" dirty="0">
                <a:latin typeface="Calibri" panose="020F0502020204030204" pitchFamily="34" charset="0"/>
                <a:cs typeface="Calibri" panose="020F0502020204030204" pitchFamily="34" charset="0"/>
              </a:rPr>
              <a:t>和</a:t>
            </a:r>
            <a:r>
              <a:rPr kumimoji="1" lang="en-US" altLang="zh-CN" sz="3200" b="1" dirty="0">
                <a:latin typeface="Calibri" panose="020F0502020204030204" pitchFamily="34" charset="0"/>
                <a:cs typeface="Calibri" panose="020F0502020204030204" pitchFamily="34" charset="0"/>
              </a:rPr>
              <a:t>p</a:t>
            </a:r>
            <a:r>
              <a:rPr kumimoji="1" lang="zh-CN" altLang="en-US" sz="3200" b="1" dirty="0">
                <a:latin typeface="Calibri" panose="020F0502020204030204" pitchFamily="34" charset="0"/>
                <a:cs typeface="Calibri" panose="020F0502020204030204" pitchFamily="34" charset="0"/>
              </a:rPr>
              <a:t>，使得理性</a:t>
            </a:r>
            <a:r>
              <a:rPr kumimoji="1" lang="en-US" altLang="zh-CN" sz="3200" b="1" dirty="0">
                <a:latin typeface="Calibri" panose="020F0502020204030204" pitchFamily="34" charset="0"/>
                <a:cs typeface="Calibri" panose="020F0502020204030204" pitchFamily="34" charset="0"/>
              </a:rPr>
              <a:t>SP</a:t>
            </a:r>
            <a:r>
              <a:rPr kumimoji="1" lang="zh-CN" altLang="en-US" sz="3200" b="1" dirty="0">
                <a:latin typeface="Calibri" panose="020F0502020204030204" pitchFamily="34" charset="0"/>
                <a:cs typeface="Calibri" panose="020F0502020204030204" pitchFamily="34" charset="0"/>
              </a:rPr>
              <a:t>总会选择返回正确查询结果（最大化自己的效益），而不是合谋</a:t>
            </a:r>
          </a:p>
        </p:txBody>
      </p:sp>
      <p:sp>
        <p:nvSpPr>
          <p:cNvPr id="7" name="灯片编号占位符 6">
            <a:extLst>
              <a:ext uri="{FF2B5EF4-FFF2-40B4-BE49-F238E27FC236}">
                <a16:creationId xmlns:a16="http://schemas.microsoft.com/office/drawing/2014/main" id="{0C71CE18-9D2E-4C95-9DFE-9EBA47781568}"/>
              </a:ext>
            </a:extLst>
          </p:cNvPr>
          <p:cNvSpPr>
            <a:spLocks noGrp="1"/>
          </p:cNvSpPr>
          <p:nvPr>
            <p:ph type="sldNum" sz="quarter" idx="12"/>
          </p:nvPr>
        </p:nvSpPr>
        <p:spPr/>
        <p:txBody>
          <a:bodyPr/>
          <a:lstStyle/>
          <a:p>
            <a:fld id="{5EFE37F2-1F69-A747-B276-7CCC19A0C558}" type="slidenum">
              <a:rPr kumimoji="1" lang="zh-CN" altLang="en-US" smtClean="0"/>
              <a:t>8</a:t>
            </a:fld>
            <a:endParaRPr kumimoji="1" lang="zh-CN" altLang="en-US"/>
          </a:p>
        </p:txBody>
      </p:sp>
      <p:sp>
        <p:nvSpPr>
          <p:cNvPr id="13" name="矩形 12">
            <a:extLst>
              <a:ext uri="{FF2B5EF4-FFF2-40B4-BE49-F238E27FC236}">
                <a16:creationId xmlns:a16="http://schemas.microsoft.com/office/drawing/2014/main" id="{4531BE8E-E49A-41CE-9FB1-3DEA0D55762F}"/>
              </a:ext>
            </a:extLst>
          </p:cNvPr>
          <p:cNvSpPr/>
          <p:nvPr/>
        </p:nvSpPr>
        <p:spPr>
          <a:xfrm>
            <a:off x="6647709" y="2380415"/>
            <a:ext cx="4419204"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1 </a:t>
            </a:r>
            <a:r>
              <a:rPr lang="en-US" altLang="zh-CN" b="1" dirty="0" err="1">
                <a:solidFill>
                  <a:srgbClr val="000000"/>
                </a:solidFill>
                <a:latin typeface="Calibri" panose="020F0502020204030204" pitchFamily="34" charset="0"/>
                <a:cs typeface="Calibri" panose="020F0502020204030204" pitchFamily="34" charset="0"/>
              </a:rPr>
              <a:t>iQuery</a:t>
            </a:r>
            <a:r>
              <a:rPr lang="zh-CN" altLang="en-US" b="1" dirty="0">
                <a:solidFill>
                  <a:srgbClr val="000000"/>
                </a:solidFill>
                <a:latin typeface="Calibri" panose="020F0502020204030204" pitchFamily="34" charset="0"/>
                <a:cs typeface="Calibri" panose="020F0502020204030204" pitchFamily="34" charset="0"/>
              </a:rPr>
              <a:t>的可信、灵活性和效率要求</a:t>
            </a:r>
            <a:endParaRPr lang="en-US" altLang="zh-CN" b="1" dirty="0">
              <a:solidFill>
                <a:srgbClr val="000000"/>
              </a:solidFill>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2A4F7D3-3688-41E2-AC04-0D0087A51356}"/>
              </a:ext>
            </a:extLst>
          </p:cNvPr>
          <p:cNvPicPr>
            <a:picLocks noChangeAspect="1"/>
          </p:cNvPicPr>
          <p:nvPr/>
        </p:nvPicPr>
        <p:blipFill>
          <a:blip r:embed="rId3"/>
          <a:stretch>
            <a:fillRect/>
          </a:stretch>
        </p:blipFill>
        <p:spPr>
          <a:xfrm>
            <a:off x="6374353" y="1296228"/>
            <a:ext cx="5267325" cy="3971925"/>
          </a:xfrm>
          <a:prstGeom prst="rect">
            <a:avLst/>
          </a:prstGeom>
        </p:spPr>
      </p:pic>
      <p:sp>
        <p:nvSpPr>
          <p:cNvPr id="9" name="矩形 8">
            <a:extLst>
              <a:ext uri="{FF2B5EF4-FFF2-40B4-BE49-F238E27FC236}">
                <a16:creationId xmlns:a16="http://schemas.microsoft.com/office/drawing/2014/main" id="{F9DFBF7F-DC35-4208-88E2-B25571777369}"/>
              </a:ext>
            </a:extLst>
          </p:cNvPr>
          <p:cNvSpPr/>
          <p:nvPr/>
        </p:nvSpPr>
        <p:spPr>
          <a:xfrm>
            <a:off x="6966536" y="5442919"/>
            <a:ext cx="5075737" cy="369332"/>
          </a:xfrm>
          <a:prstGeom prst="rect">
            <a:avLst/>
          </a:prstGeom>
        </p:spPr>
        <p:txBody>
          <a:bodyPr wrap="square">
            <a:spAutoFit/>
          </a:bodyPr>
          <a:lstStyle/>
          <a:p>
            <a:r>
              <a:rPr lang="zh-CN" altLang="en-US" b="1" dirty="0">
                <a:solidFill>
                  <a:srgbClr val="000000"/>
                </a:solidFill>
                <a:latin typeface="Calibri" panose="020F0502020204030204" pitchFamily="34" charset="0"/>
                <a:cs typeface="Calibri" panose="020F0502020204030204" pitchFamily="34" charset="0"/>
              </a:rPr>
              <a:t>图</a:t>
            </a:r>
            <a:r>
              <a:rPr lang="en-US" altLang="zh-CN" b="1" dirty="0">
                <a:solidFill>
                  <a:srgbClr val="000000"/>
                </a:solidFill>
                <a:latin typeface="Calibri" panose="020F0502020204030204" pitchFamily="34" charset="0"/>
                <a:cs typeface="Calibri" panose="020F0502020204030204" pitchFamily="34" charset="0"/>
              </a:rPr>
              <a:t>2 </a:t>
            </a:r>
            <a:r>
              <a:rPr lang="zh-CN" altLang="en-US" b="1" dirty="0">
                <a:solidFill>
                  <a:srgbClr val="000000"/>
                </a:solidFill>
                <a:latin typeface="Calibri" panose="020F0502020204030204" pitchFamily="34" charset="0"/>
                <a:cs typeface="Calibri" panose="020F0502020204030204" pitchFamily="34" charset="0"/>
              </a:rPr>
              <a:t>基于第二意见智能合约的可信查询机制</a:t>
            </a:r>
            <a:endParaRPr lang="en-US" altLang="zh-CN" b="1" dirty="0">
              <a:solidFill>
                <a:srgbClr val="000000"/>
              </a:solidFill>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9CF442B9-0A41-4F09-9694-6356C4B73CEB}"/>
              </a:ext>
            </a:extLst>
          </p:cNvPr>
          <p:cNvSpPr/>
          <p:nvPr/>
        </p:nvSpPr>
        <p:spPr>
          <a:xfrm>
            <a:off x="451707" y="1296228"/>
            <a:ext cx="5365941" cy="4613892"/>
          </a:xfrm>
          <a:prstGeom prst="rect">
            <a:avLst/>
          </a:prstGeom>
          <a:ln w="57150">
            <a:solidFill>
              <a:schemeClr val="accent1">
                <a:lumMod val="60000"/>
                <a:lumOff val="40000"/>
              </a:schemeClr>
            </a:solidFill>
          </a:ln>
        </p:spPr>
        <p:txBody>
          <a:bodyPr wrap="square">
            <a:spAutoFit/>
          </a:bodyPr>
          <a:lstStyle/>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用户从池子（多个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）里面选择一个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用户使用第二意见智能合约，注册一个订单，将</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和</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两笔费用存入智能合约。</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选定的</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利用智能合约接收该订单。把查询结果返回给用户。</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用户收到查询结果（</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第一个意见</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），使用智能合约付费</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d</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marL="342900" indent="-342900">
              <a:lnSpc>
                <a:spcPct val="150000"/>
              </a:lnSpc>
              <a:buFont typeface="+mj-ea"/>
              <a:buAutoNum type="circleNumDbPlain"/>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用户检查自己是否收到两个相同的查询结果，如果没有。用户继续重复步骤①去寻找</a:t>
            </a:r>
            <a:r>
              <a:rPr lang="zh-CN" altLang="en-US" b="1"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第二个意见</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。如果收到相同的查询结果，就利用智能合约将奖励</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支付给查询结果相同的两个</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337971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92F85-C5D5-C04C-A7BF-513526EC9FEA}"/>
              </a:ext>
            </a:extLst>
          </p:cNvPr>
          <p:cNvSpPr/>
          <p:nvPr/>
        </p:nvSpPr>
        <p:spPr>
          <a:xfrm>
            <a:off x="0" y="-52252"/>
            <a:ext cx="12192000" cy="903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Calibri" panose="020F0502020204030204" pitchFamily="34" charset="0"/>
                <a:cs typeface="Calibri" panose="020F0502020204030204" pitchFamily="34" charset="0"/>
              </a:rPr>
              <a:t>博弈论分析：用户和</a:t>
            </a:r>
            <a:r>
              <a:rPr kumimoji="1" lang="en-US" altLang="zh-CN" sz="3200" b="1" dirty="0">
                <a:latin typeface="Calibri" panose="020F0502020204030204" pitchFamily="34" charset="0"/>
                <a:cs typeface="Calibri" panose="020F0502020204030204" pitchFamily="34" charset="0"/>
              </a:rPr>
              <a:t>SP</a:t>
            </a:r>
            <a:r>
              <a:rPr kumimoji="1" lang="zh-CN" altLang="en-US" sz="3200" b="1" dirty="0">
                <a:latin typeface="Calibri" panose="020F0502020204030204" pitchFamily="34" charset="0"/>
                <a:cs typeface="Calibri" panose="020F0502020204030204" pitchFamily="34" charset="0"/>
              </a:rPr>
              <a:t>效益</a:t>
            </a:r>
          </a:p>
        </p:txBody>
      </p:sp>
      <p:sp>
        <p:nvSpPr>
          <p:cNvPr id="8" name="矩形 7">
            <a:extLst>
              <a:ext uri="{FF2B5EF4-FFF2-40B4-BE49-F238E27FC236}">
                <a16:creationId xmlns:a16="http://schemas.microsoft.com/office/drawing/2014/main" id="{A2CF0D6C-3DE6-4433-B3D0-09226236C3F0}"/>
              </a:ext>
            </a:extLst>
          </p:cNvPr>
          <p:cNvSpPr/>
          <p:nvPr/>
        </p:nvSpPr>
        <p:spPr>
          <a:xfrm>
            <a:off x="451707" y="1296228"/>
            <a:ext cx="5365941" cy="1705403"/>
          </a:xfrm>
          <a:prstGeom prst="rect">
            <a:avLst/>
          </a:prstGeom>
          <a:ln w="57150">
            <a:solidFill>
              <a:schemeClr val="accent1">
                <a:lumMod val="60000"/>
                <a:lumOff val="40000"/>
              </a:schemeClr>
            </a:solidFill>
          </a:ln>
        </p:spPr>
        <p:txBody>
          <a:bodyPr wrap="square">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X</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是选到诚实</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的概率。</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用户查询一次的效益：</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用户查询两次的效益：</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3" name="图片 2">
            <a:extLst>
              <a:ext uri="{FF2B5EF4-FFF2-40B4-BE49-F238E27FC236}">
                <a16:creationId xmlns:a16="http://schemas.microsoft.com/office/drawing/2014/main" id="{EE461493-FB6D-4126-B547-9C33F6F2339C}"/>
              </a:ext>
            </a:extLst>
          </p:cNvPr>
          <p:cNvPicPr>
            <a:picLocks noChangeAspect="1"/>
          </p:cNvPicPr>
          <p:nvPr/>
        </p:nvPicPr>
        <p:blipFill>
          <a:blip r:embed="rId3"/>
          <a:stretch>
            <a:fillRect/>
          </a:stretch>
        </p:blipFill>
        <p:spPr>
          <a:xfrm>
            <a:off x="2847431" y="1714228"/>
            <a:ext cx="2038350" cy="590550"/>
          </a:xfrm>
          <a:prstGeom prst="rect">
            <a:avLst/>
          </a:prstGeom>
        </p:spPr>
      </p:pic>
      <p:pic>
        <p:nvPicPr>
          <p:cNvPr id="4" name="图片 3">
            <a:extLst>
              <a:ext uri="{FF2B5EF4-FFF2-40B4-BE49-F238E27FC236}">
                <a16:creationId xmlns:a16="http://schemas.microsoft.com/office/drawing/2014/main" id="{18E11C03-D602-4AF1-BCC6-007F96AB269A}"/>
              </a:ext>
            </a:extLst>
          </p:cNvPr>
          <p:cNvPicPr>
            <a:picLocks noChangeAspect="1"/>
          </p:cNvPicPr>
          <p:nvPr/>
        </p:nvPicPr>
        <p:blipFill>
          <a:blip r:embed="rId4"/>
          <a:stretch>
            <a:fillRect/>
          </a:stretch>
        </p:blipFill>
        <p:spPr>
          <a:xfrm>
            <a:off x="2847431" y="2465603"/>
            <a:ext cx="2085975" cy="514350"/>
          </a:xfrm>
          <a:prstGeom prst="rect">
            <a:avLst/>
          </a:prstGeom>
        </p:spPr>
      </p:pic>
      <p:sp>
        <p:nvSpPr>
          <p:cNvPr id="11" name="矩形 10">
            <a:extLst>
              <a:ext uri="{FF2B5EF4-FFF2-40B4-BE49-F238E27FC236}">
                <a16:creationId xmlns:a16="http://schemas.microsoft.com/office/drawing/2014/main" id="{B7AD921D-2FBC-4904-B429-9AB5A71F5A62}"/>
              </a:ext>
            </a:extLst>
          </p:cNvPr>
          <p:cNvSpPr/>
          <p:nvPr/>
        </p:nvSpPr>
        <p:spPr>
          <a:xfrm>
            <a:off x="203241" y="3480155"/>
            <a:ext cx="5644293" cy="2536400"/>
          </a:xfrm>
          <a:prstGeom prst="rect">
            <a:avLst/>
          </a:prstGeom>
          <a:ln w="57150">
            <a:solidFill>
              <a:schemeClr val="accent1">
                <a:lumMod val="60000"/>
                <a:lumOff val="40000"/>
              </a:schemeClr>
            </a:solidFill>
          </a:ln>
        </p:spPr>
        <p:txBody>
          <a:bodyPr wrap="square">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B</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是</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认为用户会认可自己查询结果的概率。</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F</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是用户只搜索一次的概率。</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诚实的效益：</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不诚实的效益：</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5" name="图片 4">
            <a:extLst>
              <a:ext uri="{FF2B5EF4-FFF2-40B4-BE49-F238E27FC236}">
                <a16:creationId xmlns:a16="http://schemas.microsoft.com/office/drawing/2014/main" id="{44ABE3EB-A362-4322-8DB9-2D0AE5AE76E3}"/>
              </a:ext>
            </a:extLst>
          </p:cNvPr>
          <p:cNvPicPr>
            <a:picLocks noChangeAspect="1"/>
          </p:cNvPicPr>
          <p:nvPr/>
        </p:nvPicPr>
        <p:blipFill>
          <a:blip r:embed="rId5"/>
          <a:stretch>
            <a:fillRect/>
          </a:stretch>
        </p:blipFill>
        <p:spPr>
          <a:xfrm>
            <a:off x="2817793" y="3900754"/>
            <a:ext cx="2114550" cy="619125"/>
          </a:xfrm>
          <a:prstGeom prst="rect">
            <a:avLst/>
          </a:prstGeom>
        </p:spPr>
      </p:pic>
      <p:pic>
        <p:nvPicPr>
          <p:cNvPr id="6" name="图片 5">
            <a:extLst>
              <a:ext uri="{FF2B5EF4-FFF2-40B4-BE49-F238E27FC236}">
                <a16:creationId xmlns:a16="http://schemas.microsoft.com/office/drawing/2014/main" id="{5D236F91-5752-4FB3-AF18-D77740A78C3D}"/>
              </a:ext>
            </a:extLst>
          </p:cNvPr>
          <p:cNvPicPr>
            <a:picLocks noChangeAspect="1"/>
          </p:cNvPicPr>
          <p:nvPr/>
        </p:nvPicPr>
        <p:blipFill>
          <a:blip r:embed="rId6"/>
          <a:stretch>
            <a:fillRect/>
          </a:stretch>
        </p:blipFill>
        <p:spPr>
          <a:xfrm>
            <a:off x="1780360" y="4565939"/>
            <a:ext cx="3943350" cy="742950"/>
          </a:xfrm>
          <a:prstGeom prst="rect">
            <a:avLst/>
          </a:prstGeom>
        </p:spPr>
      </p:pic>
      <p:pic>
        <p:nvPicPr>
          <p:cNvPr id="12" name="图片 11">
            <a:extLst>
              <a:ext uri="{FF2B5EF4-FFF2-40B4-BE49-F238E27FC236}">
                <a16:creationId xmlns:a16="http://schemas.microsoft.com/office/drawing/2014/main" id="{E5E62EA6-A568-4297-9C70-99E5B4620993}"/>
              </a:ext>
            </a:extLst>
          </p:cNvPr>
          <p:cNvPicPr>
            <a:picLocks noChangeAspect="1"/>
          </p:cNvPicPr>
          <p:nvPr/>
        </p:nvPicPr>
        <p:blipFill>
          <a:blip r:embed="rId7"/>
          <a:stretch>
            <a:fillRect/>
          </a:stretch>
        </p:blipFill>
        <p:spPr>
          <a:xfrm>
            <a:off x="2189390" y="5365586"/>
            <a:ext cx="2190750" cy="514350"/>
          </a:xfrm>
          <a:prstGeom prst="rect">
            <a:avLst/>
          </a:prstGeom>
        </p:spPr>
      </p:pic>
      <p:sp>
        <p:nvSpPr>
          <p:cNvPr id="14" name="矩形 13">
            <a:extLst>
              <a:ext uri="{FF2B5EF4-FFF2-40B4-BE49-F238E27FC236}">
                <a16:creationId xmlns:a16="http://schemas.microsoft.com/office/drawing/2014/main" id="{321FEB86-9206-4AB9-9307-C4108045D3AF}"/>
              </a:ext>
            </a:extLst>
          </p:cNvPr>
          <p:cNvSpPr/>
          <p:nvPr/>
        </p:nvSpPr>
        <p:spPr>
          <a:xfrm>
            <a:off x="6661598" y="1271630"/>
            <a:ext cx="5365941" cy="2120902"/>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为了让用户有动力进行第二次搜索：</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需要满足：</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解得费用参数的约束：</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15" name="图片 14">
            <a:extLst>
              <a:ext uri="{FF2B5EF4-FFF2-40B4-BE49-F238E27FC236}">
                <a16:creationId xmlns:a16="http://schemas.microsoft.com/office/drawing/2014/main" id="{D43AFC8C-3304-41BE-B50A-6C89772B3B89}"/>
              </a:ext>
            </a:extLst>
          </p:cNvPr>
          <p:cNvPicPr>
            <a:picLocks noChangeAspect="1"/>
          </p:cNvPicPr>
          <p:nvPr/>
        </p:nvPicPr>
        <p:blipFill>
          <a:blip r:embed="rId8"/>
          <a:stretch>
            <a:fillRect/>
          </a:stretch>
        </p:blipFill>
        <p:spPr>
          <a:xfrm>
            <a:off x="7805021" y="1793918"/>
            <a:ext cx="2924175" cy="1076325"/>
          </a:xfrm>
          <a:prstGeom prst="rect">
            <a:avLst/>
          </a:prstGeom>
        </p:spPr>
      </p:pic>
      <p:pic>
        <p:nvPicPr>
          <p:cNvPr id="16" name="图片 15">
            <a:extLst>
              <a:ext uri="{FF2B5EF4-FFF2-40B4-BE49-F238E27FC236}">
                <a16:creationId xmlns:a16="http://schemas.microsoft.com/office/drawing/2014/main" id="{2CB7CDD4-0600-4989-97AE-CFCA8DA2823C}"/>
              </a:ext>
            </a:extLst>
          </p:cNvPr>
          <p:cNvPicPr>
            <a:picLocks noChangeAspect="1"/>
          </p:cNvPicPr>
          <p:nvPr/>
        </p:nvPicPr>
        <p:blipFill>
          <a:blip r:embed="rId9"/>
          <a:stretch>
            <a:fillRect/>
          </a:stretch>
        </p:blipFill>
        <p:spPr>
          <a:xfrm>
            <a:off x="9192380" y="2870243"/>
            <a:ext cx="1457325" cy="428625"/>
          </a:xfrm>
          <a:prstGeom prst="rect">
            <a:avLst/>
          </a:prstGeom>
        </p:spPr>
      </p:pic>
      <p:sp>
        <p:nvSpPr>
          <p:cNvPr id="17" name="箭头: 右 16">
            <a:extLst>
              <a:ext uri="{FF2B5EF4-FFF2-40B4-BE49-F238E27FC236}">
                <a16:creationId xmlns:a16="http://schemas.microsoft.com/office/drawing/2014/main" id="{26486ACC-BDD9-4914-AAD8-AAAEFDAABB84}"/>
              </a:ext>
            </a:extLst>
          </p:cNvPr>
          <p:cNvSpPr/>
          <p:nvPr/>
        </p:nvSpPr>
        <p:spPr>
          <a:xfrm>
            <a:off x="5972176" y="1854926"/>
            <a:ext cx="534502" cy="61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1B1B7546-06F2-4E19-A2E6-399212986953}"/>
              </a:ext>
            </a:extLst>
          </p:cNvPr>
          <p:cNvPicPr>
            <a:picLocks noChangeAspect="1"/>
          </p:cNvPicPr>
          <p:nvPr/>
        </p:nvPicPr>
        <p:blipFill>
          <a:blip r:embed="rId10"/>
          <a:stretch>
            <a:fillRect/>
          </a:stretch>
        </p:blipFill>
        <p:spPr>
          <a:xfrm>
            <a:off x="7729588" y="4065876"/>
            <a:ext cx="4010025" cy="1000125"/>
          </a:xfrm>
          <a:prstGeom prst="rect">
            <a:avLst/>
          </a:prstGeom>
        </p:spPr>
      </p:pic>
      <p:sp>
        <p:nvSpPr>
          <p:cNvPr id="19" name="矩形 18">
            <a:extLst>
              <a:ext uri="{FF2B5EF4-FFF2-40B4-BE49-F238E27FC236}">
                <a16:creationId xmlns:a16="http://schemas.microsoft.com/office/drawing/2014/main" id="{0D1F234A-1573-4E42-99DF-D82323338C9E}"/>
              </a:ext>
            </a:extLst>
          </p:cNvPr>
          <p:cNvSpPr/>
          <p:nvPr/>
        </p:nvSpPr>
        <p:spPr>
          <a:xfrm>
            <a:off x="6614755" y="3689880"/>
            <a:ext cx="5365941" cy="2120902"/>
          </a:xfrm>
          <a:prstGeom prst="rect">
            <a:avLst/>
          </a:prstGeom>
          <a:ln w="57150">
            <a:solidFill>
              <a:schemeClr val="accent1">
                <a:lumMod val="60000"/>
                <a:lumOff val="40000"/>
              </a:schemeClr>
            </a:solidFill>
          </a:ln>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为了让</a:t>
            </a:r>
            <a:r>
              <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SP</a:t>
            </a: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选择诚实：</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需要满足：</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解得费用参数的约束：</a:t>
            </a:r>
            <a:endParaRPr lang="en-US" altLang="zh-CN"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20" name="图片 19">
            <a:extLst>
              <a:ext uri="{FF2B5EF4-FFF2-40B4-BE49-F238E27FC236}">
                <a16:creationId xmlns:a16="http://schemas.microsoft.com/office/drawing/2014/main" id="{CCC6FAF6-62F5-464D-9430-5CC4C3F5A2BD}"/>
              </a:ext>
            </a:extLst>
          </p:cNvPr>
          <p:cNvPicPr>
            <a:picLocks noChangeAspect="1"/>
          </p:cNvPicPr>
          <p:nvPr/>
        </p:nvPicPr>
        <p:blipFill>
          <a:blip r:embed="rId11"/>
          <a:stretch>
            <a:fillRect/>
          </a:stretch>
        </p:blipFill>
        <p:spPr>
          <a:xfrm>
            <a:off x="9192380" y="5279860"/>
            <a:ext cx="942975" cy="428625"/>
          </a:xfrm>
          <a:prstGeom prst="rect">
            <a:avLst/>
          </a:prstGeom>
        </p:spPr>
      </p:pic>
      <p:sp>
        <p:nvSpPr>
          <p:cNvPr id="21" name="箭头: 右 20">
            <a:extLst>
              <a:ext uri="{FF2B5EF4-FFF2-40B4-BE49-F238E27FC236}">
                <a16:creationId xmlns:a16="http://schemas.microsoft.com/office/drawing/2014/main" id="{7B861746-8ACC-432D-94F5-F8C52B66BB0C}"/>
              </a:ext>
            </a:extLst>
          </p:cNvPr>
          <p:cNvSpPr/>
          <p:nvPr/>
        </p:nvSpPr>
        <p:spPr>
          <a:xfrm>
            <a:off x="5980564" y="4632075"/>
            <a:ext cx="534502" cy="61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5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6342</TotalTime>
  <Words>1946</Words>
  <Application>Microsoft Office PowerPoint</Application>
  <PresentationFormat>宽屏</PresentationFormat>
  <Paragraphs>167</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Helvetica Neue</vt:lpstr>
      <vt:lpstr>等线</vt:lpstr>
      <vt:lpstr>等线 Light</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 Tianyu</dc:creator>
  <cp:lastModifiedBy>令令 卢</cp:lastModifiedBy>
  <cp:revision>719</cp:revision>
  <dcterms:created xsi:type="dcterms:W3CDTF">2018-12-12T07:07:20Z</dcterms:created>
  <dcterms:modified xsi:type="dcterms:W3CDTF">2023-06-04T02:27:39Z</dcterms:modified>
</cp:coreProperties>
</file>