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4585" y="181356"/>
            <a:ext cx="332282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85858"/>
                </a:solidFill>
                <a:latin typeface="DejaVu Sans Mono"/>
                <a:cs typeface="DejaVu Sans Mon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873" y="1642617"/>
            <a:ext cx="10160253" cy="381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877" y="181356"/>
            <a:ext cx="57511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10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086" y="1655572"/>
            <a:ext cx="9627870" cy="156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dirty="0" sz="2600" spc="85">
                <a:solidFill>
                  <a:srgbClr val="404040"/>
                </a:solidFill>
                <a:latin typeface="Arial"/>
                <a:cs typeface="Arial"/>
              </a:rPr>
              <a:t>Quest </a:t>
            </a:r>
            <a:r>
              <a:rPr dirty="0" sz="2600" spc="19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600" spc="140">
                <a:solidFill>
                  <a:srgbClr val="404040"/>
                </a:solidFill>
                <a:latin typeface="Arial"/>
                <a:cs typeface="Arial"/>
              </a:rPr>
              <a:t>understanding </a:t>
            </a:r>
            <a:r>
              <a:rPr dirty="0" sz="2600" spc="18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private </a:t>
            </a:r>
            <a:r>
              <a:rPr dirty="0" sz="2600" spc="125">
                <a:solidFill>
                  <a:srgbClr val="404040"/>
                </a:solidFill>
                <a:latin typeface="Arial"/>
                <a:cs typeface="Arial"/>
              </a:rPr>
              <a:t>blockchain</a:t>
            </a:r>
            <a:r>
              <a:rPr dirty="0" sz="26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469900" marR="370205" indent="-457200">
              <a:lnSpc>
                <a:spcPct val="100000"/>
              </a:lnSpc>
              <a:spcBef>
                <a:spcPts val="3204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benchmark </a:t>
            </a:r>
            <a:r>
              <a:rPr dirty="0" sz="2400" spc="135">
                <a:solidFill>
                  <a:srgbClr val="404040"/>
                </a:solidFill>
                <a:latin typeface="Arial"/>
                <a:cs typeface="Arial"/>
              </a:rPr>
              <a:t>framework </a:t>
            </a:r>
            <a:r>
              <a:rPr dirty="0" sz="2400" spc="18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175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dirty="0" sz="2400" spc="170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dirty="0" sz="2400" spc="18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what  </a:t>
            </a:r>
            <a:r>
              <a:rPr dirty="0" sz="2400" spc="145">
                <a:solidFill>
                  <a:srgbClr val="404040"/>
                </a:solidFill>
                <a:latin typeface="Arial"/>
                <a:cs typeface="Arial"/>
              </a:rPr>
              <a:t>extent </a:t>
            </a:r>
            <a:r>
              <a:rPr dirty="0" sz="2400" spc="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400" spc="105">
                <a:solidFill>
                  <a:srgbClr val="404040"/>
                </a:solidFill>
                <a:latin typeface="Arial"/>
                <a:cs typeface="Arial"/>
              </a:rPr>
              <a:t>handle </a:t>
            </a:r>
            <a:r>
              <a:rPr dirty="0" sz="2400" spc="95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400" spc="10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dirty="0" sz="2400" spc="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Arial"/>
                <a:cs typeface="Arial"/>
              </a:rPr>
              <a:t>workload.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4585" y="181356"/>
            <a:ext cx="30568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Workloads</a:t>
            </a:r>
          </a:p>
        </p:txBody>
      </p:sp>
      <p:sp>
        <p:nvSpPr>
          <p:cNvPr id="4" name="object 4"/>
          <p:cNvSpPr/>
          <p:nvPr/>
        </p:nvSpPr>
        <p:spPr>
          <a:xfrm>
            <a:off x="2881883" y="1418844"/>
            <a:ext cx="6677406" cy="493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6389" y="4359402"/>
            <a:ext cx="7884795" cy="0"/>
          </a:xfrm>
          <a:custGeom>
            <a:avLst/>
            <a:gdLst/>
            <a:ahLst/>
            <a:cxnLst/>
            <a:rect l="l" t="t" r="r" b="b"/>
            <a:pathLst>
              <a:path w="7884795" h="0">
                <a:moveTo>
                  <a:pt x="0" y="0"/>
                </a:moveTo>
                <a:lnTo>
                  <a:pt x="7884413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2888" y="2212848"/>
            <a:ext cx="261620" cy="1975485"/>
          </a:xfrm>
          <a:custGeom>
            <a:avLst/>
            <a:gdLst/>
            <a:ahLst/>
            <a:cxnLst/>
            <a:rect l="l" t="t" r="r" b="b"/>
            <a:pathLst>
              <a:path w="261619" h="1975485">
                <a:moveTo>
                  <a:pt x="261366" y="1975103"/>
                </a:moveTo>
                <a:lnTo>
                  <a:pt x="195424" y="1942027"/>
                </a:lnTo>
                <a:lnTo>
                  <a:pt x="168973" y="1904142"/>
                </a:lnTo>
                <a:lnTo>
                  <a:pt x="148533" y="1855103"/>
                </a:lnTo>
                <a:lnTo>
                  <a:pt x="135353" y="1797215"/>
                </a:lnTo>
                <a:lnTo>
                  <a:pt x="130682" y="1732788"/>
                </a:lnTo>
                <a:lnTo>
                  <a:pt x="130682" y="1246124"/>
                </a:lnTo>
                <a:lnTo>
                  <a:pt x="126012" y="1181740"/>
                </a:lnTo>
                <a:lnTo>
                  <a:pt x="112832" y="1123865"/>
                </a:lnTo>
                <a:lnTo>
                  <a:pt x="92392" y="1074816"/>
                </a:lnTo>
                <a:lnTo>
                  <a:pt x="65941" y="1036912"/>
                </a:lnTo>
                <a:lnTo>
                  <a:pt x="34727" y="1012470"/>
                </a:lnTo>
                <a:lnTo>
                  <a:pt x="0" y="1003807"/>
                </a:lnTo>
                <a:lnTo>
                  <a:pt x="34727" y="995154"/>
                </a:lnTo>
                <a:lnTo>
                  <a:pt x="65941" y="970736"/>
                </a:lnTo>
                <a:lnTo>
                  <a:pt x="92392" y="932862"/>
                </a:lnTo>
                <a:lnTo>
                  <a:pt x="112832" y="883844"/>
                </a:lnTo>
                <a:lnTo>
                  <a:pt x="126012" y="825993"/>
                </a:lnTo>
                <a:lnTo>
                  <a:pt x="130682" y="761618"/>
                </a:lnTo>
                <a:lnTo>
                  <a:pt x="130682" y="242315"/>
                </a:lnTo>
                <a:lnTo>
                  <a:pt x="135353" y="177888"/>
                </a:lnTo>
                <a:lnTo>
                  <a:pt x="148533" y="120000"/>
                </a:lnTo>
                <a:lnTo>
                  <a:pt x="168973" y="70961"/>
                </a:lnTo>
                <a:lnTo>
                  <a:pt x="195424" y="33076"/>
                </a:lnTo>
                <a:lnTo>
                  <a:pt x="226638" y="8653"/>
                </a:lnTo>
                <a:lnTo>
                  <a:pt x="261366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4882" y="4501896"/>
            <a:ext cx="318770" cy="1743710"/>
          </a:xfrm>
          <a:custGeom>
            <a:avLst/>
            <a:gdLst/>
            <a:ahLst/>
            <a:cxnLst/>
            <a:rect l="l" t="t" r="r" b="b"/>
            <a:pathLst>
              <a:path w="318769" h="1743710">
                <a:moveTo>
                  <a:pt x="318516" y="1743455"/>
                </a:moveTo>
                <a:lnTo>
                  <a:pt x="256502" y="1720250"/>
                </a:lnTo>
                <a:lnTo>
                  <a:pt x="229449" y="1693024"/>
                </a:lnTo>
                <a:lnTo>
                  <a:pt x="205882" y="1656967"/>
                </a:lnTo>
                <a:lnTo>
                  <a:pt x="186442" y="1613265"/>
                </a:lnTo>
                <a:lnTo>
                  <a:pt x="171765" y="1563106"/>
                </a:lnTo>
                <a:lnTo>
                  <a:pt x="162491" y="1507678"/>
                </a:lnTo>
                <a:lnTo>
                  <a:pt x="159257" y="1448168"/>
                </a:lnTo>
                <a:lnTo>
                  <a:pt x="159257" y="1181417"/>
                </a:lnTo>
                <a:lnTo>
                  <a:pt x="156024" y="1121890"/>
                </a:lnTo>
                <a:lnTo>
                  <a:pt x="146750" y="1066449"/>
                </a:lnTo>
                <a:lnTo>
                  <a:pt x="132073" y="1016281"/>
                </a:lnTo>
                <a:lnTo>
                  <a:pt x="112633" y="972573"/>
                </a:lnTo>
                <a:lnTo>
                  <a:pt x="89066" y="936512"/>
                </a:lnTo>
                <a:lnTo>
                  <a:pt x="62013" y="909285"/>
                </a:lnTo>
                <a:lnTo>
                  <a:pt x="0" y="886078"/>
                </a:lnTo>
                <a:lnTo>
                  <a:pt x="32111" y="880079"/>
                </a:lnTo>
                <a:lnTo>
                  <a:pt x="89066" y="835648"/>
                </a:lnTo>
                <a:lnTo>
                  <a:pt x="112633" y="799591"/>
                </a:lnTo>
                <a:lnTo>
                  <a:pt x="132073" y="755891"/>
                </a:lnTo>
                <a:lnTo>
                  <a:pt x="146750" y="705735"/>
                </a:lnTo>
                <a:lnTo>
                  <a:pt x="156024" y="650309"/>
                </a:lnTo>
                <a:lnTo>
                  <a:pt x="159257" y="590803"/>
                </a:lnTo>
                <a:lnTo>
                  <a:pt x="159257" y="295274"/>
                </a:lnTo>
                <a:lnTo>
                  <a:pt x="162491" y="235769"/>
                </a:lnTo>
                <a:lnTo>
                  <a:pt x="171765" y="180343"/>
                </a:lnTo>
                <a:lnTo>
                  <a:pt x="186442" y="130187"/>
                </a:lnTo>
                <a:lnTo>
                  <a:pt x="205882" y="86486"/>
                </a:lnTo>
                <a:lnTo>
                  <a:pt x="229449" y="50430"/>
                </a:lnTo>
                <a:lnTo>
                  <a:pt x="256502" y="23205"/>
                </a:lnTo>
                <a:lnTo>
                  <a:pt x="286404" y="5999"/>
                </a:lnTo>
                <a:lnTo>
                  <a:pt x="318516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9041" y="3018027"/>
            <a:ext cx="20923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90" b="1">
                <a:solidFill>
                  <a:srgbClr val="C00000"/>
                </a:solidFill>
                <a:latin typeface="Trebuchet MS"/>
                <a:cs typeface="Trebuchet MS"/>
              </a:rPr>
              <a:t>Macro-Benchmarks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1" y="5202682"/>
            <a:ext cx="20300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90" b="1">
                <a:solidFill>
                  <a:srgbClr val="C00000"/>
                </a:solidFill>
                <a:latin typeface="Trebuchet MS"/>
                <a:cs typeface="Trebuchet MS"/>
              </a:rPr>
              <a:t>Micro-Benchmarks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78340" y="4610861"/>
            <a:ext cx="117475" cy="538480"/>
          </a:xfrm>
          <a:custGeom>
            <a:avLst/>
            <a:gdLst/>
            <a:ahLst/>
            <a:cxnLst/>
            <a:rect l="l" t="t" r="r" b="b"/>
            <a:pathLst>
              <a:path w="117475" h="538479">
                <a:moveTo>
                  <a:pt x="0" y="537971"/>
                </a:moveTo>
                <a:lnTo>
                  <a:pt x="22830" y="529413"/>
                </a:lnTo>
                <a:lnTo>
                  <a:pt x="41481" y="506079"/>
                </a:lnTo>
                <a:lnTo>
                  <a:pt x="54060" y="471481"/>
                </a:lnTo>
                <a:lnTo>
                  <a:pt x="58674" y="429132"/>
                </a:lnTo>
                <a:lnTo>
                  <a:pt x="58674" y="382269"/>
                </a:lnTo>
                <a:lnTo>
                  <a:pt x="63287" y="339921"/>
                </a:lnTo>
                <a:lnTo>
                  <a:pt x="75866" y="305323"/>
                </a:lnTo>
                <a:lnTo>
                  <a:pt x="94517" y="281989"/>
                </a:lnTo>
                <a:lnTo>
                  <a:pt x="117348" y="273431"/>
                </a:lnTo>
                <a:lnTo>
                  <a:pt x="94517" y="264872"/>
                </a:lnTo>
                <a:lnTo>
                  <a:pt x="75866" y="241538"/>
                </a:lnTo>
                <a:lnTo>
                  <a:pt x="63287" y="206940"/>
                </a:lnTo>
                <a:lnTo>
                  <a:pt x="58674" y="164592"/>
                </a:lnTo>
                <a:lnTo>
                  <a:pt x="58674" y="108838"/>
                </a:lnTo>
                <a:lnTo>
                  <a:pt x="54060" y="66490"/>
                </a:lnTo>
                <a:lnTo>
                  <a:pt x="41481" y="31892"/>
                </a:lnTo>
                <a:lnTo>
                  <a:pt x="22830" y="8558"/>
                </a:lnTo>
                <a:lnTo>
                  <a:pt x="0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90531" y="5495544"/>
            <a:ext cx="271145" cy="86995"/>
          </a:xfrm>
          <a:custGeom>
            <a:avLst/>
            <a:gdLst/>
            <a:ahLst/>
            <a:cxnLst/>
            <a:rect l="l" t="t" r="r" b="b"/>
            <a:pathLst>
              <a:path w="271145" h="86995">
                <a:moveTo>
                  <a:pt x="184023" y="0"/>
                </a:moveTo>
                <a:lnTo>
                  <a:pt x="184023" y="86867"/>
                </a:lnTo>
                <a:lnTo>
                  <a:pt x="241935" y="57911"/>
                </a:lnTo>
                <a:lnTo>
                  <a:pt x="198500" y="57911"/>
                </a:lnTo>
                <a:lnTo>
                  <a:pt x="198500" y="28955"/>
                </a:lnTo>
                <a:lnTo>
                  <a:pt x="241935" y="28955"/>
                </a:lnTo>
                <a:lnTo>
                  <a:pt x="184023" y="0"/>
                </a:lnTo>
                <a:close/>
              </a:path>
              <a:path w="271145" h="86995">
                <a:moveTo>
                  <a:pt x="18402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84023" y="57911"/>
                </a:lnTo>
                <a:lnTo>
                  <a:pt x="184023" y="28955"/>
                </a:lnTo>
                <a:close/>
              </a:path>
              <a:path w="271145" h="86995">
                <a:moveTo>
                  <a:pt x="241935" y="28955"/>
                </a:moveTo>
                <a:lnTo>
                  <a:pt x="198500" y="28955"/>
                </a:lnTo>
                <a:lnTo>
                  <a:pt x="198500" y="57911"/>
                </a:lnTo>
                <a:lnTo>
                  <a:pt x="241935" y="57911"/>
                </a:lnTo>
                <a:lnTo>
                  <a:pt x="270891" y="43433"/>
                </a:lnTo>
                <a:lnTo>
                  <a:pt x="241935" y="289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05009" y="6047994"/>
            <a:ext cx="271145" cy="86995"/>
          </a:xfrm>
          <a:custGeom>
            <a:avLst/>
            <a:gdLst/>
            <a:ahLst/>
            <a:cxnLst/>
            <a:rect l="l" t="t" r="r" b="b"/>
            <a:pathLst>
              <a:path w="271145" h="86995">
                <a:moveTo>
                  <a:pt x="184023" y="0"/>
                </a:moveTo>
                <a:lnTo>
                  <a:pt x="184023" y="86867"/>
                </a:lnTo>
                <a:lnTo>
                  <a:pt x="241935" y="57911"/>
                </a:lnTo>
                <a:lnTo>
                  <a:pt x="198500" y="57911"/>
                </a:lnTo>
                <a:lnTo>
                  <a:pt x="198500" y="28955"/>
                </a:lnTo>
                <a:lnTo>
                  <a:pt x="241935" y="28955"/>
                </a:lnTo>
                <a:lnTo>
                  <a:pt x="184023" y="0"/>
                </a:lnTo>
                <a:close/>
              </a:path>
              <a:path w="271145" h="86995">
                <a:moveTo>
                  <a:pt x="184023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184023" y="57911"/>
                </a:lnTo>
                <a:lnTo>
                  <a:pt x="184023" y="28955"/>
                </a:lnTo>
                <a:close/>
              </a:path>
              <a:path w="271145" h="86995">
                <a:moveTo>
                  <a:pt x="241935" y="28955"/>
                </a:moveTo>
                <a:lnTo>
                  <a:pt x="198500" y="28955"/>
                </a:lnTo>
                <a:lnTo>
                  <a:pt x="198500" y="57911"/>
                </a:lnTo>
                <a:lnTo>
                  <a:pt x="241935" y="57911"/>
                </a:lnTo>
                <a:lnTo>
                  <a:pt x="270891" y="43433"/>
                </a:lnTo>
                <a:lnTo>
                  <a:pt x="241935" y="289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961371" y="5345684"/>
            <a:ext cx="18402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30" b="1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dirty="0" sz="2000" spc="-19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05" b="1">
                <a:solidFill>
                  <a:srgbClr val="C00000"/>
                </a:solidFill>
                <a:latin typeface="Trebuchet MS"/>
                <a:cs typeface="Trebuchet MS"/>
              </a:rPr>
              <a:t>engine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1371" y="5909817"/>
            <a:ext cx="17316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95" b="1">
                <a:solidFill>
                  <a:srgbClr val="C00000"/>
                </a:solidFill>
                <a:latin typeface="Trebuchet MS"/>
                <a:cs typeface="Trebuchet MS"/>
              </a:rPr>
              <a:t>Consensus</a:t>
            </a:r>
            <a:r>
              <a:rPr dirty="0" sz="2000" spc="-1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C00000"/>
                </a:solidFill>
                <a:latin typeface="Trebuchet MS"/>
                <a:cs typeface="Trebuchet MS"/>
              </a:rPr>
              <a:t>layer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14916" y="2088642"/>
            <a:ext cx="182245" cy="1111885"/>
          </a:xfrm>
          <a:custGeom>
            <a:avLst/>
            <a:gdLst/>
            <a:ahLst/>
            <a:cxnLst/>
            <a:rect l="l" t="t" r="r" b="b"/>
            <a:pathLst>
              <a:path w="182245" h="1111885">
                <a:moveTo>
                  <a:pt x="0" y="1111758"/>
                </a:moveTo>
                <a:lnTo>
                  <a:pt x="53778" y="1079193"/>
                </a:lnTo>
                <a:lnTo>
                  <a:pt x="73490" y="1042656"/>
                </a:lnTo>
                <a:lnTo>
                  <a:pt x="86416" y="996324"/>
                </a:lnTo>
                <a:lnTo>
                  <a:pt x="91058" y="942975"/>
                </a:lnTo>
                <a:lnTo>
                  <a:pt x="91058" y="733933"/>
                </a:lnTo>
                <a:lnTo>
                  <a:pt x="95701" y="680570"/>
                </a:lnTo>
                <a:lnTo>
                  <a:pt x="108627" y="634206"/>
                </a:lnTo>
                <a:lnTo>
                  <a:pt x="128339" y="597632"/>
                </a:lnTo>
                <a:lnTo>
                  <a:pt x="153335" y="573640"/>
                </a:lnTo>
                <a:lnTo>
                  <a:pt x="182117" y="565023"/>
                </a:lnTo>
                <a:lnTo>
                  <a:pt x="153335" y="556418"/>
                </a:lnTo>
                <a:lnTo>
                  <a:pt x="128339" y="532458"/>
                </a:lnTo>
                <a:lnTo>
                  <a:pt x="108627" y="495921"/>
                </a:lnTo>
                <a:lnTo>
                  <a:pt x="95701" y="449589"/>
                </a:lnTo>
                <a:lnTo>
                  <a:pt x="91058" y="396240"/>
                </a:lnTo>
                <a:lnTo>
                  <a:pt x="91058" y="168783"/>
                </a:lnTo>
                <a:lnTo>
                  <a:pt x="86416" y="115433"/>
                </a:lnTo>
                <a:lnTo>
                  <a:pt x="73490" y="69101"/>
                </a:lnTo>
                <a:lnTo>
                  <a:pt x="53778" y="32564"/>
                </a:lnTo>
                <a:lnTo>
                  <a:pt x="28782" y="8604"/>
                </a:lnTo>
                <a:lnTo>
                  <a:pt x="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961371" y="2444495"/>
            <a:ext cx="18211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5" b="1">
                <a:solidFill>
                  <a:srgbClr val="C00000"/>
                </a:solidFill>
                <a:latin typeface="Trebuchet MS"/>
                <a:cs typeface="Trebuchet MS"/>
              </a:rPr>
              <a:t>Storage-oriented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96093" y="3692144"/>
            <a:ext cx="2230755" cy="1351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5" b="1">
                <a:solidFill>
                  <a:srgbClr val="C00000"/>
                </a:solidFill>
                <a:latin typeface="Trebuchet MS"/>
                <a:cs typeface="Trebuchet MS"/>
              </a:rPr>
              <a:t>Application-oriented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75" b="1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dirty="0" sz="2000" spc="-1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1">
                <a:solidFill>
                  <a:srgbClr val="C00000"/>
                </a:solidFill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05009" y="3631691"/>
            <a:ext cx="117475" cy="538480"/>
          </a:xfrm>
          <a:custGeom>
            <a:avLst/>
            <a:gdLst/>
            <a:ahLst/>
            <a:cxnLst/>
            <a:rect l="l" t="t" r="r" b="b"/>
            <a:pathLst>
              <a:path w="117475" h="538479">
                <a:moveTo>
                  <a:pt x="0" y="537971"/>
                </a:moveTo>
                <a:lnTo>
                  <a:pt x="22830" y="529413"/>
                </a:lnTo>
                <a:lnTo>
                  <a:pt x="41481" y="506079"/>
                </a:lnTo>
                <a:lnTo>
                  <a:pt x="54060" y="471481"/>
                </a:lnTo>
                <a:lnTo>
                  <a:pt x="58674" y="429132"/>
                </a:lnTo>
                <a:lnTo>
                  <a:pt x="58674" y="382269"/>
                </a:lnTo>
                <a:lnTo>
                  <a:pt x="63287" y="339921"/>
                </a:lnTo>
                <a:lnTo>
                  <a:pt x="75866" y="305323"/>
                </a:lnTo>
                <a:lnTo>
                  <a:pt x="94517" y="281989"/>
                </a:lnTo>
                <a:lnTo>
                  <a:pt x="117348" y="273430"/>
                </a:lnTo>
                <a:lnTo>
                  <a:pt x="94517" y="264872"/>
                </a:lnTo>
                <a:lnTo>
                  <a:pt x="75866" y="241538"/>
                </a:lnTo>
                <a:lnTo>
                  <a:pt x="63287" y="206940"/>
                </a:lnTo>
                <a:lnTo>
                  <a:pt x="58674" y="164591"/>
                </a:lnTo>
                <a:lnTo>
                  <a:pt x="58674" y="108838"/>
                </a:lnTo>
                <a:lnTo>
                  <a:pt x="54060" y="66490"/>
                </a:lnTo>
                <a:lnTo>
                  <a:pt x="41481" y="31892"/>
                </a:lnTo>
                <a:lnTo>
                  <a:pt x="22830" y="8558"/>
                </a:lnTo>
                <a:lnTo>
                  <a:pt x="0" y="0"/>
                </a:lnTo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877" y="181356"/>
            <a:ext cx="57511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10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086" y="1655572"/>
            <a:ext cx="9678035" cy="4228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dirty="0" sz="2600" spc="85">
                <a:solidFill>
                  <a:srgbClr val="404040"/>
                </a:solidFill>
                <a:latin typeface="Arial"/>
                <a:cs typeface="Arial"/>
              </a:rPr>
              <a:t>Quest </a:t>
            </a:r>
            <a:r>
              <a:rPr dirty="0" sz="2600" spc="19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600" spc="140">
                <a:solidFill>
                  <a:srgbClr val="404040"/>
                </a:solidFill>
                <a:latin typeface="Arial"/>
                <a:cs typeface="Arial"/>
              </a:rPr>
              <a:t>understanding </a:t>
            </a:r>
            <a:r>
              <a:rPr dirty="0" sz="2600" spc="18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private </a:t>
            </a:r>
            <a:r>
              <a:rPr dirty="0" sz="2600" spc="125">
                <a:solidFill>
                  <a:srgbClr val="404040"/>
                </a:solidFill>
                <a:latin typeface="Arial"/>
                <a:cs typeface="Arial"/>
              </a:rPr>
              <a:t>blockchain</a:t>
            </a:r>
            <a:r>
              <a:rPr dirty="0" sz="26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469900" marR="421005" indent="-457200">
              <a:lnSpc>
                <a:spcPct val="100000"/>
              </a:lnSpc>
              <a:spcBef>
                <a:spcPts val="3204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benchmark </a:t>
            </a:r>
            <a:r>
              <a:rPr dirty="0" sz="2400" spc="135">
                <a:solidFill>
                  <a:srgbClr val="404040"/>
                </a:solidFill>
                <a:latin typeface="Arial"/>
                <a:cs typeface="Arial"/>
              </a:rPr>
              <a:t>framework </a:t>
            </a:r>
            <a:r>
              <a:rPr dirty="0" sz="2400" spc="18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175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dirty="0" sz="2400" spc="170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dirty="0" sz="2400" spc="18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what  </a:t>
            </a:r>
            <a:r>
              <a:rPr dirty="0" sz="2400" spc="145">
                <a:solidFill>
                  <a:srgbClr val="404040"/>
                </a:solidFill>
                <a:latin typeface="Arial"/>
                <a:cs typeface="Arial"/>
              </a:rPr>
              <a:t>extent </a:t>
            </a:r>
            <a:r>
              <a:rPr dirty="0" sz="2400" spc="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400" spc="105">
                <a:solidFill>
                  <a:srgbClr val="404040"/>
                </a:solidFill>
                <a:latin typeface="Arial"/>
                <a:cs typeface="Arial"/>
              </a:rPr>
              <a:t>handle </a:t>
            </a:r>
            <a:r>
              <a:rPr dirty="0" sz="2400" spc="95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400" spc="10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dirty="0" sz="2400" spc="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Arial"/>
                <a:cs typeface="Arial"/>
              </a:rPr>
              <a:t>workload.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dirty="0" sz="2600" spc="15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dirty="0" sz="2600" spc="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45">
                <a:solidFill>
                  <a:srgbClr val="404040"/>
                </a:solidFill>
                <a:latin typeface="Arial"/>
                <a:cs typeface="Arial"/>
              </a:rPr>
              <a:t>will: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215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Help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application </a:t>
            </a:r>
            <a:r>
              <a:rPr dirty="0" sz="2400" spc="85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dirty="0" sz="2400" spc="18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404040"/>
                </a:solidFill>
                <a:latin typeface="Arial"/>
                <a:cs typeface="Arial"/>
              </a:rPr>
              <a:t>assess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blockchain’s  </a:t>
            </a:r>
            <a:r>
              <a:rPr dirty="0" sz="2400" spc="125">
                <a:solidFill>
                  <a:srgbClr val="404040"/>
                </a:solidFill>
                <a:latin typeface="Arial"/>
                <a:cs typeface="Arial"/>
              </a:rPr>
              <a:t>potentials </a:t>
            </a:r>
            <a:r>
              <a:rPr dirty="0" sz="2400" spc="15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400" spc="135">
                <a:solidFill>
                  <a:srgbClr val="404040"/>
                </a:solidFill>
                <a:latin typeface="Arial"/>
                <a:cs typeface="Arial"/>
              </a:rPr>
              <a:t>meeting </a:t>
            </a:r>
            <a:r>
              <a:rPr dirty="0" sz="2400" spc="13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404040"/>
                </a:solidFill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  <a:p>
            <a:pPr marL="469900" marR="21018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Help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400" spc="160">
                <a:solidFill>
                  <a:srgbClr val="404040"/>
                </a:solidFill>
                <a:latin typeface="Arial"/>
                <a:cs typeface="Arial"/>
              </a:rPr>
              <a:t>platform </a:t>
            </a:r>
            <a:r>
              <a:rPr dirty="0" sz="2400" spc="85">
                <a:solidFill>
                  <a:srgbClr val="404040"/>
                </a:solidFill>
                <a:latin typeface="Arial"/>
                <a:cs typeface="Arial"/>
              </a:rPr>
              <a:t>developers </a:t>
            </a:r>
            <a:r>
              <a:rPr dirty="0" sz="2400" spc="18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140">
                <a:solidFill>
                  <a:srgbClr val="404040"/>
                </a:solidFill>
                <a:latin typeface="Arial"/>
                <a:cs typeface="Arial"/>
              </a:rPr>
              <a:t>identify </a:t>
            </a:r>
            <a:r>
              <a:rPr dirty="0" sz="2400" spc="10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Arial"/>
                <a:cs typeface="Arial"/>
              </a:rPr>
              <a:t>improve  </a:t>
            </a:r>
            <a:r>
              <a:rPr dirty="0" sz="2400" spc="14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2400" spc="1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dirty="0" sz="2400" spc="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Arial"/>
                <a:cs typeface="Arial"/>
              </a:rPr>
              <a:t>bottlenecks.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1485" y="181356"/>
            <a:ext cx="44037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Related</a:t>
            </a:r>
            <a:r>
              <a:rPr dirty="0" spc="-100"/>
              <a:t> </a:t>
            </a:r>
            <a:r>
              <a:rPr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650238"/>
            <a:ext cx="8364855" cy="443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TPC </a:t>
            </a: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r>
              <a:rPr dirty="0" sz="2400" spc="-2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Arial"/>
                <a:cs typeface="Arial"/>
              </a:rPr>
              <a:t>series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55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000" spc="155">
                <a:solidFill>
                  <a:srgbClr val="404040"/>
                </a:solidFill>
                <a:latin typeface="Arial"/>
                <a:cs typeface="Arial"/>
              </a:rPr>
              <a:t>End-to-end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404040"/>
                </a:solidFill>
                <a:latin typeface="Arial"/>
                <a:cs typeface="Arial"/>
              </a:rPr>
              <a:t>macro-benchmarks</a:t>
            </a:r>
            <a:endParaRPr sz="2000">
              <a:latin typeface="Arial"/>
              <a:cs typeface="Arial"/>
            </a:endParaRPr>
          </a:p>
          <a:p>
            <a:pPr lvl="1" marL="927100" indent="-457200">
              <a:lnSpc>
                <a:spcPts val="237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000" spc="20">
                <a:solidFill>
                  <a:srgbClr val="404040"/>
                </a:solidFill>
                <a:latin typeface="Arial"/>
                <a:cs typeface="Arial"/>
              </a:rPr>
              <a:t>Focus </a:t>
            </a:r>
            <a:r>
              <a:rPr dirty="0" sz="2000" spc="114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relational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850"/>
              </a:lnSpc>
              <a:buChar char="•"/>
              <a:tabLst>
                <a:tab pos="469900" algn="l"/>
                <a:tab pos="470534" algn="l"/>
              </a:tabLst>
            </a:pPr>
            <a:r>
              <a:rPr dirty="0" sz="2400" spc="60">
                <a:solidFill>
                  <a:srgbClr val="404040"/>
                </a:solidFill>
                <a:latin typeface="Arial"/>
                <a:cs typeface="Arial"/>
              </a:rPr>
              <a:t>Yahoo! </a:t>
            </a:r>
            <a:r>
              <a:rPr dirty="0" sz="2400" spc="110">
                <a:solidFill>
                  <a:srgbClr val="404040"/>
                </a:solidFill>
                <a:latin typeface="Arial"/>
                <a:cs typeface="Arial"/>
              </a:rPr>
              <a:t>Cloud </a:t>
            </a:r>
            <a:r>
              <a:rPr dirty="0" sz="2400" spc="55">
                <a:solidFill>
                  <a:srgbClr val="404040"/>
                </a:solidFill>
                <a:latin typeface="Arial"/>
                <a:cs typeface="Arial"/>
              </a:rPr>
              <a:t>Serving </a:t>
            </a:r>
            <a:r>
              <a:rPr dirty="0" sz="2400" spc="75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r>
              <a:rPr dirty="0" sz="2400" spc="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(YCSB)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NoSQL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000" spc="2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 lvl="1" marL="927100" indent="-457200">
              <a:lnSpc>
                <a:spcPts val="237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evaluate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performance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scalability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850"/>
              </a:lnSpc>
              <a:buChar char="•"/>
              <a:tabLst>
                <a:tab pos="469900" algn="l"/>
                <a:tab pos="470534" algn="l"/>
              </a:tabLst>
            </a:pPr>
            <a:r>
              <a:rPr dirty="0" sz="2400" spc="120">
                <a:solidFill>
                  <a:srgbClr val="404040"/>
                </a:solidFill>
                <a:latin typeface="Arial"/>
                <a:cs typeface="Arial"/>
              </a:rPr>
              <a:t>GridMix, </a:t>
            </a:r>
            <a:r>
              <a:rPr dirty="0" sz="2400" spc="90">
                <a:solidFill>
                  <a:srgbClr val="404040"/>
                </a:solidFill>
                <a:latin typeface="Arial"/>
                <a:cs typeface="Arial"/>
              </a:rPr>
              <a:t>PigMix, </a:t>
            </a:r>
            <a:r>
              <a:rPr dirty="0" sz="2400" spc="80">
                <a:solidFill>
                  <a:srgbClr val="404040"/>
                </a:solidFill>
                <a:latin typeface="Arial"/>
                <a:cs typeface="Arial"/>
              </a:rPr>
              <a:t>TeraSort/GraySort,</a:t>
            </a:r>
            <a:r>
              <a:rPr dirty="0" sz="2400" spc="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ts val="237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Benchmark </a:t>
            </a:r>
            <a:r>
              <a:rPr dirty="0" sz="2000" spc="14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85">
                <a:solidFill>
                  <a:srgbClr val="404040"/>
                </a:solidFill>
                <a:latin typeface="Arial"/>
                <a:cs typeface="Arial"/>
              </a:rPr>
              <a:t>MapReduce-like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850"/>
              </a:lnSpc>
              <a:buChar char="•"/>
              <a:tabLst>
                <a:tab pos="469900" algn="l"/>
                <a:tab pos="470534" algn="l"/>
              </a:tabLst>
            </a:pP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BigBench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55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000" spc="100">
                <a:solidFill>
                  <a:srgbClr val="404040"/>
                </a:solidFill>
                <a:latin typeface="Arial"/>
                <a:cs typeface="Arial"/>
              </a:rPr>
              <a:t>Industry </a:t>
            </a:r>
            <a:r>
              <a:rPr dirty="0" sz="2000" spc="90">
                <a:solidFill>
                  <a:srgbClr val="404040"/>
                </a:solidFill>
                <a:latin typeface="Arial"/>
                <a:cs typeface="Arial"/>
              </a:rPr>
              <a:t>standard </a:t>
            </a:r>
            <a:r>
              <a:rPr dirty="0" sz="2000" spc="180">
                <a:solidFill>
                  <a:srgbClr val="404040"/>
                </a:solidFill>
                <a:latin typeface="Arial"/>
                <a:cs typeface="Arial"/>
              </a:rPr>
              <a:t>end-to-end</a:t>
            </a:r>
            <a:r>
              <a:rPr dirty="0" sz="2000" spc="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95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endParaRPr sz="20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000" spc="3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130">
                <a:solidFill>
                  <a:srgbClr val="404040"/>
                </a:solidFill>
                <a:latin typeface="Arial"/>
                <a:cs typeface="Arial"/>
              </a:rPr>
              <a:t>big </a:t>
            </a:r>
            <a:r>
              <a:rPr dirty="0" sz="2000" spc="75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000" spc="8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dirty="0" sz="2000" spc="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404040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405130">
              <a:lnSpc>
                <a:spcPct val="100000"/>
              </a:lnSpc>
            </a:pPr>
            <a:r>
              <a:rPr dirty="0" sz="2800" spc="-50" b="1">
                <a:solidFill>
                  <a:srgbClr val="C00000"/>
                </a:solidFill>
                <a:latin typeface="Trebuchet MS"/>
                <a:cs typeface="Trebuchet MS"/>
              </a:rPr>
              <a:t>No </a:t>
            </a:r>
            <a:r>
              <a:rPr dirty="0" sz="2800" spc="-165" b="1">
                <a:solidFill>
                  <a:srgbClr val="C00000"/>
                </a:solidFill>
                <a:latin typeface="Trebuchet MS"/>
                <a:cs typeface="Trebuchet MS"/>
              </a:rPr>
              <a:t>benchmark </a:t>
            </a:r>
            <a:r>
              <a:rPr dirty="0" sz="2800" spc="-155" b="1">
                <a:solidFill>
                  <a:srgbClr val="C00000"/>
                </a:solidFill>
                <a:latin typeface="Trebuchet MS"/>
                <a:cs typeface="Trebuchet MS"/>
              </a:rPr>
              <a:t>for </a:t>
            </a:r>
            <a:r>
              <a:rPr dirty="0" sz="2800" spc="-160" b="1">
                <a:solidFill>
                  <a:srgbClr val="C00000"/>
                </a:solidFill>
                <a:latin typeface="Trebuchet MS"/>
                <a:cs typeface="Trebuchet MS"/>
              </a:rPr>
              <a:t>private </a:t>
            </a:r>
            <a:r>
              <a:rPr dirty="0" sz="2800" spc="-155" b="1">
                <a:solidFill>
                  <a:srgbClr val="C00000"/>
                </a:solidFill>
                <a:latin typeface="Trebuchet MS"/>
                <a:cs typeface="Trebuchet MS"/>
              </a:rPr>
              <a:t>blockchains </a:t>
            </a:r>
            <a:r>
              <a:rPr dirty="0" sz="2800" spc="-135" b="1">
                <a:solidFill>
                  <a:srgbClr val="C00000"/>
                </a:solidFill>
                <a:latin typeface="Trebuchet MS"/>
                <a:cs typeface="Trebuchet MS"/>
              </a:rPr>
              <a:t>at </a:t>
            </a:r>
            <a:r>
              <a:rPr dirty="0" sz="2800" spc="-160" b="1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dirty="0" sz="2800" spc="-54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 spc="-140" b="1">
                <a:solidFill>
                  <a:srgbClr val="C00000"/>
                </a:solidFill>
                <a:latin typeface="Trebuchet MS"/>
                <a:cs typeface="Trebuchet MS"/>
              </a:rPr>
              <a:t>moment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7444" y="1225296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67" y="215138"/>
            <a:ext cx="238315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6438" y="1592326"/>
            <a:ext cx="4672965" cy="4720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165">
                <a:solidFill>
                  <a:srgbClr val="BEBEBE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55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400" spc="85">
                <a:solidFill>
                  <a:srgbClr val="BEBEBE"/>
                </a:solidFill>
                <a:latin typeface="Arial"/>
                <a:cs typeface="Arial"/>
              </a:rPr>
              <a:t>Backgrounds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400" spc="85">
                <a:solidFill>
                  <a:srgbClr val="BEBEBE"/>
                </a:solidFill>
                <a:latin typeface="Arial"/>
                <a:cs typeface="Arial"/>
              </a:rPr>
              <a:t>Problem Statement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ts val="285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400" spc="45">
                <a:solidFill>
                  <a:srgbClr val="BEBEBE"/>
                </a:solidFill>
                <a:latin typeface="Arial"/>
                <a:cs typeface="Arial"/>
              </a:rPr>
              <a:t>Related</a:t>
            </a:r>
            <a:r>
              <a:rPr dirty="0" sz="2400" spc="9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BEBEBE"/>
                </a:solidFill>
                <a:latin typeface="Arial"/>
                <a:cs typeface="Arial"/>
              </a:rPr>
              <a:t>Works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 spc="45">
                <a:solidFill>
                  <a:srgbClr val="404040"/>
                </a:solidFill>
                <a:latin typeface="Arial"/>
                <a:cs typeface="Arial"/>
              </a:rPr>
              <a:t>BlockBench</a:t>
            </a:r>
            <a:r>
              <a:rPr dirty="0" sz="2800" spc="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endParaRPr sz="28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400" spc="40">
                <a:solidFill>
                  <a:srgbClr val="767070"/>
                </a:solidFill>
                <a:latin typeface="Arial"/>
                <a:cs typeface="Arial"/>
              </a:rPr>
              <a:t>System</a:t>
            </a:r>
            <a:r>
              <a:rPr dirty="0" sz="2400" spc="85">
                <a:solidFill>
                  <a:srgbClr val="767070"/>
                </a:solidFill>
                <a:latin typeface="Arial"/>
                <a:cs typeface="Arial"/>
              </a:rPr>
              <a:t> Design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ts val="285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400" spc="130">
                <a:solidFill>
                  <a:srgbClr val="767070"/>
                </a:solidFill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 spc="90">
                <a:solidFill>
                  <a:srgbClr val="BEBEBE"/>
                </a:solidFill>
                <a:latin typeface="Arial"/>
                <a:cs typeface="Arial"/>
              </a:rPr>
              <a:t>Performance</a:t>
            </a:r>
            <a:r>
              <a:rPr dirty="0" sz="2800" spc="7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BEBEBE"/>
                </a:solidFill>
                <a:latin typeface="Arial"/>
                <a:cs typeface="Arial"/>
              </a:rPr>
              <a:t>Benchmark</a:t>
            </a:r>
            <a:endParaRPr sz="28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927100" algn="l"/>
                <a:tab pos="927735" algn="l"/>
              </a:tabLst>
            </a:pPr>
            <a:r>
              <a:rPr dirty="0" sz="2400" spc="80">
                <a:solidFill>
                  <a:srgbClr val="BEBEBE"/>
                </a:solidFill>
                <a:latin typeface="Arial"/>
                <a:cs typeface="Arial"/>
              </a:rPr>
              <a:t>Macro </a:t>
            </a:r>
            <a:r>
              <a:rPr dirty="0" sz="2400" spc="70">
                <a:solidFill>
                  <a:srgbClr val="BEBEBE"/>
                </a:solidFill>
                <a:latin typeface="Arial"/>
                <a:cs typeface="Arial"/>
              </a:rPr>
              <a:t>Benchmarks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ts val="2850"/>
              </a:lnSpc>
              <a:buChar char="•"/>
              <a:tabLst>
                <a:tab pos="927100" algn="l"/>
                <a:tab pos="927735" algn="l"/>
              </a:tabLst>
            </a:pPr>
            <a:r>
              <a:rPr dirty="0" sz="2400" spc="110">
                <a:solidFill>
                  <a:srgbClr val="BEBEBE"/>
                </a:solidFill>
                <a:latin typeface="Arial"/>
                <a:cs typeface="Arial"/>
              </a:rPr>
              <a:t>Micro</a:t>
            </a:r>
            <a:r>
              <a:rPr dirty="0" sz="2400" spc="8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BEBEBE"/>
                </a:solidFill>
                <a:latin typeface="Arial"/>
                <a:cs typeface="Arial"/>
              </a:rPr>
              <a:t>Benchmarks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 spc="105">
                <a:solidFill>
                  <a:srgbClr val="BEBEBE"/>
                </a:solidFill>
                <a:latin typeface="Arial"/>
                <a:cs typeface="Arial"/>
              </a:rPr>
              <a:t>Discussion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800" spc="120">
                <a:solidFill>
                  <a:srgbClr val="BEBEBE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642617"/>
            <a:ext cx="10177145" cy="4192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2800" spc="85">
                <a:solidFill>
                  <a:srgbClr val="404040"/>
                </a:solidFill>
                <a:latin typeface="Arial"/>
                <a:cs typeface="Arial"/>
              </a:rPr>
              <a:t>Three </a:t>
            </a:r>
            <a:r>
              <a:rPr dirty="0" sz="2800" spc="160">
                <a:solidFill>
                  <a:srgbClr val="404040"/>
                </a:solidFill>
                <a:latin typeface="Arial"/>
                <a:cs typeface="Arial"/>
              </a:rPr>
              <a:t>main</a:t>
            </a:r>
            <a:r>
              <a:rPr dirty="0" sz="2800" spc="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  <a:p>
            <a:pPr marL="12700" marR="160655">
              <a:lnSpc>
                <a:spcPct val="100000"/>
              </a:lnSpc>
              <a:spcBef>
                <a:spcPts val="3790"/>
              </a:spcBef>
            </a:pPr>
            <a:r>
              <a:rPr dirty="0" sz="2600" spc="5" b="1">
                <a:solidFill>
                  <a:srgbClr val="C00000"/>
                </a:solidFill>
                <a:latin typeface="Arial"/>
                <a:cs typeface="Arial"/>
              </a:rPr>
              <a:t>Challenge </a:t>
            </a:r>
            <a:r>
              <a:rPr dirty="0" sz="2600" spc="75" b="1">
                <a:solidFill>
                  <a:srgbClr val="C00000"/>
                </a:solidFill>
                <a:latin typeface="Arial"/>
                <a:cs typeface="Arial"/>
              </a:rPr>
              <a:t>1: </a:t>
            </a:r>
            <a:r>
              <a:rPr dirty="0" sz="2600" spc="-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600" spc="125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600" spc="100">
                <a:solidFill>
                  <a:srgbClr val="404040"/>
                </a:solidFill>
                <a:latin typeface="Arial"/>
                <a:cs typeface="Arial"/>
              </a:rPr>
              <a:t>system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comprises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parts, </a:t>
            </a:r>
            <a:r>
              <a:rPr dirty="0" sz="2600" spc="60">
                <a:solidFill>
                  <a:srgbClr val="404040"/>
                </a:solidFill>
                <a:latin typeface="Arial"/>
                <a:cs typeface="Arial"/>
              </a:rPr>
              <a:t>we  </a:t>
            </a:r>
            <a:r>
              <a:rPr dirty="0" sz="2600" spc="80">
                <a:solidFill>
                  <a:srgbClr val="404040"/>
                </a:solidFill>
                <a:latin typeface="Arial"/>
                <a:cs typeface="Arial"/>
              </a:rPr>
              <a:t>observe </a:t>
            </a:r>
            <a:r>
              <a:rPr dirty="0" sz="2600" spc="155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2600" spc="-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dirty="0" sz="2600" spc="100">
                <a:solidFill>
                  <a:srgbClr val="404040"/>
                </a:solidFill>
                <a:latin typeface="Arial"/>
                <a:cs typeface="Arial"/>
              </a:rPr>
              <a:t>variety </a:t>
            </a:r>
            <a:r>
              <a:rPr dirty="0" sz="2600" spc="18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dirty="0" sz="2600" spc="75">
                <a:solidFill>
                  <a:srgbClr val="404040"/>
                </a:solidFill>
                <a:latin typeface="Arial"/>
                <a:cs typeface="Arial"/>
              </a:rPr>
              <a:t>choices </a:t>
            </a:r>
            <a:r>
              <a:rPr dirty="0" sz="2600" spc="55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600" spc="105">
                <a:solidFill>
                  <a:srgbClr val="404040"/>
                </a:solidFill>
                <a:latin typeface="Arial"/>
                <a:cs typeface="Arial"/>
              </a:rPr>
              <a:t>made </a:t>
            </a:r>
            <a:r>
              <a:rPr dirty="0" sz="2600" spc="140">
                <a:solidFill>
                  <a:srgbClr val="404040"/>
                </a:solidFill>
                <a:latin typeface="Arial"/>
                <a:cs typeface="Arial"/>
              </a:rPr>
              <a:t>among  </a:t>
            </a:r>
            <a:r>
              <a:rPr dirty="0" sz="2600" spc="155">
                <a:solidFill>
                  <a:srgbClr val="404040"/>
                </a:solidFill>
                <a:latin typeface="Arial"/>
                <a:cs typeface="Arial"/>
              </a:rPr>
              <a:t>different platforms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almost </a:t>
            </a:r>
            <a:r>
              <a:rPr dirty="0" sz="2600" spc="55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dirty="0" sz="2600" spc="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detail.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Approach: </a:t>
            </a:r>
            <a:r>
              <a:rPr dirty="0" sz="2600" spc="-12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600" spc="140">
                <a:solidFill>
                  <a:srgbClr val="404040"/>
                </a:solidFill>
                <a:latin typeface="Arial"/>
                <a:cs typeface="Arial"/>
              </a:rPr>
              <a:t>extract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600" spc="165">
                <a:solidFill>
                  <a:srgbClr val="404040"/>
                </a:solidFill>
                <a:latin typeface="Arial"/>
                <a:cs typeface="Arial"/>
              </a:rPr>
              <a:t>common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dirty="0" sz="2600" spc="18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blockchain  </a:t>
            </a:r>
            <a:r>
              <a:rPr dirty="0" sz="2600" spc="165">
                <a:solidFill>
                  <a:srgbClr val="404040"/>
                </a:solidFill>
                <a:latin typeface="Arial"/>
                <a:cs typeface="Arial"/>
              </a:rPr>
              <a:t>platform,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divide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600" spc="125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architecture </a:t>
            </a:r>
            <a:r>
              <a:rPr dirty="0" sz="2600" spc="18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three  </a:t>
            </a:r>
            <a:r>
              <a:rPr dirty="0" sz="2600" spc="160">
                <a:solidFill>
                  <a:srgbClr val="404040"/>
                </a:solidFill>
                <a:latin typeface="Arial"/>
                <a:cs typeface="Arial"/>
              </a:rPr>
              <a:t>modular </a:t>
            </a:r>
            <a:r>
              <a:rPr dirty="0" sz="2600" spc="70">
                <a:solidFill>
                  <a:srgbClr val="404040"/>
                </a:solidFill>
                <a:latin typeface="Arial"/>
                <a:cs typeface="Arial"/>
              </a:rPr>
              <a:t>layers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focus </a:t>
            </a:r>
            <a:r>
              <a:rPr dirty="0" sz="2600" spc="165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study </a:t>
            </a:r>
            <a:r>
              <a:rPr dirty="0" sz="2600" spc="155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2600" spc="150">
                <a:solidFill>
                  <a:srgbClr val="404040"/>
                </a:solidFill>
                <a:latin typeface="Arial"/>
                <a:cs typeface="Arial"/>
              </a:rPr>
              <a:t>them: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600" spc="75">
                <a:solidFill>
                  <a:srgbClr val="404040"/>
                </a:solidFill>
                <a:latin typeface="Arial"/>
                <a:cs typeface="Arial"/>
              </a:rPr>
              <a:t>consensus  </a:t>
            </a:r>
            <a:r>
              <a:rPr dirty="0" sz="2600" spc="80">
                <a:solidFill>
                  <a:srgbClr val="404040"/>
                </a:solidFill>
                <a:latin typeface="Arial"/>
                <a:cs typeface="Arial"/>
              </a:rPr>
              <a:t>layer,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600" spc="105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dirty="0" sz="2600" spc="15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dirty="0" sz="2600" spc="80">
                <a:solidFill>
                  <a:srgbClr val="404040"/>
                </a:solidFill>
                <a:latin typeface="Arial"/>
                <a:cs typeface="Arial"/>
              </a:rPr>
              <a:t>layer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600" spc="170">
                <a:solidFill>
                  <a:srgbClr val="404040"/>
                </a:solidFill>
                <a:latin typeface="Arial"/>
                <a:cs typeface="Arial"/>
              </a:rPr>
              <a:t>smart-contract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execution</a:t>
            </a:r>
            <a:r>
              <a:rPr dirty="0" sz="26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80">
                <a:solidFill>
                  <a:srgbClr val="404040"/>
                </a:solidFill>
                <a:latin typeface="Arial"/>
                <a:cs typeface="Arial"/>
              </a:rPr>
              <a:t>layer.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/>
          <p:nvPr/>
        </p:nvSpPr>
        <p:spPr>
          <a:xfrm>
            <a:off x="1557527" y="1568957"/>
            <a:ext cx="8810243" cy="409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24683" y="1967483"/>
            <a:ext cx="7862570" cy="1355725"/>
          </a:xfrm>
          <a:custGeom>
            <a:avLst/>
            <a:gdLst/>
            <a:ahLst/>
            <a:cxnLst/>
            <a:rect l="l" t="t" r="r" b="b"/>
            <a:pathLst>
              <a:path w="7862570" h="1355725">
                <a:moveTo>
                  <a:pt x="0" y="225932"/>
                </a:moveTo>
                <a:lnTo>
                  <a:pt x="4592" y="180418"/>
                </a:lnTo>
                <a:lnTo>
                  <a:pt x="17764" y="138017"/>
                </a:lnTo>
                <a:lnTo>
                  <a:pt x="38603" y="99640"/>
                </a:lnTo>
                <a:lnTo>
                  <a:pt x="66198" y="66198"/>
                </a:lnTo>
                <a:lnTo>
                  <a:pt x="99640" y="38603"/>
                </a:lnTo>
                <a:lnTo>
                  <a:pt x="138017" y="17764"/>
                </a:lnTo>
                <a:lnTo>
                  <a:pt x="180418" y="4592"/>
                </a:lnTo>
                <a:lnTo>
                  <a:pt x="225933" y="0"/>
                </a:lnTo>
                <a:lnTo>
                  <a:pt x="7636383" y="0"/>
                </a:lnTo>
                <a:lnTo>
                  <a:pt x="7681897" y="4592"/>
                </a:lnTo>
                <a:lnTo>
                  <a:pt x="7724298" y="17764"/>
                </a:lnTo>
                <a:lnTo>
                  <a:pt x="7762675" y="38603"/>
                </a:lnTo>
                <a:lnTo>
                  <a:pt x="7796117" y="66198"/>
                </a:lnTo>
                <a:lnTo>
                  <a:pt x="7823712" y="99640"/>
                </a:lnTo>
                <a:lnTo>
                  <a:pt x="7844551" y="138017"/>
                </a:lnTo>
                <a:lnTo>
                  <a:pt x="7857723" y="180418"/>
                </a:lnTo>
                <a:lnTo>
                  <a:pt x="7862316" y="225932"/>
                </a:lnTo>
                <a:lnTo>
                  <a:pt x="7862316" y="1129664"/>
                </a:lnTo>
                <a:lnTo>
                  <a:pt x="7857723" y="1175179"/>
                </a:lnTo>
                <a:lnTo>
                  <a:pt x="7844551" y="1217580"/>
                </a:lnTo>
                <a:lnTo>
                  <a:pt x="7823712" y="1255957"/>
                </a:lnTo>
                <a:lnTo>
                  <a:pt x="7796117" y="1289399"/>
                </a:lnTo>
                <a:lnTo>
                  <a:pt x="7762675" y="1316994"/>
                </a:lnTo>
                <a:lnTo>
                  <a:pt x="7724298" y="1337833"/>
                </a:lnTo>
                <a:lnTo>
                  <a:pt x="7681897" y="1351005"/>
                </a:lnTo>
                <a:lnTo>
                  <a:pt x="7636383" y="1355598"/>
                </a:lnTo>
                <a:lnTo>
                  <a:pt x="225933" y="1355598"/>
                </a:lnTo>
                <a:lnTo>
                  <a:pt x="180418" y="1351005"/>
                </a:lnTo>
                <a:lnTo>
                  <a:pt x="138017" y="1337833"/>
                </a:lnTo>
                <a:lnTo>
                  <a:pt x="99640" y="1316994"/>
                </a:lnTo>
                <a:lnTo>
                  <a:pt x="66198" y="1289399"/>
                </a:lnTo>
                <a:lnTo>
                  <a:pt x="38603" y="1255957"/>
                </a:lnTo>
                <a:lnTo>
                  <a:pt x="17764" y="1217580"/>
                </a:lnTo>
                <a:lnTo>
                  <a:pt x="4592" y="1175179"/>
                </a:lnTo>
                <a:lnTo>
                  <a:pt x="0" y="1129664"/>
                </a:lnTo>
                <a:lnTo>
                  <a:pt x="0" y="22593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88102" y="1619885"/>
            <a:ext cx="741045" cy="361315"/>
          </a:xfrm>
          <a:custGeom>
            <a:avLst/>
            <a:gdLst/>
            <a:ahLst/>
            <a:cxnLst/>
            <a:rect l="l" t="t" r="r" b="b"/>
            <a:pathLst>
              <a:path w="741045" h="361314">
                <a:moveTo>
                  <a:pt x="84810" y="26259"/>
                </a:moveTo>
                <a:lnTo>
                  <a:pt x="72458" y="52533"/>
                </a:lnTo>
                <a:lnTo>
                  <a:pt x="728599" y="360806"/>
                </a:lnTo>
                <a:lnTo>
                  <a:pt x="740918" y="334517"/>
                </a:lnTo>
                <a:lnTo>
                  <a:pt x="84810" y="26259"/>
                </a:lnTo>
                <a:close/>
              </a:path>
              <a:path w="741045" h="361314">
                <a:moveTo>
                  <a:pt x="97155" y="0"/>
                </a:moveTo>
                <a:lnTo>
                  <a:pt x="0" y="2412"/>
                </a:lnTo>
                <a:lnTo>
                  <a:pt x="60198" y="78612"/>
                </a:lnTo>
                <a:lnTo>
                  <a:pt x="72458" y="52533"/>
                </a:lnTo>
                <a:lnTo>
                  <a:pt x="59309" y="46354"/>
                </a:lnTo>
                <a:lnTo>
                  <a:pt x="71627" y="20065"/>
                </a:lnTo>
                <a:lnTo>
                  <a:pt x="87721" y="20065"/>
                </a:lnTo>
                <a:lnTo>
                  <a:pt x="97155" y="0"/>
                </a:lnTo>
                <a:close/>
              </a:path>
              <a:path w="741045" h="361314">
                <a:moveTo>
                  <a:pt x="71627" y="20065"/>
                </a:moveTo>
                <a:lnTo>
                  <a:pt x="59309" y="46354"/>
                </a:lnTo>
                <a:lnTo>
                  <a:pt x="72458" y="52533"/>
                </a:lnTo>
                <a:lnTo>
                  <a:pt x="84810" y="26259"/>
                </a:lnTo>
                <a:lnTo>
                  <a:pt x="71627" y="20065"/>
                </a:lnTo>
                <a:close/>
              </a:path>
              <a:path w="741045" h="361314">
                <a:moveTo>
                  <a:pt x="87721" y="20065"/>
                </a:moveTo>
                <a:lnTo>
                  <a:pt x="71627" y="20065"/>
                </a:lnTo>
                <a:lnTo>
                  <a:pt x="84810" y="26259"/>
                </a:lnTo>
                <a:lnTo>
                  <a:pt x="87721" y="200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46652" y="1317497"/>
            <a:ext cx="41370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95" b="1">
                <a:solidFill>
                  <a:srgbClr val="C00000"/>
                </a:solidFill>
                <a:latin typeface="Trebuchet MS"/>
                <a:cs typeface="Trebuchet MS"/>
              </a:rPr>
              <a:t>Consensus </a:t>
            </a:r>
            <a:r>
              <a:rPr dirty="0" sz="2000" spc="-155" b="1">
                <a:solidFill>
                  <a:srgbClr val="C00000"/>
                </a:solidFill>
                <a:latin typeface="Trebuchet MS"/>
                <a:cs typeface="Trebuchet MS"/>
              </a:rPr>
              <a:t>Layer </a:t>
            </a:r>
            <a:r>
              <a:rPr dirty="0" sz="2000" spc="-190" b="1">
                <a:solidFill>
                  <a:srgbClr val="C00000"/>
                </a:solidFill>
                <a:latin typeface="Trebuchet MS"/>
                <a:cs typeface="Trebuchet MS"/>
              </a:rPr>
              <a:t>(PBFT, </a:t>
            </a:r>
            <a:r>
              <a:rPr dirty="0" sz="2000" spc="-130" b="1">
                <a:solidFill>
                  <a:srgbClr val="C00000"/>
                </a:solidFill>
                <a:latin typeface="Trebuchet MS"/>
                <a:cs typeface="Trebuchet MS"/>
              </a:rPr>
              <a:t>PoW, </a:t>
            </a:r>
            <a:r>
              <a:rPr dirty="0" sz="2000" spc="-120" b="1">
                <a:solidFill>
                  <a:srgbClr val="C00000"/>
                </a:solidFill>
                <a:latin typeface="Trebuchet MS"/>
                <a:cs typeface="Trebuchet MS"/>
              </a:rPr>
              <a:t>PoS, </a:t>
            </a:r>
            <a:r>
              <a:rPr dirty="0" sz="2000" spc="-150" b="1">
                <a:solidFill>
                  <a:srgbClr val="C00000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5185" y="3623309"/>
            <a:ext cx="2115820" cy="2264410"/>
          </a:xfrm>
          <a:custGeom>
            <a:avLst/>
            <a:gdLst/>
            <a:ahLst/>
            <a:cxnLst/>
            <a:rect l="l" t="t" r="r" b="b"/>
            <a:pathLst>
              <a:path w="2115820" h="2264410">
                <a:moveTo>
                  <a:pt x="0" y="352551"/>
                </a:moveTo>
                <a:lnTo>
                  <a:pt x="3218" y="304716"/>
                </a:lnTo>
                <a:lnTo>
                  <a:pt x="12594" y="258835"/>
                </a:lnTo>
                <a:lnTo>
                  <a:pt x="27707" y="215330"/>
                </a:lnTo>
                <a:lnTo>
                  <a:pt x="48137" y="174620"/>
                </a:lnTo>
                <a:lnTo>
                  <a:pt x="73464" y="137125"/>
                </a:lnTo>
                <a:lnTo>
                  <a:pt x="103266" y="103266"/>
                </a:lnTo>
                <a:lnTo>
                  <a:pt x="137125" y="73464"/>
                </a:lnTo>
                <a:lnTo>
                  <a:pt x="174620" y="48137"/>
                </a:lnTo>
                <a:lnTo>
                  <a:pt x="215330" y="27707"/>
                </a:lnTo>
                <a:lnTo>
                  <a:pt x="258835" y="12594"/>
                </a:lnTo>
                <a:lnTo>
                  <a:pt x="304716" y="3218"/>
                </a:lnTo>
                <a:lnTo>
                  <a:pt x="352551" y="0"/>
                </a:lnTo>
                <a:lnTo>
                  <a:pt x="1762760" y="0"/>
                </a:lnTo>
                <a:lnTo>
                  <a:pt x="1810595" y="3218"/>
                </a:lnTo>
                <a:lnTo>
                  <a:pt x="1856476" y="12594"/>
                </a:lnTo>
                <a:lnTo>
                  <a:pt x="1899981" y="27707"/>
                </a:lnTo>
                <a:lnTo>
                  <a:pt x="1940691" y="48137"/>
                </a:lnTo>
                <a:lnTo>
                  <a:pt x="1978186" y="73464"/>
                </a:lnTo>
                <a:lnTo>
                  <a:pt x="2012045" y="103266"/>
                </a:lnTo>
                <a:lnTo>
                  <a:pt x="2041847" y="137125"/>
                </a:lnTo>
                <a:lnTo>
                  <a:pt x="2067174" y="174620"/>
                </a:lnTo>
                <a:lnTo>
                  <a:pt x="2087604" y="215330"/>
                </a:lnTo>
                <a:lnTo>
                  <a:pt x="2102717" y="258835"/>
                </a:lnTo>
                <a:lnTo>
                  <a:pt x="2112093" y="304716"/>
                </a:lnTo>
                <a:lnTo>
                  <a:pt x="2115312" y="352551"/>
                </a:lnTo>
                <a:lnTo>
                  <a:pt x="2115312" y="1911350"/>
                </a:lnTo>
                <a:lnTo>
                  <a:pt x="2112093" y="1959188"/>
                </a:lnTo>
                <a:lnTo>
                  <a:pt x="2102717" y="2005070"/>
                </a:lnTo>
                <a:lnTo>
                  <a:pt x="2087604" y="2048576"/>
                </a:lnTo>
                <a:lnTo>
                  <a:pt x="2067174" y="2089287"/>
                </a:lnTo>
                <a:lnTo>
                  <a:pt x="2041847" y="2126781"/>
                </a:lnTo>
                <a:lnTo>
                  <a:pt x="2012045" y="2160639"/>
                </a:lnTo>
                <a:lnTo>
                  <a:pt x="1978186" y="2190441"/>
                </a:lnTo>
                <a:lnTo>
                  <a:pt x="1940691" y="2215767"/>
                </a:lnTo>
                <a:lnTo>
                  <a:pt x="1899981" y="2236195"/>
                </a:lnTo>
                <a:lnTo>
                  <a:pt x="1856476" y="2251308"/>
                </a:lnTo>
                <a:lnTo>
                  <a:pt x="1810595" y="2260683"/>
                </a:lnTo>
                <a:lnTo>
                  <a:pt x="1762760" y="2263902"/>
                </a:lnTo>
                <a:lnTo>
                  <a:pt x="352551" y="2263902"/>
                </a:lnTo>
                <a:lnTo>
                  <a:pt x="304716" y="2260683"/>
                </a:lnTo>
                <a:lnTo>
                  <a:pt x="258835" y="2251308"/>
                </a:lnTo>
                <a:lnTo>
                  <a:pt x="215330" y="2236195"/>
                </a:lnTo>
                <a:lnTo>
                  <a:pt x="174620" y="2215767"/>
                </a:lnTo>
                <a:lnTo>
                  <a:pt x="137125" y="2190441"/>
                </a:lnTo>
                <a:lnTo>
                  <a:pt x="103266" y="2160639"/>
                </a:lnTo>
                <a:lnTo>
                  <a:pt x="73464" y="2126781"/>
                </a:lnTo>
                <a:lnTo>
                  <a:pt x="48137" y="2089287"/>
                </a:lnTo>
                <a:lnTo>
                  <a:pt x="27707" y="2048576"/>
                </a:lnTo>
                <a:lnTo>
                  <a:pt x="12594" y="2005070"/>
                </a:lnTo>
                <a:lnTo>
                  <a:pt x="3218" y="1959188"/>
                </a:lnTo>
                <a:lnTo>
                  <a:pt x="0" y="1911350"/>
                </a:lnTo>
                <a:lnTo>
                  <a:pt x="0" y="35255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01617" y="5601690"/>
            <a:ext cx="365125" cy="462280"/>
          </a:xfrm>
          <a:custGeom>
            <a:avLst/>
            <a:gdLst/>
            <a:ahLst/>
            <a:cxnLst/>
            <a:rect l="l" t="t" r="r" b="b"/>
            <a:pathLst>
              <a:path w="365125" h="462279">
                <a:moveTo>
                  <a:pt x="19177" y="366560"/>
                </a:moveTo>
                <a:lnTo>
                  <a:pt x="0" y="461759"/>
                </a:lnTo>
                <a:lnTo>
                  <a:pt x="87757" y="420027"/>
                </a:lnTo>
                <a:lnTo>
                  <a:pt x="79530" y="413613"/>
                </a:lnTo>
                <a:lnTo>
                  <a:pt x="56007" y="413613"/>
                </a:lnTo>
                <a:lnTo>
                  <a:pt x="33147" y="395795"/>
                </a:lnTo>
                <a:lnTo>
                  <a:pt x="42051" y="384393"/>
                </a:lnTo>
                <a:lnTo>
                  <a:pt x="19177" y="366560"/>
                </a:lnTo>
                <a:close/>
              </a:path>
              <a:path w="365125" h="462279">
                <a:moveTo>
                  <a:pt x="42051" y="384393"/>
                </a:moveTo>
                <a:lnTo>
                  <a:pt x="33147" y="395795"/>
                </a:lnTo>
                <a:lnTo>
                  <a:pt x="56007" y="413613"/>
                </a:lnTo>
                <a:lnTo>
                  <a:pt x="64907" y="402212"/>
                </a:lnTo>
                <a:lnTo>
                  <a:pt x="42051" y="384393"/>
                </a:lnTo>
                <a:close/>
              </a:path>
              <a:path w="365125" h="462279">
                <a:moveTo>
                  <a:pt x="64907" y="402212"/>
                </a:moveTo>
                <a:lnTo>
                  <a:pt x="56007" y="413613"/>
                </a:lnTo>
                <a:lnTo>
                  <a:pt x="79530" y="413613"/>
                </a:lnTo>
                <a:lnTo>
                  <a:pt x="64907" y="402212"/>
                </a:lnTo>
                <a:close/>
              </a:path>
              <a:path w="365125" h="462279">
                <a:moveTo>
                  <a:pt x="342265" y="0"/>
                </a:moveTo>
                <a:lnTo>
                  <a:pt x="42051" y="384393"/>
                </a:lnTo>
                <a:lnTo>
                  <a:pt x="64907" y="402212"/>
                </a:lnTo>
                <a:lnTo>
                  <a:pt x="364998" y="17830"/>
                </a:lnTo>
                <a:lnTo>
                  <a:pt x="34226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7702" y="6007861"/>
            <a:ext cx="34931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95" b="1">
                <a:solidFill>
                  <a:srgbClr val="C00000"/>
                </a:solidFill>
                <a:latin typeface="Trebuchet MS"/>
                <a:cs typeface="Trebuchet MS"/>
              </a:rPr>
              <a:t>Smart </a:t>
            </a:r>
            <a:r>
              <a:rPr dirty="0" sz="2000" spc="-120" b="1">
                <a:solidFill>
                  <a:srgbClr val="C00000"/>
                </a:solidFill>
                <a:latin typeface="Trebuchet MS"/>
                <a:cs typeface="Trebuchet MS"/>
              </a:rPr>
              <a:t>Contract </a:t>
            </a:r>
            <a:r>
              <a:rPr dirty="0" sz="2000" spc="-130" b="1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dirty="0" sz="2000" spc="-2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C00000"/>
                </a:solidFill>
                <a:latin typeface="Trebuchet MS"/>
                <a:cs typeface="Trebuchet MS"/>
              </a:rPr>
              <a:t>Engine  </a:t>
            </a:r>
            <a:r>
              <a:rPr dirty="0" sz="2000" spc="-95" b="1">
                <a:solidFill>
                  <a:srgbClr val="C00000"/>
                </a:solidFill>
                <a:latin typeface="Trebuchet MS"/>
                <a:cs typeface="Trebuchet MS"/>
              </a:rPr>
              <a:t>(Virtual </a:t>
            </a:r>
            <a:r>
              <a:rPr dirty="0" sz="2000" spc="-85" b="1">
                <a:solidFill>
                  <a:srgbClr val="C00000"/>
                </a:solidFill>
                <a:latin typeface="Trebuchet MS"/>
                <a:cs typeface="Trebuchet MS"/>
              </a:rPr>
              <a:t>Machine, </a:t>
            </a:r>
            <a:r>
              <a:rPr dirty="0" sz="2000" spc="-155" b="1">
                <a:solidFill>
                  <a:srgbClr val="C00000"/>
                </a:solidFill>
                <a:latin typeface="Trebuchet MS"/>
                <a:cs typeface="Trebuchet MS"/>
              </a:rPr>
              <a:t>Docker,</a:t>
            </a:r>
            <a:r>
              <a:rPr dirty="0" sz="2000" spc="-254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C00000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30718" y="4930140"/>
            <a:ext cx="1447800" cy="680720"/>
          </a:xfrm>
          <a:custGeom>
            <a:avLst/>
            <a:gdLst/>
            <a:ahLst/>
            <a:cxnLst/>
            <a:rect l="l" t="t" r="r" b="b"/>
            <a:pathLst>
              <a:path w="1447800" h="680720">
                <a:moveTo>
                  <a:pt x="0" y="113411"/>
                </a:moveTo>
                <a:lnTo>
                  <a:pt x="8915" y="69276"/>
                </a:lnTo>
                <a:lnTo>
                  <a:pt x="33226" y="33226"/>
                </a:lnTo>
                <a:lnTo>
                  <a:pt x="69276" y="8915"/>
                </a:lnTo>
                <a:lnTo>
                  <a:pt x="113410" y="0"/>
                </a:lnTo>
                <a:lnTo>
                  <a:pt x="1334388" y="0"/>
                </a:lnTo>
                <a:lnTo>
                  <a:pt x="1378523" y="8915"/>
                </a:lnTo>
                <a:lnTo>
                  <a:pt x="1414573" y="33226"/>
                </a:lnTo>
                <a:lnTo>
                  <a:pt x="1438884" y="69276"/>
                </a:lnTo>
                <a:lnTo>
                  <a:pt x="1447800" y="113411"/>
                </a:lnTo>
                <a:lnTo>
                  <a:pt x="1447800" y="567055"/>
                </a:lnTo>
                <a:lnTo>
                  <a:pt x="1438884" y="611189"/>
                </a:lnTo>
                <a:lnTo>
                  <a:pt x="1414573" y="647239"/>
                </a:lnTo>
                <a:lnTo>
                  <a:pt x="1378523" y="671550"/>
                </a:lnTo>
                <a:lnTo>
                  <a:pt x="1334388" y="680466"/>
                </a:lnTo>
                <a:lnTo>
                  <a:pt x="113410" y="680466"/>
                </a:lnTo>
                <a:lnTo>
                  <a:pt x="69276" y="671550"/>
                </a:lnTo>
                <a:lnTo>
                  <a:pt x="33226" y="647239"/>
                </a:lnTo>
                <a:lnTo>
                  <a:pt x="8915" y="611189"/>
                </a:lnTo>
                <a:lnTo>
                  <a:pt x="0" y="567055"/>
                </a:lnTo>
                <a:lnTo>
                  <a:pt x="0" y="11341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11033" y="5498338"/>
            <a:ext cx="528320" cy="389890"/>
          </a:xfrm>
          <a:custGeom>
            <a:avLst/>
            <a:gdLst/>
            <a:ahLst/>
            <a:cxnLst/>
            <a:rect l="l" t="t" r="r" b="b"/>
            <a:pathLst>
              <a:path w="528320" h="389889">
                <a:moveTo>
                  <a:pt x="44704" y="303085"/>
                </a:moveTo>
                <a:lnTo>
                  <a:pt x="0" y="389293"/>
                </a:lnTo>
                <a:lnTo>
                  <a:pt x="95758" y="373354"/>
                </a:lnTo>
                <a:lnTo>
                  <a:pt x="84925" y="358444"/>
                </a:lnTo>
                <a:lnTo>
                  <a:pt x="67056" y="358444"/>
                </a:lnTo>
                <a:lnTo>
                  <a:pt x="50038" y="335013"/>
                </a:lnTo>
                <a:lnTo>
                  <a:pt x="61728" y="326517"/>
                </a:lnTo>
                <a:lnTo>
                  <a:pt x="44704" y="303085"/>
                </a:lnTo>
                <a:close/>
              </a:path>
              <a:path w="528320" h="389889">
                <a:moveTo>
                  <a:pt x="61728" y="326517"/>
                </a:moveTo>
                <a:lnTo>
                  <a:pt x="50038" y="335013"/>
                </a:lnTo>
                <a:lnTo>
                  <a:pt x="67056" y="358444"/>
                </a:lnTo>
                <a:lnTo>
                  <a:pt x="78749" y="349945"/>
                </a:lnTo>
                <a:lnTo>
                  <a:pt x="61728" y="326517"/>
                </a:lnTo>
                <a:close/>
              </a:path>
              <a:path w="528320" h="389889">
                <a:moveTo>
                  <a:pt x="78749" y="349945"/>
                </a:moveTo>
                <a:lnTo>
                  <a:pt x="67056" y="358444"/>
                </a:lnTo>
                <a:lnTo>
                  <a:pt x="84925" y="358444"/>
                </a:lnTo>
                <a:lnTo>
                  <a:pt x="78749" y="349945"/>
                </a:lnTo>
                <a:close/>
              </a:path>
              <a:path w="528320" h="389889">
                <a:moveTo>
                  <a:pt x="511048" y="0"/>
                </a:moveTo>
                <a:lnTo>
                  <a:pt x="61728" y="326517"/>
                </a:lnTo>
                <a:lnTo>
                  <a:pt x="78749" y="349945"/>
                </a:lnTo>
                <a:lnTo>
                  <a:pt x="528066" y="23368"/>
                </a:lnTo>
                <a:lnTo>
                  <a:pt x="511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97244" y="5908040"/>
            <a:ext cx="25895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75" b="1">
                <a:solidFill>
                  <a:srgbClr val="C00000"/>
                </a:solidFill>
                <a:latin typeface="Trebuchet MS"/>
                <a:cs typeface="Trebuchet MS"/>
              </a:rPr>
              <a:t>Data </a:t>
            </a:r>
            <a:r>
              <a:rPr dirty="0" sz="2000" spc="-20" b="1">
                <a:solidFill>
                  <a:srgbClr val="C00000"/>
                </a:solidFill>
                <a:latin typeface="Trebuchet MS"/>
                <a:cs typeface="Trebuchet MS"/>
              </a:rPr>
              <a:t>Model </a:t>
            </a:r>
            <a:r>
              <a:rPr dirty="0" sz="2000" spc="-155" b="1">
                <a:solidFill>
                  <a:srgbClr val="C00000"/>
                </a:solidFill>
                <a:latin typeface="Trebuchet MS"/>
                <a:cs typeface="Trebuchet MS"/>
              </a:rPr>
              <a:t>Layer  </a:t>
            </a:r>
            <a:r>
              <a:rPr dirty="0" sz="2000" spc="-130" b="1">
                <a:solidFill>
                  <a:srgbClr val="C00000"/>
                </a:solidFill>
                <a:latin typeface="Trebuchet MS"/>
                <a:cs typeface="Trebuchet MS"/>
              </a:rPr>
              <a:t>(LevelDB, </a:t>
            </a:r>
            <a:r>
              <a:rPr dirty="0" sz="2000" spc="-110" b="1">
                <a:solidFill>
                  <a:srgbClr val="C00000"/>
                </a:solidFill>
                <a:latin typeface="Trebuchet MS"/>
                <a:cs typeface="Trebuchet MS"/>
              </a:rPr>
              <a:t>RocksDB,</a:t>
            </a:r>
            <a:r>
              <a:rPr dirty="0" sz="2000" spc="-1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C00000"/>
                </a:solidFill>
                <a:latin typeface="Trebuchet MS"/>
                <a:cs typeface="Trebuchet MS"/>
              </a:rPr>
              <a:t>etc.)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196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81965" algn="l"/>
                <a:tab pos="482600" algn="l"/>
              </a:tabLst>
            </a:pPr>
            <a:r>
              <a:rPr dirty="0" spc="85"/>
              <a:t>Three </a:t>
            </a:r>
            <a:r>
              <a:rPr dirty="0" spc="160"/>
              <a:t>main</a:t>
            </a:r>
            <a:r>
              <a:rPr dirty="0" spc="125"/>
              <a:t> </a:t>
            </a:r>
            <a:r>
              <a:rPr dirty="0" spc="90"/>
              <a:t>challenges</a:t>
            </a:r>
          </a:p>
          <a:p>
            <a:pPr marL="24765" marR="5080">
              <a:lnSpc>
                <a:spcPct val="100000"/>
              </a:lnSpc>
              <a:spcBef>
                <a:spcPts val="3790"/>
              </a:spcBef>
            </a:pPr>
            <a:r>
              <a:rPr dirty="0" sz="2600" spc="5" b="1">
                <a:solidFill>
                  <a:srgbClr val="C00000"/>
                </a:solidFill>
                <a:latin typeface="Arial"/>
                <a:cs typeface="Arial"/>
              </a:rPr>
              <a:t>Challenge </a:t>
            </a:r>
            <a:r>
              <a:rPr dirty="0" sz="2600" spc="80" b="1">
                <a:solidFill>
                  <a:srgbClr val="C00000"/>
                </a:solidFill>
                <a:latin typeface="Arial"/>
                <a:cs typeface="Arial"/>
              </a:rPr>
              <a:t>2: </a:t>
            </a:r>
            <a:r>
              <a:rPr dirty="0" sz="2600" spc="114"/>
              <a:t>there </a:t>
            </a:r>
            <a:r>
              <a:rPr dirty="0" sz="2600" spc="55"/>
              <a:t>are </a:t>
            </a:r>
            <a:r>
              <a:rPr dirty="0" sz="2600" spc="114"/>
              <a:t>many </a:t>
            </a:r>
            <a:r>
              <a:rPr dirty="0" sz="2600" spc="155"/>
              <a:t>different </a:t>
            </a:r>
            <a:r>
              <a:rPr dirty="0" sz="2600" spc="75"/>
              <a:t>choices </a:t>
            </a:r>
            <a:r>
              <a:rPr dirty="0" sz="2600" spc="185"/>
              <a:t>of </a:t>
            </a:r>
            <a:r>
              <a:rPr dirty="0" sz="2600" spc="150"/>
              <a:t>platforms, </a:t>
            </a:r>
            <a:r>
              <a:rPr dirty="0" sz="2600" spc="195"/>
              <a:t>but  </a:t>
            </a:r>
            <a:r>
              <a:rPr dirty="0" sz="2600" spc="185"/>
              <a:t>not </a:t>
            </a:r>
            <a:r>
              <a:rPr dirty="0" sz="2600" spc="105"/>
              <a:t>all </a:t>
            </a:r>
            <a:r>
              <a:rPr dirty="0" sz="2600" spc="185"/>
              <a:t>of </a:t>
            </a:r>
            <a:r>
              <a:rPr dirty="0" sz="2600" spc="165"/>
              <a:t>them </a:t>
            </a:r>
            <a:r>
              <a:rPr dirty="0" sz="2600" spc="50"/>
              <a:t>have </a:t>
            </a:r>
            <a:r>
              <a:rPr dirty="0" sz="2600" spc="75"/>
              <a:t>reached </a:t>
            </a:r>
            <a:r>
              <a:rPr dirty="0" sz="2600" spc="-15"/>
              <a:t>a </a:t>
            </a:r>
            <a:r>
              <a:rPr dirty="0" sz="2600" spc="140"/>
              <a:t>mature </a:t>
            </a:r>
            <a:r>
              <a:rPr dirty="0" sz="2600" spc="110"/>
              <a:t>design, </a:t>
            </a:r>
            <a:r>
              <a:rPr dirty="0" sz="2600" spc="150"/>
              <a:t>implementation  </a:t>
            </a:r>
            <a:r>
              <a:rPr dirty="0" sz="2600" spc="110"/>
              <a:t>and </a:t>
            </a:r>
            <a:r>
              <a:rPr dirty="0" sz="2600" spc="75"/>
              <a:t>an </a:t>
            </a:r>
            <a:r>
              <a:rPr dirty="0" sz="2600" spc="100"/>
              <a:t>established </a:t>
            </a:r>
            <a:r>
              <a:rPr dirty="0" sz="2600" spc="95"/>
              <a:t>user</a:t>
            </a:r>
            <a:r>
              <a:rPr dirty="0" sz="2600" spc="130"/>
              <a:t> </a:t>
            </a:r>
            <a:r>
              <a:rPr dirty="0" sz="2600" spc="55"/>
              <a:t>base.</a:t>
            </a:r>
            <a:endParaRPr sz="2600">
              <a:latin typeface="Arial"/>
              <a:cs typeface="Arial"/>
            </a:endParaRPr>
          </a:p>
          <a:p>
            <a:pPr marL="24765" marR="71755">
              <a:lnSpc>
                <a:spcPct val="100000"/>
              </a:lnSpc>
              <a:spcBef>
                <a:spcPts val="815"/>
              </a:spcBef>
            </a:pP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Approach: </a:t>
            </a:r>
            <a:r>
              <a:rPr dirty="0" sz="2600" spc="-120"/>
              <a:t>We </a:t>
            </a:r>
            <a:r>
              <a:rPr dirty="0" sz="2600" spc="140"/>
              <a:t>start </a:t>
            </a:r>
            <a:r>
              <a:rPr dirty="0" sz="2600" spc="130"/>
              <a:t>designing </a:t>
            </a:r>
            <a:r>
              <a:rPr dirty="0" sz="2600" spc="40"/>
              <a:t>BlockBench </a:t>
            </a:r>
            <a:r>
              <a:rPr dirty="0" sz="2600" spc="70"/>
              <a:t>based </a:t>
            </a:r>
            <a:r>
              <a:rPr dirty="0" sz="2600" spc="155"/>
              <a:t>on </a:t>
            </a:r>
            <a:r>
              <a:rPr dirty="0" sz="2600" spc="114"/>
              <a:t>three </a:t>
            </a:r>
            <a:r>
              <a:rPr dirty="0" sz="2600" spc="170"/>
              <a:t>most  </a:t>
            </a:r>
            <a:r>
              <a:rPr dirty="0" sz="2600" spc="140"/>
              <a:t>mature </a:t>
            </a:r>
            <a:r>
              <a:rPr dirty="0" sz="2600" spc="155"/>
              <a:t>platforms </a:t>
            </a:r>
            <a:r>
              <a:rPr dirty="0" sz="2600" spc="130"/>
              <a:t>which </a:t>
            </a:r>
            <a:r>
              <a:rPr dirty="0" sz="2600" spc="165"/>
              <a:t>support </a:t>
            </a:r>
            <a:r>
              <a:rPr dirty="0" sz="2600" spc="170"/>
              <a:t>smart-contract </a:t>
            </a:r>
            <a:r>
              <a:rPr dirty="0" sz="2600" spc="135"/>
              <a:t>funcionality,  </a:t>
            </a:r>
            <a:r>
              <a:rPr dirty="0" sz="2600" spc="105"/>
              <a:t>namely </a:t>
            </a:r>
            <a:r>
              <a:rPr dirty="0" sz="2600" spc="110">
                <a:solidFill>
                  <a:srgbClr val="FF0000"/>
                </a:solidFill>
              </a:rPr>
              <a:t>Hyperledger </a:t>
            </a:r>
            <a:r>
              <a:rPr dirty="0" sz="2600" spc="60">
                <a:solidFill>
                  <a:srgbClr val="FF0000"/>
                </a:solidFill>
              </a:rPr>
              <a:t>Fabric, </a:t>
            </a:r>
            <a:r>
              <a:rPr dirty="0" sz="2600" spc="85">
                <a:solidFill>
                  <a:srgbClr val="FF0000"/>
                </a:solidFill>
              </a:rPr>
              <a:t>Ethereum </a:t>
            </a:r>
            <a:r>
              <a:rPr dirty="0" sz="2600" spc="110">
                <a:solidFill>
                  <a:srgbClr val="FF0000"/>
                </a:solidFill>
              </a:rPr>
              <a:t>and </a:t>
            </a:r>
            <a:r>
              <a:rPr dirty="0" sz="2600" spc="65">
                <a:solidFill>
                  <a:srgbClr val="FF0000"/>
                </a:solidFill>
              </a:rPr>
              <a:t>Parity</a:t>
            </a:r>
            <a:r>
              <a:rPr dirty="0" sz="2600" spc="65"/>
              <a:t>, </a:t>
            </a:r>
            <a:r>
              <a:rPr dirty="0" sz="2600" spc="110"/>
              <a:t>and </a:t>
            </a:r>
            <a:r>
              <a:rPr dirty="0" sz="2600" spc="130"/>
              <a:t>the  </a:t>
            </a:r>
            <a:r>
              <a:rPr dirty="0" sz="2600" spc="150"/>
              <a:t>framework </a:t>
            </a:r>
            <a:r>
              <a:rPr dirty="0" sz="2600" spc="95"/>
              <a:t>is </a:t>
            </a:r>
            <a:r>
              <a:rPr dirty="0" sz="2600" spc="100"/>
              <a:t>general </a:t>
            </a:r>
            <a:r>
              <a:rPr dirty="0" sz="2600" spc="195"/>
              <a:t>to </a:t>
            </a:r>
            <a:r>
              <a:rPr dirty="0" sz="2600" spc="165"/>
              <a:t>support future</a:t>
            </a:r>
            <a:r>
              <a:rPr dirty="0" sz="2600" spc="-95"/>
              <a:t> </a:t>
            </a:r>
            <a:r>
              <a:rPr dirty="0" sz="2600" spc="150"/>
              <a:t>platforms.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0314" y="5421629"/>
            <a:ext cx="1441703" cy="143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4132" y="5675376"/>
            <a:ext cx="3717036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30511" y="5263134"/>
            <a:ext cx="2095500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483" y="1000505"/>
            <a:ext cx="9247505" cy="0"/>
          </a:xfrm>
          <a:custGeom>
            <a:avLst/>
            <a:gdLst/>
            <a:ahLst/>
            <a:cxnLst/>
            <a:rect l="l" t="t" r="r" b="b"/>
            <a:pathLst>
              <a:path w="9247505" h="0">
                <a:moveTo>
                  <a:pt x="0" y="0"/>
                </a:moveTo>
                <a:lnTo>
                  <a:pt x="9247505" y="0"/>
                </a:lnTo>
              </a:path>
            </a:pathLst>
          </a:custGeom>
          <a:ln w="762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929" y="181356"/>
            <a:ext cx="3395979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191" y="1642617"/>
            <a:ext cx="10104755" cy="418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</a:tabLst>
            </a:pPr>
            <a:r>
              <a:rPr dirty="0" sz="2800" spc="85">
                <a:solidFill>
                  <a:srgbClr val="404040"/>
                </a:solidFill>
                <a:latin typeface="Arial"/>
                <a:cs typeface="Arial"/>
              </a:rPr>
              <a:t>Three </a:t>
            </a:r>
            <a:r>
              <a:rPr dirty="0" sz="2800" spc="160">
                <a:solidFill>
                  <a:srgbClr val="404040"/>
                </a:solidFill>
                <a:latin typeface="Arial"/>
                <a:cs typeface="Arial"/>
              </a:rPr>
              <a:t>main</a:t>
            </a:r>
            <a:r>
              <a:rPr dirty="0" sz="2800" spc="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2800">
              <a:latin typeface="Arial"/>
              <a:cs typeface="Arial"/>
            </a:endParaRPr>
          </a:p>
          <a:p>
            <a:pPr marL="12700" marR="403225">
              <a:lnSpc>
                <a:spcPct val="100000"/>
              </a:lnSpc>
              <a:spcBef>
                <a:spcPts val="3790"/>
              </a:spcBef>
            </a:pPr>
            <a:r>
              <a:rPr dirty="0" sz="2600" spc="5" b="1">
                <a:solidFill>
                  <a:srgbClr val="C00000"/>
                </a:solidFill>
                <a:latin typeface="Arial"/>
                <a:cs typeface="Arial"/>
              </a:rPr>
              <a:t>Challenge </a:t>
            </a:r>
            <a:r>
              <a:rPr dirty="0" sz="2600" spc="80" b="1">
                <a:solidFill>
                  <a:srgbClr val="C00000"/>
                </a:solidFill>
                <a:latin typeface="Arial"/>
                <a:cs typeface="Arial"/>
              </a:rPr>
              <a:t>3: </a:t>
            </a:r>
            <a:r>
              <a:rPr dirty="0" sz="2600" spc="8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dirty="0" sz="2600" spc="9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600" spc="100">
                <a:solidFill>
                  <a:srgbClr val="404040"/>
                </a:solidFill>
                <a:latin typeface="Arial"/>
                <a:cs typeface="Arial"/>
              </a:rPr>
              <a:t>lack </a:t>
            </a:r>
            <a:r>
              <a:rPr dirty="0" sz="2600" spc="18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600" spc="-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database-oriented workloads  </a:t>
            </a:r>
            <a:r>
              <a:rPr dirty="0" sz="2600" spc="19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600" spc="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blockchain.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69215">
              <a:lnSpc>
                <a:spcPct val="100000"/>
              </a:lnSpc>
            </a:pPr>
            <a:r>
              <a:rPr dirty="0" sz="2600" spc="-10" b="1">
                <a:solidFill>
                  <a:srgbClr val="C00000"/>
                </a:solidFill>
                <a:latin typeface="Arial"/>
                <a:cs typeface="Arial"/>
              </a:rPr>
              <a:t>Approach: </a:t>
            </a:r>
            <a:r>
              <a:rPr dirty="0" sz="2600" spc="-12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600" spc="130">
                <a:solidFill>
                  <a:srgbClr val="404040"/>
                </a:solidFill>
                <a:latin typeface="Arial"/>
                <a:cs typeface="Arial"/>
              </a:rPr>
              <a:t>treat </a:t>
            </a:r>
            <a:r>
              <a:rPr dirty="0" sz="2600" spc="125">
                <a:solidFill>
                  <a:srgbClr val="404040"/>
                </a:solidFill>
                <a:latin typeface="Arial"/>
                <a:cs typeface="Arial"/>
              </a:rPr>
              <a:t>blockchain </a:t>
            </a:r>
            <a:r>
              <a:rPr dirty="0" sz="260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600" spc="-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600" spc="140">
                <a:solidFill>
                  <a:srgbClr val="404040"/>
                </a:solidFill>
                <a:latin typeface="Arial"/>
                <a:cs typeface="Arial"/>
              </a:rPr>
              <a:t>key-value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storage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coupled  </a:t>
            </a:r>
            <a:r>
              <a:rPr dirty="0" sz="2600" spc="175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2600" spc="75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600" spc="105">
                <a:solidFill>
                  <a:srgbClr val="404040"/>
                </a:solidFill>
                <a:latin typeface="Arial"/>
                <a:cs typeface="Arial"/>
              </a:rPr>
              <a:t>engine </a:t>
            </a:r>
            <a:r>
              <a:rPr dirty="0" sz="2600" spc="13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dirty="0" sz="2600" spc="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600" spc="95">
                <a:solidFill>
                  <a:srgbClr val="404040"/>
                </a:solidFill>
                <a:latin typeface="Arial"/>
                <a:cs typeface="Arial"/>
              </a:rPr>
              <a:t>realize </a:t>
            </a:r>
            <a:r>
              <a:rPr dirty="0" sz="2600" spc="18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dirty="0" sz="2600" spc="110">
                <a:solidFill>
                  <a:srgbClr val="FF0000"/>
                </a:solidFill>
                <a:latin typeface="Arial"/>
                <a:cs typeface="Arial"/>
              </a:rPr>
              <a:t>transactional </a:t>
            </a:r>
            <a:r>
              <a:rPr dirty="0" sz="2600" spc="105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dirty="0" sz="2600" spc="90">
                <a:solidFill>
                  <a:srgbClr val="FF0000"/>
                </a:solidFill>
                <a:latin typeface="Arial"/>
                <a:cs typeface="Arial"/>
              </a:rPr>
              <a:t>analytical </a:t>
            </a:r>
            <a:r>
              <a:rPr dirty="0" sz="2600" spc="150">
                <a:solidFill>
                  <a:srgbClr val="404040"/>
                </a:solidFill>
                <a:latin typeface="Arial"/>
                <a:cs typeface="Arial"/>
              </a:rPr>
              <a:t>functionality </a:t>
            </a:r>
            <a:r>
              <a:rPr dirty="0" sz="2600" spc="65">
                <a:solidFill>
                  <a:srgbClr val="404040"/>
                </a:solidFill>
                <a:latin typeface="Arial"/>
                <a:cs typeface="Arial"/>
              </a:rPr>
              <a:t>via </a:t>
            </a:r>
            <a:r>
              <a:rPr dirty="0" sz="2600" spc="140">
                <a:solidFill>
                  <a:srgbClr val="404040"/>
                </a:solidFill>
                <a:latin typeface="Arial"/>
                <a:cs typeface="Arial"/>
              </a:rPr>
              <a:t>smart</a:t>
            </a:r>
            <a:r>
              <a:rPr dirty="0" sz="2600" spc="1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contracts.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600" spc="-12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600" spc="114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600" spc="170">
                <a:solidFill>
                  <a:srgbClr val="404040"/>
                </a:solidFill>
                <a:latin typeface="Arial"/>
                <a:cs typeface="Arial"/>
              </a:rPr>
              <a:t>run </a:t>
            </a:r>
            <a:r>
              <a:rPr dirty="0" sz="2600" spc="185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dirty="0" sz="2600" spc="120">
                <a:solidFill>
                  <a:srgbClr val="404040"/>
                </a:solidFill>
                <a:latin typeface="Arial"/>
                <a:cs typeface="Arial"/>
              </a:rPr>
              <a:t>transaction </a:t>
            </a:r>
            <a:r>
              <a:rPr dirty="0" sz="2600" spc="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600" spc="90">
                <a:solidFill>
                  <a:srgbClr val="404040"/>
                </a:solidFill>
                <a:latin typeface="Arial"/>
                <a:cs typeface="Arial"/>
              </a:rPr>
              <a:t>analytics </a:t>
            </a:r>
            <a:r>
              <a:rPr dirty="0" sz="2600" spc="135">
                <a:solidFill>
                  <a:srgbClr val="404040"/>
                </a:solidFill>
                <a:latin typeface="Arial"/>
                <a:cs typeface="Arial"/>
              </a:rPr>
              <a:t>workloads </a:t>
            </a:r>
            <a:r>
              <a:rPr dirty="0" sz="2600" spc="16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dirty="0" sz="2600" spc="165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dirty="0" sz="2600" spc="130">
                <a:solidFill>
                  <a:srgbClr val="404040"/>
                </a:solidFill>
                <a:latin typeface="Arial"/>
                <a:cs typeface="Arial"/>
              </a:rPr>
              <a:t>benchmark</a:t>
            </a:r>
            <a:r>
              <a:rPr dirty="0" sz="2600" spc="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145">
                <a:solidFill>
                  <a:srgbClr val="404040"/>
                </a:solidFill>
                <a:latin typeface="Arial"/>
                <a:cs typeface="Arial"/>
              </a:rPr>
              <a:t>framework.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279" y="181356"/>
            <a:ext cx="541464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Framework</a:t>
            </a:r>
            <a:r>
              <a:rPr dirty="0" spc="-10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1247394" y="1603247"/>
            <a:ext cx="992505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 Wang</dc:creator>
  <dc:title>PowerPoint 演示文稿</dc:title>
  <dcterms:created xsi:type="dcterms:W3CDTF">2018-01-20T02:02:23Z</dcterms:created>
  <dcterms:modified xsi:type="dcterms:W3CDTF">2018-01-20T02:02:23Z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2018-01-20T00:00:00Z</vt:filetime>
  </property>
</Properties>
</file>