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  <p:sldMasterId id="2147483660" r:id="rId4"/>
    <p:sldMasterId id="2147483672" r:id="rId5"/>
    <p:sldMasterId id="2147483684" r:id="rId6"/>
  </p:sldMasterIdLst>
  <p:notesMasterIdLst>
    <p:notesMasterId r:id="rId20"/>
  </p:notesMasterIdLst>
  <p:sldIdLst>
    <p:sldId id="256" r:id="rId7"/>
    <p:sldId id="257" r:id="rId8"/>
    <p:sldId id="258" r:id="rId9"/>
    <p:sldId id="259" r:id="rId10"/>
    <p:sldId id="265" r:id="rId11"/>
    <p:sldId id="260" r:id="rId12"/>
    <p:sldId id="261" r:id="rId13"/>
    <p:sldId id="262" r:id="rId14"/>
    <p:sldId id="267" r:id="rId15"/>
    <p:sldId id="266" r:id="rId16"/>
    <p:sldId id="268" r:id="rId17"/>
    <p:sldId id="263" r:id="rId18"/>
    <p:sldId id="26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1AEC1-B688-445B-B32E-505CCCEC8AC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FFA7-87DA-4EF6-BE8C-48742AD8A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3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FFA7-87DA-4EF6-BE8C-48742AD8A8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8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FFA7-87DA-4EF6-BE8C-48742AD8A8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2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FFA7-87DA-4EF6-BE8C-48742AD8A8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4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FFA7-87DA-4EF6-BE8C-48742AD8A8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9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57D0-2E11-4D93-8259-793CD603AB17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5BD6-6F44-44FF-AE7D-8DAB9E2BEB06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040-6662-46A8-8C5D-AB9DA1AEF3FE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7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25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4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45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33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18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0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6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5704-39C6-41F7-8685-D0975075C3BE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15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73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45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73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21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0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08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97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6D6F-DFDD-4933-89D7-A654D801DD9F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62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157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865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968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18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25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15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64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94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F55-7DBA-4E17-82E2-136BDE568E4F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686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414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245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56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023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148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10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544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657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9DAE-842C-47CA-8EC9-B7167D677B19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2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527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92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37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211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53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592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141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946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505B-D5A1-4C45-A712-BFDF5B07B9A3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610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104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828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50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71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165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4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C9B-C5D5-4855-B86A-3B3B7E942BC8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79BA-FC52-415F-9B74-86982F3F4BC2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84E-8D46-4BE1-B5E3-5889B1E1081E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8EF9A-B3B9-4EC9-A369-CC005A9203DF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‹#›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FE71-5F7E-4B08-824C-622490FD54E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1E68-0A0F-455F-BF63-5C28BAF70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1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B415-3257-4780-80AF-A7FD024E57B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C8A73-7A13-4704-8840-E90AA9832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1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79EA-82CF-4CC8-9212-A3F50D7466ED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1DAC-3571-444A-93FE-D376EDABA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3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3798-A042-4EE2-AC78-A8DE5B7E90E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4CC8-0F02-407E-9018-7C1710AF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7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D2D2-CAAD-4444-87A2-6D454E06E8B3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070F-FC9F-4ADF-96FD-D11D85E7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9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9355" y="3861048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INFOCOM 2018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5723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" y="2097028"/>
            <a:ext cx="9130008" cy="179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F85-0DE2-4FFE-9AB2-D107F94CC7BE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r>
              <a:rPr lang="en-US" altLang="zh-CN" dirty="0" smtClean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361459"/>
          </a:xfrm>
        </p:spPr>
        <p:txBody>
          <a:bodyPr/>
          <a:lstStyle/>
          <a:p>
            <a:r>
              <a:rPr lang="en-US" altLang="zh-CN" b="1" dirty="0"/>
              <a:t>Certificate </a:t>
            </a:r>
            <a:r>
              <a:rPr lang="en-US" altLang="zh-CN" sz="2800" b="1" dirty="0">
                <a:solidFill>
                  <a:srgbClr val="FF0000"/>
                </a:solidFill>
              </a:rPr>
              <a:t>registration update revocation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validation</a:t>
            </a:r>
          </a:p>
          <a:p>
            <a:r>
              <a:rPr lang="en-US" altLang="zh-CN" sz="2800" b="1" dirty="0"/>
              <a:t>registration update  </a:t>
            </a:r>
            <a:endParaRPr lang="en-US" altLang="zh-CN" sz="2800" b="1" dirty="0" smtClean="0"/>
          </a:p>
          <a:p>
            <a:r>
              <a:rPr lang="en-US" altLang="zh-CN" sz="2800" b="1" dirty="0"/>
              <a:t>revocation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60648"/>
            <a:ext cx="3302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C.Application</a:t>
            </a:r>
            <a:r>
              <a:rPr lang="en-US" altLang="zh-CN" sz="3200" dirty="0" smtClean="0"/>
              <a:t> layer</a:t>
            </a:r>
            <a:endParaRPr lang="en-US" altLang="zh-CN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7FDF-83C5-4228-AA6F-BC277B7D8796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42" y="1816224"/>
            <a:ext cx="59340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26418" y="4232186"/>
            <a:ext cx="2781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CertOper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==》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CertChian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9700" y="5013176"/>
            <a:ext cx="226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CertOper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==》CBF1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77142" y="4281673"/>
            <a:ext cx="3192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CertOper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remove from CBF1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39078" y="5206091"/>
            <a:ext cx="231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CertOper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==》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CBF2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0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361459"/>
          </a:xfrm>
        </p:spPr>
        <p:txBody>
          <a:bodyPr/>
          <a:lstStyle/>
          <a:p>
            <a:r>
              <a:rPr lang="en-US" altLang="zh-CN" b="1" dirty="0"/>
              <a:t>Certificate </a:t>
            </a:r>
            <a:r>
              <a:rPr lang="en-US" altLang="zh-CN" sz="2800" b="1" dirty="0">
                <a:solidFill>
                  <a:srgbClr val="FF0000"/>
                </a:solidFill>
              </a:rPr>
              <a:t>registration update revocation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validation</a:t>
            </a:r>
          </a:p>
          <a:p>
            <a:r>
              <a:rPr lang="en-US" altLang="zh-CN" sz="2800" b="1" dirty="0"/>
              <a:t>registration update  </a:t>
            </a:r>
            <a:endParaRPr lang="en-US" altLang="zh-CN" sz="2800" b="1" dirty="0" smtClean="0"/>
          </a:p>
          <a:p>
            <a:r>
              <a:rPr lang="en-US" altLang="zh-CN" sz="2800" b="1" dirty="0"/>
              <a:t>revocation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60648"/>
            <a:ext cx="3302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C.Application</a:t>
            </a:r>
            <a:r>
              <a:rPr lang="en-US" altLang="zh-CN" sz="3200" dirty="0" smtClean="0"/>
              <a:t> layer</a:t>
            </a:r>
            <a:endParaRPr lang="en-US" altLang="zh-CN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7FDF-83C5-4228-AA6F-BC277B7D8796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67" y="1340768"/>
            <a:ext cx="47815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2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5424"/>
            <a:ext cx="8712968" cy="5280740"/>
          </a:xfrm>
        </p:spPr>
        <p:txBody>
          <a:bodyPr/>
          <a:lstStyle/>
          <a:p>
            <a:r>
              <a:rPr lang="en-US" altLang="zh-CN" sz="2800" dirty="0"/>
              <a:t>Bookkeepers’ implementation is based on </a:t>
            </a:r>
            <a:r>
              <a:rPr lang="en-US" altLang="zh-CN" sz="2800" dirty="0" err="1" smtClean="0"/>
              <a:t>Ethereum</a:t>
            </a:r>
            <a:endParaRPr lang="en-US" altLang="zh-CN" sz="2800" dirty="0" smtClean="0"/>
          </a:p>
          <a:p>
            <a:r>
              <a:rPr lang="en-US" altLang="zh-CN" sz="2800" dirty="0" smtClean="0"/>
              <a:t>block size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2MB,</a:t>
            </a:r>
            <a:r>
              <a:rPr lang="en-US" altLang="zh-CN" sz="2800" dirty="0"/>
              <a:t> 6.7s </a:t>
            </a:r>
            <a:r>
              <a:rPr lang="en-US" altLang="zh-CN" sz="2800" dirty="0" smtClean="0"/>
              <a:t>,a </a:t>
            </a:r>
            <a:r>
              <a:rPr lang="en-US" altLang="zh-CN" sz="2800" dirty="0"/>
              <a:t>single </a:t>
            </a:r>
            <a:r>
              <a:rPr lang="en-US" altLang="zh-CN" sz="2800" dirty="0" err="1"/>
              <a:t>CertOper</a:t>
            </a:r>
            <a:r>
              <a:rPr lang="en-US" altLang="zh-CN" sz="2800" dirty="0"/>
              <a:t> is about 1.8KB</a:t>
            </a:r>
          </a:p>
          <a:p>
            <a:r>
              <a:rPr lang="en-US" altLang="zh-CN" sz="2800" dirty="0"/>
              <a:t>assume </a:t>
            </a:r>
            <a:r>
              <a:rPr lang="en-US" altLang="zh-CN" sz="2800" dirty="0" smtClean="0"/>
              <a:t>we </a:t>
            </a:r>
            <a:r>
              <a:rPr lang="en-US" altLang="zh-CN" sz="2800" dirty="0"/>
              <a:t>have one million certificates, and under 5% revoked </a:t>
            </a:r>
            <a:r>
              <a:rPr lang="en-US" altLang="zh-CN" sz="2800" dirty="0" smtClean="0"/>
              <a:t>certificates</a:t>
            </a:r>
          </a:p>
          <a:p>
            <a:r>
              <a:rPr lang="en-US" altLang="zh-CN" sz="2800" dirty="0"/>
              <a:t>size of the DCBF about </a:t>
            </a:r>
            <a:r>
              <a:rPr lang="en-US" altLang="zh-CN" sz="2800" dirty="0" smtClean="0"/>
              <a:t>412KB</a:t>
            </a:r>
          </a:p>
          <a:p>
            <a:r>
              <a:rPr lang="en-US" altLang="zh-CN" sz="2800" dirty="0" smtClean="0"/>
              <a:t>all </a:t>
            </a:r>
            <a:r>
              <a:rPr lang="en-US" altLang="zh-CN" sz="2800" dirty="0" err="1"/>
              <a:t>CertOper</a:t>
            </a:r>
            <a:r>
              <a:rPr lang="en-US" altLang="zh-CN" sz="2800" dirty="0"/>
              <a:t> and DCBF are stored in a block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EA-BE2F-4EC9-AC8F-0B30DC3B30E8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572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4.EXPERIMENT </a:t>
            </a:r>
            <a:r>
              <a:rPr lang="en-US" altLang="zh-CN" sz="3200" dirty="0"/>
              <a:t>AND </a:t>
            </a:r>
            <a:r>
              <a:rPr lang="en-US" altLang="zh-CN" sz="3200" dirty="0" smtClean="0"/>
              <a:t>EVALUATION</a:t>
            </a:r>
            <a:endParaRPr lang="en-US" altLang="zh-CN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66198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02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3121"/>
            <a:ext cx="3005407" cy="52807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CCSP(bitmap)</a:t>
            </a:r>
          </a:p>
          <a:p>
            <a:r>
              <a:rPr lang="en-US" altLang="zh-CN" sz="2400" dirty="0"/>
              <a:t>CBF replaces the bit(BF) with counter</a:t>
            </a:r>
          </a:p>
          <a:p>
            <a:r>
              <a:rPr lang="en-US" altLang="zh-CN" sz="2400" dirty="0" err="1" smtClean="0"/>
              <a:t>CBF:compared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 size of a block,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space requirement is </a:t>
            </a:r>
            <a:r>
              <a:rPr lang="en-US" altLang="zh-CN" sz="2400" dirty="0" smtClean="0"/>
              <a:t>acceptable</a:t>
            </a:r>
            <a:endParaRPr lang="en-US" altLang="zh-CN" sz="2400" dirty="0"/>
          </a:p>
          <a:p>
            <a:r>
              <a:rPr lang="en-US" altLang="zh-CN" sz="2400" dirty="0"/>
              <a:t>TLS handshakes latency depends on the </a:t>
            </a:r>
            <a:r>
              <a:rPr lang="en-US" altLang="zh-CN" sz="2400" dirty="0">
                <a:solidFill>
                  <a:srgbClr val="FF0000"/>
                </a:solidFill>
              </a:rPr>
              <a:t>efficiency of revocation checking </a:t>
            </a:r>
            <a:r>
              <a:rPr lang="en-US" altLang="zh-CN" sz="2400" dirty="0"/>
              <a:t>service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F734-C527-401A-83EB-A2BE9055E630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9" y="908720"/>
            <a:ext cx="59912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79" y="980728"/>
            <a:ext cx="58769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51520" y="260648"/>
            <a:ext cx="5722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4.EXPERIMENT </a:t>
            </a:r>
            <a:r>
              <a:rPr lang="en-US" altLang="zh-CN" sz="3200" dirty="0"/>
              <a:t>AND </a:t>
            </a:r>
            <a:r>
              <a:rPr lang="en-US" altLang="zh-CN" sz="3200" dirty="0" smtClean="0"/>
              <a:t>EVALUATION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2434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5424"/>
            <a:ext cx="8229600" cy="52807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Transport Layer </a:t>
            </a:r>
            <a:r>
              <a:rPr lang="en-US" altLang="zh-CN" dirty="0"/>
              <a:t>Security (TLS) </a:t>
            </a:r>
            <a:r>
              <a:rPr lang="en-US" altLang="zh-CN" dirty="0" smtClean="0"/>
              <a:t>protocol</a:t>
            </a:r>
          </a:p>
          <a:p>
            <a:r>
              <a:rPr lang="en-US" altLang="zh-CN" dirty="0"/>
              <a:t>Public Key </a:t>
            </a:r>
            <a:r>
              <a:rPr lang="en-US" altLang="zh-CN" dirty="0" smtClean="0"/>
              <a:t>Infrastructure(PKI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*certificate authorities</a:t>
            </a:r>
            <a:r>
              <a:rPr lang="en-US" altLang="zh-CN" dirty="0"/>
              <a:t>(CAs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      *CAs’ vulnerability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sz="1800" b="1" dirty="0" err="1" smtClean="0"/>
              <a:t>TurkTrust</a:t>
            </a:r>
            <a:r>
              <a:rPr lang="en-US" altLang="zh-CN" sz="1800" b="1" dirty="0"/>
              <a:t>, CNNIC(</a:t>
            </a:r>
            <a:r>
              <a:rPr lang="zh-CN" altLang="en-US" sz="1800" b="1" dirty="0"/>
              <a:t>中国互联网络信息中心</a:t>
            </a:r>
            <a:r>
              <a:rPr lang="en-US" altLang="zh-CN" sz="1800" b="1" dirty="0"/>
              <a:t>), </a:t>
            </a:r>
            <a:r>
              <a:rPr lang="en-US" altLang="zh-CN" sz="1800" b="1" dirty="0" err="1" smtClean="0"/>
              <a:t>DSDtestProvider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600" b="1" dirty="0"/>
          </a:p>
          <a:p>
            <a:r>
              <a:rPr lang="en-US" altLang="zh-CN" sz="2800" dirty="0" err="1" smtClean="0"/>
              <a:t>Blockchain</a:t>
            </a:r>
            <a:r>
              <a:rPr lang="en-US" altLang="zh-CN" sz="2800" dirty="0"/>
              <a:t>, a distributed database that is used </a:t>
            </a:r>
            <a:r>
              <a:rPr lang="en-US" altLang="zh-CN" sz="2800" dirty="0" smtClean="0"/>
              <a:t>to maintain </a:t>
            </a:r>
            <a:r>
              <a:rPr lang="en-US" altLang="zh-CN" sz="2800" b="1" dirty="0"/>
              <a:t>a continuously growing list </a:t>
            </a:r>
            <a:r>
              <a:rPr lang="en-US" altLang="zh-CN" sz="2800" b="1" dirty="0" smtClean="0"/>
              <a:t>of records</a:t>
            </a:r>
            <a:r>
              <a:rPr lang="en-US" altLang="zh-CN" sz="2800" dirty="0" smtClean="0"/>
              <a:t>.</a:t>
            </a:r>
          </a:p>
          <a:p>
            <a:pPr marL="0" indent="0">
              <a:buNone/>
            </a:pPr>
            <a:endParaRPr lang="en-US" altLang="zh-CN" sz="300" dirty="0" smtClean="0"/>
          </a:p>
          <a:p>
            <a:r>
              <a:rPr lang="en-US" altLang="zh-CN" sz="2800" dirty="0" smtClean="0"/>
              <a:t>A </a:t>
            </a:r>
            <a:r>
              <a:rPr lang="en-US" altLang="zh-CN" sz="2800" dirty="0"/>
              <a:t>comprehensive </a:t>
            </a:r>
            <a:r>
              <a:rPr lang="en-US" altLang="zh-CN" sz="2800" b="1" dirty="0"/>
              <a:t>certificate management </a:t>
            </a:r>
            <a:r>
              <a:rPr lang="en-US" altLang="zh-CN" sz="2800" b="1" dirty="0" smtClean="0"/>
              <a:t>system </a:t>
            </a:r>
            <a:r>
              <a:rPr lang="en-US" altLang="zh-CN" sz="2800" dirty="0" smtClean="0"/>
              <a:t>based on </a:t>
            </a:r>
            <a:r>
              <a:rPr lang="en-US" altLang="zh-CN" sz="2800" dirty="0" err="1" smtClean="0"/>
              <a:t>blockchain</a:t>
            </a:r>
            <a:r>
              <a:rPr lang="en-US" altLang="zh-CN" sz="2800" dirty="0" smtClean="0"/>
              <a:t>. 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60648"/>
            <a:ext cx="3136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en-US" altLang="zh-CN" sz="3200" dirty="0"/>
              <a:t>.</a:t>
            </a:r>
            <a:r>
              <a:rPr lang="en-US" altLang="zh-CN" sz="3200" dirty="0" smtClean="0"/>
              <a:t>INTRODUCTION</a:t>
            </a:r>
            <a:endParaRPr lang="en-US" altLang="zh-CN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915-F9AF-42D3-9C81-5EF8362A22F5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0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856984" cy="5793507"/>
          </a:xfrm>
        </p:spPr>
        <p:txBody>
          <a:bodyPr>
            <a:normAutofit lnSpcReduction="10000"/>
          </a:bodyPr>
          <a:lstStyle/>
          <a:p>
            <a:r>
              <a:rPr lang="en-US" altLang="zh-CN" sz="3000" b="1" dirty="0" smtClean="0"/>
              <a:t>Record certificates </a:t>
            </a:r>
            <a:r>
              <a:rPr lang="en-US" altLang="zh-CN" sz="3000" dirty="0"/>
              <a:t>and their </a:t>
            </a:r>
            <a:r>
              <a:rPr lang="en-US" altLang="zh-CN" sz="3000" dirty="0" smtClean="0"/>
              <a:t>associated </a:t>
            </a:r>
            <a:r>
              <a:rPr lang="en-US" altLang="zh-CN" sz="3000" b="1" dirty="0" smtClean="0"/>
              <a:t>certificate </a:t>
            </a:r>
            <a:r>
              <a:rPr lang="en-US" altLang="zh-CN" sz="3000" b="1" dirty="0"/>
              <a:t>operations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for </a:t>
            </a:r>
            <a:r>
              <a:rPr lang="en-US" altLang="zh-CN" sz="3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 smtClean="0">
                <a:solidFill>
                  <a:srgbClr val="FF0000"/>
                </a:solidFill>
              </a:rPr>
              <a:t>audit, respond to attacks quickly.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3000" dirty="0" err="1" smtClean="0"/>
              <a:t>Blockchain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brings three important </a:t>
            </a:r>
            <a:r>
              <a:rPr lang="en-US" altLang="zh-CN" sz="3000" dirty="0" smtClean="0"/>
              <a:t>challenges:</a:t>
            </a:r>
          </a:p>
          <a:p>
            <a:pPr marL="0" indent="0">
              <a:buNone/>
            </a:pPr>
            <a:r>
              <a:rPr lang="en-US" altLang="zh-CN" sz="2600" dirty="0"/>
              <a:t>      </a:t>
            </a:r>
            <a:r>
              <a:rPr lang="en-US" altLang="zh-CN" sz="2600" b="1" dirty="0"/>
              <a:t>1. Centralization </a:t>
            </a:r>
            <a:r>
              <a:rPr lang="en-US" altLang="zh-CN" sz="2600" b="1" dirty="0" smtClean="0"/>
              <a:t>in practice</a:t>
            </a:r>
          </a:p>
          <a:p>
            <a:pPr marL="0" indent="0">
              <a:buNone/>
            </a:pPr>
            <a:r>
              <a:rPr lang="en-US" altLang="zh-CN" sz="2600" b="1" dirty="0"/>
              <a:t> </a:t>
            </a:r>
            <a:r>
              <a:rPr lang="en-US" altLang="zh-CN" sz="2600" b="1" dirty="0" smtClean="0"/>
              <a:t>     </a:t>
            </a:r>
            <a:r>
              <a:rPr lang="en-US" altLang="zh-CN" sz="2600" b="1" dirty="0"/>
              <a:t>2. Mandatory </a:t>
            </a:r>
            <a:r>
              <a:rPr lang="en-US" altLang="zh-CN" sz="2600" b="1" dirty="0" smtClean="0"/>
              <a:t>traversal</a:t>
            </a:r>
          </a:p>
          <a:p>
            <a:pPr marL="0" indent="0">
              <a:buNone/>
            </a:pPr>
            <a:r>
              <a:rPr lang="en-US" altLang="zh-CN" sz="2600" b="1" dirty="0" smtClean="0"/>
              <a:t>      3. Block </a:t>
            </a:r>
            <a:r>
              <a:rPr lang="en-US" altLang="zh-CN" sz="2600" b="1" dirty="0"/>
              <a:t>size </a:t>
            </a:r>
            <a:r>
              <a:rPr lang="en-US" altLang="zh-CN" sz="2600" b="1" dirty="0" smtClean="0"/>
              <a:t>limitation</a:t>
            </a:r>
          </a:p>
          <a:p>
            <a:r>
              <a:rPr lang="en-US" altLang="zh-CN" sz="3000" dirty="0"/>
              <a:t>Contributions:</a:t>
            </a:r>
          </a:p>
          <a:p>
            <a:pPr marL="0" indent="0">
              <a:buNone/>
            </a:pPr>
            <a:endParaRPr lang="en-US" altLang="zh-CN" sz="2100" b="1" dirty="0" smtClean="0"/>
          </a:p>
          <a:p>
            <a:pPr marL="800100" lvl="2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3861048"/>
            <a:ext cx="867521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 1. </a:t>
            </a:r>
            <a:r>
              <a:rPr lang="en-US" altLang="zh-CN" sz="2000" b="1" dirty="0" err="1"/>
              <a:t>CertChain</a:t>
            </a:r>
            <a:r>
              <a:rPr lang="en-US" altLang="zh-CN" sz="2000" b="1" dirty="0"/>
              <a:t> can resist certificate </a:t>
            </a:r>
            <a:r>
              <a:rPr lang="en-US" altLang="zh-CN" sz="2000" b="1" dirty="0">
                <a:solidFill>
                  <a:srgbClr val="FF0000"/>
                </a:solidFill>
              </a:rPr>
              <a:t>forgery</a:t>
            </a:r>
            <a:r>
              <a:rPr lang="en-US" altLang="zh-CN" sz="2000" b="1" dirty="0"/>
              <a:t> and </a:t>
            </a:r>
            <a:r>
              <a:rPr lang="en-US" altLang="zh-CN" sz="2000" b="1" dirty="0">
                <a:solidFill>
                  <a:srgbClr val="FF0000"/>
                </a:solidFill>
              </a:rPr>
              <a:t>tamper</a:t>
            </a:r>
            <a:r>
              <a:rPr lang="en-US" altLang="zh-CN" sz="2000" b="1" dirty="0"/>
              <a:t> attacks effectively.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.  A distributed dependability-rank based consensus protocol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3</a:t>
            </a:r>
            <a:r>
              <a:rPr lang="en-US" altLang="zh-CN" sz="2000" b="1" dirty="0"/>
              <a:t>. </a:t>
            </a:r>
            <a:r>
              <a:rPr lang="en-US" altLang="zh-CN" sz="2000" b="1" dirty="0" err="1">
                <a:solidFill>
                  <a:srgbClr val="FF0000"/>
                </a:solidFill>
              </a:rPr>
              <a:t>CertOper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is stored in block for operations forward traceability and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efficient </a:t>
            </a:r>
            <a:r>
              <a:rPr lang="en-US" altLang="zh-CN" sz="2000" b="1" dirty="0"/>
              <a:t>query.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4</a:t>
            </a:r>
            <a:r>
              <a:rPr lang="en-US" altLang="zh-CN" sz="2000" b="1" dirty="0"/>
              <a:t>. </a:t>
            </a:r>
            <a:r>
              <a:rPr lang="en-US" altLang="zh-CN" sz="2000" b="1" dirty="0">
                <a:solidFill>
                  <a:srgbClr val="FF0000"/>
                </a:solidFill>
              </a:rPr>
              <a:t>a revocation checking method </a:t>
            </a:r>
            <a:r>
              <a:rPr lang="en-US" altLang="zh-CN" sz="2000" b="1" dirty="0"/>
              <a:t>based on Dual counting bloom filter (</a:t>
            </a:r>
            <a:r>
              <a:rPr lang="en-US" altLang="zh-CN" sz="2000" b="1" dirty="0">
                <a:solidFill>
                  <a:srgbClr val="FF0000"/>
                </a:solidFill>
              </a:rPr>
              <a:t>DCBF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     </a:t>
            </a:r>
            <a:r>
              <a:rPr lang="en-US" altLang="zh-CN" sz="2000" b="1" dirty="0" smtClean="0"/>
              <a:t> which </a:t>
            </a:r>
            <a:r>
              <a:rPr lang="en-US" altLang="zh-CN" sz="2000" b="1" dirty="0"/>
              <a:t>can markedly eliminate false positives</a:t>
            </a:r>
          </a:p>
          <a:p>
            <a:r>
              <a:rPr lang="en-US" altLang="zh-CN" sz="2000" b="1" dirty="0"/>
              <a:t>  </a:t>
            </a:r>
            <a:r>
              <a:rPr lang="en-US" altLang="zh-CN" sz="2000" b="1" dirty="0" smtClean="0"/>
              <a:t>5</a:t>
            </a:r>
            <a:r>
              <a:rPr lang="en-US" altLang="zh-CN" sz="2000" b="1" dirty="0"/>
              <a:t>. implement a proof-of-concept </a:t>
            </a:r>
            <a:r>
              <a:rPr lang="en-US" altLang="zh-CN" sz="2000" b="1" dirty="0">
                <a:solidFill>
                  <a:srgbClr val="FF0000"/>
                </a:solidFill>
              </a:rPr>
              <a:t>prototype</a:t>
            </a:r>
            <a:r>
              <a:rPr lang="en-US" altLang="zh-CN" sz="2000" b="1" dirty="0"/>
              <a:t> and evaluate the performance of </a:t>
            </a:r>
            <a:r>
              <a:rPr lang="en-US" altLang="zh-CN" sz="2000" b="1" dirty="0" smtClean="0"/>
              <a:t>     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CertChain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in practice.</a:t>
            </a:r>
            <a:r>
              <a:rPr lang="en-US" altLang="zh-CN" sz="2000" b="1" dirty="0" smtClean="0"/>
              <a:t>              </a:t>
            </a:r>
            <a:endParaRPr lang="en-US" altLang="zh-CN" sz="2000" b="1" dirty="0"/>
          </a:p>
          <a:p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BC02-A3DE-48CF-B6F3-E863E5EC0A35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86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0648"/>
            <a:ext cx="4321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2.PROBLEM </a:t>
            </a:r>
            <a:r>
              <a:rPr lang="en-US" altLang="zh-CN" sz="3200" dirty="0"/>
              <a:t>STATEMENT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450" y="1367830"/>
            <a:ext cx="59340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73904" y="1781126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*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5639692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*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2719" y="5639692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*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8064" y="1412776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*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845423"/>
            <a:ext cx="1758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A. System Model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89F2-5ADF-4AE8-9206-76A22BF29C4C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8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0648"/>
            <a:ext cx="4321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2.PROBLEM </a:t>
            </a:r>
            <a:r>
              <a:rPr lang="en-US" altLang="zh-CN" sz="3200" dirty="0"/>
              <a:t>STATEMENT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845423"/>
            <a:ext cx="169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B. </a:t>
            </a:r>
            <a:r>
              <a:rPr lang="en-US" altLang="zh-CN" dirty="0"/>
              <a:t>Threat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14754"/>
            <a:ext cx="8856984" cy="5454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1.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issue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a </a:t>
            </a:r>
            <a:r>
              <a:rPr lang="en-US" altLang="zh-CN" sz="2400" b="1" dirty="0">
                <a:solidFill>
                  <a:srgbClr val="FF0000"/>
                </a:solidFill>
              </a:rPr>
              <a:t>certificate</a:t>
            </a:r>
            <a:r>
              <a:rPr lang="en-US" altLang="zh-CN" sz="2400" b="1" dirty="0"/>
              <a:t> for a </a:t>
            </a:r>
            <a:r>
              <a:rPr lang="en-US" altLang="zh-CN" sz="2400" b="1" dirty="0">
                <a:solidFill>
                  <a:srgbClr val="FF0000"/>
                </a:solidFill>
              </a:rPr>
              <a:t>malicious</a:t>
            </a:r>
            <a:r>
              <a:rPr lang="en-US" altLang="zh-CN" sz="2400" b="1" dirty="0"/>
              <a:t> domain without being </a:t>
            </a:r>
            <a:r>
              <a:rPr lang="en-US" altLang="zh-CN" sz="2400" b="1" dirty="0" smtClean="0"/>
              <a:t>detected</a:t>
            </a:r>
          </a:p>
          <a:p>
            <a:pPr marL="0" indent="0">
              <a:buNone/>
            </a:pPr>
            <a:r>
              <a:rPr lang="en-US" altLang="zh-CN" sz="2400" b="1" dirty="0"/>
              <a:t>2. </a:t>
            </a:r>
            <a:r>
              <a:rPr lang="en-US" altLang="zh-CN" sz="2400" b="1" dirty="0">
                <a:solidFill>
                  <a:srgbClr val="FF0000"/>
                </a:solidFill>
              </a:rPr>
              <a:t>insert, delete, </a:t>
            </a:r>
            <a:r>
              <a:rPr lang="en-US" altLang="zh-CN" sz="2400" b="1" dirty="0"/>
              <a:t>or</a:t>
            </a:r>
            <a:r>
              <a:rPr lang="en-US" altLang="zh-CN" sz="2400" b="1" dirty="0">
                <a:solidFill>
                  <a:srgbClr val="FF0000"/>
                </a:solidFill>
              </a:rPr>
              <a:t> tamper</a:t>
            </a:r>
            <a:r>
              <a:rPr lang="en-US" altLang="zh-CN" sz="2400" b="1" dirty="0"/>
              <a:t> the certificate operations </a:t>
            </a:r>
            <a:r>
              <a:rPr lang="en-US" altLang="zh-CN" sz="2400" b="1" dirty="0" smtClean="0"/>
              <a:t>for </a:t>
            </a:r>
            <a:r>
              <a:rPr lang="en-US" altLang="zh-CN" sz="2400" b="1" dirty="0"/>
              <a:t>making </a:t>
            </a:r>
            <a:r>
              <a:rPr lang="en-US" altLang="zh-CN" sz="2400" b="1" dirty="0" smtClean="0"/>
              <a:t>      </a:t>
            </a: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clients</a:t>
            </a:r>
            <a:r>
              <a:rPr lang="en-US" altLang="zh-CN" sz="2400" b="1" dirty="0">
                <a:solidFill>
                  <a:srgbClr val="FF0000"/>
                </a:solidFill>
              </a:rPr>
              <a:t>’ certificate validation failure</a:t>
            </a:r>
            <a:r>
              <a:rPr lang="en-US" altLang="zh-CN" sz="2400" b="1" dirty="0" smtClean="0"/>
              <a:t>;</a:t>
            </a:r>
          </a:p>
          <a:p>
            <a:pPr marL="0" indent="0">
              <a:buNone/>
            </a:pPr>
            <a:r>
              <a:rPr lang="en-US" altLang="zh-CN" sz="2400" b="1" dirty="0"/>
              <a:t>3. control the </a:t>
            </a:r>
            <a:r>
              <a:rPr lang="en-US" altLang="zh-CN" sz="2400" b="1" dirty="0" err="1"/>
              <a:t>blockchain</a:t>
            </a:r>
            <a:r>
              <a:rPr lang="en-US" altLang="zh-CN" sz="2400" b="1" dirty="0"/>
              <a:t> by attacking some bookkeepers.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 smtClean="0"/>
              <a:t>1.Consensus fairness</a:t>
            </a:r>
          </a:p>
          <a:p>
            <a:pPr marL="0" indent="0">
              <a:buNone/>
            </a:pPr>
            <a:r>
              <a:rPr lang="en-US" altLang="zh-CN" sz="2000" b="1" dirty="0"/>
              <a:t>  By dynamic accommodation, each bookkeeper has </a:t>
            </a:r>
            <a:r>
              <a:rPr lang="en-US" altLang="zh-CN" sz="2000" b="1" dirty="0">
                <a:solidFill>
                  <a:srgbClr val="FF0000"/>
                </a:solidFill>
              </a:rPr>
              <a:t>a similar probability </a:t>
            </a:r>
            <a:r>
              <a:rPr lang="en-US" altLang="zh-CN" sz="2000" b="1" dirty="0"/>
              <a:t>to </a:t>
            </a:r>
            <a:r>
              <a:rPr lang="en-US" altLang="zh-CN" sz="2000" b="1" dirty="0">
                <a:solidFill>
                  <a:srgbClr val="FF0000"/>
                </a:solidFill>
              </a:rPr>
              <a:t>generate blocks </a:t>
            </a:r>
            <a:r>
              <a:rPr lang="en-US" altLang="zh-CN" sz="2000" b="1" dirty="0"/>
              <a:t>for recording certificate operations</a:t>
            </a:r>
            <a:r>
              <a:rPr lang="en-US" altLang="zh-CN" sz="2000" b="1" dirty="0" smtClean="0"/>
              <a:t>.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en-US" altLang="zh-CN" sz="2400" b="1" dirty="0" smtClean="0"/>
              <a:t>.High </a:t>
            </a:r>
            <a:r>
              <a:rPr lang="en-US" altLang="zh-CN" sz="2400" b="1" dirty="0"/>
              <a:t>query </a:t>
            </a:r>
            <a:r>
              <a:rPr lang="en-US" altLang="zh-CN" sz="2400" b="1" dirty="0" smtClean="0"/>
              <a:t>efficiency</a:t>
            </a:r>
          </a:p>
          <a:p>
            <a:pPr marL="0" indent="0">
              <a:buNone/>
            </a:pPr>
            <a:r>
              <a:rPr lang="en-US" altLang="zh-CN" sz="2000" b="1" dirty="0"/>
              <a:t>All operations of a specified certificate can be traced </a:t>
            </a:r>
            <a:r>
              <a:rPr lang="en-US" altLang="zh-CN" sz="2000" b="1" dirty="0">
                <a:solidFill>
                  <a:srgbClr val="FF0000"/>
                </a:solidFill>
              </a:rPr>
              <a:t>without traversing the whole </a:t>
            </a:r>
            <a:r>
              <a:rPr lang="en-US" altLang="zh-CN" sz="2000" b="1" dirty="0" err="1">
                <a:solidFill>
                  <a:srgbClr val="FF0000"/>
                </a:solidFill>
              </a:rPr>
              <a:t>blockchain</a:t>
            </a:r>
            <a:r>
              <a:rPr lang="en-US" altLang="zh-CN" sz="2000" b="1" dirty="0"/>
              <a:t>.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3. Intrusion </a:t>
            </a:r>
            <a:r>
              <a:rPr lang="en-US" altLang="zh-CN" sz="2400" b="1" dirty="0"/>
              <a:t>tolerance</a:t>
            </a:r>
          </a:p>
          <a:p>
            <a:pPr marL="0" indent="0">
              <a:buNone/>
            </a:pPr>
            <a:r>
              <a:rPr lang="en-US" altLang="zh-CN" sz="2000" b="1" dirty="0"/>
              <a:t>Through </a:t>
            </a:r>
            <a:r>
              <a:rPr lang="en-US" altLang="zh-CN" sz="2000" b="1" dirty="0">
                <a:solidFill>
                  <a:srgbClr val="FF0000"/>
                </a:solidFill>
              </a:rPr>
              <a:t>self audit </a:t>
            </a:r>
            <a:r>
              <a:rPr lang="en-US" altLang="zh-CN" sz="2000" b="1" dirty="0"/>
              <a:t>CA can </a:t>
            </a:r>
            <a:r>
              <a:rPr lang="en-US" altLang="zh-CN" sz="2000" b="1" dirty="0">
                <a:solidFill>
                  <a:srgbClr val="FF0000"/>
                </a:solidFill>
              </a:rPr>
              <a:t>detect misbehavior </a:t>
            </a:r>
            <a:r>
              <a:rPr lang="en-US" altLang="zh-CN" sz="2000" b="1" dirty="0"/>
              <a:t>effectively by querying </a:t>
            </a:r>
            <a:r>
              <a:rPr lang="en-US" altLang="zh-CN" sz="2000" b="1" dirty="0" err="1"/>
              <a:t>blockchain</a:t>
            </a:r>
            <a:endParaRPr lang="en-US" altLang="zh-CN" sz="2000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2859" y="3068960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C. Design Goals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C14-026D-4DC3-BA76-D78BBA9E6251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4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60648"/>
            <a:ext cx="3445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3.CertChian Design </a:t>
            </a:r>
            <a:endParaRPr lang="en-US" altLang="zh-CN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86" y="869062"/>
            <a:ext cx="67151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2260-EB16-47FC-AC4E-81D2149F07BC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3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5424"/>
            <a:ext cx="8640960" cy="5280740"/>
          </a:xfrm>
        </p:spPr>
        <p:txBody>
          <a:bodyPr/>
          <a:lstStyle/>
          <a:p>
            <a:r>
              <a:rPr lang="en-US" altLang="zh-CN" dirty="0" err="1"/>
              <a:t>CertOper</a:t>
            </a:r>
            <a:r>
              <a:rPr lang="en-US" altLang="zh-CN" dirty="0"/>
              <a:t> </a:t>
            </a:r>
            <a:r>
              <a:rPr lang="en-US" altLang="zh-CN" dirty="0" smtClean="0"/>
              <a:t>:X.509 </a:t>
            </a:r>
            <a:r>
              <a:rPr lang="en-US" altLang="zh-CN" dirty="0"/>
              <a:t>public key </a:t>
            </a:r>
            <a:endParaRPr lang="en-US" altLang="zh-CN" dirty="0" smtClean="0"/>
          </a:p>
          <a:p>
            <a:r>
              <a:rPr lang="en-US" altLang="zh-CN" sz="2400" b="1" dirty="0" smtClean="0"/>
              <a:t>express </a:t>
            </a:r>
            <a:r>
              <a:rPr lang="en-US" altLang="zh-CN" sz="2400" b="1" dirty="0"/>
              <a:t>a </a:t>
            </a:r>
            <a:r>
              <a:rPr lang="en-US" altLang="zh-CN" sz="2400" b="1" dirty="0">
                <a:solidFill>
                  <a:srgbClr val="FF0000"/>
                </a:solidFill>
              </a:rPr>
              <a:t>concrete certificate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operation </a:t>
            </a:r>
            <a:r>
              <a:rPr lang="en-US" altLang="zh-CN" sz="2400" b="1" dirty="0" smtClean="0"/>
              <a:t>requested </a:t>
            </a:r>
            <a:r>
              <a:rPr lang="en-US" altLang="zh-CN" sz="2400" b="1" dirty="0"/>
              <a:t>by a domain </a:t>
            </a:r>
          </a:p>
          <a:p>
            <a:r>
              <a:rPr lang="en-US" altLang="zh-CN" sz="2000" i="1" dirty="0"/>
              <a:t>Operator </a:t>
            </a:r>
            <a:r>
              <a:rPr lang="en-US" altLang="zh-CN" sz="2000" i="1" dirty="0" smtClean="0"/>
              <a:t>Name   Operation Type  </a:t>
            </a:r>
          </a:p>
          <a:p>
            <a:r>
              <a:rPr lang="en-US" altLang="zh-CN" sz="2000" i="1" dirty="0" smtClean="0"/>
              <a:t>Current </a:t>
            </a:r>
            <a:r>
              <a:rPr lang="en-US" altLang="zh-CN" sz="2000" i="1" dirty="0"/>
              <a:t>Certificate </a:t>
            </a:r>
            <a:r>
              <a:rPr lang="en-US" altLang="zh-CN" sz="2000" i="1" dirty="0" smtClean="0"/>
              <a:t>Hash   Last </a:t>
            </a:r>
            <a:r>
              <a:rPr lang="en-US" altLang="zh-CN" sz="2000" i="1" dirty="0"/>
              <a:t>Operation </a:t>
            </a:r>
            <a:r>
              <a:rPr lang="en-US" altLang="zh-CN" sz="2000" i="1" dirty="0" smtClean="0"/>
              <a:t>Height</a:t>
            </a:r>
          </a:p>
          <a:p>
            <a:r>
              <a:rPr lang="en-US" altLang="zh-CN" dirty="0"/>
              <a:t>DCBF-Dual Counting Bloom </a:t>
            </a:r>
            <a:r>
              <a:rPr lang="en-US" altLang="zh-CN" dirty="0" smtClean="0"/>
              <a:t>Filter</a:t>
            </a:r>
          </a:p>
          <a:p>
            <a:r>
              <a:rPr lang="en-US" altLang="zh-CN" sz="2400" dirty="0"/>
              <a:t>A </a:t>
            </a:r>
            <a:r>
              <a:rPr lang="en-US" altLang="zh-CN" sz="2400" b="1" dirty="0"/>
              <a:t>revocation checking </a:t>
            </a:r>
            <a:r>
              <a:rPr lang="en-US" altLang="zh-CN" sz="2400" dirty="0"/>
              <a:t>method that utilizes the DCBF to eliminate false positive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60648"/>
            <a:ext cx="2209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A.Data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layer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65" y="3951684"/>
            <a:ext cx="46958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9566-4102-45D7-9859-500DF2CA8E07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2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361459"/>
          </a:xfrm>
        </p:spPr>
        <p:txBody>
          <a:bodyPr/>
          <a:lstStyle/>
          <a:p>
            <a:r>
              <a:rPr lang="en-US" altLang="zh-CN" b="1" dirty="0"/>
              <a:t>Dependability-rank</a:t>
            </a:r>
            <a:r>
              <a:rPr lang="en-US" altLang="zh-CN" dirty="0"/>
              <a:t> based consensus protocol</a:t>
            </a:r>
          </a:p>
          <a:p>
            <a:r>
              <a:rPr lang="en-US" altLang="zh-CN" b="1" dirty="0"/>
              <a:t>Incentive</a:t>
            </a:r>
            <a:r>
              <a:rPr lang="en-US" altLang="zh-CN" dirty="0"/>
              <a:t> mechanism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60648"/>
            <a:ext cx="3036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B.Extension</a:t>
            </a:r>
            <a:r>
              <a:rPr lang="en-US" altLang="zh-CN" sz="3200" dirty="0" smtClean="0"/>
              <a:t> layer</a:t>
            </a:r>
            <a:endParaRPr lang="en-US" altLang="zh-CN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6672"/>
            <a:ext cx="4556143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483768" y="2564904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64160" y="3649799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81747" y="4077072"/>
            <a:ext cx="3390453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72000" y="551723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DF09-6655-4658-BBDA-2E2B34041F81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6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36145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800" b="1" dirty="0"/>
              <a:t>Dependability-rank based consensus protocol</a:t>
            </a:r>
          </a:p>
          <a:p>
            <a:r>
              <a:rPr lang="en-US" altLang="zh-CN" sz="3800" b="1" dirty="0">
                <a:solidFill>
                  <a:srgbClr val="FF0000"/>
                </a:solidFill>
              </a:rPr>
              <a:t>Incentive </a:t>
            </a:r>
            <a:r>
              <a:rPr lang="en-US" altLang="zh-CN" sz="3800" b="1" dirty="0" smtClean="0">
                <a:solidFill>
                  <a:srgbClr val="FF0000"/>
                </a:solidFill>
              </a:rPr>
              <a:t>mechanism</a:t>
            </a:r>
          </a:p>
          <a:p>
            <a:r>
              <a:rPr lang="en-US" altLang="zh-CN" b="1" dirty="0"/>
              <a:t>CA</a:t>
            </a:r>
            <a:r>
              <a:rPr lang="en-US" altLang="zh-CN" dirty="0"/>
              <a:t> </a:t>
            </a:r>
            <a:r>
              <a:rPr lang="en-US" altLang="zh-CN" b="1" dirty="0"/>
              <a:t>shares</a:t>
            </a:r>
            <a:r>
              <a:rPr lang="en-US" altLang="zh-CN" dirty="0"/>
              <a:t> the </a:t>
            </a:r>
            <a:r>
              <a:rPr lang="en-US" altLang="zh-CN" b="1" dirty="0"/>
              <a:t>dependability-rank</a:t>
            </a:r>
            <a:r>
              <a:rPr lang="en-US" altLang="zh-CN" dirty="0"/>
              <a:t> di with the corresponding </a:t>
            </a:r>
            <a:r>
              <a:rPr lang="en-US" altLang="zh-CN" b="1" dirty="0"/>
              <a:t>bookkeeper</a:t>
            </a:r>
            <a:r>
              <a:rPr lang="en-US" altLang="zh-CN" b="1" dirty="0" smtClean="0"/>
              <a:t>.</a:t>
            </a:r>
          </a:p>
          <a:p>
            <a:r>
              <a:rPr lang="en-US" altLang="zh-CN" dirty="0" smtClean="0"/>
              <a:t>Dependability-rank </a:t>
            </a:r>
            <a:r>
              <a:rPr lang="en-US" altLang="zh-CN" b="1" dirty="0"/>
              <a:t>affects the probability of leader election</a:t>
            </a:r>
            <a:r>
              <a:rPr lang="en-US" altLang="zh-CN" dirty="0"/>
              <a:t> among </a:t>
            </a:r>
            <a:r>
              <a:rPr lang="en-US" altLang="zh-CN" dirty="0" smtClean="0"/>
              <a:t>bookkeepers</a:t>
            </a:r>
          </a:p>
          <a:p>
            <a:r>
              <a:rPr lang="en-US" altLang="zh-CN" dirty="0"/>
              <a:t>CA issues a valid certificate, generates related operation, or reports an entity’s misbehavior, it will be </a:t>
            </a:r>
            <a:r>
              <a:rPr lang="en-US" altLang="zh-CN" b="1" dirty="0"/>
              <a:t>rewarded with dependability-rank</a:t>
            </a:r>
          </a:p>
          <a:p>
            <a:r>
              <a:rPr lang="en-US" altLang="zh-CN" dirty="0" smtClean="0"/>
              <a:t>CA signs </a:t>
            </a:r>
            <a:r>
              <a:rPr lang="en-US" altLang="zh-CN" dirty="0"/>
              <a:t>illegal certificate or issuing forge revocation information </a:t>
            </a:r>
            <a:r>
              <a:rPr lang="en-US" altLang="zh-CN" dirty="0" smtClean="0"/>
              <a:t>will </a:t>
            </a:r>
            <a:r>
              <a:rPr lang="en-US" altLang="zh-CN" b="1" dirty="0"/>
              <a:t>be punished </a:t>
            </a:r>
            <a:r>
              <a:rPr lang="en-US" altLang="zh-CN" dirty="0"/>
              <a:t>in the form of </a:t>
            </a:r>
            <a:r>
              <a:rPr lang="en-US" altLang="zh-CN" b="1" dirty="0"/>
              <a:t>a reduction in dependability-rank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60648"/>
            <a:ext cx="3036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B.Extension</a:t>
            </a:r>
            <a:r>
              <a:rPr lang="en-US" altLang="zh-CN" sz="3200" dirty="0" smtClean="0"/>
              <a:t> layer</a:t>
            </a:r>
            <a:endParaRPr lang="en-US" altLang="zh-CN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007-0160-41C6-9186-F4ACE60D07BB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dirty="0"/>
              <a:t>/13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565</Words>
  <Application>Microsoft Office PowerPoint</Application>
  <PresentationFormat>全屏显示(4:3)</PresentationFormat>
  <Paragraphs>126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Office 主题</vt:lpstr>
      <vt:lpstr>3_自定义设计方案</vt:lpstr>
      <vt:lpstr>4_自定义设计方案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</dc:creator>
  <cp:lastModifiedBy>Pro</cp:lastModifiedBy>
  <cp:revision>159</cp:revision>
  <dcterms:created xsi:type="dcterms:W3CDTF">2018-07-11T05:02:14Z</dcterms:created>
  <dcterms:modified xsi:type="dcterms:W3CDTF">2018-07-18T02:26:38Z</dcterms:modified>
</cp:coreProperties>
</file>