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5" r:id="rId6"/>
    <p:sldId id="284" r:id="rId7"/>
    <p:sldId id="286" r:id="rId8"/>
    <p:sldId id="287" r:id="rId9"/>
    <p:sldId id="271" r:id="rId10"/>
    <p:sldId id="283" r:id="rId11"/>
    <p:sldId id="288" r:id="rId12"/>
    <p:sldId id="298" r:id="rId13"/>
    <p:sldId id="299" r:id="rId14"/>
    <p:sldId id="281" r:id="rId15"/>
    <p:sldId id="289" r:id="rId16"/>
    <p:sldId id="280" r:id="rId17"/>
    <p:sldId id="290" r:id="rId18"/>
    <p:sldId id="292" r:id="rId19"/>
    <p:sldId id="293" r:id="rId20"/>
    <p:sldId id="291" r:id="rId21"/>
    <p:sldId id="294" r:id="rId22"/>
    <p:sldId id="297" r:id="rId23"/>
    <p:sldId id="295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  <a:srgbClr val="F8D7CD"/>
    <a:srgbClr val="D24726"/>
    <a:srgbClr val="404040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2019/12/3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85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2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6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9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3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24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2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6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1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6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11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7" y="620395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5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2" y="262790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6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35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354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589" indent="-228589" algn="l" defTabSz="914354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766" indent="-228589" algn="l" defTabSz="914354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2942" indent="-228589" algn="l" defTabSz="914354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120" indent="-228589" algn="l" defTabSz="914354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298" indent="-228589" algn="l" defTabSz="914354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474" indent="-228589" algn="l" defTabSz="914354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652" indent="-228589" algn="l" defTabSz="914354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SyK00v5x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39.100.3.165:1008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tardi/wikiextractor" TargetMode="External"/><Relationship Id="rId2" Type="http://schemas.openxmlformats.org/officeDocument/2006/relationships/hyperlink" Target="https://dumps.wikimedi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ccormickml.com/2016/04/19/word2vec-tutorial-the-skip-gram-model/" TargetMode="External"/><Relationship Id="rId2" Type="http://schemas.openxmlformats.org/officeDocument/2006/relationships/hyperlink" Target="http://papers.nips.cc/paper/5021-distributed-representations-of-words-and-phrases-and-their-composition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</a:rPr>
              <a:t>SIF</a:t>
            </a:r>
            <a:r>
              <a:rPr lang="zh-CN" altLang="en-US" sz="4800" dirty="0">
                <a:solidFill>
                  <a:schemeClr val="bg1"/>
                </a:solidFill>
              </a:rPr>
              <a:t>的半监督新闻自动摘要系统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10"/>
            <a:ext cx="9582736" cy="1137793"/>
          </a:xfrm>
        </p:spPr>
        <p:txBody>
          <a:bodyPr rtlCol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 descr="PowerPoint 徽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55620" y="5016729"/>
            <a:ext cx="2474189" cy="822960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2E93458D-F6CC-4C3B-9A10-0F24E62A02F3}"/>
              </a:ext>
            </a:extLst>
          </p:cNvPr>
          <p:cNvSpPr txBox="1">
            <a:spLocks/>
          </p:cNvSpPr>
          <p:nvPr/>
        </p:nvSpPr>
        <p:spPr>
          <a:xfrm>
            <a:off x="7935983" y="4619089"/>
            <a:ext cx="2583810" cy="154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589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766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2942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120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298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474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652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00"/>
              </a:lnSpc>
              <a:spcBef>
                <a:spcPts val="2400"/>
              </a:spcBef>
            </a:pPr>
            <a:r>
              <a:rPr lang="zh-CN" altLang="en-US" sz="1400" dirty="0">
                <a:solidFill>
                  <a:schemeClr val="bg1"/>
                </a:solidFill>
              </a:rPr>
              <a:t>前端：吴林莉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ts val="6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数据：李湘湘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ts val="6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算法：李岩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ts val="6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后端，团队</a:t>
            </a:r>
            <a:r>
              <a:rPr lang="en-US" altLang="zh-CN" sz="1400" dirty="0">
                <a:solidFill>
                  <a:schemeClr val="bg1"/>
                </a:solidFill>
              </a:rPr>
              <a:t>Leader</a:t>
            </a:r>
            <a:r>
              <a:rPr lang="zh-CN" altLang="en-US" sz="1400" dirty="0">
                <a:solidFill>
                  <a:schemeClr val="bg1"/>
                </a:solidFill>
              </a:rPr>
              <a:t>：周易华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roject1图片6">
            <a:extLst>
              <a:ext uri="{FF2B5EF4-FFF2-40B4-BE49-F238E27FC236}">
                <a16:creationId xmlns:a16="http://schemas.microsoft.com/office/drawing/2014/main" id="{E6F5D6A6-ECBF-41EC-A484-52F50098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91" y="1435608"/>
            <a:ext cx="8826017" cy="51085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97A0EF-C6DC-408F-9548-CBAAC6C8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词向量的可视化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C0F76-8168-457C-AA22-AE91CD32FD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302676" cy="737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400" dirty="0"/>
              <a:t>使用</a:t>
            </a:r>
            <a:r>
              <a:rPr lang="en-US" altLang="zh-CN" sz="1400" dirty="0"/>
              <a:t>t-</a:t>
            </a:r>
            <a:r>
              <a:rPr lang="en-US" altLang="zh-CN" sz="1400" dirty="0" err="1"/>
              <a:t>sne</a:t>
            </a:r>
            <a:r>
              <a:rPr lang="zh-CN" altLang="en-US" sz="1400" dirty="0"/>
              <a:t>算法进行向量降维，并可视化：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4828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关于</a:t>
            </a:r>
            <a:r>
              <a:rPr lang="en-US" altLang="zh-CN" dirty="0">
                <a:cs typeface="Segoe UI Light" panose="020B0502040204020203" pitchFamily="34" charset="0"/>
              </a:rPr>
              <a:t>SIF(Smooth Inverse Frequency)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0CD55881-4D57-41B5-90C3-23B881FB968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0302676" cy="49743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sz="1600" dirty="0"/>
                  <a:t>SIF</a:t>
                </a:r>
                <a:r>
                  <a:rPr lang="zh-CN" altLang="en-US" sz="1600" dirty="0"/>
                  <a:t>来自于</a:t>
                </a:r>
                <a:r>
                  <a:rPr lang="en-US" altLang="zh-CN" sz="1600" dirty="0"/>
                  <a:t>2017</a:t>
                </a:r>
                <a:r>
                  <a:rPr lang="zh-CN" altLang="en-US" sz="1600" dirty="0"/>
                  <a:t>年的论文 </a:t>
                </a:r>
                <a:r>
                  <a:rPr lang="en-US" altLang="zh-CN" sz="1600" dirty="0">
                    <a:hlinkClick r:id="rId3"/>
                  </a:rPr>
                  <a:t>A SIMPLE BUT TOUGH-TO-BEAT BASELINE FOR SENTENCE EMBEDDINGS</a:t>
                </a:r>
                <a:r>
                  <a:rPr lang="en-US" altLang="zh-CN" sz="1600" dirty="0"/>
                  <a:t> </a:t>
                </a:r>
                <a:r>
                  <a:rPr lang="zh-CN" altLang="en-US" sz="1600" dirty="0"/>
                  <a:t>，其本质是利用已经计算好的词语表征，使用加权平均去计算句向量的模型。</a:t>
                </a: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具体来讲，对于一句句子，它的向量是每个词的词向量乘以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/>
                  <a:t>其中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是平滑参数，</a:t>
                </a:r>
                <a:r>
                  <a:rPr lang="en-US" altLang="zh-CN" sz="1600" dirty="0"/>
                  <a:t>p(w)</a:t>
                </a:r>
                <a:r>
                  <a:rPr lang="zh-CN" altLang="en-US" sz="1600" dirty="0"/>
                  <a:t>是这个词在语料库里的词频。当对文章中所有句子计算完句向量后，还会对这篇文章进行矩阵奇异值分解，找出文章的主成分，然后将文章中的每句句子再减去这个主成分。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0CD55881-4D57-41B5-90C3-23B881FB9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0302676" cy="4974336"/>
              </a:xfrm>
              <a:blipFill>
                <a:blip r:embed="rId4"/>
                <a:stretch>
                  <a:fillRect l="-296" t="-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75CDF96-5F36-48CA-98A2-16DB5122E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5" y="3429000"/>
            <a:ext cx="8444090" cy="24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关于相似度的计算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0CD55881-4D57-41B5-90C3-23B881FB968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0302676" cy="49743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相似度的计算不难理解。</a:t>
                </a: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当我们计算出文章中每句句子的向量表示 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例如：</a:t>
                </a:r>
                <a:r>
                  <a:rPr lang="en-US" altLang="zh-CN" sz="1600" dirty="0"/>
                  <a:t>n×200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为句子个数，</a:t>
                </a:r>
                <a:r>
                  <a:rPr lang="en-US" altLang="zh-CN" sz="1600" dirty="0"/>
                  <a:t>200</a:t>
                </a:r>
                <a:r>
                  <a:rPr lang="zh-CN" altLang="en-US" sz="1600" dirty="0"/>
                  <a:t>为词向量维度</a:t>
                </a:r>
                <a:r>
                  <a:rPr lang="en-US" altLang="zh-CN" sz="1600" dirty="0"/>
                  <a:t>) </a:t>
                </a:r>
                <a:r>
                  <a:rPr lang="zh-CN" altLang="en-US" sz="1600" dirty="0"/>
                  <a:t>以后，我们将文章和标题各当成一个长句（当然标题一般都是一句话，但文章就不是了），就可以计算出一个全文向量（</a:t>
                </a:r>
                <a:r>
                  <a:rPr lang="en-US" altLang="zh-CN" sz="1600" dirty="0"/>
                  <a:t>1×200</a:t>
                </a:r>
                <a:r>
                  <a:rPr lang="zh-CN" altLang="en-US" sz="1600" dirty="0"/>
                  <a:t>），和一个标题向量（</a:t>
                </a:r>
                <a:r>
                  <a:rPr lang="en-US" altLang="zh-CN" sz="1600" dirty="0"/>
                  <a:t>1×200</a:t>
                </a:r>
                <a:r>
                  <a:rPr lang="zh-CN" altLang="en-US" sz="1600" dirty="0"/>
                  <a:t>）。</a:t>
                </a: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然后对于每句句子的向量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，我们分别求它与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𝑡𝑖𝑡𝑙𝑒</m:t>
                        </m:r>
                      </m:sub>
                    </m:sSub>
                  </m:oMath>
                </a14:m>
                <a:r>
                  <a:rPr lang="zh-CN" altLang="en-US" sz="1600" dirty="0"/>
                  <a:t> 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𝑐𝑜𝑛𝑡𝑒𝑛𝑡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的相似度。</a:t>
                </a:r>
                <a:endParaRPr lang="en-US" altLang="zh-CN" sz="1600" dirty="0"/>
              </a:p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𝑡𝑖𝑡𝑙𝑒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𝑠𝑖𝑚𝑖𝑙𝑎𝑟𝑖𝑡𝑦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𝑡𝑖𝑡𝑙𝑒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𝑐𝑜𝑛𝑡𝑒𝑛𝑡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𝑠𝑖𝑚𝑖𝑙𝑎𝑟𝑖𝑡𝑦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𝑐𝑜𝑛𝑡𝑒𝑛𝑡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在我们的项目中，相似度函数作为超参，可以选</a:t>
                </a:r>
                <a:r>
                  <a:rPr lang="en-US" altLang="zh-CN" sz="1600" dirty="0"/>
                  <a:t>4</a:t>
                </a:r>
                <a:r>
                  <a:rPr lang="zh-CN" altLang="en-US" sz="1600" dirty="0"/>
                  <a:t>种，分别是</a:t>
                </a:r>
                <a:r>
                  <a:rPr lang="en-US" altLang="zh-CN" sz="1600" dirty="0"/>
                  <a:t>L1</a:t>
                </a:r>
                <a:r>
                  <a:rPr lang="zh-CN" altLang="en-US" sz="1600" dirty="0"/>
                  <a:t>范数（曼哈顿距离），</a:t>
                </a:r>
                <a:r>
                  <a:rPr lang="en-US" altLang="zh-CN" sz="1600" dirty="0"/>
                  <a:t>L2</a:t>
                </a:r>
                <a:r>
                  <a:rPr lang="zh-CN" altLang="en-US" sz="1600" dirty="0"/>
                  <a:t>范数（欧氏距离），无穷范数，以及余弦相似度（</a:t>
                </a:r>
                <a:r>
                  <a:rPr lang="en-US" altLang="zh-CN" sz="1600" dirty="0"/>
                  <a:t>cosine similarity</a:t>
                </a:r>
                <a:r>
                  <a:rPr lang="zh-CN" altLang="en-US" sz="1600" dirty="0"/>
                  <a:t>）。</a:t>
                </a: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最后，某句句子与这整篇文章的相似度，是它与标题相似度和全文相似度的加权平均：</a:t>
                </a: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Simarity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</m:sub>
                      </m:sSub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𝑐𝑜𝑛𝑡𝑒𝑛𝑡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也是可以调整的超参。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0CD55881-4D57-41B5-90C3-23B881FB9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0302676" cy="4974336"/>
              </a:xfrm>
              <a:blipFill>
                <a:blip r:embed="rId3"/>
                <a:stretch>
                  <a:fillRect l="-296" t="-368" r="-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0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1211" y="448056"/>
            <a:ext cx="6877119" cy="640080"/>
          </a:xfrm>
        </p:spPr>
        <p:txBody>
          <a:bodyPr rtlCol="0"/>
          <a:lstStyle/>
          <a:p>
            <a:pPr rtl="0"/>
            <a:r>
              <a:rPr lang="zh-CN" altLang="en-US" dirty="0"/>
              <a:t>关于</a:t>
            </a:r>
            <a:r>
              <a:rPr lang="en-US" altLang="zh-CN" dirty="0"/>
              <a:t>KNN</a:t>
            </a:r>
            <a:r>
              <a:rPr lang="zh-CN" altLang="en-US" dirty="0">
                <a:cs typeface="Segoe UI Light" panose="020B0502040204020203" pitchFamily="34" charset="0"/>
              </a:rPr>
              <a:t>平滑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2B93FD7A-9577-41E8-84AA-CD7685C977C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0666570" cy="21006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与全文最相似的几句话，显然可以反映出文章的精要，但是孤零零拎出几句话，就会丧失句意的连贯性，导致摘要不够通顺。因此其实我们需要的是“一小段”与全文相似的句子。使用</a:t>
                </a:r>
                <a:r>
                  <a:rPr lang="en-US" altLang="zh-CN" sz="1600" dirty="0"/>
                  <a:t>KNN</a:t>
                </a:r>
                <a:r>
                  <a:rPr lang="zh-CN" altLang="en-US" sz="1600" dirty="0"/>
                  <a:t>方法，将某个句子与其周围句子加权求和后的相似度作为其真实的相似度：</a:t>
                </a: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其中，</a:t>
                </a:r>
                <a:r>
                  <a:rPr lang="en-US" altLang="zh-CN" sz="1600" dirty="0"/>
                  <a:t>m</a:t>
                </a:r>
                <a:r>
                  <a:rPr lang="zh-CN" altLang="en-US" sz="1600" dirty="0"/>
                  <a:t>代表左边取几个，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代表右边取几个，</a:t>
                </a:r>
                <a:r>
                  <a:rPr lang="en-US" altLang="zh-CN" sz="1600" dirty="0"/>
                  <a:t>w</a:t>
                </a:r>
                <a:r>
                  <a:rPr lang="zh-CN" altLang="en-US" sz="1600" dirty="0"/>
                  <a:t>代表每个的权重，</a:t>
                </a:r>
                <a:r>
                  <a:rPr lang="en-US" altLang="zh-CN" sz="1600" dirty="0"/>
                  <a:t>k=m+1+n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例：</a:t>
                </a: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altLang="zh-CN" sz="16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altLang="zh-CN" sz="1600" dirty="0"/>
              </a:p>
            </p:txBody>
          </p:sp>
        </mc:Choice>
        <mc:Fallback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2B93FD7A-9577-41E8-84AA-CD7685C97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0666570" cy="2100694"/>
              </a:xfrm>
              <a:blipFill>
                <a:blip r:embed="rId3"/>
                <a:stretch>
                  <a:fillRect l="-286" t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D5A13E6-A40D-4B1E-9DA6-157D16BA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21085"/>
              </p:ext>
            </p:extLst>
          </p:nvPr>
        </p:nvGraphicFramePr>
        <p:xfrm>
          <a:off x="985935" y="2879476"/>
          <a:ext cx="10056130" cy="33266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9485">
                  <a:extLst>
                    <a:ext uri="{9D8B030D-6E8A-4147-A177-3AD203B41FA5}">
                      <a16:colId xmlns:a16="http://schemas.microsoft.com/office/drawing/2014/main" val="3425931053"/>
                    </a:ext>
                  </a:extLst>
                </a:gridCol>
                <a:gridCol w="1078943">
                  <a:extLst>
                    <a:ext uri="{9D8B030D-6E8A-4147-A177-3AD203B41FA5}">
                      <a16:colId xmlns:a16="http://schemas.microsoft.com/office/drawing/2014/main" val="334014717"/>
                    </a:ext>
                  </a:extLst>
                </a:gridCol>
                <a:gridCol w="8057702">
                  <a:extLst>
                    <a:ext uri="{9D8B030D-6E8A-4147-A177-3AD203B41FA5}">
                      <a16:colId xmlns:a16="http://schemas.microsoft.com/office/drawing/2014/main" val="2423403975"/>
                    </a:ext>
                  </a:extLst>
                </a:gridCol>
              </a:tblGrid>
              <a:tr h="36963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Original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Smoothed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Sentence (</a:t>
                      </a:r>
                      <a:r>
                        <a:rPr lang="zh-CN" altLang="en-US" sz="1200" dirty="0"/>
                        <a:t>以窗口为</a:t>
                      </a: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的平均平滑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574247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0.8865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0.48070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央广网北京2月28日消息据中国之声新闻和报纸摘要报道，国务院总理李克强2月27日向第五届中德创新大会致贺信。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135304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0.5555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0.72993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李克强在贺信中表示，当前新一轮科技革命和产业变革席卷全球，科技创新正深刻改变着人类的生产生活方式。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60592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0.7476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0.72000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中德科技创新合作开创了大国科技合作的先例，为两国务实合作装上了大功率引擎。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337078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0.8568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0.78628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李克强指出，中国经济发展正处在新旧动能转换和结构升级的关键时期。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107234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0.7543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0.74933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我们将贯彻落实新发展理念，深入实施创新驱动发展战略，促进大众创业万众创新上水平，加快建设创新型国家。 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329398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0.6368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0.75163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希望中德双方汇集众智增进共识，深化科技创新交流合作，推动两国经济社会健康发展，为全球经济注入新动力。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466931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0.8637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0.83375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中德政府间科技合作协定签订40周年暨第五届中德创新大会27日在京举行。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171155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1.0006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0.62147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两国科技企业政府等各界300余名代表出席。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8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CDA9-B7B4-441F-B57A-B3005FB0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参数调整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183BB8-0EB5-43A2-8812-878D1A24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20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1211" y="448056"/>
            <a:ext cx="6877119" cy="640080"/>
          </a:xfrm>
        </p:spPr>
        <p:txBody>
          <a:bodyPr rtlCol="0"/>
          <a:lstStyle/>
          <a:p>
            <a:pPr rtl="0"/>
            <a:r>
              <a:rPr lang="zh-CN" altLang="en-US" dirty="0"/>
              <a:t>关于可调超参的种类</a:t>
            </a: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2B93FD7A-9577-41E8-84AA-CD7685C977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341026" cy="436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/>
              <a:t>经过发掘，本次项目中可调的超参有以下：</a:t>
            </a:r>
            <a:endParaRPr lang="en-US" altLang="zh-CN" sz="1600" dirty="0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3F34A27-D8C6-4C79-A42E-C83BB9663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63288"/>
              </p:ext>
            </p:extLst>
          </p:nvPr>
        </p:nvGraphicFramePr>
        <p:xfrm>
          <a:off x="623383" y="1806331"/>
          <a:ext cx="10852754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7028">
                  <a:extLst>
                    <a:ext uri="{9D8B030D-6E8A-4147-A177-3AD203B41FA5}">
                      <a16:colId xmlns:a16="http://schemas.microsoft.com/office/drawing/2014/main" val="2183744622"/>
                    </a:ext>
                  </a:extLst>
                </a:gridCol>
                <a:gridCol w="2432807">
                  <a:extLst>
                    <a:ext uri="{9D8B030D-6E8A-4147-A177-3AD203B41FA5}">
                      <a16:colId xmlns:a16="http://schemas.microsoft.com/office/drawing/2014/main" val="3241678635"/>
                    </a:ext>
                  </a:extLst>
                </a:gridCol>
                <a:gridCol w="1157681">
                  <a:extLst>
                    <a:ext uri="{9D8B030D-6E8A-4147-A177-3AD203B41FA5}">
                      <a16:colId xmlns:a16="http://schemas.microsoft.com/office/drawing/2014/main" val="56414761"/>
                    </a:ext>
                  </a:extLst>
                </a:gridCol>
                <a:gridCol w="6065238">
                  <a:extLst>
                    <a:ext uri="{9D8B030D-6E8A-4147-A177-3AD203B41FA5}">
                      <a16:colId xmlns:a16="http://schemas.microsoft.com/office/drawing/2014/main" val="1510273245"/>
                    </a:ext>
                  </a:extLst>
                </a:gridCol>
              </a:tblGrid>
              <a:tr h="29926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17234"/>
                  </a:ext>
                </a:extLst>
              </a:tr>
              <a:tr h="27432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预处理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Stopwords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List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停用词列表，以项目所用停用词列表来讲，这其中又包含三个</a:t>
                      </a:r>
                      <a:r>
                        <a:rPr lang="en-US" altLang="zh-CN" sz="1200" dirty="0"/>
                        <a:t>Boolean</a:t>
                      </a:r>
                      <a:r>
                        <a:rPr lang="zh-CN" altLang="en-US" sz="1200" dirty="0"/>
                        <a:t>参数：</a:t>
                      </a:r>
                      <a:r>
                        <a:rPr lang="en-US" altLang="zh-CN" sz="1200" dirty="0"/>
                        <a:t>punctuations,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bookmarks, </a:t>
                      </a:r>
                      <a:r>
                        <a:rPr lang="zh-CN" altLang="en-US" sz="1200" dirty="0"/>
                        <a:t>以及</a:t>
                      </a:r>
                      <a:r>
                        <a:rPr lang="en-US" altLang="zh-CN" sz="1200" dirty="0" err="1"/>
                        <a:t>text_stopwords</a:t>
                      </a:r>
                      <a:r>
                        <a:rPr lang="zh-CN" altLang="en-US" sz="1200" dirty="0"/>
                        <a:t>，如果为</a:t>
                      </a:r>
                      <a:r>
                        <a:rPr lang="en-US" altLang="zh-CN" sz="1200" dirty="0"/>
                        <a:t>True</a:t>
                      </a:r>
                      <a:r>
                        <a:rPr lang="zh-CN" altLang="en-US" sz="1200" dirty="0"/>
                        <a:t>，则表示在预处理中保留相应的这些符号。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91175"/>
                  </a:ext>
                </a:extLst>
              </a:tr>
              <a:tr h="2992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word2vec_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&lt;gensim.models.word2vec.Word2Vec&gt;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使用的</a:t>
                      </a:r>
                      <a:r>
                        <a:rPr lang="en-US" altLang="zh-CN" sz="1200" dirty="0"/>
                        <a:t>word2vec</a:t>
                      </a:r>
                      <a:r>
                        <a:rPr lang="zh-CN" altLang="en-US" sz="1200" dirty="0"/>
                        <a:t>模型，传入的是</a:t>
                      </a:r>
                      <a:r>
                        <a:rPr lang="en-US" altLang="zh-CN" sz="1200" dirty="0"/>
                        <a:t>gensim</a:t>
                      </a:r>
                      <a:r>
                        <a:rPr lang="zh-CN" altLang="en-US" sz="1200" dirty="0"/>
                        <a:t>中的</a:t>
                      </a:r>
                      <a:r>
                        <a:rPr lang="en-US" altLang="zh-CN" sz="1200" dirty="0"/>
                        <a:t>word2vec</a:t>
                      </a:r>
                      <a:r>
                        <a:rPr lang="zh-CN" altLang="en-US" sz="1200" dirty="0"/>
                        <a:t>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89616"/>
                  </a:ext>
                </a:extLst>
              </a:tr>
              <a:tr h="27432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SIF</a:t>
                      </a:r>
                      <a:r>
                        <a:rPr lang="zh-CN" altLang="en-US" sz="1400" dirty="0"/>
                        <a:t>句向量计算阶段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Float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r>
                        <a:rPr lang="zh-CN" altLang="en-US" sz="1200" dirty="0"/>
                        <a:t>值，根据公式，</a:t>
                      </a:r>
                      <a:r>
                        <a:rPr lang="en-US" altLang="zh-CN" sz="1200" dirty="0"/>
                        <a:t>a</a:t>
                      </a:r>
                      <a:r>
                        <a:rPr lang="zh-CN" altLang="en-US" sz="1200" dirty="0"/>
                        <a:t>∈</a:t>
                      </a:r>
                      <a:r>
                        <a:rPr lang="en-US" altLang="zh-CN" sz="1200" dirty="0"/>
                        <a:t>[0, +</a:t>
                      </a:r>
                      <a:r>
                        <a:rPr lang="zh-CN" altLang="en-US" sz="1200" dirty="0"/>
                        <a:t>∞</a:t>
                      </a:r>
                      <a:r>
                        <a:rPr lang="en-US" altLang="zh-CN" sz="1200" dirty="0"/>
                        <a:t>]</a:t>
                      </a:r>
                      <a:r>
                        <a:rPr lang="zh-CN" altLang="en-US" sz="1200" dirty="0"/>
                        <a:t>。</a:t>
                      </a:r>
                      <a:r>
                        <a:rPr lang="en-US" altLang="zh-CN" sz="1200" dirty="0"/>
                        <a:t>a</a:t>
                      </a:r>
                      <a:r>
                        <a:rPr lang="zh-CN" altLang="en-US" sz="1200" dirty="0"/>
                        <a:t>越大，则词频对于权重的影响越小。</a:t>
                      </a:r>
                      <a:r>
                        <a:rPr lang="en-US" altLang="zh-CN" sz="1200" dirty="0"/>
                        <a:t>a</a:t>
                      </a:r>
                      <a:r>
                        <a:rPr lang="zh-CN" altLang="en-US" sz="1200" dirty="0"/>
                        <a:t>→∞，所有权重→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593890"/>
                  </a:ext>
                </a:extLst>
              </a:tr>
              <a:tr h="27432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unlisted_word_freq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Float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未登录词的词频</a:t>
                      </a:r>
                      <a:r>
                        <a:rPr lang="en-US" altLang="zh-CN" sz="1200" dirty="0"/>
                        <a:t>p(w)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56156"/>
                  </a:ext>
                </a:extLst>
              </a:tr>
              <a:tr h="27432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skip_mode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Boolean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未登录词是否跳过，跳过则跳过，不跳过则它的词向量用</a:t>
                      </a:r>
                      <a:r>
                        <a:rPr lang="en-US" altLang="zh-CN" sz="1200" dirty="0"/>
                        <a:t>0</a:t>
                      </a:r>
                      <a:r>
                        <a:rPr lang="zh-CN" altLang="en-US" sz="1200" dirty="0"/>
                        <a:t>向量代替。默认不跳过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36083"/>
                  </a:ext>
                </a:extLst>
              </a:tr>
              <a:tr h="27432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相似度计算阶段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W_content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Float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相似度计算中，与正文相似度的权重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02720"/>
                  </a:ext>
                </a:extLst>
              </a:tr>
              <a:tr h="27432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W_title</a:t>
                      </a:r>
                      <a:endParaRPr lang="en-US" altLang="zh-C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Float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相似度计算中，与标题相似度的权重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03906"/>
                  </a:ext>
                </a:extLst>
              </a:tr>
              <a:tr h="27432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similarity_function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相似度函数的选择，可选的有：</a:t>
                      </a:r>
                      <a:r>
                        <a:rPr lang="en-US" altLang="zh-CN" sz="1200" dirty="0"/>
                        <a:t>l1</a:t>
                      </a:r>
                      <a:r>
                        <a:rPr lang="zh-CN" altLang="en-US" sz="1200" dirty="0"/>
                        <a:t>范数，</a:t>
                      </a:r>
                      <a:r>
                        <a:rPr lang="en-US" altLang="zh-CN" sz="1200" dirty="0"/>
                        <a:t>l2</a:t>
                      </a:r>
                      <a:r>
                        <a:rPr lang="zh-CN" altLang="en-US" sz="1200" dirty="0"/>
                        <a:t>范数，无穷范数，余弦相似度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44711"/>
                  </a:ext>
                </a:extLst>
              </a:tr>
              <a:tr h="274322">
                <a:tc rowSpan="2"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KNN</a:t>
                      </a:r>
                      <a:r>
                        <a:rPr lang="zh-CN" altLang="en-US" sz="1400" dirty="0"/>
                        <a:t>平滑</a:t>
                      </a:r>
                      <a:endParaRPr lang="en-US" altLang="zh-CN" sz="1400" dirty="0"/>
                    </a:p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阶段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knn_n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(int, int)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左边和右边各取几个作</a:t>
                      </a:r>
                      <a:r>
                        <a:rPr lang="en-US" altLang="zh-CN" sz="1200" dirty="0" err="1"/>
                        <a:t>knn</a:t>
                      </a:r>
                      <a:r>
                        <a:rPr lang="zh-CN" altLang="en-US" sz="1200" dirty="0"/>
                        <a:t>平滑，比如</a:t>
                      </a:r>
                      <a:r>
                        <a:rPr lang="en-US" altLang="zh-CN" sz="1200" dirty="0"/>
                        <a:t>(1,2)</a:t>
                      </a:r>
                      <a:r>
                        <a:rPr lang="zh-CN" altLang="en-US" sz="1200" dirty="0"/>
                        <a:t>则左边取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个，右边取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71560"/>
                  </a:ext>
                </a:extLst>
              </a:tr>
              <a:tr h="27432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knn_weights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List of floats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这些</a:t>
                      </a:r>
                      <a:r>
                        <a:rPr lang="en-US" altLang="zh-CN" sz="1200" dirty="0"/>
                        <a:t>neighborhoods</a:t>
                      </a:r>
                      <a:r>
                        <a:rPr lang="zh-CN" altLang="en-US" sz="1200" dirty="0"/>
                        <a:t>的权重分布，比如</a:t>
                      </a:r>
                      <a:r>
                        <a:rPr lang="en-US" altLang="zh-CN" sz="1200" dirty="0"/>
                        <a:t>[0.25, 0.25, 0.25, 0.25]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82004"/>
                  </a:ext>
                </a:extLst>
              </a:tr>
              <a:tr h="27432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Top_N</a:t>
                      </a:r>
                      <a:r>
                        <a:rPr lang="zh-CN" altLang="en-US" sz="1400" dirty="0"/>
                        <a:t>摘要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top_n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Int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取前</a:t>
                      </a:r>
                      <a:r>
                        <a:rPr lang="en-US" altLang="zh-CN" sz="1200" dirty="0"/>
                        <a:t>n</a:t>
                      </a:r>
                      <a:r>
                        <a:rPr lang="zh-CN" altLang="en-US" sz="1200" dirty="0"/>
                        <a:t>句最相关的句子作为摘要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45533"/>
                  </a:ext>
                </a:extLst>
              </a:tr>
              <a:tr h="27432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remain_sentence_order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Boolean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取</a:t>
                      </a:r>
                      <a:r>
                        <a:rPr lang="en-US" altLang="zh-CN" sz="1200" dirty="0" err="1"/>
                        <a:t>Top_N</a:t>
                      </a:r>
                      <a:r>
                        <a:rPr lang="zh-CN" altLang="en-US" sz="1200" dirty="0"/>
                        <a:t>后是否还原初始句子顺序，默认为</a:t>
                      </a:r>
                      <a:r>
                        <a:rPr lang="en-US" altLang="zh-CN" sz="1200" dirty="0"/>
                        <a:t>True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42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09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1211" y="448056"/>
            <a:ext cx="6877119" cy="640080"/>
          </a:xfrm>
        </p:spPr>
        <p:txBody>
          <a:bodyPr rtlCol="0"/>
          <a:lstStyle/>
          <a:p>
            <a:pPr rtl="0"/>
            <a:r>
              <a:rPr lang="zh-CN" altLang="en-US" dirty="0"/>
              <a:t>关于参数调整的方向思路</a:t>
            </a: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2B93FD7A-9577-41E8-84AA-CD7685C977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341026" cy="400884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b="1" dirty="0"/>
              <a:t>提升标题在相似度中的权重：</a:t>
            </a:r>
            <a:r>
              <a:rPr lang="zh-CN" altLang="en-US" sz="1600" dirty="0"/>
              <a:t>通过一些试验以后，发现有时候提取出的摘要不够精要，原因可能是当初没有考虑标题的影响。因为标题其实本身就是一个文章最精要的概括，所以如果一句话与标题的相似度较高，它就理所应当获得更高的权重。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b="1" dirty="0"/>
              <a:t>文章首尾权重的提升：</a:t>
            </a:r>
            <a:r>
              <a:rPr lang="zh-CN" altLang="en-US" sz="1600" dirty="0"/>
              <a:t>很多时候，对于文章较为概括性的语句，一般会集中在新闻的开头和结尾，因此考虑使用某种映射关系，来提升开头与结尾部分句子的权重。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b="1" dirty="0"/>
              <a:t>自适应摘要长度：</a:t>
            </a:r>
            <a:r>
              <a:rPr lang="zh-CN" altLang="en-US" sz="1600" dirty="0"/>
              <a:t>摘要的长度与正文的长度无关，这一般是不太科学的。正常来讲，如果正文越长，那么摘要理应更长，但是也需要有一个极限值，因此考虑使用一个函数关系映射最终摘要的长度。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7719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CDA9-B7B4-441F-B57A-B3005FB0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该技术实现的优缺点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183BB8-0EB5-43A2-8812-878D1A24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07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1211" y="448056"/>
            <a:ext cx="6877119" cy="640080"/>
          </a:xfrm>
        </p:spPr>
        <p:txBody>
          <a:bodyPr rtlCol="0"/>
          <a:lstStyle/>
          <a:p>
            <a:pPr rtl="0"/>
            <a:r>
              <a:rPr lang="zh-CN" altLang="en-US" dirty="0"/>
              <a:t>优点</a:t>
            </a: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2B93FD7A-9577-41E8-84AA-CD7685C977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341026" cy="400884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dirty="0"/>
              <a:t>模型简单，实现快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dirty="0"/>
              <a:t>计算速度快，占用资源少：</a:t>
            </a:r>
            <a:r>
              <a:rPr lang="en-US" altLang="zh-CN" sz="1600" dirty="0"/>
              <a:t>word2Vec</a:t>
            </a:r>
            <a:r>
              <a:rPr lang="zh-CN" altLang="en-US" sz="1600" dirty="0"/>
              <a:t>是预训练的，</a:t>
            </a:r>
            <a:r>
              <a:rPr lang="en-US" altLang="zh-CN" sz="1600" dirty="0"/>
              <a:t>SIF</a:t>
            </a:r>
            <a:r>
              <a:rPr lang="zh-CN" altLang="en-US" sz="1600" dirty="0"/>
              <a:t>的计算也不复杂，因此模型效率高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dirty="0"/>
              <a:t>基于句子筛选的摘要，由于对句子本身不作改变，所以一般来讲不会出现逻辑错误，句子内容错误等大问题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9158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1211" y="448056"/>
            <a:ext cx="6877119" cy="640080"/>
          </a:xfrm>
        </p:spPr>
        <p:txBody>
          <a:bodyPr rtlCol="0"/>
          <a:lstStyle/>
          <a:p>
            <a:pPr rtl="0"/>
            <a:r>
              <a:rPr lang="zh-CN" altLang="en-US" dirty="0"/>
              <a:t>缺点</a:t>
            </a: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2B93FD7A-9577-41E8-84AA-CD7685C977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559140" cy="400884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dirty="0"/>
              <a:t>模型简单，上限有限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dirty="0"/>
              <a:t>基于句子筛选的摘要，由于对句子本身不作改变，所以对于句子来讲就没有办法继续精简了，如果正文中的句子本身较长，那么摘要中的句子也会较为冗长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5348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B05A-15A7-4C9E-B8FB-2262C65F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6A4B4-3BCA-4E0C-B587-1E816FD8E8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11" y="1351633"/>
            <a:ext cx="10703892" cy="606303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地址：</a:t>
            </a:r>
            <a:r>
              <a:rPr lang="en-US" altLang="zh-CN" dirty="0">
                <a:hlinkClick r:id="rId3"/>
              </a:rPr>
              <a:t>http://39.100.3.165:10086/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9464DA-ACCF-40FB-9C59-BAEC0A6B9C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53" r="638" b="2722"/>
          <a:stretch/>
        </p:blipFill>
        <p:spPr>
          <a:xfrm>
            <a:off x="1165983" y="1810138"/>
            <a:ext cx="9860033" cy="45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8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6000" dirty="0">
                <a:solidFill>
                  <a:schemeClr val="bg1"/>
                </a:solidFill>
              </a:rPr>
              <a:t>谢谢！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10"/>
            <a:ext cx="9582736" cy="1137793"/>
          </a:xfrm>
        </p:spPr>
        <p:txBody>
          <a:bodyPr rtlCol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 descr="PowerPoint 徽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55620" y="5016729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CDA9-B7B4-441F-B57A-B3005FB0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02E6E-64E2-4D1C-9B2B-5EA48B69A8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项目背景介绍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技术实现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参数的调整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该技术实现的优缺点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041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CDA9-B7B4-441F-B57A-B3005FB0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02E6E-64E2-4D1C-9B2B-5EA48B69A8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635207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随着互联网的迅速发展，信息爆炸带来的</a:t>
            </a:r>
            <a:r>
              <a:rPr lang="en-US" altLang="zh-CN" dirty="0" err="1">
                <a:sym typeface="+mn-ea"/>
              </a:rPr>
              <a:t>信息过载问题</a:t>
            </a:r>
            <a:r>
              <a:rPr lang="zh-CN" altLang="en-US" dirty="0">
                <a:sym typeface="+mn-ea"/>
              </a:rPr>
              <a:t>给人们带来了很大困扰。在新闻领域，大量新闻内容的产生，使人们需要想办法让计算机能够自动进行文本摘要的提取，帮助人们判断新闻主旨，以节省阅读时间。这就是自动文本摘要系统的需求。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00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CDA9-B7B4-441F-B57A-B3005FB0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  <a:endParaRPr lang="en-US" altLang="zh-CN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E41C176-6A47-4DF6-B86C-3928B25868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2893" y="3382345"/>
            <a:ext cx="9445625" cy="1954806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3E1343-6BCF-493D-9D3E-CB770C522E97}"/>
              </a:ext>
            </a:extLst>
          </p:cNvPr>
          <p:cNvSpPr txBox="1"/>
          <p:nvPr/>
        </p:nvSpPr>
        <p:spPr>
          <a:xfrm>
            <a:off x="5852628" y="4866643"/>
            <a:ext cx="561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?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6729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21212" y="448056"/>
            <a:ext cx="8146928" cy="64008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技术实现：基于句子相似度的自动摘要系统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9CEB5D4-9F39-4C19-84EF-9896FC68B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252" y="1441024"/>
            <a:ext cx="7055496" cy="50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7A0EF-C6DC-408F-9548-CBAAC6C8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C0F76-8168-457C-AA22-AE91CD32FD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959067" cy="49743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b="1" dirty="0"/>
              <a:t>数据来源：</a:t>
            </a:r>
            <a:endParaRPr lang="en-US" altLang="zh-CN" sz="1600" b="1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/>
              <a:t>本项目的数据来源有</a:t>
            </a:r>
            <a:r>
              <a:rPr lang="en-US" altLang="zh-CN" sz="1600" dirty="0"/>
              <a:t>2</a:t>
            </a:r>
            <a:r>
              <a:rPr lang="zh-CN" altLang="en-US" sz="1600" dirty="0"/>
              <a:t>个：</a:t>
            </a:r>
            <a:endParaRPr lang="en-US" altLang="zh-CN" sz="1600" dirty="0"/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dirty="0">
                <a:hlinkClick r:id="rId2"/>
              </a:rPr>
              <a:t>维基中文语料</a:t>
            </a:r>
            <a:r>
              <a:rPr lang="zh-CN" altLang="en-US" sz="1600" dirty="0"/>
              <a:t>：使用开源工具</a:t>
            </a:r>
            <a:r>
              <a:rPr lang="en-US" altLang="zh-CN" sz="1600" dirty="0">
                <a:hlinkClick r:id="rId3"/>
              </a:rPr>
              <a:t>wiki_extractor</a:t>
            </a:r>
            <a:r>
              <a:rPr lang="zh-CN" altLang="en-US" sz="1600" dirty="0"/>
              <a:t>提取</a:t>
            </a:r>
            <a:endParaRPr lang="en-US" altLang="zh-CN" sz="1600" dirty="0"/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dirty="0"/>
              <a:t>汉语新闻语料：</a:t>
            </a:r>
            <a:r>
              <a:rPr lang="en-US" altLang="zh-CN" sz="1600" dirty="0"/>
              <a:t>csv</a:t>
            </a:r>
            <a:r>
              <a:rPr lang="zh-CN" altLang="en-US" sz="1600" dirty="0"/>
              <a:t>格式，直接处理</a:t>
            </a:r>
            <a:endParaRPr lang="en-US" altLang="zh-CN" sz="1600" dirty="0"/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altLang="zh-CN" sz="1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/>
              <a:t>其中维基中文语料存在部分繁体中文语料，直接使用</a:t>
            </a:r>
            <a:r>
              <a:rPr lang="en-US" altLang="zh-CN" sz="1600" dirty="0"/>
              <a:t>python</a:t>
            </a:r>
            <a:r>
              <a:rPr lang="zh-CN" altLang="en-US" sz="1600" dirty="0"/>
              <a:t>库</a:t>
            </a:r>
            <a:r>
              <a:rPr lang="en-US" altLang="zh-CN" sz="1600" dirty="0" err="1"/>
              <a:t>Hanziconv</a:t>
            </a:r>
            <a:r>
              <a:rPr lang="zh-CN" altLang="en-US" sz="1600" dirty="0"/>
              <a:t>进行繁转简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1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b="1" dirty="0"/>
              <a:t>数据预处理：</a:t>
            </a:r>
            <a:endParaRPr lang="en-US" altLang="zh-CN" sz="1600" b="1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dirty="0"/>
              <a:t>数据清洗：从原始语料中提取文本，去停用词，去脏数据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dirty="0"/>
              <a:t>分句、分词。分句基于规则，分词使用</a:t>
            </a:r>
            <a:r>
              <a:rPr lang="en-US" altLang="zh-CN" sz="1600" dirty="0"/>
              <a:t>jieba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altLang="en-US" sz="1600" dirty="0"/>
              <a:t>保存为</a:t>
            </a:r>
            <a:r>
              <a:rPr lang="en-US" altLang="zh-CN" sz="1600" dirty="0"/>
              <a:t>gensim</a:t>
            </a:r>
            <a:r>
              <a:rPr lang="zh-CN" altLang="en-US" sz="1600" dirty="0"/>
              <a:t>支持的输入格式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613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7A0EF-C6DC-408F-9548-CBAAC6C8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关于词向量（</a:t>
            </a:r>
            <a:r>
              <a:rPr lang="en-US" altLang="zh-CN" dirty="0"/>
              <a:t>word2Vec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C0F76-8168-457C-AA22-AE91CD32FD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302676" cy="49743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/>
              <a:t>词向量模型是 </a:t>
            </a:r>
            <a:r>
              <a:rPr lang="en-US" altLang="zh-CN" sz="1600" dirty="0">
                <a:hlinkClick r:id="rId2"/>
              </a:rPr>
              <a:t>Mikolov(2013)</a:t>
            </a:r>
            <a:r>
              <a:rPr lang="en-US" altLang="zh-CN" sz="1600" dirty="0"/>
              <a:t> </a:t>
            </a:r>
            <a:r>
              <a:rPr lang="zh-CN" altLang="en-US" sz="1600" dirty="0"/>
              <a:t>提出的一个词语表征模型，</a:t>
            </a:r>
            <a:r>
              <a:rPr lang="en-US" altLang="zh-CN" sz="1600" dirty="0"/>
              <a:t>Word2Vec</a:t>
            </a:r>
            <a:r>
              <a:rPr lang="zh-CN" altLang="en-US" sz="1600" dirty="0"/>
              <a:t>从提出至今，已经成为了深度学习在自然语言处理中的基础部件，大大小小、形形色色的</a:t>
            </a:r>
            <a:r>
              <a:rPr lang="en-US" altLang="zh-CN" sz="1600" dirty="0"/>
              <a:t>DL</a:t>
            </a:r>
            <a:r>
              <a:rPr lang="zh-CN" altLang="en-US" sz="1600" dirty="0"/>
              <a:t>模型在表示词、短语、句子、段落等文本要素时都需要用</a:t>
            </a:r>
            <a:r>
              <a:rPr lang="en-US" altLang="zh-CN" sz="1600" dirty="0"/>
              <a:t>word2vec</a:t>
            </a:r>
            <a:r>
              <a:rPr lang="zh-CN" altLang="en-US" sz="1600" dirty="0"/>
              <a:t>来做</a:t>
            </a:r>
            <a:r>
              <a:rPr lang="en-US" altLang="zh-CN" sz="1600" dirty="0"/>
              <a:t>word-level</a:t>
            </a:r>
            <a:r>
              <a:rPr lang="zh-CN" altLang="en-US" sz="1600" dirty="0"/>
              <a:t>的</a:t>
            </a:r>
            <a:r>
              <a:rPr lang="en-US" altLang="zh-CN" sz="1600" dirty="0"/>
              <a:t>embedding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1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400" dirty="0"/>
              <a:t>关于</a:t>
            </a:r>
            <a:r>
              <a:rPr lang="en-US" altLang="zh-CN" sz="1400" dirty="0"/>
              <a:t>Word2Vec</a:t>
            </a:r>
            <a:r>
              <a:rPr lang="zh-CN" altLang="en-US" sz="1400" dirty="0"/>
              <a:t>，</a:t>
            </a:r>
            <a:r>
              <a:rPr lang="en-US" altLang="zh-CN" sz="1400" dirty="0">
                <a:hlinkClick r:id="rId3"/>
              </a:rPr>
              <a:t>Chris</a:t>
            </a:r>
            <a:r>
              <a:rPr lang="zh-CN" altLang="en-US" sz="1400" dirty="0">
                <a:hlinkClick r:id="rId3"/>
              </a:rPr>
              <a:t>的这篇博客</a:t>
            </a:r>
            <a:r>
              <a:rPr lang="zh-CN" altLang="en-US" sz="1400" dirty="0"/>
              <a:t>解释得非常好了。简单来讲，</a:t>
            </a:r>
            <a:r>
              <a:rPr lang="en-US" altLang="zh-CN" sz="1400" dirty="0"/>
              <a:t>word2vec</a:t>
            </a:r>
            <a:r>
              <a:rPr lang="zh-CN" altLang="en-US" sz="1400" dirty="0"/>
              <a:t>是从</a:t>
            </a:r>
            <a:r>
              <a:rPr lang="en-US" altLang="zh-CN" sz="1400" dirty="0"/>
              <a:t>NNLM(Neural Network Language Model)</a:t>
            </a:r>
            <a:r>
              <a:rPr lang="zh-CN" altLang="en-US" sz="1400" dirty="0"/>
              <a:t>改进而来的一种神经网络语言模型，给定一个</a:t>
            </a:r>
            <a:r>
              <a:rPr lang="en-US" altLang="zh-CN" sz="1400" dirty="0"/>
              <a:t>3</a:t>
            </a:r>
            <a:r>
              <a:rPr lang="zh-CN" altLang="en-US" sz="1400" dirty="0"/>
              <a:t>层神经网络（</a:t>
            </a:r>
            <a:r>
              <a:rPr lang="en-US" altLang="zh-CN" sz="1400" dirty="0"/>
              <a:t>1</a:t>
            </a:r>
            <a:r>
              <a:rPr lang="zh-CN" altLang="en-US" sz="1400" dirty="0"/>
              <a:t>输入，</a:t>
            </a:r>
            <a:r>
              <a:rPr lang="en-US" altLang="zh-CN" sz="1400" dirty="0"/>
              <a:t>1</a:t>
            </a:r>
            <a:r>
              <a:rPr lang="zh-CN" altLang="en-US" sz="1400" dirty="0"/>
              <a:t>隐藏，</a:t>
            </a:r>
            <a:r>
              <a:rPr lang="en-US" altLang="zh-CN" sz="1400" dirty="0"/>
              <a:t>1</a:t>
            </a:r>
            <a:r>
              <a:rPr lang="zh-CN" altLang="en-US" sz="1400" dirty="0"/>
              <a:t>输出）这样一个任务：</a:t>
            </a:r>
            <a:r>
              <a:rPr lang="zh-CN" altLang="en-US" sz="1400" b="1" dirty="0"/>
              <a:t>输入一个词，让它预测这个词周围的</a:t>
            </a:r>
            <a:r>
              <a:rPr lang="en-US" altLang="zh-CN" sz="1400" b="1" dirty="0"/>
              <a:t>k</a:t>
            </a:r>
            <a:r>
              <a:rPr lang="zh-CN" altLang="en-US" sz="1400" b="1" dirty="0"/>
              <a:t>个词（</a:t>
            </a:r>
            <a:r>
              <a:rPr lang="en-US" altLang="zh-CN" sz="1400" b="1" dirty="0"/>
              <a:t>k</a:t>
            </a:r>
            <a:r>
              <a:rPr lang="zh-CN" altLang="en-US" sz="1400" b="1" dirty="0"/>
              <a:t>是人为设定的一个超参）</a:t>
            </a:r>
            <a:r>
              <a:rPr lang="zh-CN" altLang="en-US" sz="1400" dirty="0"/>
              <a:t>。通过这样的任务就可以让神经网络学习到词语的表征。由于输入词语的</a:t>
            </a:r>
            <a:r>
              <a:rPr lang="en-US" altLang="zh-CN" sz="1400" dirty="0"/>
              <a:t>one-hot</a:t>
            </a:r>
            <a:r>
              <a:rPr lang="zh-CN" altLang="en-US" sz="1400" dirty="0"/>
              <a:t>向量，其实是对神经网络的第一层参数做出的一个筛选，因此它其实也是一个迁移学习</a:t>
            </a:r>
            <a:r>
              <a:rPr lang="en-US" altLang="zh-CN" sz="1400" dirty="0"/>
              <a:t>/</a:t>
            </a:r>
            <a:r>
              <a:rPr lang="zh-CN" altLang="en-US" sz="1400" dirty="0"/>
              <a:t>预训练的思想。</a:t>
            </a:r>
            <a:endParaRPr lang="en-US" altLang="zh-CN" sz="1400" dirty="0"/>
          </a:p>
        </p:txBody>
      </p:sp>
      <p:pic>
        <p:nvPicPr>
          <p:cNvPr id="1030" name="Picture 6" descr="Skip-gram Neural Network Architecture">
            <a:extLst>
              <a:ext uri="{FF2B5EF4-FFF2-40B4-BE49-F238E27FC236}">
                <a16:creationId xmlns:a16="http://schemas.microsoft.com/office/drawing/2014/main" id="{BCC3BDC7-802B-4A3A-9E00-F8366187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93" y="3600520"/>
            <a:ext cx="4497679" cy="28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2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7A0EF-C6DC-408F-9548-CBAAC6C8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词向量的效果测试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C0F76-8168-457C-AA22-AE91CD32FD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302676" cy="737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400" dirty="0"/>
              <a:t>使用 model.mv.most_similar()查看词向量间的语义相似性：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1400" dirty="0"/>
          </a:p>
        </p:txBody>
      </p:sp>
      <p:pic>
        <p:nvPicPr>
          <p:cNvPr id="5" name="图片 4" descr="project1图片1">
            <a:extLst>
              <a:ext uri="{FF2B5EF4-FFF2-40B4-BE49-F238E27FC236}">
                <a16:creationId xmlns:a16="http://schemas.microsoft.com/office/drawing/2014/main" id="{5A7727B6-7A41-4F67-AD18-36FBF2C2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600"/>
          <a:stretch>
            <a:fillRect/>
          </a:stretch>
        </p:blipFill>
        <p:spPr>
          <a:xfrm>
            <a:off x="1260102" y="1972310"/>
            <a:ext cx="3997960" cy="2913380"/>
          </a:xfrm>
          <a:prstGeom prst="rect">
            <a:avLst/>
          </a:prstGeom>
        </p:spPr>
      </p:pic>
      <p:pic>
        <p:nvPicPr>
          <p:cNvPr id="6" name="图片 5" descr="project1图片3">
            <a:extLst>
              <a:ext uri="{FF2B5EF4-FFF2-40B4-BE49-F238E27FC236}">
                <a16:creationId xmlns:a16="http://schemas.microsoft.com/office/drawing/2014/main" id="{2D2DCD65-756A-4CDB-BC6D-BF1F4EF4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126"/>
          <a:stretch>
            <a:fillRect/>
          </a:stretch>
        </p:blipFill>
        <p:spPr>
          <a:xfrm>
            <a:off x="5690833" y="1972310"/>
            <a:ext cx="4154805" cy="291211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587B5AC-97E1-4234-9FDF-F16AEC2A9BE8}"/>
              </a:ext>
            </a:extLst>
          </p:cNvPr>
          <p:cNvSpPr txBox="1">
            <a:spLocks/>
          </p:cNvSpPr>
          <p:nvPr/>
        </p:nvSpPr>
        <p:spPr>
          <a:xfrm>
            <a:off x="539495" y="5212052"/>
            <a:ext cx="10302676" cy="73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589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766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2942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120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298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474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652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400" dirty="0"/>
              <a:t>发现效果还是不错的，词向量可以很好地“理解”某个词语的含义，并且给出了与输入词最相近的</a:t>
            </a:r>
            <a:r>
              <a:rPr lang="en-US" altLang="zh-CN" sz="1400" dirty="0"/>
              <a:t>10</a:t>
            </a:r>
            <a:r>
              <a:rPr lang="zh-CN" altLang="en-US" sz="1400" dirty="0"/>
              <a:t>个词语。</a:t>
            </a:r>
          </a:p>
        </p:txBody>
      </p:sp>
    </p:spTree>
    <p:extLst>
      <p:ext uri="{BB962C8B-B14F-4D97-AF65-F5344CB8AC3E}">
        <p14:creationId xmlns:p14="http://schemas.microsoft.com/office/powerpoint/2010/main" val="3956237598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0</TotalTime>
  <Words>1822</Words>
  <Application>Microsoft Office PowerPoint</Application>
  <PresentationFormat>宽屏</PresentationFormat>
  <Paragraphs>169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Microsoft YaHei UI</vt:lpstr>
      <vt:lpstr>Arial</vt:lpstr>
      <vt:lpstr>Cambria Math</vt:lpstr>
      <vt:lpstr>Segoe UI</vt:lpstr>
      <vt:lpstr>欢迎文档</vt:lpstr>
      <vt:lpstr>基于SIF的半监督新闻自动摘要系统</vt:lpstr>
      <vt:lpstr>项目Demo</vt:lpstr>
      <vt:lpstr>目录</vt:lpstr>
      <vt:lpstr>项目背景介绍</vt:lpstr>
      <vt:lpstr>技术实现</vt:lpstr>
      <vt:lpstr>技术实现：基于句子相似度的自动摘要系统</vt:lpstr>
      <vt:lpstr>关于数据</vt:lpstr>
      <vt:lpstr>关于词向量（word2Vec）</vt:lpstr>
      <vt:lpstr>词向量的效果测试</vt:lpstr>
      <vt:lpstr>词向量的可视化</vt:lpstr>
      <vt:lpstr>关于SIF(Smooth Inverse Frequency)</vt:lpstr>
      <vt:lpstr>关于相似度的计算</vt:lpstr>
      <vt:lpstr>关于KNN平滑</vt:lpstr>
      <vt:lpstr>参数调整</vt:lpstr>
      <vt:lpstr>关于可调超参的种类</vt:lpstr>
      <vt:lpstr>关于参数调整的方向思路</vt:lpstr>
      <vt:lpstr>该技术实现的优缺点</vt:lpstr>
      <vt:lpstr>优点</vt:lpstr>
      <vt:lpstr>缺点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2019-12-03T12:58:42Z</dcterms:created>
  <dcterms:modified xsi:type="dcterms:W3CDTF">2019-12-04T11:31:41Z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