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80" r:id="rId17"/>
    <p:sldId id="278" r:id="rId18"/>
    <p:sldId id="264" r:id="rId19"/>
    <p:sldId id="265" r:id="rId20"/>
    <p:sldId id="266" r:id="rId21"/>
    <p:sldId id="267" r:id="rId22"/>
    <p:sldId id="268" r:id="rId23"/>
    <p:sldId id="269" r:id="rId24"/>
  </p:sldIdLst>
  <p:sldSz cx="9144000" cy="6858000" type="screen4x3"/>
  <p:notesSz cx="6858000" cy="9947275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8B9B9-0085-4D3F-B9CE-3DC33B28CE9F}" type="datetimeFigureOut">
              <a:rPr lang="id-ID" smtClean="0"/>
              <a:pPr/>
              <a:t>29/05/2017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86902-ECA5-4B9B-B1BF-FFBB17BBE7AA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9BC-189B-4816-BCCD-4E6346B874D6}" type="datetimeFigureOut">
              <a:rPr lang="id-ID" smtClean="0"/>
              <a:pPr/>
              <a:t>29/05/2017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BCFA-927D-4428-9F04-175ECBB4D2F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9BC-189B-4816-BCCD-4E6346B874D6}" type="datetimeFigureOut">
              <a:rPr lang="id-ID" smtClean="0"/>
              <a:pPr/>
              <a:t>29/05/2017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BCFA-927D-4428-9F04-175ECBB4D2F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9BC-189B-4816-BCCD-4E6346B874D6}" type="datetimeFigureOut">
              <a:rPr lang="id-ID" smtClean="0"/>
              <a:pPr/>
              <a:t>29/05/2017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BCFA-927D-4428-9F04-175ECBB4D2F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9BC-189B-4816-BCCD-4E6346B874D6}" type="datetimeFigureOut">
              <a:rPr lang="id-ID" smtClean="0"/>
              <a:pPr/>
              <a:t>29/05/2017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BCFA-927D-4428-9F04-175ECBB4D2F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9BC-189B-4816-BCCD-4E6346B874D6}" type="datetimeFigureOut">
              <a:rPr lang="id-ID" smtClean="0"/>
              <a:pPr/>
              <a:t>29/05/2017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BCFA-927D-4428-9F04-175ECBB4D2F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9BC-189B-4816-BCCD-4E6346B874D6}" type="datetimeFigureOut">
              <a:rPr lang="id-ID" smtClean="0"/>
              <a:pPr/>
              <a:t>29/05/2017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BCFA-927D-4428-9F04-175ECBB4D2F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9BC-189B-4816-BCCD-4E6346B874D6}" type="datetimeFigureOut">
              <a:rPr lang="id-ID" smtClean="0"/>
              <a:pPr/>
              <a:t>29/05/2017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BCFA-927D-4428-9F04-175ECBB4D2F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9BC-189B-4816-BCCD-4E6346B874D6}" type="datetimeFigureOut">
              <a:rPr lang="id-ID" smtClean="0"/>
              <a:pPr/>
              <a:t>29/05/2017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BCFA-927D-4428-9F04-175ECBB4D2F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9BC-189B-4816-BCCD-4E6346B874D6}" type="datetimeFigureOut">
              <a:rPr lang="id-ID" smtClean="0"/>
              <a:pPr/>
              <a:t>29/05/2017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BCFA-927D-4428-9F04-175ECBB4D2F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9BC-189B-4816-BCCD-4E6346B874D6}" type="datetimeFigureOut">
              <a:rPr lang="id-ID" smtClean="0"/>
              <a:pPr/>
              <a:t>29/05/2017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BCFA-927D-4428-9F04-175ECBB4D2F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9BC-189B-4816-BCCD-4E6346B874D6}" type="datetimeFigureOut">
              <a:rPr lang="id-ID" smtClean="0"/>
              <a:pPr/>
              <a:t>29/05/2017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BCFA-927D-4428-9F04-175ECBB4D2F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0D9BC-189B-4816-BCCD-4E6346B874D6}" type="datetimeFigureOut">
              <a:rPr lang="id-ID" smtClean="0"/>
              <a:pPr/>
              <a:t>29/05/2017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2BCFA-927D-4428-9F04-175ECBB4D2F4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ANALISIS KUALITAS UDARA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err="1"/>
              <a:t>Angka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Katagori</a:t>
            </a:r>
            <a:r>
              <a:rPr lang="en-US" b="1" dirty="0"/>
              <a:t> </a:t>
            </a:r>
            <a:r>
              <a:rPr lang="id-ID" b="1" dirty="0" smtClean="0"/>
              <a:t/>
            </a:r>
            <a:br>
              <a:rPr lang="id-ID" b="1" dirty="0" smtClean="0"/>
            </a:br>
            <a:r>
              <a:rPr lang="en-US" b="1" dirty="0" err="1" smtClean="0"/>
              <a:t>Indeks</a:t>
            </a:r>
            <a:r>
              <a:rPr lang="en-US" b="1" dirty="0" smtClean="0"/>
              <a:t> </a:t>
            </a:r>
            <a:r>
              <a:rPr lang="en-US" b="1" dirty="0" err="1"/>
              <a:t>Pencemar</a:t>
            </a:r>
            <a:r>
              <a:rPr lang="en-US" b="1" dirty="0"/>
              <a:t> </a:t>
            </a:r>
            <a:r>
              <a:rPr lang="en-US" b="1" dirty="0" err="1"/>
              <a:t>Udara</a:t>
            </a:r>
            <a:endParaRPr lang="id-ID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54977"/>
            <a:ext cx="8021018" cy="510302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err="1"/>
              <a:t>Pengaruh</a:t>
            </a:r>
            <a:r>
              <a:rPr lang="en-US" b="1" dirty="0"/>
              <a:t> ISPU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id-ID" b="1" dirty="0" smtClean="0"/>
              <a:t/>
            </a:r>
            <a:br>
              <a:rPr lang="id-ID" b="1" dirty="0" smtClean="0"/>
            </a:br>
            <a:r>
              <a:rPr lang="en-US" b="1" dirty="0" err="1" smtClean="0"/>
              <a:t>Setiap</a:t>
            </a:r>
            <a:r>
              <a:rPr lang="en-US" b="1" dirty="0" smtClean="0"/>
              <a:t> </a:t>
            </a:r>
            <a:r>
              <a:rPr lang="en-US" b="1" dirty="0"/>
              <a:t>Parameter </a:t>
            </a:r>
            <a:r>
              <a:rPr lang="en-US" b="1" dirty="0" err="1"/>
              <a:t>Pencemar</a:t>
            </a:r>
            <a:endParaRPr lang="id-ID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8072494" cy="421484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24972" y="116781"/>
            <a:ext cx="9232767" cy="66774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Batas ISPU (</a:t>
            </a:r>
            <a:r>
              <a:rPr lang="en-US" b="1" dirty="0" err="1"/>
              <a:t>Satuan</a:t>
            </a:r>
            <a:r>
              <a:rPr lang="en-US" b="1" dirty="0"/>
              <a:t> SI)</a:t>
            </a:r>
            <a:endParaRPr lang="id-ID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8358246" cy="450059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3600" b="1" dirty="0" err="1"/>
              <a:t>Metode</a:t>
            </a:r>
            <a:r>
              <a:rPr lang="en-US" sz="3600" b="1" dirty="0"/>
              <a:t> </a:t>
            </a:r>
            <a:r>
              <a:rPr lang="en-US" sz="3600" b="1" dirty="0" err="1" smtClean="0"/>
              <a:t>Perhitungan</a:t>
            </a:r>
            <a:r>
              <a:rPr lang="id-ID" sz="3600" b="1" dirty="0" smtClean="0"/>
              <a:t/>
            </a:r>
            <a:br>
              <a:rPr lang="id-ID" sz="3600" b="1" dirty="0" smtClean="0"/>
            </a:br>
            <a:r>
              <a:rPr lang="en-US" sz="3600" b="1" dirty="0" err="1" smtClean="0"/>
              <a:t>Indeks</a:t>
            </a:r>
            <a:r>
              <a:rPr lang="en-US" sz="3600" b="1" dirty="0" smtClean="0"/>
              <a:t> </a:t>
            </a:r>
            <a:r>
              <a:rPr lang="en-US" sz="3600" b="1" dirty="0" err="1"/>
              <a:t>Standar</a:t>
            </a:r>
            <a:r>
              <a:rPr lang="en-US" sz="3600" b="1" dirty="0"/>
              <a:t> </a:t>
            </a:r>
            <a:r>
              <a:rPr lang="en-US" sz="3600" b="1" dirty="0" err="1"/>
              <a:t>Pencemar</a:t>
            </a:r>
            <a:r>
              <a:rPr lang="en-US" sz="3600" b="1" dirty="0"/>
              <a:t> </a:t>
            </a:r>
            <a:r>
              <a:rPr lang="en-US" sz="3600" b="1" dirty="0" err="1"/>
              <a:t>Udara</a:t>
            </a:r>
            <a:r>
              <a:rPr lang="en-US" sz="3600" b="1" dirty="0"/>
              <a:t> (ISPU)</a:t>
            </a:r>
            <a:endParaRPr lang="id-ID" sz="36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7331" y="2031799"/>
            <a:ext cx="8279304" cy="378621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id-ID" b="1" dirty="0" smtClean="0"/>
              <a:t/>
            </a:r>
            <a:br>
              <a:rPr lang="id-ID" b="1" dirty="0" smtClean="0"/>
            </a:br>
            <a:r>
              <a:rPr lang="en-US" b="1" dirty="0" err="1" smtClean="0"/>
              <a:t>Contoh</a:t>
            </a:r>
            <a:r>
              <a:rPr lang="en-US" b="1" dirty="0" smtClean="0"/>
              <a:t> </a:t>
            </a:r>
            <a:r>
              <a:rPr lang="en-US" b="1" dirty="0" err="1"/>
              <a:t>perhitungan</a:t>
            </a:r>
            <a:r>
              <a:rPr lang="en-US" b="1" dirty="0"/>
              <a:t>:</a:t>
            </a:r>
            <a:r>
              <a:rPr lang="id-ID" dirty="0"/>
              <a:t/>
            </a:r>
            <a:br>
              <a:rPr lang="id-ID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konsentrasi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 </a:t>
            </a:r>
            <a:r>
              <a:rPr lang="en-US" dirty="0" err="1"/>
              <a:t>ambien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parameter SO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322 </a:t>
            </a:r>
            <a:r>
              <a:rPr lang="en-US" dirty="0">
                <a:sym typeface="Symbol"/>
              </a:rPr>
              <a:t></a:t>
            </a:r>
            <a:r>
              <a:rPr lang="en-US" dirty="0"/>
              <a:t>g/m</a:t>
            </a:r>
            <a:r>
              <a:rPr lang="en-US" baseline="30000" dirty="0"/>
              <a:t>3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konsentrasi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Pencemar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lang="id-ID" dirty="0"/>
          </a:p>
          <a:p>
            <a:endParaRPr lang="id-ID" dirty="0"/>
          </a:p>
          <a:p>
            <a:pPr>
              <a:buNone/>
            </a:pPr>
            <a:r>
              <a:rPr lang="en-US" b="1" dirty="0"/>
              <a:t>Dari </a:t>
            </a:r>
            <a:r>
              <a:rPr lang="en-US" b="1" dirty="0" err="1"/>
              <a:t>tabel</a:t>
            </a:r>
            <a:r>
              <a:rPr lang="en-US" b="1" dirty="0"/>
              <a:t> </a:t>
            </a:r>
            <a:r>
              <a:rPr lang="en-US" b="1" dirty="0" err="1"/>
              <a:t>batas</a:t>
            </a:r>
            <a:r>
              <a:rPr lang="en-US" b="1" dirty="0"/>
              <a:t> ISPU </a:t>
            </a:r>
            <a:r>
              <a:rPr lang="en-US" b="1" dirty="0" err="1"/>
              <a:t>diperoleh</a:t>
            </a:r>
            <a:r>
              <a:rPr lang="en-US" b="1" dirty="0"/>
              <a:t> data :</a:t>
            </a:r>
            <a:endParaRPr lang="id-ID" dirty="0"/>
          </a:p>
          <a:p>
            <a:r>
              <a:rPr lang="en-US" sz="3100" dirty="0"/>
              <a:t>Xx </a:t>
            </a:r>
            <a:r>
              <a:rPr lang="id-ID" sz="3100" dirty="0" smtClean="0"/>
              <a:t>	</a:t>
            </a:r>
            <a:r>
              <a:rPr lang="en-US" sz="3100" dirty="0" smtClean="0"/>
              <a:t>= </a:t>
            </a:r>
            <a:r>
              <a:rPr lang="en-US" sz="3100" dirty="0"/>
              <a:t>Kadar </a:t>
            </a:r>
            <a:r>
              <a:rPr lang="en-US" sz="3100" dirty="0" err="1"/>
              <a:t>Ambien</a:t>
            </a:r>
            <a:r>
              <a:rPr lang="en-US" sz="3100" dirty="0"/>
              <a:t> </a:t>
            </a:r>
            <a:r>
              <a:rPr lang="en-US" sz="3100" dirty="0" err="1"/>
              <a:t>nyata</a:t>
            </a:r>
            <a:r>
              <a:rPr lang="en-US" sz="3100" dirty="0"/>
              <a:t> </a:t>
            </a:r>
            <a:r>
              <a:rPr lang="en-US" sz="3100" dirty="0" err="1"/>
              <a:t>hasil</a:t>
            </a:r>
            <a:r>
              <a:rPr lang="en-US" sz="3100" dirty="0"/>
              <a:t> </a:t>
            </a:r>
            <a:r>
              <a:rPr lang="en-US" sz="3100" dirty="0" err="1" smtClean="0"/>
              <a:t>pengukuran</a:t>
            </a:r>
            <a:r>
              <a:rPr lang="id-ID" sz="3100" dirty="0" smtClean="0"/>
              <a:t> </a:t>
            </a:r>
            <a:r>
              <a:rPr lang="en-US" sz="3100" dirty="0" smtClean="0"/>
              <a:t>= </a:t>
            </a:r>
            <a:r>
              <a:rPr lang="en-US" sz="3100" dirty="0"/>
              <a:t>322 </a:t>
            </a:r>
            <a:r>
              <a:rPr lang="en-US" sz="3100" dirty="0" err="1"/>
              <a:t>ng</a:t>
            </a:r>
            <a:r>
              <a:rPr lang="en-US" sz="3100" dirty="0"/>
              <a:t>/m</a:t>
            </a:r>
            <a:r>
              <a:rPr lang="en-US" sz="3100" baseline="30000" dirty="0"/>
              <a:t>3</a:t>
            </a:r>
            <a:r>
              <a:rPr lang="en-US" sz="3100" dirty="0"/>
              <a:t>, </a:t>
            </a:r>
            <a:endParaRPr lang="id-ID" sz="3100" dirty="0"/>
          </a:p>
          <a:p>
            <a:r>
              <a:rPr lang="en-US" sz="3100" cap="small" dirty="0" err="1"/>
              <a:t>ia</a:t>
            </a:r>
            <a:r>
              <a:rPr lang="en-US" sz="3100" cap="small" dirty="0"/>
              <a:t>  	</a:t>
            </a:r>
            <a:r>
              <a:rPr lang="en-US" sz="3100" dirty="0"/>
              <a:t>=  ISPU </a:t>
            </a:r>
            <a:r>
              <a:rPr lang="en-US" sz="3100" dirty="0" err="1"/>
              <a:t>batas</a:t>
            </a:r>
            <a:r>
              <a:rPr lang="en-US" sz="3100" dirty="0"/>
              <a:t> </a:t>
            </a:r>
            <a:r>
              <a:rPr lang="en-US" sz="3100" dirty="0" err="1"/>
              <a:t>atas</a:t>
            </a:r>
            <a:r>
              <a:rPr lang="en-US" sz="3100" dirty="0"/>
              <a:t>    			</a:t>
            </a:r>
            <a:r>
              <a:rPr lang="en-US" sz="3100" dirty="0" smtClean="0"/>
              <a:t>= </a:t>
            </a:r>
            <a:r>
              <a:rPr lang="en-US" sz="3100" dirty="0"/>
              <a:t>100 (baris3) </a:t>
            </a:r>
            <a:endParaRPr lang="id-ID" sz="3100" dirty="0"/>
          </a:p>
          <a:p>
            <a:r>
              <a:rPr lang="en-US" sz="3100" cap="small" dirty="0" err="1"/>
              <a:t>ib</a:t>
            </a:r>
            <a:r>
              <a:rPr lang="en-US" sz="3100" cap="small" dirty="0"/>
              <a:t>  	</a:t>
            </a:r>
            <a:r>
              <a:rPr lang="en-US" sz="3100" dirty="0"/>
              <a:t>=  ISPU </a:t>
            </a:r>
            <a:r>
              <a:rPr lang="en-US" sz="3100" dirty="0" err="1"/>
              <a:t>batas</a:t>
            </a:r>
            <a:r>
              <a:rPr lang="en-US" sz="3100" dirty="0"/>
              <a:t> </a:t>
            </a:r>
            <a:r>
              <a:rPr lang="en-US" sz="3100" dirty="0" err="1"/>
              <a:t>bawah</a:t>
            </a:r>
            <a:r>
              <a:rPr lang="en-US" sz="3100" dirty="0"/>
              <a:t>  			= 50 (baris2) </a:t>
            </a:r>
            <a:endParaRPr lang="id-ID" sz="3100" dirty="0"/>
          </a:p>
          <a:p>
            <a:r>
              <a:rPr lang="en-US" sz="3100" cap="small" dirty="0" err="1"/>
              <a:t>xa</a:t>
            </a:r>
            <a:r>
              <a:rPr lang="en-US" sz="3100" cap="small" dirty="0"/>
              <a:t> 	</a:t>
            </a:r>
            <a:r>
              <a:rPr lang="en-US" sz="3100" dirty="0"/>
              <a:t>= </a:t>
            </a:r>
            <a:r>
              <a:rPr lang="en-US" sz="3100" dirty="0" err="1"/>
              <a:t>Ambien</a:t>
            </a:r>
            <a:r>
              <a:rPr lang="en-US" sz="3100" dirty="0"/>
              <a:t> </a:t>
            </a:r>
            <a:r>
              <a:rPr lang="en-US" sz="3100" dirty="0" err="1"/>
              <a:t>batas</a:t>
            </a:r>
            <a:r>
              <a:rPr lang="en-US" sz="3100" dirty="0"/>
              <a:t> </a:t>
            </a:r>
            <a:r>
              <a:rPr lang="en-US" sz="3100" dirty="0" err="1"/>
              <a:t>atas</a:t>
            </a:r>
            <a:r>
              <a:rPr lang="en-US" sz="3100" dirty="0"/>
              <a:t>  			</a:t>
            </a:r>
            <a:r>
              <a:rPr lang="en-US" sz="3100" dirty="0" smtClean="0"/>
              <a:t>= </a:t>
            </a:r>
            <a:r>
              <a:rPr lang="en-US" sz="3100" dirty="0"/>
              <a:t>365 (baris3) </a:t>
            </a:r>
            <a:endParaRPr lang="id-ID" sz="3100" dirty="0"/>
          </a:p>
          <a:p>
            <a:r>
              <a:rPr lang="en-US" sz="3100" cap="small" dirty="0" err="1"/>
              <a:t>xb</a:t>
            </a:r>
            <a:r>
              <a:rPr lang="en-US" sz="3100" cap="small" dirty="0"/>
              <a:t> 	</a:t>
            </a:r>
            <a:r>
              <a:rPr lang="en-US" sz="3100" dirty="0"/>
              <a:t>= </a:t>
            </a:r>
            <a:r>
              <a:rPr lang="en-US" sz="3100" dirty="0" err="1"/>
              <a:t>Ambien</a:t>
            </a:r>
            <a:r>
              <a:rPr lang="en-US" sz="3100" dirty="0"/>
              <a:t> </a:t>
            </a:r>
            <a:r>
              <a:rPr lang="en-US" sz="3100" dirty="0" err="1"/>
              <a:t>batas</a:t>
            </a:r>
            <a:r>
              <a:rPr lang="en-US" sz="3100" dirty="0"/>
              <a:t> </a:t>
            </a:r>
            <a:r>
              <a:rPr lang="en-US" sz="3100" dirty="0" err="1"/>
              <a:t>bawah</a:t>
            </a:r>
            <a:r>
              <a:rPr lang="en-US" sz="3100" dirty="0"/>
              <a:t> 		</a:t>
            </a:r>
            <a:r>
              <a:rPr lang="en-US" sz="3100" dirty="0" smtClean="0"/>
              <a:t>= </a:t>
            </a:r>
            <a:r>
              <a:rPr lang="en-US" sz="3100" dirty="0"/>
              <a:t>80 (baris2)</a:t>
            </a:r>
            <a:endParaRPr lang="id-ID" sz="3100" dirty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XB = 80 mikrogr/m3 -</a:t>
            </a:r>
            <a:r>
              <a:rPr lang="id-ID" dirty="0" smtClean="0">
                <a:sym typeface="Wingdings" pitchFamily="2" charset="2"/>
              </a:rPr>
              <a:t> ISPU B = 50</a:t>
            </a:r>
            <a:endParaRPr lang="id-ID" dirty="0" smtClean="0"/>
          </a:p>
          <a:p>
            <a:r>
              <a:rPr lang="id-ID" dirty="0" smtClean="0"/>
              <a:t>Xx = 322 mikrogr/m3 </a:t>
            </a:r>
            <a:r>
              <a:rPr lang="id-ID" dirty="0" smtClean="0">
                <a:sym typeface="Wingdings" pitchFamily="2" charset="2"/>
              </a:rPr>
              <a:t> ISPU ....????</a:t>
            </a:r>
            <a:endParaRPr lang="id-ID" dirty="0" smtClean="0"/>
          </a:p>
          <a:p>
            <a:r>
              <a:rPr lang="id-ID" dirty="0" smtClean="0"/>
              <a:t>XA = 365 mikrogr/m3 </a:t>
            </a:r>
            <a:r>
              <a:rPr lang="id-ID" dirty="0" smtClean="0">
                <a:sym typeface="Wingdings" pitchFamily="2" charset="2"/>
              </a:rPr>
              <a:t> ISPU A = 10 0</a:t>
            </a:r>
          </a:p>
          <a:p>
            <a:r>
              <a:rPr lang="id-ID" dirty="0" smtClean="0">
                <a:sym typeface="Wingdings" pitchFamily="2" charset="2"/>
              </a:rPr>
              <a:t>ISPU = </a:t>
            </a:r>
            <a:r>
              <a:rPr lang="id-ID" u="sng" dirty="0" smtClean="0">
                <a:sym typeface="Wingdings" pitchFamily="2" charset="2"/>
              </a:rPr>
              <a:t>(100 – 50)   </a:t>
            </a:r>
            <a:r>
              <a:rPr lang="id-ID" dirty="0" smtClean="0">
                <a:sym typeface="Wingdings" pitchFamily="2" charset="2"/>
              </a:rPr>
              <a:t> X  (322 – 80)   +   50</a:t>
            </a:r>
          </a:p>
          <a:p>
            <a:pPr>
              <a:buNone/>
            </a:pPr>
            <a:r>
              <a:rPr lang="id-ID" dirty="0" smtClean="0">
                <a:sym typeface="Wingdings" pitchFamily="2" charset="2"/>
              </a:rPr>
              <a:t>                 (365 – 80)</a:t>
            </a:r>
          </a:p>
          <a:p>
            <a:pPr>
              <a:buNone/>
            </a:pPr>
            <a:r>
              <a:rPr lang="id-ID" dirty="0" smtClean="0">
                <a:sym typeface="Wingdings" pitchFamily="2" charset="2"/>
              </a:rPr>
              <a:t>             = {( (50)/ (285)) X (242)}  + 50</a:t>
            </a:r>
          </a:p>
          <a:p>
            <a:pPr>
              <a:buNone/>
            </a:pPr>
            <a:r>
              <a:rPr lang="id-ID" dirty="0" smtClean="0">
                <a:sym typeface="Wingdings" pitchFamily="2" charset="2"/>
              </a:rPr>
              <a:t>             = 92,45 (Sedang, menimbulkan luka pada beberapa spesies tumbuhan)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496"/>
            <a:ext cx="8229600" cy="3268667"/>
          </a:xfrm>
        </p:spPr>
        <p:txBody>
          <a:bodyPr>
            <a:normAutofit/>
          </a:bodyPr>
          <a:lstStyle/>
          <a:p>
            <a:endParaRPr lang="id-ID" dirty="0" smtClean="0"/>
          </a:p>
          <a:p>
            <a:endParaRPr lang="id-ID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1472" y="571480"/>
            <a:ext cx="8229600" cy="35719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= </a:t>
            </a:r>
            <a:r>
              <a:rPr kumimoji="0" lang="id-ID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atas – I bawah </a:t>
            </a: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 Xx – Xbawah)  +  I bawah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X atas – X bawah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= </a:t>
            </a:r>
            <a:r>
              <a:rPr kumimoji="0" lang="id-ID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 – 50 </a:t>
            </a: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(322 – 80)  +  50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365 – 80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= </a:t>
            </a:r>
            <a:r>
              <a:rPr kumimoji="0" lang="id-ID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50 </a:t>
            </a: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(242)  +  50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</a:t>
            </a:r>
            <a:r>
              <a:rPr lang="id-ID" sz="3200" dirty="0" smtClean="0"/>
              <a:t>285</a:t>
            </a:r>
            <a:endParaRPr kumimoji="0" lang="id-ID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= </a:t>
            </a:r>
            <a:r>
              <a:rPr lang="id-ID" sz="3200" dirty="0" smtClean="0"/>
              <a:t>92,45</a:t>
            </a:r>
            <a:endParaRPr kumimoji="0" lang="id-ID" sz="3200" b="0" i="0" u="none" strike="noStrike" kern="120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Kategori sedang (luka pada beberapa spesies tumbuhan)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d-ID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d-ID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dirty="0" smtClean="0"/>
              <a:t>Latihan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lvl="0"/>
            <a:endParaRPr lang="id-ID" dirty="0" smtClean="0"/>
          </a:p>
          <a:p>
            <a:pPr lvl="0"/>
            <a:r>
              <a:rPr lang="id-ID" dirty="0" smtClean="0"/>
              <a:t>Jelaskan </a:t>
            </a:r>
            <a:r>
              <a:rPr lang="id-ID" dirty="0"/>
              <a:t>metode prediksi pencemaran udara yang dapat Anda gunakan untuk mengetahui kualitas udara? Jika diketahui pengukuran beberapa parameter udara sbb: PM10 = 100 </a:t>
            </a:r>
            <a:r>
              <a:rPr lang="en-US" dirty="0">
                <a:sym typeface="Symbol"/>
              </a:rPr>
              <a:t></a:t>
            </a:r>
            <a:r>
              <a:rPr lang="id-ID" dirty="0"/>
              <a:t>g/m</a:t>
            </a:r>
            <a:r>
              <a:rPr lang="id-ID" baseline="30000" dirty="0"/>
              <a:t>3 </a:t>
            </a:r>
            <a:r>
              <a:rPr lang="id-ID" dirty="0"/>
              <a:t>,  SO2 = 82 </a:t>
            </a:r>
            <a:r>
              <a:rPr lang="en-US" dirty="0">
                <a:sym typeface="Symbol"/>
              </a:rPr>
              <a:t></a:t>
            </a:r>
            <a:r>
              <a:rPr lang="id-ID" dirty="0"/>
              <a:t>g/m</a:t>
            </a:r>
            <a:r>
              <a:rPr lang="id-ID" baseline="30000" dirty="0"/>
              <a:t>3  </a:t>
            </a:r>
            <a:r>
              <a:rPr lang="id-ID" dirty="0"/>
              <a:t>,  CO = 7 </a:t>
            </a:r>
            <a:r>
              <a:rPr lang="en-US" dirty="0">
                <a:sym typeface="Symbol"/>
              </a:rPr>
              <a:t></a:t>
            </a:r>
            <a:r>
              <a:rPr lang="id-ID" dirty="0"/>
              <a:t>g/m</a:t>
            </a:r>
            <a:r>
              <a:rPr lang="id-ID" baseline="30000" dirty="0"/>
              <a:t>3 </a:t>
            </a:r>
            <a:r>
              <a:rPr lang="id-ID" dirty="0"/>
              <a:t>,  O3 = 150 </a:t>
            </a:r>
            <a:r>
              <a:rPr lang="en-US" dirty="0">
                <a:sym typeface="Symbol"/>
              </a:rPr>
              <a:t></a:t>
            </a:r>
            <a:r>
              <a:rPr lang="id-ID" dirty="0"/>
              <a:t>g/m</a:t>
            </a:r>
            <a:r>
              <a:rPr lang="id-ID" baseline="30000" dirty="0"/>
              <a:t>3 </a:t>
            </a:r>
            <a:r>
              <a:rPr lang="id-ID" dirty="0"/>
              <a:t>.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dirty="0" smtClean="0"/>
              <a:t>PM10 = 100 </a:t>
            </a:r>
            <a:r>
              <a:rPr lang="en-US" dirty="0" smtClean="0">
                <a:sym typeface="Symbol"/>
              </a:rPr>
              <a:t></a:t>
            </a:r>
            <a:r>
              <a:rPr lang="id-ID" dirty="0" smtClean="0"/>
              <a:t>g/m</a:t>
            </a:r>
            <a:r>
              <a:rPr lang="id-ID" baseline="30000" dirty="0" smtClean="0"/>
              <a:t>3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ISPU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PM 10  </a:t>
                      </a:r>
                      <a:r>
                        <a:rPr lang="en-US" dirty="0" smtClean="0">
                          <a:sym typeface="Symbol"/>
                        </a:rPr>
                        <a:t></a:t>
                      </a:r>
                      <a:r>
                        <a:rPr lang="id-ID" dirty="0" smtClean="0"/>
                        <a:t>g/m</a:t>
                      </a:r>
                      <a:r>
                        <a:rPr lang="id-ID" baseline="30000" dirty="0" smtClean="0"/>
                        <a:t>3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50 (I bawah)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50 (X bawah)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100 (Xx)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100 (I atas)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150 (X atas)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429000"/>
            <a:ext cx="8229600" cy="2697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= </a:t>
            </a:r>
            <a:r>
              <a:rPr kumimoji="0" lang="id-ID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atas – I bawah </a:t>
            </a: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 Xx – Xbawah)  +  I bawah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X atas – X bawah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= </a:t>
            </a:r>
            <a:r>
              <a:rPr kumimoji="0" lang="id-ID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 – 50 </a:t>
            </a: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(100 – 50)  +  50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150 – 50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= </a:t>
            </a:r>
            <a:r>
              <a:rPr kumimoji="0" lang="id-ID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50 </a:t>
            </a: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(50)  +  50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100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= 75</a:t>
            </a:r>
            <a:endParaRPr kumimoji="0" lang="id-ID" sz="3200" b="0" i="0" u="none" strike="noStrike" kern="120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Kategori sedang (terjadi penurunan pada jarak pandang)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d-ID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d-ID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dirty="0" smtClean="0"/>
              <a:t>Kualitas Udara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err="1"/>
              <a:t>Pencerminan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konsentrasi</a:t>
            </a:r>
            <a:r>
              <a:rPr lang="en-US" dirty="0"/>
              <a:t> parameter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udara</a:t>
            </a:r>
            <a:endParaRPr lang="id-ID" b="1" dirty="0"/>
          </a:p>
          <a:p>
            <a:pPr lvl="0"/>
            <a:r>
              <a:rPr lang="id-ID" dirty="0" smtClean="0"/>
              <a:t>K</a:t>
            </a:r>
            <a:r>
              <a:rPr lang="en-US" dirty="0" err="1" smtClean="0"/>
              <a:t>onsentrasi</a:t>
            </a:r>
            <a:r>
              <a:rPr lang="en-US" dirty="0" smtClean="0"/>
              <a:t> </a:t>
            </a:r>
            <a:r>
              <a:rPr lang="en-US" dirty="0"/>
              <a:t>parameter </a:t>
            </a:r>
            <a:r>
              <a:rPr lang="en-US" dirty="0" err="1" smtClean="0"/>
              <a:t>udara</a:t>
            </a:r>
            <a:r>
              <a:rPr lang="id-ID" dirty="0" smtClean="0"/>
              <a:t> tinggi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</a:t>
            </a:r>
            <a:endParaRPr lang="id-ID" dirty="0"/>
          </a:p>
          <a:p>
            <a:pPr>
              <a:buNone/>
            </a:pPr>
            <a:r>
              <a:rPr lang="id-ID" b="1" i="1" dirty="0" smtClean="0"/>
              <a:t>	</a:t>
            </a:r>
            <a:r>
              <a:rPr lang="en-US" b="1" i="1" dirty="0" err="1" smtClean="0"/>
              <a:t>kualitas</a:t>
            </a:r>
            <a:r>
              <a:rPr lang="en-US" b="1" i="1" dirty="0" smtClean="0"/>
              <a:t> </a:t>
            </a:r>
            <a:r>
              <a:rPr lang="en-US" b="1" i="1" dirty="0" err="1"/>
              <a:t>udara</a:t>
            </a:r>
            <a:r>
              <a:rPr lang="en-US" b="1" i="1" dirty="0"/>
              <a:t> </a:t>
            </a:r>
            <a:r>
              <a:rPr lang="en-US" b="1" i="1" dirty="0" err="1"/>
              <a:t>semakin</a:t>
            </a:r>
            <a:r>
              <a:rPr lang="en-US" b="1" i="1" dirty="0"/>
              <a:t> </a:t>
            </a:r>
            <a:r>
              <a:rPr lang="en-US" b="1" i="1" dirty="0" err="1"/>
              <a:t>Jelek</a:t>
            </a:r>
            <a:endParaRPr lang="id-ID" dirty="0"/>
          </a:p>
          <a:p>
            <a:pPr lvl="0"/>
            <a:r>
              <a:rPr lang="id-ID" dirty="0" smtClean="0"/>
              <a:t>K</a:t>
            </a:r>
            <a:r>
              <a:rPr lang="en-US" dirty="0" err="1" smtClean="0"/>
              <a:t>onsentrasi</a:t>
            </a:r>
            <a:r>
              <a:rPr lang="en-US" dirty="0" smtClean="0"/>
              <a:t> </a:t>
            </a:r>
            <a:r>
              <a:rPr lang="en-US" dirty="0"/>
              <a:t>parameter </a:t>
            </a:r>
            <a:r>
              <a:rPr lang="en-US" dirty="0" err="1" smtClean="0"/>
              <a:t>udara</a:t>
            </a:r>
            <a:r>
              <a:rPr lang="id-ID" dirty="0" smtClean="0"/>
              <a:t> rendah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</a:t>
            </a:r>
            <a:r>
              <a:rPr lang="en-US" b="1" i="1" dirty="0" err="1" smtClean="0"/>
              <a:t>kualitas</a:t>
            </a:r>
            <a:r>
              <a:rPr lang="en-US" b="1" i="1" dirty="0" smtClean="0"/>
              <a:t> </a:t>
            </a:r>
            <a:r>
              <a:rPr lang="en-US" b="1" i="1" dirty="0" err="1"/>
              <a:t>udara</a:t>
            </a:r>
            <a:r>
              <a:rPr lang="en-US" b="1" i="1" dirty="0"/>
              <a:t> </a:t>
            </a:r>
            <a:r>
              <a:rPr lang="en-US" b="1" i="1" dirty="0" err="1"/>
              <a:t>semakin</a:t>
            </a:r>
            <a:r>
              <a:rPr lang="en-US" b="1" i="1" dirty="0"/>
              <a:t> </a:t>
            </a:r>
            <a:r>
              <a:rPr lang="en-US" b="1" i="1" dirty="0" err="1"/>
              <a:t>baik</a:t>
            </a:r>
            <a:endParaRPr lang="id-ID" dirty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dirty="0" smtClean="0"/>
              <a:t>SO2 = 82 </a:t>
            </a:r>
            <a:r>
              <a:rPr lang="en-US" dirty="0" smtClean="0">
                <a:sym typeface="Symbol"/>
              </a:rPr>
              <a:t></a:t>
            </a:r>
            <a:r>
              <a:rPr lang="id-ID" dirty="0" smtClean="0"/>
              <a:t>g/m</a:t>
            </a:r>
            <a:r>
              <a:rPr lang="id-ID" baseline="30000" dirty="0" smtClean="0"/>
              <a:t>3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ISPU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SO2  </a:t>
                      </a:r>
                      <a:r>
                        <a:rPr lang="en-US" dirty="0" smtClean="0">
                          <a:sym typeface="Symbol"/>
                        </a:rPr>
                        <a:t></a:t>
                      </a:r>
                      <a:r>
                        <a:rPr lang="id-ID" dirty="0" smtClean="0"/>
                        <a:t>g/m</a:t>
                      </a:r>
                      <a:r>
                        <a:rPr lang="id-ID" baseline="30000" dirty="0" smtClean="0"/>
                        <a:t>3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50 (I bawah)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80 (X bawah)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82 (Xx)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100 (I atas)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365 (X atas)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429000"/>
            <a:ext cx="8229600" cy="2697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= </a:t>
            </a:r>
            <a:r>
              <a:rPr kumimoji="0" lang="id-ID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atas – I bawah </a:t>
            </a: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 Xx – Xbawah)  +  I bawah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X atas – X bawah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= </a:t>
            </a:r>
            <a:r>
              <a:rPr kumimoji="0" lang="id-ID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 – 50 </a:t>
            </a: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(82 – 80)  +  50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365 – 80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= </a:t>
            </a:r>
            <a:r>
              <a:rPr kumimoji="0" lang="id-ID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50 </a:t>
            </a: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(2)  +  50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285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= 50,35</a:t>
            </a:r>
            <a:endParaRPr kumimoji="0" lang="id-ID" sz="3200" b="0" i="0" u="none" strike="noStrike" kern="120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d-ID" sz="3200" b="0" i="0" u="none" strike="noStrike" kern="120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Kategori sedang (terjadi luka pada beberapa</a:t>
            </a:r>
            <a:r>
              <a:rPr kumimoji="0" lang="id-ID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spesies tumbuhan)</a:t>
            </a:r>
            <a:endParaRPr kumimoji="0" lang="id-ID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d-ID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d-ID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dirty="0" smtClean="0"/>
              <a:t>CO = 7 </a:t>
            </a:r>
            <a:r>
              <a:rPr lang="en-US" dirty="0" smtClean="0">
                <a:sym typeface="Symbol"/>
              </a:rPr>
              <a:t></a:t>
            </a:r>
            <a:r>
              <a:rPr lang="id-ID" dirty="0" smtClean="0"/>
              <a:t>g/m</a:t>
            </a:r>
            <a:r>
              <a:rPr lang="id-ID" baseline="30000" dirty="0" smtClean="0"/>
              <a:t>3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ISPU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CO  </a:t>
                      </a:r>
                      <a:r>
                        <a:rPr lang="en-US" dirty="0" smtClean="0">
                          <a:sym typeface="Symbol"/>
                        </a:rPr>
                        <a:t></a:t>
                      </a:r>
                      <a:r>
                        <a:rPr lang="id-ID" dirty="0" smtClean="0"/>
                        <a:t>g/m</a:t>
                      </a:r>
                      <a:r>
                        <a:rPr lang="id-ID" baseline="30000" dirty="0" smtClean="0"/>
                        <a:t>3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50 (I bawah)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5 (X bawah)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 (Xx)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100 (I atas)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10 (X atas)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429000"/>
            <a:ext cx="8229600" cy="2697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= </a:t>
            </a:r>
            <a:r>
              <a:rPr kumimoji="0" lang="id-ID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atas – I bawah </a:t>
            </a: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 Xx – Xbawah)  +  I bawah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X atas – X bawah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= </a:t>
            </a:r>
            <a:r>
              <a:rPr kumimoji="0" lang="id-ID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 – 50 </a:t>
            </a: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(7 – 5)  +  50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10 – 5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= </a:t>
            </a:r>
            <a:r>
              <a:rPr kumimoji="0" lang="id-ID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50 </a:t>
            </a: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(2)  +  50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5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= 70</a:t>
            </a:r>
            <a:endParaRPr kumimoji="0" lang="id-ID" sz="3200" b="0" i="0" u="none" strike="noStrike" kern="120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d-ID" sz="3200" b="0" i="0" u="none" strike="noStrike" kern="120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Kategori sedang (terjadi perubahan kimia darah tapi tidak terdeteksi</a:t>
            </a:r>
            <a:r>
              <a:rPr kumimoji="0" lang="id-ID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id-ID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d-ID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d-ID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dirty="0" smtClean="0"/>
              <a:t>O3 = 150 </a:t>
            </a:r>
            <a:r>
              <a:rPr lang="en-US" dirty="0" smtClean="0">
                <a:sym typeface="Symbol"/>
              </a:rPr>
              <a:t></a:t>
            </a:r>
            <a:r>
              <a:rPr lang="id-ID" dirty="0" smtClean="0"/>
              <a:t>g/m</a:t>
            </a:r>
            <a:r>
              <a:rPr lang="id-ID" baseline="30000" dirty="0" smtClean="0"/>
              <a:t>3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ISPU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O3  </a:t>
                      </a:r>
                      <a:r>
                        <a:rPr lang="en-US" dirty="0" smtClean="0">
                          <a:sym typeface="Symbol"/>
                        </a:rPr>
                        <a:t></a:t>
                      </a:r>
                      <a:r>
                        <a:rPr lang="id-ID" dirty="0" smtClean="0"/>
                        <a:t>g/m</a:t>
                      </a:r>
                      <a:r>
                        <a:rPr lang="id-ID" baseline="30000" dirty="0" smtClean="0"/>
                        <a:t>3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50 (I bawah)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120 (X bawah)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150 (Xx)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100 (I atas)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235 (X atas)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429000"/>
            <a:ext cx="8229600" cy="2697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= </a:t>
            </a:r>
            <a:r>
              <a:rPr kumimoji="0" lang="id-ID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atas – I bawah </a:t>
            </a: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 Xx – Xbawah)  +  I bawah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X atas – X bawah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= </a:t>
            </a:r>
            <a:r>
              <a:rPr kumimoji="0" lang="id-ID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 – 50 </a:t>
            </a: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(150 – 120)  +  50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235 – 120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= </a:t>
            </a:r>
            <a:r>
              <a:rPr kumimoji="0" lang="id-ID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50 </a:t>
            </a: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(30)  +  50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115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= 63,04</a:t>
            </a:r>
            <a:endParaRPr kumimoji="0" lang="id-ID" sz="3200" b="0" i="0" u="none" strike="noStrike" kern="120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Kategori sedang (terjadi luka pada beberapa spesies tumbuhan</a:t>
            </a:r>
            <a:r>
              <a:rPr kumimoji="0" lang="id-ID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id-ID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d-ID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d-ID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dirty="0" smtClean="0"/>
              <a:t>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id-ID" dirty="0" smtClean="0"/>
              <a:t>Prediksi cemaran udara di tempat tersebut dalam kategori </a:t>
            </a:r>
            <a:r>
              <a:rPr lang="id-ID" dirty="0" smtClean="0">
                <a:solidFill>
                  <a:srgbClr val="FF0000"/>
                </a:solidFill>
              </a:rPr>
              <a:t>sedang</a:t>
            </a:r>
          </a:p>
          <a:p>
            <a:r>
              <a:rPr lang="id-ID" dirty="0" smtClean="0"/>
              <a:t>Artinya: </a:t>
            </a:r>
            <a:r>
              <a:rPr lang="id-ID" dirty="0" smtClean="0">
                <a:solidFill>
                  <a:srgbClr val="FF0000"/>
                </a:solidFill>
              </a:rPr>
              <a:t>t</a:t>
            </a:r>
            <a:r>
              <a:rPr lang="en-US" dirty="0" err="1" smtClean="0">
                <a:solidFill>
                  <a:srgbClr val="FF0000"/>
                </a:solidFill>
              </a:rPr>
              <a:t>ingkat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id-ID" dirty="0" smtClean="0">
                <a:solidFill>
                  <a:srgbClr val="FF0000"/>
                </a:solidFill>
              </a:rPr>
              <a:t>k</a:t>
            </a:r>
            <a:r>
              <a:rPr lang="en-US" dirty="0" err="1" smtClean="0">
                <a:solidFill>
                  <a:srgbClr val="FF0000"/>
                </a:solidFill>
              </a:rPr>
              <a:t>ualitas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udara</a:t>
            </a:r>
            <a:r>
              <a:rPr lang="en-US" dirty="0">
                <a:solidFill>
                  <a:srgbClr val="FF0000"/>
                </a:solidFill>
              </a:rPr>
              <a:t> yang </a:t>
            </a:r>
            <a:r>
              <a:rPr lang="en-US" dirty="0" err="1">
                <a:solidFill>
                  <a:srgbClr val="FF0000"/>
                </a:solidFill>
              </a:rPr>
              <a:t>tidak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berpengaruh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pada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kesehatan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manusia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atau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hewan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tetapi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berpengaruh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pada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tumbuhan</a:t>
            </a:r>
            <a:r>
              <a:rPr lang="en-US" dirty="0">
                <a:solidFill>
                  <a:srgbClr val="FF0000"/>
                </a:solidFill>
              </a:rPr>
              <a:t> yang </a:t>
            </a:r>
            <a:r>
              <a:rPr lang="en-US" dirty="0" err="1">
                <a:solidFill>
                  <a:srgbClr val="FF0000"/>
                </a:solidFill>
              </a:rPr>
              <a:t>sensitif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nilai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estetika</a:t>
            </a:r>
            <a:endParaRPr lang="id-ID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8215370" cy="442915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4" name="Oval 3"/>
          <p:cNvSpPr/>
          <p:nvPr/>
        </p:nvSpPr>
        <p:spPr>
          <a:xfrm>
            <a:off x="6429388" y="1357298"/>
            <a:ext cx="1857388" cy="12858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dirty="0" smtClean="0"/>
              <a:t>Kualitas Udara Emisi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 yang </a:t>
            </a:r>
            <a:r>
              <a:rPr lang="en-US" dirty="0" err="1"/>
              <a:t>diukur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emisi</a:t>
            </a:r>
            <a:r>
              <a:rPr lang="en-US" dirty="0"/>
              <a:t> (</a:t>
            </a:r>
            <a:r>
              <a:rPr lang="en-US" dirty="0" err="1"/>
              <a:t>cerobong</a:t>
            </a:r>
            <a:r>
              <a:rPr lang="en-US" dirty="0"/>
              <a:t>, </a:t>
            </a:r>
            <a:r>
              <a:rPr lang="en-US" dirty="0" err="1"/>
              <a:t>knalpot</a:t>
            </a:r>
            <a:r>
              <a:rPr lang="en-US" dirty="0"/>
              <a:t>)</a:t>
            </a:r>
            <a:endParaRPr lang="id-ID" b="1" dirty="0"/>
          </a:p>
          <a:p>
            <a:pPr lvl="0"/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emisi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(</a:t>
            </a:r>
            <a:r>
              <a:rPr lang="en-US" dirty="0" err="1"/>
              <a:t>cerobong</a:t>
            </a:r>
            <a:r>
              <a:rPr lang="en-US" dirty="0"/>
              <a:t> </a:t>
            </a:r>
            <a:r>
              <a:rPr lang="en-US" dirty="0" err="1"/>
              <a:t>pabrik</a:t>
            </a:r>
            <a:r>
              <a:rPr lang="en-US" dirty="0"/>
              <a:t>)  </a:t>
            </a:r>
            <a:r>
              <a:rPr lang="en-US" b="1" dirty="0">
                <a:sym typeface="Symbol"/>
              </a:rPr>
              <a:t></a:t>
            </a:r>
            <a:r>
              <a:rPr lang="en-US" b="1" dirty="0"/>
              <a:t> </a:t>
            </a:r>
            <a:endParaRPr lang="id-ID" b="1" dirty="0"/>
          </a:p>
          <a:p>
            <a:pPr>
              <a:buNone/>
            </a:pPr>
            <a:r>
              <a:rPr lang="id-ID" b="1" i="1" dirty="0" smtClean="0"/>
              <a:t>	</a:t>
            </a:r>
            <a:r>
              <a:rPr lang="en-US" b="1" i="1" dirty="0" err="1" smtClean="0"/>
              <a:t>Kualitas</a:t>
            </a:r>
            <a:r>
              <a:rPr lang="en-US" b="1" i="1" dirty="0" smtClean="0"/>
              <a:t> </a:t>
            </a:r>
            <a:r>
              <a:rPr lang="en-US" b="1" i="1" dirty="0" err="1"/>
              <a:t>udara</a:t>
            </a:r>
            <a:r>
              <a:rPr lang="en-US" b="1" i="1" dirty="0"/>
              <a:t> </a:t>
            </a:r>
            <a:r>
              <a:rPr lang="en-US" b="1" i="1" dirty="0" err="1"/>
              <a:t>emisi</a:t>
            </a:r>
            <a:r>
              <a:rPr lang="en-US" b="1" i="1" dirty="0"/>
              <a:t> </a:t>
            </a:r>
            <a:r>
              <a:rPr lang="en-US" b="1" i="1" dirty="0" err="1"/>
              <a:t>diam</a:t>
            </a:r>
            <a:endParaRPr lang="id-ID" b="1" dirty="0"/>
          </a:p>
          <a:p>
            <a:pPr lvl="0"/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emisi</a:t>
            </a:r>
            <a:r>
              <a:rPr lang="en-US" dirty="0"/>
              <a:t> </a:t>
            </a:r>
            <a:r>
              <a:rPr lang="en-US" dirty="0" err="1"/>
              <a:t>bergerak</a:t>
            </a:r>
            <a:r>
              <a:rPr lang="en-US" dirty="0"/>
              <a:t> (</a:t>
            </a:r>
            <a:r>
              <a:rPr lang="en-US" dirty="0" err="1"/>
              <a:t>knalpot</a:t>
            </a:r>
            <a:r>
              <a:rPr lang="en-US" dirty="0"/>
              <a:t>)  </a:t>
            </a:r>
            <a:r>
              <a:rPr lang="en-US" b="1" dirty="0">
                <a:sym typeface="Symbol"/>
              </a:rPr>
              <a:t></a:t>
            </a:r>
            <a:r>
              <a:rPr lang="en-US" b="1" dirty="0"/>
              <a:t> </a:t>
            </a:r>
            <a:endParaRPr lang="id-ID" b="1" dirty="0"/>
          </a:p>
          <a:p>
            <a:pPr>
              <a:buNone/>
            </a:pPr>
            <a:r>
              <a:rPr lang="id-ID" b="1" i="1" dirty="0"/>
              <a:t>	</a:t>
            </a:r>
            <a:r>
              <a:rPr lang="en-US" b="1" i="1" dirty="0" err="1" smtClean="0"/>
              <a:t>Kualitas</a:t>
            </a:r>
            <a:r>
              <a:rPr lang="en-US" b="1" i="1" dirty="0" smtClean="0"/>
              <a:t> </a:t>
            </a:r>
            <a:r>
              <a:rPr lang="en-US" b="1" i="1" dirty="0" err="1"/>
              <a:t>udara</a:t>
            </a:r>
            <a:r>
              <a:rPr lang="en-US" b="1" i="1" dirty="0"/>
              <a:t> </a:t>
            </a:r>
            <a:r>
              <a:rPr lang="en-US" b="1" i="1" dirty="0" err="1"/>
              <a:t>emisi</a:t>
            </a:r>
            <a:r>
              <a:rPr lang="en-US" b="1" i="1" dirty="0"/>
              <a:t> </a:t>
            </a:r>
            <a:r>
              <a:rPr lang="en-US" b="1" i="1" dirty="0" err="1"/>
              <a:t>bergerak</a:t>
            </a:r>
            <a:r>
              <a:rPr lang="en-US" b="1" dirty="0"/>
              <a:t> </a:t>
            </a:r>
            <a:endParaRPr lang="id-ID" b="1" dirty="0"/>
          </a:p>
          <a:p>
            <a:pPr lvl="0"/>
            <a:r>
              <a:rPr lang="en-US" b="1" u="sng" dirty="0" err="1"/>
              <a:t>Emisi</a:t>
            </a:r>
            <a:r>
              <a:rPr lang="en-US" b="1" u="sng" dirty="0"/>
              <a:t> </a:t>
            </a:r>
            <a:r>
              <a:rPr lang="en-US" b="1" u="sng" dirty="0" err="1"/>
              <a:t>Udara</a:t>
            </a:r>
            <a:r>
              <a:rPr lang="en-US" b="1" u="sng" dirty="0"/>
              <a:t> </a:t>
            </a:r>
            <a:r>
              <a:rPr lang="en-US" b="1" dirty="0"/>
              <a:t>: </a:t>
            </a:r>
            <a:r>
              <a:rPr lang="en-US" dirty="0" err="1"/>
              <a:t>Sisa-sisa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pembakaran</a:t>
            </a:r>
            <a:r>
              <a:rPr lang="en-US" dirty="0"/>
              <a:t> 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bakar</a:t>
            </a:r>
            <a:endParaRPr lang="id-ID" b="1" u="sng" dirty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dirty="0" smtClean="0"/>
              <a:t>Kualitas Udara Ambien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 yang </a:t>
            </a:r>
            <a:r>
              <a:rPr lang="en-US" dirty="0" err="1"/>
              <a:t>diukur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(</a:t>
            </a:r>
            <a:r>
              <a:rPr lang="en-US" dirty="0" err="1"/>
              <a:t>permukiman</a:t>
            </a:r>
            <a:r>
              <a:rPr lang="en-US" dirty="0"/>
              <a:t>)</a:t>
            </a:r>
            <a:endParaRPr lang="id-ID" dirty="0"/>
          </a:p>
          <a:p>
            <a:pPr lvl="0"/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kualitasnya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melampaui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mutu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mutu</a:t>
            </a:r>
            <a:r>
              <a:rPr lang="en-US" dirty="0"/>
              <a:t> (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 </a:t>
            </a:r>
            <a:r>
              <a:rPr lang="en-US" dirty="0" err="1"/>
              <a:t>emisi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ambien</a:t>
            </a:r>
            <a:r>
              <a:rPr lang="en-US" dirty="0"/>
              <a:t>)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 smtClean="0"/>
              <a:t>ditetapkan</a:t>
            </a:r>
            <a:r>
              <a:rPr lang="id-ID" dirty="0" smtClean="0"/>
              <a:t> </a:t>
            </a:r>
            <a:r>
              <a:rPr lang="id-ID" dirty="0" smtClean="0">
                <a:sym typeface="Wingdings" pitchFamily="2" charset="2"/>
              </a:rPr>
              <a:t> </a:t>
            </a:r>
            <a:r>
              <a:rPr lang="id-ID" b="1" dirty="0" smtClean="0">
                <a:sym typeface="Wingdings" pitchFamily="2" charset="2"/>
              </a:rPr>
              <a:t>Udara Tercemar</a:t>
            </a:r>
            <a:endParaRPr lang="id-ID" b="1" dirty="0"/>
          </a:p>
          <a:p>
            <a:pPr lvl="0"/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jelek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semula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mutu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</a:t>
            </a:r>
            <a:r>
              <a:rPr lang="en-US" b="1" dirty="0" err="1"/>
              <a:t>udara</a:t>
            </a:r>
            <a:r>
              <a:rPr lang="en-US" b="1" dirty="0"/>
              <a:t> </a:t>
            </a:r>
            <a:r>
              <a:rPr lang="en-US" b="1" dirty="0" err="1"/>
              <a:t>belum</a:t>
            </a:r>
            <a:r>
              <a:rPr lang="en-US" b="1" dirty="0"/>
              <a:t> </a:t>
            </a:r>
            <a:r>
              <a:rPr lang="en-US" b="1" dirty="0" err="1"/>
              <a:t>tercemar</a:t>
            </a:r>
            <a:r>
              <a:rPr lang="en-US" dirty="0"/>
              <a:t>  </a:t>
            </a:r>
            <a:r>
              <a:rPr lang="id-ID" dirty="0" smtClean="0">
                <a:sym typeface="Wingdings" pitchFamily="2" charset="2"/>
              </a:rPr>
              <a:t></a:t>
            </a:r>
            <a:r>
              <a:rPr lang="en-US" dirty="0" smtClean="0"/>
              <a:t>  </a:t>
            </a:r>
            <a:r>
              <a:rPr lang="id-ID" b="1" i="1" dirty="0" smtClean="0"/>
              <a:t>P</a:t>
            </a:r>
            <a:r>
              <a:rPr lang="en-US" b="1" i="1" dirty="0" err="1" smtClean="0"/>
              <a:t>enurunan</a:t>
            </a:r>
            <a:r>
              <a:rPr lang="en-US" b="1" i="1" dirty="0" smtClean="0"/>
              <a:t> </a:t>
            </a:r>
            <a:r>
              <a:rPr lang="en-US" b="1" i="1" dirty="0" err="1"/>
              <a:t>kualitas</a:t>
            </a:r>
            <a:r>
              <a:rPr lang="en-US" b="1" i="1" dirty="0"/>
              <a:t> </a:t>
            </a:r>
            <a:r>
              <a:rPr lang="en-US" b="1" i="1" dirty="0" err="1"/>
              <a:t>udara</a:t>
            </a:r>
            <a:endParaRPr lang="id-ID" dirty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id-ID" b="1" dirty="0" smtClean="0"/>
              <a:t/>
            </a:r>
            <a:br>
              <a:rPr lang="id-ID" b="1" dirty="0" smtClean="0"/>
            </a:br>
            <a:r>
              <a:rPr lang="en-US" sz="4000" b="1" dirty="0" err="1" smtClean="0"/>
              <a:t>Kualitas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Udara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Ambien</a:t>
            </a:r>
            <a:r>
              <a:rPr lang="en-US" sz="4000" b="1" dirty="0" smtClean="0"/>
              <a:t> </a:t>
            </a:r>
            <a:r>
              <a:rPr lang="id-ID" sz="4000" b="1" dirty="0" smtClean="0"/>
              <a:t/>
            </a:r>
            <a:br>
              <a:rPr lang="id-ID" sz="4000" b="1" dirty="0" smtClean="0"/>
            </a:br>
            <a:r>
              <a:rPr lang="en-US" sz="4000" b="1" dirty="0" err="1" smtClean="0"/>
              <a:t>ditentukan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oleh</a:t>
            </a:r>
            <a:r>
              <a:rPr lang="en-US" sz="4000" b="1" dirty="0" smtClean="0"/>
              <a:t> :</a:t>
            </a:r>
            <a:r>
              <a:rPr lang="id-ID" sz="4000" dirty="0" smtClean="0"/>
              <a:t/>
            </a:r>
            <a:br>
              <a:rPr lang="id-ID" sz="4000" dirty="0" smtClean="0"/>
            </a:br>
            <a:endParaRPr lang="id-ID" sz="4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14488"/>
            <a:ext cx="8001056" cy="435771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dirty="0" smtClean="0"/>
              <a:t>Indek Kualitas Udara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. </a:t>
            </a:r>
            <a:endParaRPr lang="id-ID" dirty="0"/>
          </a:p>
          <a:p>
            <a:r>
              <a:rPr lang="en-US" dirty="0"/>
              <a:t> </a:t>
            </a:r>
            <a:r>
              <a:rPr lang="en-US" dirty="0" err="1" smtClean="0"/>
              <a:t>Indeks</a:t>
            </a:r>
            <a:r>
              <a:rPr lang="en-US" dirty="0" smtClean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 </a:t>
            </a:r>
            <a:r>
              <a:rPr lang="en-US" dirty="0" err="1"/>
              <a:t>ambien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sederhana</a:t>
            </a:r>
            <a:r>
              <a:rPr lang="en-US" dirty="0"/>
              <a:t>,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satuan-satuan</a:t>
            </a:r>
            <a:r>
              <a:rPr lang="en-US" dirty="0"/>
              <a:t> yang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dimengerti</a:t>
            </a:r>
            <a:r>
              <a:rPr lang="en-US" dirty="0"/>
              <a:t> </a:t>
            </a:r>
            <a:r>
              <a:rPr lang="en-US" dirty="0" err="1"/>
              <a:t>masyarakat</a:t>
            </a:r>
            <a:endParaRPr lang="id-ID" dirty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KEP-45/MENLH/10/1997 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Pencemar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 (ISPU),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  </a:t>
            </a:r>
            <a:r>
              <a:rPr lang="en-US" dirty="0" err="1"/>
              <a:t>angka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 yang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 </a:t>
            </a:r>
            <a:r>
              <a:rPr lang="en-US" dirty="0" err="1"/>
              <a:t>ambien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yang </a:t>
            </a:r>
            <a:r>
              <a:rPr lang="en-US" dirty="0" err="1"/>
              <a:t>didasarkan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,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estetika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makhluk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>ISPU</a:t>
            </a:r>
            <a:r>
              <a:rPr lang="en-US" dirty="0"/>
              <a:t> 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:</a:t>
            </a:r>
            <a:r>
              <a:rPr lang="id-ID" dirty="0"/>
              <a:t/>
            </a:r>
            <a:br>
              <a:rPr lang="id-ID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 </a:t>
            </a:r>
            <a:r>
              <a:rPr lang="en-US" dirty="0" err="1"/>
              <a:t>ambien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; </a:t>
            </a:r>
            <a:endParaRPr lang="id-ID" dirty="0"/>
          </a:p>
          <a:p>
            <a:pPr lvl="0"/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pertimbangan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pencemaran</a:t>
            </a:r>
            <a:r>
              <a:rPr lang="en-US" dirty="0"/>
              <a:t> </a:t>
            </a:r>
            <a:r>
              <a:rPr lang="en-US" dirty="0" err="1"/>
              <a:t>udara</a:t>
            </a:r>
            <a:endParaRPr lang="id-ID" dirty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9905</TotalTime>
  <Words>812</Words>
  <Application>Microsoft Office PowerPoint</Application>
  <PresentationFormat>On-screen Show (4:3)</PresentationFormat>
  <Paragraphs>131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ANALISIS KUALITAS UDARA</vt:lpstr>
      <vt:lpstr>Kualitas Udara</vt:lpstr>
      <vt:lpstr>Slide 3</vt:lpstr>
      <vt:lpstr>Kualitas Udara Emisi</vt:lpstr>
      <vt:lpstr>Kualitas Udara Ambien</vt:lpstr>
      <vt:lpstr> Kualitas Udara Ambien  ditentukan oleh : </vt:lpstr>
      <vt:lpstr>Indek Kualitas Udara</vt:lpstr>
      <vt:lpstr>KEP-45/MENLH/10/1997 </vt:lpstr>
      <vt:lpstr> ISPU dapat digunakan sebagai : </vt:lpstr>
      <vt:lpstr>Angka dan Katagori  Indeks Pencemar Udara</vt:lpstr>
      <vt:lpstr>Pengaruh ISPU Untuk  Setiap Parameter Pencemar</vt:lpstr>
      <vt:lpstr>Slide 12</vt:lpstr>
      <vt:lpstr>Batas ISPU (Satuan SI)</vt:lpstr>
      <vt:lpstr>Metode Perhitungan Indeks Standar Pencemar Udara (ISPU)</vt:lpstr>
      <vt:lpstr> Contoh perhitungan: </vt:lpstr>
      <vt:lpstr> </vt:lpstr>
      <vt:lpstr>Slide 17</vt:lpstr>
      <vt:lpstr>Latihan</vt:lpstr>
      <vt:lpstr>PM10 = 100 g/m3</vt:lpstr>
      <vt:lpstr>SO2 = 82 g/m3</vt:lpstr>
      <vt:lpstr>CO = 7 g/m3</vt:lpstr>
      <vt:lpstr>O3 = 150 g/m3</vt:lpstr>
      <vt:lpstr>SIMPULAN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KUALITAS UDARA</dc:title>
  <dc:creator>FKMDN</dc:creator>
  <cp:lastModifiedBy>FKMDN</cp:lastModifiedBy>
  <cp:revision>32</cp:revision>
  <dcterms:created xsi:type="dcterms:W3CDTF">2016-05-27T09:07:33Z</dcterms:created>
  <dcterms:modified xsi:type="dcterms:W3CDTF">2017-05-29T04:58:48Z</dcterms:modified>
</cp:coreProperties>
</file>