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7d271e8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7d271e8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Firstly mentioned in 201702.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relationship between mainland and Hong Kong became more and more intimate after 2018, July.On September, 23, mainland-Hong Kong high-speed rail opened.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9ca527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9ca527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during the closing ceremony of  19th CPC National Congress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   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13th National People’s Congress passed a Constitutional Amendment , </a:t>
            </a:r>
            <a:r>
              <a:rPr lang="en"/>
              <a:t>Has become a word in high-frequency.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8d1aac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8d1aac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88d1aac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88d1aac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88d1aac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88d1aac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88d1aac0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88d1aac0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88d1aac0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88d1aac0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7d271e8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7d271e8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7d271e8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7d271e8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9ca527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9ca527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7d271e8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7d271e8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7d271e8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7d271e8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9ca527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9ca527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9153a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9153a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MING Kesheng, the three most important three words about the policy under Xi’s administration are 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we made word frequency analysis on the three words.  Generally, frequency of using the three words has kept increasing from 2017 to 2018. Let’s discuss it in detail.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7d271e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7d271e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with prime ministers from 24 countries  </a:t>
            </a:r>
            <a:r>
              <a:rPr lang="en"/>
              <a:t>After that, “one belt one road” appears constantly.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472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People’s Daily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44700" y="2995372"/>
            <a:ext cx="30546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Reform and Opening-up Policy </a:t>
            </a:r>
            <a:r>
              <a:rPr lang="en"/>
              <a:t>in 2008 and 2018 </a:t>
            </a:r>
            <a:r>
              <a:rPr lang="en"/>
              <a:t>based on word frequency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544400" y="4527925"/>
            <a:ext cx="4514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JIANG Weiqi, YANG Lin, YAO Lan, ZHANG Huimin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5619832" y="1348666"/>
            <a:ext cx="2865900" cy="24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0" y="491615"/>
            <a:ext cx="4514250" cy="359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eater bay area map"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75" y="1141550"/>
            <a:ext cx="3614476" cy="2356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/>
          <p:nvPr/>
        </p:nvCxnSpPr>
        <p:spPr>
          <a:xfrm>
            <a:off x="1121025" y="3206450"/>
            <a:ext cx="0" cy="148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/>
          <p:nvPr/>
        </p:nvSpPr>
        <p:spPr>
          <a:xfrm>
            <a:off x="4365900" y="1483700"/>
            <a:ext cx="206100" cy="206100"/>
          </a:xfrm>
          <a:prstGeom prst="flowChartConnector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5504650" y="585250"/>
            <a:ext cx="3327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2017, October, 24, Xi’s socialism with Chinese characteristics was added into party constitution. </a:t>
            </a:r>
            <a:endParaRPr sz="2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5" y="653752"/>
            <a:ext cx="4958074" cy="34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3"/>
          <p:cNvCxnSpPr/>
          <p:nvPr/>
        </p:nvCxnSpPr>
        <p:spPr>
          <a:xfrm flipH="1">
            <a:off x="1409650" y="1566125"/>
            <a:ext cx="8100" cy="189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>
            <a:off x="2456350" y="1211700"/>
            <a:ext cx="24600" cy="2200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5495200" y="2307975"/>
            <a:ext cx="35967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On March 11, 2018, 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Xi Jinping’s socialism with Chinese characteristics was written into the People’s Republic of China Constitution.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477025" y="18589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experts’ view points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747300" y="740675"/>
            <a:ext cx="7649400" cy="3505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View1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 The Communist Party of China has demonstrated its ability to self-adjust and control the situation in a long period of time. It is possible for China to develop the liberal ideology, although it is a tough process.</a:t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View 2 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 China’s Reform and Opening-up have ended. The three main characteristics: rapid economic growth, relative openness in ideology, and correspondingly political stability, have almost stopped.</a:t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View3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: Reform and Opening-up has added democratic characteristics in Chinese autocracy, and has made the rigid communist bureaucracy highly adapt to capitalist market economy. China has stood on a historical turning point, what’s going on still partly depends on the respondency of the ruling party in the future. </a:t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609825" y="1781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025850" y="666450"/>
            <a:ext cx="70923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Conclusion 1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China has changed a lot and this kind of transformation would be an constant phenomenon in a long period of time. Like the term “Reform and Opening-up”, the behind meaning in 2008 and 2018 is almost totally different.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Conclusion 2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Big data is useful to explore trend in abstract academic fields like political science, international relationship, or even for Kremlin scholars.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ctrTitle"/>
          </p:nvPr>
        </p:nvSpPr>
        <p:spPr>
          <a:xfrm>
            <a:off x="3117428" y="1517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</a:t>
            </a:r>
            <a:r>
              <a:rPr lang="en"/>
              <a:t>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Tag Cloud in 2008 and 2018 （Top 500）</a:t>
            </a:r>
            <a:endParaRPr sz="2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3220" r="-3219" t="6924"/>
          <a:stretch/>
        </p:blipFill>
        <p:spPr>
          <a:xfrm>
            <a:off x="-159975" y="994825"/>
            <a:ext cx="5095950" cy="394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-2094" l="2620" r="-2619" t="5120"/>
          <a:stretch/>
        </p:blipFill>
        <p:spPr>
          <a:xfrm>
            <a:off x="4500575" y="1154850"/>
            <a:ext cx="4793900" cy="38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2005000" y="4647175"/>
            <a:ext cx="2138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 to Dec. 31, 2008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6337475" y="4637350"/>
            <a:ext cx="2138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July 1 to Dec. 31, </a:t>
            </a:r>
            <a:r>
              <a:rPr lang="en"/>
              <a:t>2018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6914228">
            <a:off x="345792" y="3643126"/>
            <a:ext cx="1244706" cy="130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87275" y="4254325"/>
            <a:ext cx="930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 rot="9178922">
            <a:off x="1411149" y="4006576"/>
            <a:ext cx="678891" cy="988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957575" y="4185925"/>
            <a:ext cx="930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Beijing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rot="-8100740">
            <a:off x="2050484" y="2091355"/>
            <a:ext cx="984929" cy="1230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518425" y="1324975"/>
            <a:ext cx="930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Games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10800000">
            <a:off x="3064225" y="1035050"/>
            <a:ext cx="4377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2005975" y="858500"/>
            <a:ext cx="1272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 rot="7703725">
            <a:off x="5573113" y="3700222"/>
            <a:ext cx="984889" cy="1229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5010750" y="4133250"/>
            <a:ext cx="1272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 rot="1788085">
            <a:off x="7694911" y="4140804"/>
            <a:ext cx="867413" cy="1361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7718525" y="4324325"/>
            <a:ext cx="1425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</a:t>
            </a:r>
            <a:r>
              <a:rPr lang="en"/>
              <a:t>operation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rot="-8101217">
            <a:off x="7008361" y="1867656"/>
            <a:ext cx="599273" cy="1230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625900" y="1437100"/>
            <a:ext cx="8202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Reform and Opening-up Policy in 2008 and 2018</a:t>
            </a:r>
            <a:endParaRPr b="1" sz="2400"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6" y="1473415"/>
            <a:ext cx="4320450" cy="285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 b="0" l="0" r="0" t="6472"/>
          <a:stretch/>
        </p:blipFill>
        <p:spPr>
          <a:xfrm>
            <a:off x="3960300" y="1621500"/>
            <a:ext cx="4979150" cy="27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1941875" y="4522850"/>
            <a:ext cx="1720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istogram 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6021450" y="4490075"/>
            <a:ext cx="12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819150" y="1516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“坚持以习近平新时代中国特色社会主义思想为指导，是确保</a:t>
            </a:r>
            <a:r>
              <a:rPr b="1" lang="en"/>
              <a:t>改革开放</a:t>
            </a:r>
            <a:r>
              <a:rPr lang="en"/>
              <a:t>既不走老路也不走邪路、在根本性问题上不犯颠覆性错误的重要前提。”     ------人民网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k</a:t>
            </a:r>
            <a:r>
              <a:rPr lang="en"/>
              <a:t>eep away from subversive mistakes</a:t>
            </a:r>
            <a:r>
              <a:rPr lang="en"/>
              <a:t> on </a:t>
            </a:r>
            <a:r>
              <a:rPr b="1" lang="en"/>
              <a:t>Reform and Opening-up Policy</a:t>
            </a:r>
            <a:r>
              <a:rPr lang="en"/>
              <a:t>, We uphold Xi’s socialism with Chinese characteristics with which the party neither treading the old path nor go away on matters of principles.   ----People.com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137375"/>
            <a:ext cx="748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819150" y="349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</a:t>
            </a:r>
            <a:r>
              <a:rPr lang="en" sz="3600"/>
              <a:t>requency of Names (President and Prime Minister)</a:t>
            </a:r>
            <a:endParaRPr sz="3600"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13" y="1494725"/>
            <a:ext cx="37814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75" y="1586575"/>
            <a:ext cx="38671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2055175" y="2053400"/>
            <a:ext cx="45855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https://www.nytimes.com/2016/05/25/world/asia/china-carl-minzner-xi-jinping.html?_ga=2.225813970.996136176.1543850922-952377570.1540603499</a:t>
            </a:r>
            <a:endParaRPr sz="1200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75" y="1174213"/>
            <a:ext cx="4270951" cy="30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315925"/>
            <a:ext cx="85206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hree most important words about policy under Xi Jinping’s administration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626400" y="2571750"/>
            <a:ext cx="82059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❖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One belt one road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❖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Greater bay area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❖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Xi’s socialism with Chinese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characteristics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957950" y="367175"/>
            <a:ext cx="392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May,14 &amp; 15,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“One belt one road” forum was held in Beijing. 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9138"/>
            <a:ext cx="38290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ne belt one road map"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950" y="2193500"/>
            <a:ext cx="3499150" cy="262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1"/>
          <p:cNvCxnSpPr/>
          <p:nvPr/>
        </p:nvCxnSpPr>
        <p:spPr>
          <a:xfrm>
            <a:off x="1533150" y="1211700"/>
            <a:ext cx="8400" cy="1978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