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87d271e8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87d271e8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39ca527a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39ca527a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99153a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99153a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MING Kesheng, the three most important three words about the policy under Xi’s administration are …..</a:t>
            </a:r>
            <a:endParaRPr/>
          </a:p>
          <a:p>
            <a:pPr indent="0" lvl="0" marL="0" rtl="0" algn="l">
              <a:spcBef>
                <a:spcPts val="0"/>
              </a:spcBef>
              <a:spcAft>
                <a:spcPts val="0"/>
              </a:spcAft>
              <a:buNone/>
            </a:pPr>
            <a:r>
              <a:rPr lang="en"/>
              <a:t>Therefore, we made word frequency analysis on the three words.  Generally, frequency of using the three words has kept increasing from 2017 to 2018. Let’s discuss it in detail.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87d271e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87d271e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 with prime ministers from 24 countries  </a:t>
            </a:r>
            <a:r>
              <a:rPr lang="en"/>
              <a:t>After that, “one belt one road” appears constantly.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87d271e8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87d271e8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latin typeface="Open Sans"/>
                <a:ea typeface="Open Sans"/>
                <a:cs typeface="Open Sans"/>
                <a:sym typeface="Open Sans"/>
              </a:rPr>
              <a:t>Firstly mentioned in 201702. </a:t>
            </a:r>
            <a:r>
              <a:rPr lang="en" sz="1800">
                <a:solidFill>
                  <a:schemeClr val="dk1"/>
                </a:solidFill>
                <a:latin typeface="Open Sans"/>
                <a:ea typeface="Open Sans"/>
                <a:cs typeface="Open Sans"/>
                <a:sym typeface="Open Sans"/>
              </a:rPr>
              <a:t>The relationship between mainland and Hong Kong became more and more intimate after 2018, July.On September, 23, mainland-Hong Kong high-speed rail opened. Witnessed </a:t>
            </a:r>
            <a:r>
              <a:rPr lang="en" sz="900">
                <a:latin typeface="PMingLiu"/>
                <a:ea typeface="PMingLiu"/>
                <a:cs typeface="PMingLiu"/>
                <a:sym typeface="PMingLiu"/>
              </a:rPr>
              <a:t>Signing of the Framework Agreement for Deepening the Cooperation between Guangdong, Hong Kong and Macao to Promote the Construction of the Dawan District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39ca527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39ca527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during the closing ceremony of  19th CPC National Congress</a:t>
            </a:r>
            <a:r>
              <a:rPr lang="en" sz="1800">
                <a:solidFill>
                  <a:schemeClr val="dk1"/>
                </a:solidFill>
                <a:latin typeface="Open Sans"/>
                <a:ea typeface="Open Sans"/>
                <a:cs typeface="Open Sans"/>
                <a:sym typeface="Open Sans"/>
              </a:rPr>
              <a:t>,    </a:t>
            </a:r>
            <a:r>
              <a:rPr lang="en" sz="1800">
                <a:solidFill>
                  <a:srgbClr val="222222"/>
                </a:solidFill>
                <a:highlight>
                  <a:schemeClr val="lt1"/>
                </a:highlight>
                <a:latin typeface="Open Sans"/>
                <a:ea typeface="Open Sans"/>
                <a:cs typeface="Open Sans"/>
                <a:sym typeface="Open Sans"/>
              </a:rPr>
              <a:t>the 13th National People’s Congress passed a Constitutional Amendment , </a:t>
            </a:r>
            <a:r>
              <a:rPr lang="en"/>
              <a:t>Has become a word in high-frequency.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88d1aac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88d1aac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88d1aac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88d1aac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88d1aac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88d1aac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88d1aac0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88d1aac0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8f0a86b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8f0a86b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88d1aac0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88d1aac0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8f0a86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8f0a86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88f0a86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88f0a86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8f0a86b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8f0a86b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7d271e8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7d271e8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87d271e8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87d271e8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39ca527a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9ca527a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87d271e8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87d271e8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5472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 Analysis on People’s Daily</a:t>
            </a:r>
            <a:endParaRPr b="1"/>
          </a:p>
        </p:txBody>
      </p:sp>
      <p:sp>
        <p:nvSpPr>
          <p:cNvPr id="129" name="Google Shape;129;p13"/>
          <p:cNvSpPr txBox="1"/>
          <p:nvPr>
            <p:ph idx="1" type="subTitle"/>
          </p:nvPr>
        </p:nvSpPr>
        <p:spPr>
          <a:xfrm>
            <a:off x="3044700" y="2995372"/>
            <a:ext cx="3054600" cy="10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Reform and Opening-up Policy </a:t>
            </a:r>
            <a:r>
              <a:rPr lang="en"/>
              <a:t>in 2008 and 2018 </a:t>
            </a:r>
            <a:r>
              <a:rPr lang="en"/>
              <a:t>based on word frequency</a:t>
            </a:r>
            <a:endParaRPr/>
          </a:p>
        </p:txBody>
      </p:sp>
      <p:sp>
        <p:nvSpPr>
          <p:cNvPr id="130" name="Google Shape;130;p13"/>
          <p:cNvSpPr txBox="1"/>
          <p:nvPr/>
        </p:nvSpPr>
        <p:spPr>
          <a:xfrm>
            <a:off x="2544400" y="4527925"/>
            <a:ext cx="4514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JIANG Weiqi, YANG Lin, YAO Lan, ZHANG Huimin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819150" y="349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t>
            </a:r>
            <a:r>
              <a:rPr b="1" lang="en"/>
              <a:t>requency of Names</a:t>
            </a:r>
            <a:endParaRPr b="1"/>
          </a:p>
          <a:p>
            <a:pPr indent="0" lvl="0" marL="0" rtl="0" algn="l">
              <a:spcBef>
                <a:spcPts val="0"/>
              </a:spcBef>
              <a:spcAft>
                <a:spcPts val="0"/>
              </a:spcAft>
              <a:buNone/>
            </a:pPr>
            <a:r>
              <a:rPr b="1" lang="en"/>
              <a:t> (President and Prime Minister)</a:t>
            </a:r>
            <a:endParaRPr b="1"/>
          </a:p>
        </p:txBody>
      </p:sp>
      <p:sp>
        <p:nvSpPr>
          <p:cNvPr id="208" name="Google Shape;208;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9" name="Google Shape;209;p22"/>
          <p:cNvPicPr preferRelativeResize="0"/>
          <p:nvPr/>
        </p:nvPicPr>
        <p:blipFill>
          <a:blip r:embed="rId3">
            <a:alphaModFix/>
          </a:blip>
          <a:stretch>
            <a:fillRect/>
          </a:stretch>
        </p:blipFill>
        <p:spPr>
          <a:xfrm>
            <a:off x="4644013" y="1494725"/>
            <a:ext cx="3781425" cy="2400300"/>
          </a:xfrm>
          <a:prstGeom prst="rect">
            <a:avLst/>
          </a:prstGeom>
          <a:noFill/>
          <a:ln>
            <a:noFill/>
          </a:ln>
        </p:spPr>
      </p:pic>
      <p:pic>
        <p:nvPicPr>
          <p:cNvPr id="210" name="Google Shape;210;p22"/>
          <p:cNvPicPr preferRelativeResize="0"/>
          <p:nvPr/>
        </p:nvPicPr>
        <p:blipFill>
          <a:blip r:embed="rId4">
            <a:alphaModFix/>
          </a:blip>
          <a:stretch>
            <a:fillRect/>
          </a:stretch>
        </p:blipFill>
        <p:spPr>
          <a:xfrm>
            <a:off x="539275" y="1586575"/>
            <a:ext cx="3867150"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ph idx="1" type="body"/>
          </p:nvPr>
        </p:nvSpPr>
        <p:spPr>
          <a:xfrm>
            <a:off x="1995225" y="1800200"/>
            <a:ext cx="4585500" cy="3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200"/>
              <a:t>https://www.nytimes.com/2016/05/25/world/asia/china-carl-minzner-xi-jinping.html?_ga=2.225813970.996136176.1543850922-952377570.1540603499</a:t>
            </a:r>
            <a:endParaRPr sz="1200"/>
          </a:p>
        </p:txBody>
      </p:sp>
      <p:pic>
        <p:nvPicPr>
          <p:cNvPr id="217" name="Google Shape;217;p23"/>
          <p:cNvPicPr preferRelativeResize="0"/>
          <p:nvPr/>
        </p:nvPicPr>
        <p:blipFill>
          <a:blip r:embed="rId3">
            <a:alphaModFix/>
          </a:blip>
          <a:stretch>
            <a:fillRect/>
          </a:stretch>
        </p:blipFill>
        <p:spPr>
          <a:xfrm>
            <a:off x="2152500" y="606063"/>
            <a:ext cx="4270951" cy="3099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311700" y="850750"/>
            <a:ext cx="8520600" cy="194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a:t>
            </a:r>
            <a:r>
              <a:rPr b="1" lang="en"/>
              <a:t>hree most important words about </a:t>
            </a:r>
            <a:endParaRPr b="1"/>
          </a:p>
          <a:p>
            <a:pPr indent="0" lvl="0" marL="0" rtl="0" algn="ctr">
              <a:spcBef>
                <a:spcPts val="0"/>
              </a:spcBef>
              <a:spcAft>
                <a:spcPts val="0"/>
              </a:spcAft>
              <a:buNone/>
            </a:pPr>
            <a:r>
              <a:rPr b="1" lang="en"/>
              <a:t>policy under Xi Jinping’s administration</a:t>
            </a:r>
            <a:endParaRPr b="1"/>
          </a:p>
        </p:txBody>
      </p:sp>
      <p:sp>
        <p:nvSpPr>
          <p:cNvPr id="223" name="Google Shape;223;p24"/>
          <p:cNvSpPr txBox="1"/>
          <p:nvPr/>
        </p:nvSpPr>
        <p:spPr>
          <a:xfrm>
            <a:off x="469050" y="2571750"/>
            <a:ext cx="8205900" cy="1096200"/>
          </a:xfrm>
          <a:prstGeom prst="rect">
            <a:avLst/>
          </a:prstGeom>
          <a:noFill/>
          <a:ln>
            <a:noFill/>
          </a:ln>
        </p:spPr>
        <p:txBody>
          <a:bodyPr anchorCtr="0" anchor="t" bIns="91425" lIns="91425" spcFirstLastPara="1" rIns="91425" wrap="square" tIns="91425">
            <a:noAutofit/>
          </a:bodyPr>
          <a:lstStyle/>
          <a:p>
            <a:pPr indent="-342900" lvl="0" marL="457200" rtl="0" algn="ctr">
              <a:spcBef>
                <a:spcPts val="0"/>
              </a:spcBef>
              <a:spcAft>
                <a:spcPts val="0"/>
              </a:spcAft>
              <a:buSzPts val="1800"/>
              <a:buFont typeface="Comic Sans MS"/>
              <a:buChar char="❖"/>
            </a:pPr>
            <a:r>
              <a:rPr lang="en" sz="1800">
                <a:latin typeface="Comic Sans MS"/>
                <a:ea typeface="Comic Sans MS"/>
                <a:cs typeface="Comic Sans MS"/>
                <a:sym typeface="Comic Sans MS"/>
              </a:rPr>
              <a:t>One belt one road </a:t>
            </a:r>
            <a:endParaRPr sz="1800">
              <a:latin typeface="Comic Sans MS"/>
              <a:ea typeface="Comic Sans MS"/>
              <a:cs typeface="Comic Sans MS"/>
              <a:sym typeface="Comic Sans MS"/>
            </a:endParaRPr>
          </a:p>
          <a:p>
            <a:pPr indent="-342900" lvl="0" marL="457200" rtl="0" algn="ctr">
              <a:spcBef>
                <a:spcPts val="0"/>
              </a:spcBef>
              <a:spcAft>
                <a:spcPts val="0"/>
              </a:spcAft>
              <a:buSzPts val="1800"/>
              <a:buFont typeface="Comic Sans MS"/>
              <a:buChar char="❖"/>
            </a:pPr>
            <a:r>
              <a:rPr lang="en" sz="1800">
                <a:latin typeface="Comic Sans MS"/>
                <a:ea typeface="Comic Sans MS"/>
                <a:cs typeface="Comic Sans MS"/>
                <a:sym typeface="Comic Sans MS"/>
              </a:rPr>
              <a:t>Greater bay area</a:t>
            </a:r>
            <a:endParaRPr sz="1800">
              <a:latin typeface="Comic Sans MS"/>
              <a:ea typeface="Comic Sans MS"/>
              <a:cs typeface="Comic Sans MS"/>
              <a:sym typeface="Comic Sans MS"/>
            </a:endParaRPr>
          </a:p>
          <a:p>
            <a:pPr indent="-342900" lvl="0" marL="457200" rtl="0" algn="ctr">
              <a:spcBef>
                <a:spcPts val="0"/>
              </a:spcBef>
              <a:spcAft>
                <a:spcPts val="0"/>
              </a:spcAft>
              <a:buSzPts val="1800"/>
              <a:buFont typeface="Comic Sans MS"/>
              <a:buChar char="❖"/>
            </a:pPr>
            <a:r>
              <a:rPr lang="en" sz="1800">
                <a:latin typeface="Comic Sans MS"/>
                <a:ea typeface="Comic Sans MS"/>
                <a:cs typeface="Comic Sans MS"/>
                <a:sym typeface="Comic Sans MS"/>
              </a:rPr>
              <a:t>Xi’s socialism with Chinese </a:t>
            </a:r>
            <a:r>
              <a:rPr lang="en" sz="1800">
                <a:latin typeface="Comic Sans MS"/>
                <a:ea typeface="Comic Sans MS"/>
                <a:cs typeface="Comic Sans MS"/>
                <a:sym typeface="Comic Sans MS"/>
              </a:rPr>
              <a:t>characteristics</a:t>
            </a:r>
            <a:r>
              <a:rPr lang="en" sz="1800">
                <a:latin typeface="Comic Sans MS"/>
                <a:ea typeface="Comic Sans MS"/>
                <a:cs typeface="Comic Sans MS"/>
                <a:sym typeface="Comic Sans MS"/>
              </a:rPr>
              <a:t> </a:t>
            </a:r>
            <a:endParaRPr sz="18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5"/>
          <p:cNvSpPr txBox="1"/>
          <p:nvPr>
            <p:ph idx="1" type="body"/>
          </p:nvPr>
        </p:nvSpPr>
        <p:spPr>
          <a:xfrm>
            <a:off x="4957950" y="367175"/>
            <a:ext cx="3927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May,14 &amp; 15,</a:t>
            </a:r>
            <a:endParaRPr/>
          </a:p>
          <a:p>
            <a:pPr indent="0" lvl="0" marL="0" rtl="0" algn="l">
              <a:spcBef>
                <a:spcPts val="1600"/>
              </a:spcBef>
              <a:spcAft>
                <a:spcPts val="1600"/>
              </a:spcAft>
              <a:buNone/>
            </a:pPr>
            <a:r>
              <a:rPr lang="en"/>
              <a:t>“One belt one road” forum was held in Beijing. </a:t>
            </a:r>
            <a:endParaRPr/>
          </a:p>
        </p:txBody>
      </p:sp>
      <p:pic>
        <p:nvPicPr>
          <p:cNvPr id="229" name="Google Shape;229;p25"/>
          <p:cNvPicPr preferRelativeResize="0"/>
          <p:nvPr/>
        </p:nvPicPr>
        <p:blipFill>
          <a:blip r:embed="rId3">
            <a:alphaModFix/>
          </a:blip>
          <a:stretch>
            <a:fillRect/>
          </a:stretch>
        </p:blipFill>
        <p:spPr>
          <a:xfrm>
            <a:off x="311700" y="809138"/>
            <a:ext cx="3829050" cy="2962275"/>
          </a:xfrm>
          <a:prstGeom prst="rect">
            <a:avLst/>
          </a:prstGeom>
          <a:noFill/>
          <a:ln>
            <a:noFill/>
          </a:ln>
        </p:spPr>
      </p:pic>
      <p:pic>
        <p:nvPicPr>
          <p:cNvPr descr="Image result for one belt one road map" id="230" name="Google Shape;230;p25"/>
          <p:cNvPicPr preferRelativeResize="0"/>
          <p:nvPr/>
        </p:nvPicPr>
        <p:blipFill>
          <a:blip r:embed="rId4">
            <a:alphaModFix/>
          </a:blip>
          <a:stretch>
            <a:fillRect/>
          </a:stretch>
        </p:blipFill>
        <p:spPr>
          <a:xfrm>
            <a:off x="4957950" y="2193500"/>
            <a:ext cx="3499150" cy="2624350"/>
          </a:xfrm>
          <a:prstGeom prst="rect">
            <a:avLst/>
          </a:prstGeom>
          <a:noFill/>
          <a:ln>
            <a:noFill/>
          </a:ln>
        </p:spPr>
      </p:pic>
      <p:cxnSp>
        <p:nvCxnSpPr>
          <p:cNvPr id="231" name="Google Shape;231;p25"/>
          <p:cNvCxnSpPr/>
          <p:nvPr/>
        </p:nvCxnSpPr>
        <p:spPr>
          <a:xfrm>
            <a:off x="1533150" y="1211700"/>
            <a:ext cx="8400" cy="1978200"/>
          </a:xfrm>
          <a:prstGeom prst="straightConnector1">
            <a:avLst/>
          </a:prstGeom>
          <a:noFill/>
          <a:ln cap="flat" cmpd="sng" w="9525">
            <a:solidFill>
              <a:srgbClr val="E06666"/>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6"/>
          <p:cNvSpPr txBox="1"/>
          <p:nvPr>
            <p:ph idx="1" type="body"/>
          </p:nvPr>
        </p:nvSpPr>
        <p:spPr>
          <a:xfrm>
            <a:off x="5619832" y="1348666"/>
            <a:ext cx="2865900" cy="24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37" name="Google Shape;237;p26"/>
          <p:cNvPicPr preferRelativeResize="0"/>
          <p:nvPr/>
        </p:nvPicPr>
        <p:blipFill>
          <a:blip r:embed="rId3">
            <a:alphaModFix/>
          </a:blip>
          <a:stretch>
            <a:fillRect/>
          </a:stretch>
        </p:blipFill>
        <p:spPr>
          <a:xfrm>
            <a:off x="237700" y="491615"/>
            <a:ext cx="4514250" cy="3599825"/>
          </a:xfrm>
          <a:prstGeom prst="rect">
            <a:avLst/>
          </a:prstGeom>
          <a:noFill/>
          <a:ln>
            <a:noFill/>
          </a:ln>
        </p:spPr>
      </p:pic>
      <p:pic>
        <p:nvPicPr>
          <p:cNvPr descr="Image result for greater bay area map" id="238" name="Google Shape;238;p26"/>
          <p:cNvPicPr preferRelativeResize="0"/>
          <p:nvPr/>
        </p:nvPicPr>
        <p:blipFill>
          <a:blip r:embed="rId4">
            <a:alphaModFix/>
          </a:blip>
          <a:stretch>
            <a:fillRect/>
          </a:stretch>
        </p:blipFill>
        <p:spPr>
          <a:xfrm>
            <a:off x="5295975" y="1141550"/>
            <a:ext cx="3614476" cy="2356193"/>
          </a:xfrm>
          <a:prstGeom prst="rect">
            <a:avLst/>
          </a:prstGeom>
          <a:noFill/>
          <a:ln>
            <a:noFill/>
          </a:ln>
        </p:spPr>
      </p:pic>
      <p:cxnSp>
        <p:nvCxnSpPr>
          <p:cNvPr id="239" name="Google Shape;239;p26"/>
          <p:cNvCxnSpPr/>
          <p:nvPr/>
        </p:nvCxnSpPr>
        <p:spPr>
          <a:xfrm>
            <a:off x="1121025" y="3206450"/>
            <a:ext cx="0" cy="148500"/>
          </a:xfrm>
          <a:prstGeom prst="straightConnector1">
            <a:avLst/>
          </a:prstGeom>
          <a:noFill/>
          <a:ln cap="flat" cmpd="sng" w="9525">
            <a:solidFill>
              <a:srgbClr val="E06666"/>
            </a:solidFill>
            <a:prstDash val="solid"/>
            <a:round/>
            <a:headEnd len="med" w="med" type="none"/>
            <a:tailEnd len="med" w="med" type="triangle"/>
          </a:ln>
        </p:spPr>
      </p:cxnSp>
      <p:sp>
        <p:nvSpPr>
          <p:cNvPr id="240" name="Google Shape;240;p26"/>
          <p:cNvSpPr/>
          <p:nvPr/>
        </p:nvSpPr>
        <p:spPr>
          <a:xfrm>
            <a:off x="4365900" y="1483700"/>
            <a:ext cx="206100" cy="206100"/>
          </a:xfrm>
          <a:prstGeom prst="flowChartConnector">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3956550" y="869400"/>
            <a:ext cx="329700" cy="321600"/>
          </a:xfrm>
          <a:prstGeom prst="flowChartConnector">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7"/>
          <p:cNvSpPr txBox="1"/>
          <p:nvPr>
            <p:ph idx="1" type="body"/>
          </p:nvPr>
        </p:nvSpPr>
        <p:spPr>
          <a:xfrm>
            <a:off x="5504650" y="585250"/>
            <a:ext cx="3327600" cy="15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On 2017, October, 24, Xi’s socialism with Chinese characteristics was added into party constitution. </a:t>
            </a:r>
            <a:endParaRPr sz="1800">
              <a:solidFill>
                <a:srgbClr val="212121"/>
              </a:solidFill>
              <a:latin typeface="Arial"/>
              <a:ea typeface="Arial"/>
              <a:cs typeface="Arial"/>
              <a:sym typeface="Arial"/>
            </a:endParaRPr>
          </a:p>
          <a:p>
            <a:pPr indent="0" lvl="0" marL="0" rtl="0" algn="l">
              <a:spcBef>
                <a:spcPts val="1600"/>
              </a:spcBef>
              <a:spcAft>
                <a:spcPts val="1600"/>
              </a:spcAft>
              <a:buNone/>
            </a:pPr>
            <a:r>
              <a:t/>
            </a:r>
            <a:endParaRPr/>
          </a:p>
        </p:txBody>
      </p:sp>
      <p:pic>
        <p:nvPicPr>
          <p:cNvPr id="247" name="Google Shape;247;p27"/>
          <p:cNvPicPr preferRelativeResize="0"/>
          <p:nvPr/>
        </p:nvPicPr>
        <p:blipFill>
          <a:blip r:embed="rId3">
            <a:alphaModFix/>
          </a:blip>
          <a:stretch>
            <a:fillRect/>
          </a:stretch>
        </p:blipFill>
        <p:spPr>
          <a:xfrm>
            <a:off x="373475" y="653752"/>
            <a:ext cx="4958074" cy="3488600"/>
          </a:xfrm>
          <a:prstGeom prst="rect">
            <a:avLst/>
          </a:prstGeom>
          <a:noFill/>
          <a:ln>
            <a:noFill/>
          </a:ln>
        </p:spPr>
      </p:pic>
      <p:cxnSp>
        <p:nvCxnSpPr>
          <p:cNvPr id="248" name="Google Shape;248;p27"/>
          <p:cNvCxnSpPr/>
          <p:nvPr/>
        </p:nvCxnSpPr>
        <p:spPr>
          <a:xfrm flipH="1">
            <a:off x="1409650" y="1566125"/>
            <a:ext cx="8100" cy="1896000"/>
          </a:xfrm>
          <a:prstGeom prst="straightConnector1">
            <a:avLst/>
          </a:prstGeom>
          <a:noFill/>
          <a:ln cap="flat" cmpd="sng" w="9525">
            <a:solidFill>
              <a:srgbClr val="E06666"/>
            </a:solidFill>
            <a:prstDash val="solid"/>
            <a:round/>
            <a:headEnd len="med" w="med" type="none"/>
            <a:tailEnd len="med" w="med" type="triangle"/>
          </a:ln>
        </p:spPr>
      </p:cxnSp>
      <p:cxnSp>
        <p:nvCxnSpPr>
          <p:cNvPr id="249" name="Google Shape;249;p27"/>
          <p:cNvCxnSpPr/>
          <p:nvPr/>
        </p:nvCxnSpPr>
        <p:spPr>
          <a:xfrm>
            <a:off x="2456350" y="1211700"/>
            <a:ext cx="24600" cy="2200800"/>
          </a:xfrm>
          <a:prstGeom prst="straightConnector1">
            <a:avLst/>
          </a:prstGeom>
          <a:noFill/>
          <a:ln cap="flat" cmpd="sng" w="9525">
            <a:solidFill>
              <a:srgbClr val="E06666"/>
            </a:solidFill>
            <a:prstDash val="solid"/>
            <a:round/>
            <a:headEnd len="med" w="med" type="none"/>
            <a:tailEnd len="med" w="med" type="triangle"/>
          </a:ln>
        </p:spPr>
      </p:cxnSp>
      <p:sp>
        <p:nvSpPr>
          <p:cNvPr id="250" name="Google Shape;250;p27"/>
          <p:cNvSpPr txBox="1"/>
          <p:nvPr/>
        </p:nvSpPr>
        <p:spPr>
          <a:xfrm>
            <a:off x="5495200" y="2307975"/>
            <a:ext cx="3596700" cy="240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222222"/>
                </a:solidFill>
                <a:latin typeface="Open Sans"/>
                <a:ea typeface="Open Sans"/>
                <a:cs typeface="Open Sans"/>
                <a:sym typeface="Open Sans"/>
              </a:rPr>
              <a:t>On March 11, 2018, </a:t>
            </a:r>
            <a:r>
              <a:rPr lang="en" sz="1800">
                <a:solidFill>
                  <a:srgbClr val="222222"/>
                </a:solidFill>
                <a:highlight>
                  <a:schemeClr val="lt1"/>
                </a:highlight>
                <a:latin typeface="Open Sans"/>
                <a:ea typeface="Open Sans"/>
                <a:cs typeface="Open Sans"/>
                <a:sym typeface="Open Sans"/>
              </a:rPr>
              <a:t>Xi Jinping’s socialism with Chinese characteristics was written into the People’s Republic of China Constitution.</a:t>
            </a:r>
            <a:endParaRPr sz="1800">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948900" y="1740450"/>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800"/>
              <a:t>Experts’ opinions</a:t>
            </a:r>
            <a:endParaRPr b="1" sz="4800"/>
          </a:p>
          <a:p>
            <a:pPr indent="0" lvl="0" marL="0" rtl="0" algn="l">
              <a:spcBef>
                <a:spcPts val="0"/>
              </a:spcBef>
              <a:spcAft>
                <a:spcPts val="0"/>
              </a:spcAft>
              <a:buClr>
                <a:schemeClr val="dk1"/>
              </a:buClr>
              <a:buSzPts val="1100"/>
              <a:buFont typeface="Arial"/>
              <a:buNone/>
            </a:pPr>
            <a:r>
              <a:rPr b="1" lang="en" sz="4800"/>
              <a:t>and analysis</a:t>
            </a:r>
            <a:endParaRPr b="1" sz="4800"/>
          </a:p>
          <a:p>
            <a:pPr indent="0" lvl="0" marL="0" rtl="0" algn="l">
              <a:spcBef>
                <a:spcPts val="0"/>
              </a:spcBef>
              <a:spcAft>
                <a:spcPts val="0"/>
              </a:spcAft>
              <a:buNone/>
            </a:pPr>
            <a:r>
              <a:t/>
            </a:r>
            <a:endParaRPr sz="105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9"/>
          <p:cNvSpPr txBox="1"/>
          <p:nvPr>
            <p:ph idx="1" type="body"/>
          </p:nvPr>
        </p:nvSpPr>
        <p:spPr>
          <a:xfrm>
            <a:off x="747300" y="740675"/>
            <a:ext cx="7649400" cy="35058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highlight>
                  <a:schemeClr val="lt1"/>
                </a:highlight>
                <a:latin typeface="Open Sans"/>
                <a:ea typeface="Open Sans"/>
                <a:cs typeface="Open Sans"/>
                <a:sym typeface="Open Sans"/>
              </a:rPr>
              <a:t>View1</a:t>
            </a:r>
            <a:r>
              <a:rPr lang="en" sz="1400">
                <a:solidFill>
                  <a:srgbClr val="233A44"/>
                </a:solidFill>
                <a:latin typeface="Open Sans"/>
                <a:ea typeface="Open Sans"/>
                <a:cs typeface="Open Sans"/>
                <a:sym typeface="Open Sans"/>
              </a:rPr>
              <a:t> </a:t>
            </a:r>
            <a:r>
              <a:rPr lang="en" sz="1400">
                <a:solidFill>
                  <a:srgbClr val="233A44"/>
                </a:solidFill>
                <a:latin typeface="Open Sans"/>
                <a:ea typeface="Open Sans"/>
                <a:cs typeface="Open Sans"/>
                <a:sym typeface="Open Sans"/>
              </a:rPr>
              <a:t>Under the background of the decline of democracy worldwide, the Communist Party in China has demonstrated its ability to self-adjust and control the situation in a long period of time. It is possible for China to develop the liberal ideology, although it is a tough process.</a:t>
            </a:r>
            <a:endParaRPr sz="1400">
              <a:solidFill>
                <a:srgbClr val="233A44"/>
              </a:solidFill>
              <a:latin typeface="Open Sans"/>
              <a:ea typeface="Open Sans"/>
              <a:cs typeface="Open Sans"/>
              <a:sym typeface="Open Sans"/>
            </a:endParaRPr>
          </a:p>
          <a:p>
            <a:pPr indent="0" lvl="0" marL="0" rtl="0" algn="just">
              <a:spcBef>
                <a:spcPts val="0"/>
              </a:spcBef>
              <a:spcAft>
                <a:spcPts val="0"/>
              </a:spcAft>
              <a:buNone/>
            </a:pPr>
            <a:r>
              <a:t/>
            </a:r>
            <a:endParaRPr sz="1400">
              <a:solidFill>
                <a:srgbClr val="233A44"/>
              </a:solidFill>
              <a:latin typeface="Open Sans"/>
              <a:ea typeface="Open Sans"/>
              <a:cs typeface="Open Sans"/>
              <a:sym typeface="Open Sans"/>
            </a:endParaRPr>
          </a:p>
          <a:p>
            <a:pPr indent="0" lvl="0" marL="0" rtl="0" algn="just">
              <a:spcBef>
                <a:spcPts val="0"/>
              </a:spcBef>
              <a:spcAft>
                <a:spcPts val="0"/>
              </a:spcAft>
              <a:buNone/>
            </a:pPr>
            <a:r>
              <a:rPr lang="en" sz="1400">
                <a:solidFill>
                  <a:srgbClr val="FFFFFF"/>
                </a:solidFill>
                <a:highlight>
                  <a:schemeClr val="lt1"/>
                </a:highlight>
                <a:latin typeface="Open Sans"/>
                <a:ea typeface="Open Sans"/>
                <a:cs typeface="Open Sans"/>
                <a:sym typeface="Open Sans"/>
              </a:rPr>
              <a:t>View2</a:t>
            </a:r>
            <a:r>
              <a:rPr lang="en" sz="1400">
                <a:solidFill>
                  <a:srgbClr val="233A44"/>
                </a:solidFill>
                <a:latin typeface="Open Sans"/>
                <a:ea typeface="Open Sans"/>
                <a:cs typeface="Open Sans"/>
                <a:sym typeface="Open Sans"/>
              </a:rPr>
              <a:t> China’s reform and opening up have ended so far. The three main characteristics in past four decades：the rapid economic growth, relative openness in ideology, and correspondingly political stability have almost stopped.</a:t>
            </a:r>
            <a:endParaRPr sz="1400">
              <a:solidFill>
                <a:srgbClr val="233A44"/>
              </a:solidFill>
              <a:latin typeface="Open Sans"/>
              <a:ea typeface="Open Sans"/>
              <a:cs typeface="Open Sans"/>
              <a:sym typeface="Open Sans"/>
            </a:endParaRPr>
          </a:p>
          <a:p>
            <a:pPr indent="0" lvl="0" marL="0" rtl="0" algn="just">
              <a:spcBef>
                <a:spcPts val="0"/>
              </a:spcBef>
              <a:spcAft>
                <a:spcPts val="0"/>
              </a:spcAft>
              <a:buNone/>
            </a:pPr>
            <a:r>
              <a:t/>
            </a:r>
            <a:endParaRPr sz="1400">
              <a:solidFill>
                <a:srgbClr val="233A44"/>
              </a:solidFill>
              <a:latin typeface="Open Sans"/>
              <a:ea typeface="Open Sans"/>
              <a:cs typeface="Open Sans"/>
              <a:sym typeface="Open Sans"/>
            </a:endParaRPr>
          </a:p>
          <a:p>
            <a:pPr indent="0" lvl="0" marL="0" rtl="0" algn="just">
              <a:spcBef>
                <a:spcPts val="0"/>
              </a:spcBef>
              <a:spcAft>
                <a:spcPts val="0"/>
              </a:spcAft>
              <a:buNone/>
            </a:pPr>
            <a:r>
              <a:rPr lang="en" sz="1400">
                <a:solidFill>
                  <a:srgbClr val="FFFFFF"/>
                </a:solidFill>
                <a:highlight>
                  <a:schemeClr val="lt1"/>
                </a:highlight>
                <a:latin typeface="Open Sans"/>
                <a:ea typeface="Open Sans"/>
                <a:cs typeface="Open Sans"/>
                <a:sym typeface="Open Sans"/>
              </a:rPr>
              <a:t>View3</a:t>
            </a:r>
            <a:r>
              <a:rPr lang="en" sz="1400">
                <a:solidFill>
                  <a:srgbClr val="233A44"/>
                </a:solidFill>
                <a:latin typeface="Open Sans"/>
                <a:ea typeface="Open Sans"/>
                <a:cs typeface="Open Sans"/>
                <a:sym typeface="Open Sans"/>
              </a:rPr>
              <a:t> The Reform and Opening-up has added democratic characteristics in Chinese autocracy, and has made the rigid communist bureaucracy highly adapt to capitalist market economy. Although both China's "reform" and "opening" are changing both in theoretic and practical， what’s going on still partly depends on the respondency of the ruling party in the future.</a:t>
            </a:r>
            <a:endParaRPr sz="1400">
              <a:solidFill>
                <a:srgbClr val="233A44"/>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1270475" y="2094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Conclusion</a:t>
            </a:r>
            <a:endParaRPr b="1"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1"/>
          <p:cNvSpPr txBox="1"/>
          <p:nvPr>
            <p:ph idx="1" type="body"/>
          </p:nvPr>
        </p:nvSpPr>
        <p:spPr>
          <a:xfrm>
            <a:off x="1025850" y="666450"/>
            <a:ext cx="7092300" cy="381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FFFFFF"/>
                </a:solidFill>
                <a:highlight>
                  <a:schemeClr val="lt1"/>
                </a:highlight>
                <a:latin typeface="Open Sans"/>
                <a:ea typeface="Open Sans"/>
                <a:cs typeface="Open Sans"/>
                <a:sym typeface="Open Sans"/>
              </a:rPr>
              <a:t>Conclusion 1</a:t>
            </a:r>
            <a:r>
              <a:rPr lang="en" sz="1800">
                <a:latin typeface="Open Sans"/>
                <a:ea typeface="Open Sans"/>
                <a:cs typeface="Open Sans"/>
                <a:sym typeface="Open Sans"/>
              </a:rPr>
              <a:t> </a:t>
            </a:r>
            <a:r>
              <a:rPr lang="en" sz="1800">
                <a:solidFill>
                  <a:srgbClr val="000000"/>
                </a:solidFill>
                <a:latin typeface="Open Sans"/>
                <a:ea typeface="Open Sans"/>
                <a:cs typeface="Open Sans"/>
                <a:sym typeface="Open Sans"/>
              </a:rPr>
              <a:t>China has changed a lot and this kind of transformation would be an constant phenomenon in a long period of time. Like the term “Reform and Opening-up”, the behind meaning in 2008 and 2018 is almost totally different.</a:t>
            </a:r>
            <a:endParaRPr sz="1800">
              <a:solidFill>
                <a:srgbClr val="000000"/>
              </a:solidFill>
              <a:latin typeface="Open Sans"/>
              <a:ea typeface="Open Sans"/>
              <a:cs typeface="Open Sans"/>
              <a:sym typeface="Open Sans"/>
            </a:endParaRPr>
          </a:p>
          <a:p>
            <a:pPr indent="0" lvl="0" marL="0" rtl="0" algn="just">
              <a:spcBef>
                <a:spcPts val="1600"/>
              </a:spcBef>
              <a:spcAft>
                <a:spcPts val="0"/>
              </a:spcAft>
              <a:buNone/>
            </a:pPr>
            <a:r>
              <a:t/>
            </a:r>
            <a:endParaRPr sz="1800">
              <a:solidFill>
                <a:srgbClr val="000000"/>
              </a:solidFill>
              <a:latin typeface="Open Sans"/>
              <a:ea typeface="Open Sans"/>
              <a:cs typeface="Open Sans"/>
              <a:sym typeface="Open Sans"/>
            </a:endParaRPr>
          </a:p>
          <a:p>
            <a:pPr indent="0" lvl="0" marL="0" rtl="0" algn="just">
              <a:spcBef>
                <a:spcPts val="1600"/>
              </a:spcBef>
              <a:spcAft>
                <a:spcPts val="0"/>
              </a:spcAft>
              <a:buNone/>
            </a:pPr>
            <a:r>
              <a:rPr lang="en" sz="1800">
                <a:solidFill>
                  <a:srgbClr val="FFFFFF"/>
                </a:solidFill>
                <a:highlight>
                  <a:schemeClr val="lt1"/>
                </a:highlight>
                <a:latin typeface="Open Sans"/>
                <a:ea typeface="Open Sans"/>
                <a:cs typeface="Open Sans"/>
                <a:sym typeface="Open Sans"/>
              </a:rPr>
              <a:t>Conclusion 2</a:t>
            </a:r>
            <a:r>
              <a:rPr lang="en" sz="1800">
                <a:solidFill>
                  <a:srgbClr val="000000"/>
                </a:solidFill>
                <a:latin typeface="Open Sans"/>
                <a:ea typeface="Open Sans"/>
                <a:cs typeface="Open Sans"/>
                <a:sym typeface="Open Sans"/>
              </a:rPr>
              <a:t> Big data is useful to explore trend in abstract academic fields like political science, international relationship, or even for Kremlin scholars.</a:t>
            </a:r>
            <a:endParaRPr sz="1800">
              <a:solidFill>
                <a:srgbClr val="000000"/>
              </a:solidFill>
              <a:latin typeface="Open Sans"/>
              <a:ea typeface="Open Sans"/>
              <a:cs typeface="Open Sans"/>
              <a:sym typeface="Open Sans"/>
            </a:endParaRPr>
          </a:p>
          <a:p>
            <a:pPr indent="0" lvl="0" marL="0" rtl="0" algn="l">
              <a:spcBef>
                <a:spcPts val="1600"/>
              </a:spcBef>
              <a:spcAft>
                <a:spcPts val="0"/>
              </a:spcAft>
              <a:buNone/>
            </a:pPr>
            <a:r>
              <a:t/>
            </a:r>
            <a:endParaRPr sz="105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117950" y="1880250"/>
            <a:ext cx="69081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Brief Introduction</a:t>
            </a:r>
            <a:br>
              <a:rPr b="1" lang="en" sz="4800"/>
            </a:br>
            <a:endParaRPr b="1"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2"/>
          <p:cNvSpPr txBox="1"/>
          <p:nvPr>
            <p:ph type="ctrTitle"/>
          </p:nvPr>
        </p:nvSpPr>
        <p:spPr>
          <a:xfrm>
            <a:off x="2881478" y="1847708"/>
            <a:ext cx="5361300" cy="14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500"/>
              <a:t> T</a:t>
            </a:r>
            <a:r>
              <a:rPr b="1" lang="en" sz="4500"/>
              <a:t>hank you</a:t>
            </a:r>
            <a:endParaRPr b="1" sz="4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2" name="Google Shape;142;p15"/>
          <p:cNvSpPr txBox="1"/>
          <p:nvPr>
            <p:ph idx="4294967295" type="subTitle"/>
          </p:nvPr>
        </p:nvSpPr>
        <p:spPr>
          <a:xfrm>
            <a:off x="1829100" y="1764015"/>
            <a:ext cx="5485800" cy="11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2008 -- </a:t>
            </a:r>
            <a:r>
              <a:rPr b="1" lang="en" sz="4000">
                <a:solidFill>
                  <a:schemeClr val="accent1"/>
                </a:solidFill>
              </a:rPr>
              <a:t>30th Anniversary</a:t>
            </a:r>
            <a:r>
              <a:rPr b="1" lang="en" sz="4000"/>
              <a:t> </a:t>
            </a:r>
            <a:endParaRPr b="1" sz="4000"/>
          </a:p>
          <a:p>
            <a:pPr indent="0" lvl="0" marL="0" rtl="0" algn="l">
              <a:spcBef>
                <a:spcPts val="1600"/>
              </a:spcBef>
              <a:spcAft>
                <a:spcPts val="1600"/>
              </a:spcAft>
              <a:buNone/>
            </a:pPr>
            <a:r>
              <a:rPr b="1" lang="en" sz="4000"/>
              <a:t>2018 -- </a:t>
            </a:r>
            <a:r>
              <a:rPr b="1" lang="en" sz="4000">
                <a:solidFill>
                  <a:schemeClr val="accent1"/>
                </a:solidFill>
              </a:rPr>
              <a:t>40th Anniversary </a:t>
            </a:r>
            <a:endParaRPr b="1" sz="400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16"/>
          <p:cNvPicPr preferRelativeResize="0"/>
          <p:nvPr/>
        </p:nvPicPr>
        <p:blipFill>
          <a:blip r:embed="rId3">
            <a:alphaModFix/>
          </a:blip>
          <a:stretch>
            <a:fillRect/>
          </a:stretch>
        </p:blipFill>
        <p:spPr>
          <a:xfrm>
            <a:off x="2490175" y="293950"/>
            <a:ext cx="4299302" cy="42993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77900" y="625400"/>
            <a:ext cx="46275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Outline</a:t>
            </a:r>
            <a:br>
              <a:rPr b="1" lang="en"/>
            </a:br>
            <a:endParaRPr b="1"/>
          </a:p>
        </p:txBody>
      </p:sp>
      <p:sp>
        <p:nvSpPr>
          <p:cNvPr id="155" name="Google Shape;155;p17"/>
          <p:cNvSpPr txBox="1"/>
          <p:nvPr>
            <p:ph idx="1" type="body"/>
          </p:nvPr>
        </p:nvSpPr>
        <p:spPr>
          <a:xfrm>
            <a:off x="877900" y="959500"/>
            <a:ext cx="70341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 sz="1800">
                <a:latin typeface="Open Sans"/>
                <a:ea typeface="Open Sans"/>
                <a:cs typeface="Open Sans"/>
                <a:sym typeface="Open Sans"/>
              </a:rPr>
            </a:br>
            <a:br>
              <a:rPr lang="en" sz="1800">
                <a:latin typeface="Open Sans"/>
                <a:ea typeface="Open Sans"/>
                <a:cs typeface="Open Sans"/>
                <a:sym typeface="Open Sans"/>
              </a:rPr>
            </a:br>
            <a:r>
              <a:rPr lang="en" sz="1800">
                <a:latin typeface="Open Sans"/>
                <a:ea typeface="Open Sans"/>
                <a:cs typeface="Open Sans"/>
                <a:sym typeface="Open Sans"/>
              </a:rPr>
              <a:t>- </a:t>
            </a:r>
            <a:r>
              <a:rPr lang="en" sz="1800">
                <a:latin typeface="Open Sans"/>
                <a:ea typeface="Open Sans"/>
                <a:cs typeface="Open Sans"/>
                <a:sym typeface="Open Sans"/>
              </a:rPr>
              <a:t>Comparison between 2008 and 2018</a:t>
            </a:r>
            <a:br>
              <a:rPr lang="en" sz="1800">
                <a:latin typeface="Open Sans"/>
                <a:ea typeface="Open Sans"/>
                <a:cs typeface="Open Sans"/>
                <a:sym typeface="Open Sans"/>
              </a:rPr>
            </a:br>
            <a:br>
              <a:rPr lang="en" sz="1800">
                <a:latin typeface="Open Sans"/>
                <a:ea typeface="Open Sans"/>
                <a:cs typeface="Open Sans"/>
                <a:sym typeface="Open Sans"/>
              </a:rPr>
            </a:br>
            <a:r>
              <a:rPr lang="en" sz="1800">
                <a:latin typeface="Open Sans"/>
                <a:ea typeface="Open Sans"/>
                <a:cs typeface="Open Sans"/>
                <a:sym typeface="Open Sans"/>
              </a:rPr>
              <a:t>- Specific word frequency analysis in 2018</a:t>
            </a:r>
            <a:br>
              <a:rPr lang="en" sz="1800">
                <a:latin typeface="Open Sans"/>
                <a:ea typeface="Open Sans"/>
                <a:cs typeface="Open Sans"/>
                <a:sym typeface="Open Sans"/>
              </a:rPr>
            </a:br>
            <a:br>
              <a:rPr lang="en" sz="1800">
                <a:latin typeface="Open Sans"/>
                <a:ea typeface="Open Sans"/>
                <a:cs typeface="Open Sans"/>
                <a:sym typeface="Open Sans"/>
              </a:rPr>
            </a:br>
            <a:r>
              <a:rPr lang="en" sz="1800">
                <a:latin typeface="Open Sans"/>
                <a:ea typeface="Open Sans"/>
                <a:cs typeface="Open Sans"/>
                <a:sym typeface="Open Sans"/>
              </a:rPr>
              <a:t>- Views of three political scientists in Hong Kong </a:t>
            </a:r>
            <a:br>
              <a:rPr lang="en" sz="1800">
                <a:latin typeface="Open Sans"/>
                <a:ea typeface="Open Sans"/>
                <a:cs typeface="Open Sans"/>
                <a:sym typeface="Open Sans"/>
              </a:rPr>
            </a:br>
            <a:br>
              <a:rPr lang="en" sz="1800">
                <a:latin typeface="Open Sans"/>
                <a:ea typeface="Open Sans"/>
                <a:cs typeface="Open Sans"/>
                <a:sym typeface="Open Sans"/>
              </a:rPr>
            </a:br>
            <a:r>
              <a:rPr lang="en" sz="1800">
                <a:latin typeface="Open Sans"/>
                <a:ea typeface="Open Sans"/>
                <a:cs typeface="Open Sans"/>
                <a:sym typeface="Open Sans"/>
              </a:rPr>
              <a:t>- Conclusion</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217325" y="203750"/>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Tag Cloud in 2008 and 2018 （Top 500）</a:t>
            </a:r>
            <a:endParaRPr sz="2400"/>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8"/>
          <p:cNvPicPr preferRelativeResize="0"/>
          <p:nvPr/>
        </p:nvPicPr>
        <p:blipFill rotWithShape="1">
          <a:blip r:embed="rId3">
            <a:alphaModFix/>
          </a:blip>
          <a:srcRect b="0" l="3220" r="-3219" t="6924"/>
          <a:stretch/>
        </p:blipFill>
        <p:spPr>
          <a:xfrm>
            <a:off x="160460" y="1243000"/>
            <a:ext cx="4775516" cy="3698599"/>
          </a:xfrm>
          <a:prstGeom prst="rect">
            <a:avLst/>
          </a:prstGeom>
          <a:noFill/>
          <a:ln>
            <a:noFill/>
          </a:ln>
        </p:spPr>
      </p:pic>
      <p:pic>
        <p:nvPicPr>
          <p:cNvPr id="163" name="Google Shape;163;p18"/>
          <p:cNvPicPr preferRelativeResize="0"/>
          <p:nvPr/>
        </p:nvPicPr>
        <p:blipFill rotWithShape="1">
          <a:blip r:embed="rId4">
            <a:alphaModFix/>
          </a:blip>
          <a:srcRect b="-2094" l="2620" r="-2619" t="5120"/>
          <a:stretch/>
        </p:blipFill>
        <p:spPr>
          <a:xfrm>
            <a:off x="4500575" y="1324975"/>
            <a:ext cx="4583093" cy="3698599"/>
          </a:xfrm>
          <a:prstGeom prst="rect">
            <a:avLst/>
          </a:prstGeom>
          <a:noFill/>
          <a:ln>
            <a:noFill/>
          </a:ln>
        </p:spPr>
      </p:pic>
      <p:sp>
        <p:nvSpPr>
          <p:cNvPr id="164" name="Google Shape;164;p18"/>
          <p:cNvSpPr txBox="1"/>
          <p:nvPr/>
        </p:nvSpPr>
        <p:spPr>
          <a:xfrm>
            <a:off x="2005000" y="4647175"/>
            <a:ext cx="21381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July 1 to Dec. 31, 2008</a:t>
            </a:r>
            <a:endParaRPr/>
          </a:p>
        </p:txBody>
      </p:sp>
      <p:sp>
        <p:nvSpPr>
          <p:cNvPr id="165" name="Google Shape;165;p18"/>
          <p:cNvSpPr txBox="1"/>
          <p:nvPr/>
        </p:nvSpPr>
        <p:spPr>
          <a:xfrm>
            <a:off x="6032675" y="4637350"/>
            <a:ext cx="21381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July 1 to Dec. 31,</a:t>
            </a:r>
            <a:r>
              <a:rPr lang="en"/>
              <a:t>2018</a:t>
            </a:r>
            <a:endParaRPr/>
          </a:p>
        </p:txBody>
      </p:sp>
      <p:sp>
        <p:nvSpPr>
          <p:cNvPr id="166" name="Google Shape;166;p18"/>
          <p:cNvSpPr/>
          <p:nvPr/>
        </p:nvSpPr>
        <p:spPr>
          <a:xfrm rot="6914228">
            <a:off x="345792" y="3643126"/>
            <a:ext cx="1244706" cy="13070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txBox="1"/>
          <p:nvPr/>
        </p:nvSpPr>
        <p:spPr>
          <a:xfrm>
            <a:off x="287275" y="4254325"/>
            <a:ext cx="930300" cy="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China</a:t>
            </a:r>
            <a:endParaRPr/>
          </a:p>
        </p:txBody>
      </p:sp>
      <p:sp>
        <p:nvSpPr>
          <p:cNvPr id="168" name="Google Shape;168;p18"/>
          <p:cNvSpPr/>
          <p:nvPr/>
        </p:nvSpPr>
        <p:spPr>
          <a:xfrm rot="9178922">
            <a:off x="1411149" y="4006576"/>
            <a:ext cx="678891" cy="9888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txBox="1"/>
          <p:nvPr/>
        </p:nvSpPr>
        <p:spPr>
          <a:xfrm>
            <a:off x="957575" y="4185925"/>
            <a:ext cx="930300" cy="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Beijing</a:t>
            </a:r>
            <a:endParaRPr/>
          </a:p>
        </p:txBody>
      </p:sp>
      <p:sp>
        <p:nvSpPr>
          <p:cNvPr id="170" name="Google Shape;170;p18"/>
          <p:cNvSpPr/>
          <p:nvPr/>
        </p:nvSpPr>
        <p:spPr>
          <a:xfrm rot="-8100740">
            <a:off x="2050484" y="2091355"/>
            <a:ext cx="984929" cy="123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nvSpPr>
        <p:spPr>
          <a:xfrm>
            <a:off x="1518425" y="1324975"/>
            <a:ext cx="9303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Olympic Games</a:t>
            </a:r>
            <a:endParaRPr/>
          </a:p>
        </p:txBody>
      </p:sp>
      <p:sp>
        <p:nvSpPr>
          <p:cNvPr id="172" name="Google Shape;172;p18"/>
          <p:cNvSpPr/>
          <p:nvPr/>
        </p:nvSpPr>
        <p:spPr>
          <a:xfrm rot="10800000">
            <a:off x="3140425" y="1263650"/>
            <a:ext cx="437700" cy="8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nvSpPr>
        <p:spPr>
          <a:xfrm>
            <a:off x="2082175" y="1087100"/>
            <a:ext cx="12723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Earthquake</a:t>
            </a:r>
            <a:endParaRPr/>
          </a:p>
        </p:txBody>
      </p:sp>
      <p:sp>
        <p:nvSpPr>
          <p:cNvPr id="174" name="Google Shape;174;p18"/>
          <p:cNvSpPr/>
          <p:nvPr/>
        </p:nvSpPr>
        <p:spPr>
          <a:xfrm rot="7703725">
            <a:off x="5573113" y="3700222"/>
            <a:ext cx="984889" cy="1229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txBox="1"/>
          <p:nvPr/>
        </p:nvSpPr>
        <p:spPr>
          <a:xfrm>
            <a:off x="5010750" y="4133250"/>
            <a:ext cx="12723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Development </a:t>
            </a:r>
            <a:endParaRPr/>
          </a:p>
        </p:txBody>
      </p:sp>
      <p:sp>
        <p:nvSpPr>
          <p:cNvPr id="176" name="Google Shape;176;p18"/>
          <p:cNvSpPr/>
          <p:nvPr/>
        </p:nvSpPr>
        <p:spPr>
          <a:xfrm rot="1788085">
            <a:off x="7694911" y="4140804"/>
            <a:ext cx="867413" cy="13611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nvSpPr>
        <p:spPr>
          <a:xfrm>
            <a:off x="7718525" y="4324325"/>
            <a:ext cx="1425600" cy="1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a:t>
            </a:r>
            <a:r>
              <a:rPr lang="en"/>
              <a:t>operation</a:t>
            </a:r>
            <a:r>
              <a:rPr lang="en"/>
              <a:t> </a:t>
            </a:r>
            <a:endParaRPr/>
          </a:p>
        </p:txBody>
      </p:sp>
      <p:sp>
        <p:nvSpPr>
          <p:cNvPr id="178" name="Google Shape;178;p18"/>
          <p:cNvSpPr/>
          <p:nvPr/>
        </p:nvSpPr>
        <p:spPr>
          <a:xfrm rot="-8101217">
            <a:off x="6855961" y="1943856"/>
            <a:ext cx="599273" cy="123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txBox="1"/>
          <p:nvPr/>
        </p:nvSpPr>
        <p:spPr>
          <a:xfrm>
            <a:off x="6473500" y="1513300"/>
            <a:ext cx="8202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Africa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2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23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Reform and Opening-up Policy in 2008 and 2018</a:t>
            </a:r>
            <a:endParaRPr b="1" sz="2400"/>
          </a:p>
        </p:txBody>
      </p:sp>
      <p:sp>
        <p:nvSpPr>
          <p:cNvPr id="185" name="Google Shape;18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19"/>
          <p:cNvPicPr preferRelativeResize="0"/>
          <p:nvPr/>
        </p:nvPicPr>
        <p:blipFill>
          <a:blip r:embed="rId3">
            <a:alphaModFix/>
          </a:blip>
          <a:stretch>
            <a:fillRect/>
          </a:stretch>
        </p:blipFill>
        <p:spPr>
          <a:xfrm>
            <a:off x="204576" y="1473415"/>
            <a:ext cx="4320450" cy="2857622"/>
          </a:xfrm>
          <a:prstGeom prst="rect">
            <a:avLst/>
          </a:prstGeom>
          <a:noFill/>
          <a:ln>
            <a:noFill/>
          </a:ln>
        </p:spPr>
      </p:pic>
      <p:pic>
        <p:nvPicPr>
          <p:cNvPr id="187" name="Google Shape;187;p19"/>
          <p:cNvPicPr preferRelativeResize="0"/>
          <p:nvPr/>
        </p:nvPicPr>
        <p:blipFill rotWithShape="1">
          <a:blip r:embed="rId4">
            <a:alphaModFix/>
          </a:blip>
          <a:srcRect b="0" l="0" r="0" t="6472"/>
          <a:stretch/>
        </p:blipFill>
        <p:spPr>
          <a:xfrm>
            <a:off x="3960300" y="1621500"/>
            <a:ext cx="4979150" cy="2777200"/>
          </a:xfrm>
          <a:prstGeom prst="rect">
            <a:avLst/>
          </a:prstGeom>
          <a:noFill/>
          <a:ln>
            <a:noFill/>
          </a:ln>
        </p:spPr>
      </p:pic>
      <p:sp>
        <p:nvSpPr>
          <p:cNvPr id="188" name="Google Shape;188;p19"/>
          <p:cNvSpPr txBox="1"/>
          <p:nvPr/>
        </p:nvSpPr>
        <p:spPr>
          <a:xfrm>
            <a:off x="1941875" y="4522850"/>
            <a:ext cx="17208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istogram </a:t>
            </a:r>
            <a:endParaRPr/>
          </a:p>
        </p:txBody>
      </p:sp>
      <p:sp>
        <p:nvSpPr>
          <p:cNvPr id="189" name="Google Shape;189;p19"/>
          <p:cNvSpPr txBox="1"/>
          <p:nvPr/>
        </p:nvSpPr>
        <p:spPr>
          <a:xfrm>
            <a:off x="6021450" y="4490075"/>
            <a:ext cx="12783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Line Chart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txBox="1"/>
          <p:nvPr>
            <p:ph idx="1" type="body"/>
          </p:nvPr>
        </p:nvSpPr>
        <p:spPr>
          <a:xfrm>
            <a:off x="819150" y="1516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“坚持以习近平新时代中国特色社会主义思想为指导，是确保</a:t>
            </a:r>
            <a:r>
              <a:rPr b="1" lang="en"/>
              <a:t>改革开放</a:t>
            </a:r>
            <a:r>
              <a:rPr lang="en"/>
              <a:t>既不走老路也不走邪路、在根本性问题上不犯颠覆性错误的重要前提。”     ------人民网</a:t>
            </a:r>
            <a:endParaRPr/>
          </a:p>
          <a:p>
            <a:pPr indent="0" lvl="0" marL="0" rtl="0" algn="l">
              <a:spcBef>
                <a:spcPts val="1600"/>
              </a:spcBef>
              <a:spcAft>
                <a:spcPts val="0"/>
              </a:spcAft>
              <a:buNone/>
            </a:pPr>
            <a:r>
              <a:rPr lang="en"/>
              <a:t>To k</a:t>
            </a:r>
            <a:r>
              <a:rPr lang="en"/>
              <a:t>eep away from subversive mistakes</a:t>
            </a:r>
            <a:r>
              <a:rPr lang="en"/>
              <a:t> on </a:t>
            </a:r>
            <a:r>
              <a:rPr b="1" lang="en"/>
              <a:t>Reform and Opening-up Policy</a:t>
            </a:r>
            <a:r>
              <a:rPr lang="en"/>
              <a:t>, we uphold Xi’s socialism with Chinese characteristics with which the party neither treading the old path nor go away on matters of principles.   ----People’s Daily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21"/>
          <p:cNvPicPr preferRelativeResize="0"/>
          <p:nvPr/>
        </p:nvPicPr>
        <p:blipFill>
          <a:blip r:embed="rId3">
            <a:alphaModFix/>
          </a:blip>
          <a:stretch>
            <a:fillRect/>
          </a:stretch>
        </p:blipFill>
        <p:spPr>
          <a:xfrm>
            <a:off x="828675" y="1137375"/>
            <a:ext cx="7486650"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