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88" r:id="rId3"/>
    <p:sldId id="381" r:id="rId4"/>
    <p:sldId id="383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6" r:id="rId20"/>
    <p:sldId id="405" r:id="rId21"/>
    <p:sldId id="407" r:id="rId22"/>
    <p:sldId id="408" r:id="rId23"/>
    <p:sldId id="409" r:id="rId24"/>
    <p:sldId id="411" r:id="rId25"/>
    <p:sldId id="410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rror Analysis" id="{40BC5461-1386-45A6-BC0F-D69DFB2905FA}">
          <p14:sldIdLst>
            <p14:sldId id="388"/>
            <p14:sldId id="381"/>
            <p14:sldId id="383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4"/>
            <p14:sldId id="406"/>
            <p14:sldId id="405"/>
            <p14:sldId id="407"/>
            <p14:sldId id="408"/>
            <p14:sldId id="409"/>
            <p14:sldId id="411"/>
            <p14:sldId id="410"/>
            <p14:sldId id="4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FFC000"/>
    <a:srgbClr val="0F7391"/>
    <a:srgbClr val="D36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3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F8654-EB51-403A-AABC-16E336CC35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1469-3692-40DC-B489-6EA09B4727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665E-FF39-4062-83D2-F7CEA7CF7E9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9342-E0DA-47F1-8532-D6D2588BE76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7D8C-F620-494F-A6AF-4EFB3B215D9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776A-77B5-49AF-AD5D-22990A01C27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6230231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293854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478" y="1038274"/>
            <a:ext cx="912476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1478" y="1101897"/>
            <a:ext cx="912476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7" name="图片 16" descr="图片包含 食物, 标志, 游戏机, 蓝色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23" y="435387"/>
            <a:ext cx="3065755" cy="837405"/>
          </a:xfrm>
          <a:prstGeom prst="rect">
            <a:avLst/>
          </a:prstGeom>
        </p:spPr>
      </p:pic>
      <p:sp>
        <p:nvSpPr>
          <p:cNvPr id="22" name="文本框 21"/>
          <p:cNvSpPr txBox="1"/>
          <p:nvPr userDrawn="1"/>
        </p:nvSpPr>
        <p:spPr>
          <a:xfrm>
            <a:off x="4045598" y="6385023"/>
            <a:ext cx="4100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上海交通大学密西根学院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UM-SJTU Joint Institute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30D9-99D4-48B8-A831-7CC62006AE3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8AE-DE22-4EAC-B0EC-D28BF0445FF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89EA-2AE9-4CEB-AAD8-4654930C88E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5E54-62D8-4181-8B97-37139A684C5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7789-FDC3-4325-B2D6-1CA4E96707F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1E79-0005-4778-860A-4E6C3FE07B6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DD94-2C5D-4F01-AF64-2D0D6C7A176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5977-C669-4244-9419-72D7AC6818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230231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6293854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4045598" y="6385023"/>
            <a:ext cx="4100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上海交通大学密西根学院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UM-SJTU Joint Institute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</a:t>
            </a:r>
            <a:r>
              <a: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RC1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94025" y="2058670"/>
            <a:ext cx="63042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VC 210 Recitation Class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3200"/>
          </a:p>
          <a:p>
            <a:r>
              <a:rPr lang="en-US" altLang="zh-CN" sz="3200"/>
              <a:t>           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Linda Wei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SJTU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46070" y="2829560"/>
            <a:ext cx="57645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uantum 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Electronmagnetic wave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2785" y="2967355"/>
            <a:ext cx="543877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Radiation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2955" y="1431925"/>
            <a:ext cx="8949690" cy="4351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118725" y="5009515"/>
            <a:ext cx="1428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ctpp!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Black Body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Wien’s Law: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There’s a maximal wavelength at which the intensity is the highest.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λmax × T = b (b=2.897 × 10</a:t>
            </a:r>
            <a:r>
              <a:rPr lang="en-US" altLang="zh-CN"/>
              <a:t>^(</a:t>
            </a:r>
            <a:r>
              <a:rPr lang="zh-CN" altLang="en-US"/>
              <a:t>−3</a:t>
            </a:r>
            <a:r>
              <a:rPr lang="en-US" altLang="zh-CN"/>
              <a:t>)</a:t>
            </a:r>
            <a:r>
              <a:rPr lang="zh-CN" altLang="en-US"/>
              <a:t>m · K)</a:t>
            </a:r>
            <a:endParaRPr lang="zh-CN" altLang="en-US"/>
          </a:p>
          <a:p>
            <a:r>
              <a:rPr lang="zh-CN" altLang="en-US"/>
              <a:t>Stefan Boltzmann Law: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The total indensity of radiation=constant ×T</a:t>
            </a:r>
            <a:r>
              <a:rPr lang="en-US" altLang="zh-CN"/>
              <a:t>^4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constant=5.67 × 10</a:t>
            </a:r>
            <a:r>
              <a:rPr lang="en-US" altLang="zh-CN"/>
              <a:t>^(</a:t>
            </a:r>
            <a:r>
              <a:rPr lang="zh-CN" altLang="en-US"/>
              <a:t>−8</a:t>
            </a:r>
            <a:r>
              <a:rPr lang="en-US" altLang="zh-CN"/>
              <a:t>)</a:t>
            </a:r>
            <a:r>
              <a:rPr lang="zh-CN" altLang="en-US"/>
              <a:t>W · m</a:t>
            </a:r>
            <a:r>
              <a:rPr lang="en-US" altLang="zh-CN"/>
              <a:t>^(</a:t>
            </a:r>
            <a:r>
              <a:rPr lang="zh-CN" altLang="en-US"/>
              <a:t>−2</a:t>
            </a:r>
            <a:r>
              <a:rPr lang="en-US" altLang="zh-CN"/>
              <a:t>)</a:t>
            </a:r>
            <a:r>
              <a:rPr lang="zh-CN" altLang="en-US"/>
              <a:t> · K</a:t>
            </a:r>
            <a:r>
              <a:rPr lang="en-US" altLang="zh-CN"/>
              <a:t>^(</a:t>
            </a:r>
            <a:r>
              <a:rPr lang="zh-CN" altLang="en-US"/>
              <a:t>−4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68740" y="5239385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ctpp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Hydrogen Spectrum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Bohr’s Model: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Electrons orbit the nucleus in orbits which have set size &amp; energy.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Energy of orbit relates to its size (like planet model).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When electrons move from one orbit to another, energy is </a:t>
            </a:r>
            <a:r>
              <a:rPr lang="en-US" altLang="zh-CN"/>
              <a:t>      	</a:t>
            </a:r>
            <a:r>
              <a:rPr lang="zh-CN" altLang="en-US"/>
              <a:t>emmited or</a:t>
            </a:r>
            <a:r>
              <a:rPr lang="en-US" altLang="zh-CN"/>
              <a:t> </a:t>
            </a:r>
            <a:r>
              <a:rPr lang="zh-CN" altLang="en-US"/>
              <a:t>absorbed in the form of radiation.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Formulas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4060" y="1626870"/>
            <a:ext cx="7941310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59215" y="5009515"/>
            <a:ext cx="2299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copy it to ctpp!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思源黑体" panose="020B0500000000000000" pitchFamily="34" charset="-122"/>
              </a:rPr>
              <a:t>Photoelectric Effect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7530" y="2283460"/>
            <a:ext cx="7449185" cy="30156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5090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sym typeface="思源黑体" panose="020B0500000000000000" pitchFamily="34" charset="-122"/>
              </a:rPr>
              <a:t>Wave-Particle Duality of Matter</a:t>
            </a:r>
            <a:br>
              <a:rPr lang="en-US" altLang="zh-CN">
                <a:sym typeface="思源黑体" panose="020B0500000000000000" pitchFamily="34" charset="-122"/>
              </a:rPr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5160" y="1420495"/>
            <a:ext cx="8562340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00285" y="4731385"/>
            <a:ext cx="1351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Important!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2875"/>
            <a:ext cx="10515600" cy="1325563"/>
          </a:xfrm>
        </p:spPr>
        <p:txBody>
          <a:bodyPr/>
          <a:p>
            <a:r>
              <a:rPr lang="zh-CN" altLang="en-US">
                <a:sym typeface="+mn-ea"/>
              </a:rPr>
              <a:t>Schrödinger Equation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5625" y="1825625"/>
            <a:ext cx="3200400" cy="1238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38985" y="3648710"/>
            <a:ext cx="74091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You may ask why we can’t cancel the sai on both sides of the equation, the answer is that the Hamiltonian is an operator rather than a      variable, and the left side of the equation contains the second order derivative of the wave function sai.</a:t>
            </a:r>
            <a:endParaRPr lang="en-US" altLang="zh-CN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Schrödinger Equation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5830" y="1946910"/>
            <a:ext cx="4959985" cy="1804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56400" y="2818765"/>
            <a:ext cx="3929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Schrödinger Equation</a:t>
            </a:r>
            <a:r>
              <a:rPr lang="en-US" altLang="zh-CN">
                <a:sym typeface="+mn-ea"/>
              </a:rPr>
              <a:t> without time t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5830" y="4318635"/>
            <a:ext cx="54432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This is an equation whose position in quantum mechanics is equivalent to that of Newton's second law in classical mechanics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Comments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41475" y="1659255"/>
            <a:ext cx="89096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Something I want to say about the class: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 Everyone can learn this course well as long as he spares no effort, </a:t>
            </a:r>
            <a:r>
              <a:rPr lang="en-US" altLang="zh-CN">
                <a:solidFill>
                  <a:srgbClr val="FF0000"/>
                </a:solidFill>
              </a:rPr>
              <a:t>including those who didn’t take chemistry course in high school! </a:t>
            </a:r>
            <a:r>
              <a:rPr lang="en-US" altLang="zh-CN">
                <a:solidFill>
                  <a:schemeClr val="tx1"/>
                </a:solidFill>
              </a:rPr>
              <a:t>Since this course doesn’t contain something about Elemental chemistry and organic chemistry.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Please remember to take note to make your cheating paper, but</a:t>
            </a:r>
            <a:r>
              <a:rPr lang="en-US" altLang="zh-CN">
                <a:solidFill>
                  <a:srgbClr val="FF0000"/>
                </a:solidFill>
              </a:rPr>
              <a:t> don’t merely rely on your cheating paper</a:t>
            </a:r>
            <a:r>
              <a:rPr lang="en-US" altLang="zh-CN"/>
              <a:t>.You should completely </a:t>
            </a:r>
            <a:r>
              <a:rPr lang="en-US" altLang="zh-CN">
                <a:solidFill>
                  <a:srgbClr val="FF0000"/>
                </a:solidFill>
              </a:rPr>
              <a:t>understand</a:t>
            </a:r>
            <a:r>
              <a:rPr lang="en-US" altLang="zh-CN"/>
              <a:t> the formula on slides!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 Make sure you </a:t>
            </a:r>
            <a:r>
              <a:rPr lang="en-US" altLang="zh-CN">
                <a:solidFill>
                  <a:srgbClr val="FF0000"/>
                </a:solidFill>
              </a:rPr>
              <a:t>understand everything </a:t>
            </a:r>
            <a:r>
              <a:rPr lang="en-US" altLang="zh-CN"/>
              <a:t>in your homework and do exercise on the textbook is also a good choice.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 conclusion about the equation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5025" y="1749425"/>
            <a:ext cx="7204075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74750" y="1236980"/>
            <a:ext cx="213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D condition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n-D box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645" y="1662430"/>
            <a:ext cx="4338320" cy="435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15330" y="2651760"/>
            <a:ext cx="44792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You </a:t>
            </a:r>
            <a:r>
              <a:rPr lang="en-US" altLang="zh-CN" b="1">
                <a:solidFill>
                  <a:srgbClr val="FF0000"/>
                </a:solidFill>
              </a:rPr>
              <a:t>don’t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need to know how to solve the equation because it will </a:t>
            </a:r>
            <a:r>
              <a:rPr lang="en-US" altLang="zh-CN" b="1">
                <a:solidFill>
                  <a:srgbClr val="FF0000"/>
                </a:solidFill>
              </a:rPr>
              <a:t>not</a:t>
            </a:r>
            <a:r>
              <a:rPr lang="en-US" altLang="zh-CN"/>
              <a:t> be tested in the exam, copying these results to the ctpp is </a:t>
            </a:r>
            <a:r>
              <a:rPr lang="en-US" altLang="zh-CN" b="1">
                <a:solidFill>
                  <a:srgbClr val="FF0000"/>
                </a:solidFill>
              </a:rPr>
              <a:t>enough</a:t>
            </a:r>
            <a:r>
              <a:rPr lang="en-US" altLang="zh-CN"/>
              <a:t>.But if you do want to know how to solve the equation, feel free to come to the OH and I will solve the equation in 1-D or 3-D case in front of you.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思源黑体" panose="020B0500000000000000" pitchFamily="34" charset="-122"/>
              </a:rPr>
              <a:t>Heisenberg’s Uncertainty Principle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1335" y="1887220"/>
            <a:ext cx="8791575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[1] CHEMICAL PRINCIPLES-THE QUEST FOR INSIGHT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ym typeface="+mn-ea"/>
              </a:rPr>
              <a:t>(Seventh Edition)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[</a:t>
            </a:r>
            <a:r>
              <a:rPr lang="en-US">
                <a:sym typeface="+mn-ea"/>
              </a:rPr>
              <a:t>2</a:t>
            </a:r>
            <a:r>
              <a:rPr>
                <a:sym typeface="+mn-ea"/>
              </a:rPr>
              <a:t>] </a:t>
            </a:r>
            <a:r>
              <a:rPr lang="en-US">
                <a:sym typeface="+mn-ea"/>
              </a:rPr>
              <a:t>Inorganic Chemistry</a:t>
            </a:r>
            <a:endParaRPr>
              <a:solidFill>
                <a:schemeClr val="tx1"/>
              </a:solidFill>
            </a:endParaRPr>
          </a:p>
          <a:p>
            <a:r>
              <a:rPr>
                <a:sym typeface="+mn-ea"/>
              </a:rPr>
              <a:t>[</a:t>
            </a:r>
            <a:r>
              <a:rPr lang="en-US">
                <a:sym typeface="+mn-ea"/>
              </a:rPr>
              <a:t>3</a:t>
            </a:r>
            <a:r>
              <a:rPr>
                <a:sym typeface="+mn-ea"/>
              </a:rPr>
              <a:t>] </a:t>
            </a:r>
            <a:r>
              <a:rPr lang="en-US">
                <a:sym typeface="+mn-ea"/>
              </a:rPr>
              <a:t>Wei Xiwen</a:t>
            </a:r>
            <a:r>
              <a:rPr>
                <a:sym typeface="+mn-ea"/>
              </a:rPr>
              <a:t>, RC1, VC210 FA20</a:t>
            </a:r>
            <a:r>
              <a:rPr lang="en-US">
                <a:sym typeface="+mn-ea"/>
              </a:rPr>
              <a:t>20</a:t>
            </a:r>
            <a:endParaRPr>
              <a:solidFill>
                <a:schemeClr val="tx1"/>
              </a:solidFill>
            </a:endParaRPr>
          </a:p>
          <a:p>
            <a:r>
              <a:rPr>
                <a:sym typeface="+mn-ea"/>
              </a:rPr>
              <a:t>[</a:t>
            </a:r>
            <a:r>
              <a:rPr lang="en-US">
                <a:sym typeface="+mn-ea"/>
              </a:rPr>
              <a:t>4</a:t>
            </a:r>
            <a:r>
              <a:rPr>
                <a:sym typeface="+mn-ea"/>
              </a:rPr>
              <a:t>] </a:t>
            </a:r>
            <a:r>
              <a:rPr lang="en-US">
                <a:sym typeface="+mn-ea"/>
              </a:rPr>
              <a:t>Shi Weili</a:t>
            </a:r>
            <a:r>
              <a:rPr>
                <a:sym typeface="+mn-ea"/>
              </a:rPr>
              <a:t>, RC1, VC210 FA20</a:t>
            </a:r>
            <a:r>
              <a:rPr lang="en-US">
                <a:sym typeface="+mn-ea"/>
              </a:rPr>
              <a:t>20</a:t>
            </a:r>
            <a:endParaRPr>
              <a:solidFill>
                <a:schemeClr val="tx1"/>
              </a:solidFill>
            </a:endParaRPr>
          </a:p>
          <a:p>
            <a:r>
              <a:rPr>
                <a:sym typeface="+mn-ea"/>
              </a:rPr>
              <a:t>[</a:t>
            </a:r>
            <a:r>
              <a:rPr lang="en-US">
                <a:sym typeface="+mn-ea"/>
              </a:rPr>
              <a:t>5</a:t>
            </a:r>
            <a:r>
              <a:rPr>
                <a:sym typeface="+mn-ea"/>
              </a:rPr>
              <a:t>] </a:t>
            </a:r>
            <a:r>
              <a:rPr lang="en-US">
                <a:sym typeface="+mn-ea"/>
              </a:rPr>
              <a:t>Huang</a:t>
            </a:r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qin</a:t>
            </a:r>
            <a:r>
              <a:rPr>
                <a:sym typeface="+mn-ea"/>
              </a:rPr>
              <a:t>, </a:t>
            </a:r>
            <a:r>
              <a:rPr lang="en-US">
                <a:sym typeface="+mn-ea"/>
              </a:rPr>
              <a:t>RC1,</a:t>
            </a:r>
            <a:r>
              <a:rPr>
                <a:sym typeface="+mn-ea"/>
              </a:rPr>
              <a:t>VC210 FA20</a:t>
            </a:r>
            <a:r>
              <a:rPr lang="en-US">
                <a:sym typeface="+mn-ea"/>
              </a:rPr>
              <a:t>20</a:t>
            </a:r>
            <a:endParaRPr 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9420" y="3119755"/>
            <a:ext cx="3989070" cy="1065530"/>
          </a:xfrm>
        </p:spPr>
        <p:txBody>
          <a:bodyPr/>
          <a:p>
            <a:pPr marL="0" indent="0">
              <a:buNone/>
            </a:pPr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you~</a:t>
            </a:r>
            <a:endParaRPr lang="en-US" altLang="zh-CN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37185" y="-5240"/>
            <a:ext cx="10515600" cy="1325563"/>
          </a:xfrm>
        </p:spPr>
        <p:txBody>
          <a:bodyPr/>
          <a:p>
            <a:r>
              <a:rPr lang="en-US" altLang="zh-CN"/>
              <a:t>                    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24430" y="2829560"/>
            <a:ext cx="68872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1.Foundamental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</a:t>
            </a:r>
            <a:r>
              <a:rPr lang="en-US" altLang="zh-CN"/>
              <a:t>nit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24325" y="2348230"/>
            <a:ext cx="3143250" cy="3476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8665" y="1564005"/>
            <a:ext cx="251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 unit: K, s, kg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Significant Numbers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2900" y="1598295"/>
            <a:ext cx="76346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Significant Numbers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Addition and Subtraction</a:t>
            </a:r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When ad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ing or subtracting, make sure that the number of decimal places in the result, is the same as the smallest number of decimal places in the data. For example, 0.10 g + 0.024 g = 0.12 g.</a:t>
            </a:r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Multiplication and Division</a:t>
            </a:r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Similar to addition and subtraction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For example, (8.62 g)/(2.0 cm) = 4.3g/cm.</a:t>
            </a:r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 Logarithms and Exponentials </a:t>
            </a:r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Logarithms: the mantissa of a common logarithm has the same number of significant figures as the original number.</a:t>
            </a:r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Exponentials: the exponential of a number has the same number of SF as the mantissa.</a:t>
            </a:r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og 2.45 = 0.389, 10^(0.389) = 2.45, 10^(12.389) = 2.45</a:t>
            </a:r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Round off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Up if last digit is larger than 5, down if last digit is smaller than 5</a:t>
            </a:r>
            <a:endParaRPr lang="zh-CN" altLang="en-US"/>
          </a:p>
          <a:p>
            <a:r>
              <a:rPr lang="zh-CN" altLang="en-US"/>
              <a:t>For number sending in 5, always round to the nearest even number (4</a:t>
            </a:r>
            <a:r>
              <a:rPr lang="en-US" altLang="zh-CN"/>
              <a:t> </a:t>
            </a:r>
            <a:r>
              <a:rPr lang="zh-CN" altLang="en-US"/>
              <a:t>or 6).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element</a:t>
            </a:r>
            <a:endParaRPr lang="zh-CN" altLang="en-US"/>
          </a:p>
          <a:p>
            <a:r>
              <a:rPr lang="zh-CN" altLang="en-US"/>
              <a:t>atoms: count protons, neutrons, atomic number</a:t>
            </a:r>
            <a:endParaRPr lang="zh-CN" altLang="en-US"/>
          </a:p>
          <a:p>
            <a:r>
              <a:rPr lang="zh-CN" altLang="en-US"/>
              <a:t>molecule &amp; ion (cation[+] &amp; anion[-])</a:t>
            </a:r>
            <a:endParaRPr lang="zh-CN" altLang="en-US"/>
          </a:p>
          <a:p>
            <a:r>
              <a:rPr lang="zh-CN" altLang="en-US"/>
              <a:t>Requirements: able to recognize the name.</a:t>
            </a:r>
            <a:endParaRPr lang="zh-CN" altLang="en-US"/>
          </a:p>
          <a:p>
            <a:r>
              <a:rPr lang="zh-CN" altLang="en-US"/>
              <a:t>compound &amp; mixture (heterogeneous or homogeneous).</a:t>
            </a:r>
            <a:endParaRPr lang="zh-CN" altLang="en-US"/>
          </a:p>
          <a:p>
            <a:r>
              <a:rPr lang="zh-CN" altLang="en-US"/>
              <a:t>state of matter: gas (g), liquid (l), solid (s).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Chemical Formula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Empirical formulas: only show ratio of atoms</a:t>
            </a:r>
            <a:endParaRPr lang="zh-CN" altLang="en-US"/>
          </a:p>
          <a:p>
            <a:r>
              <a:rPr lang="zh-CN" altLang="en-US"/>
              <a:t>Molecular formulas: actual number of atoms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475,&quot;width&quot;:4950}"/>
</p:tagLst>
</file>

<file path=ppt/tags/tag2.xml><?xml version="1.0" encoding="utf-8"?>
<p:tagLst xmlns:p="http://schemas.openxmlformats.org/presentationml/2006/main">
  <p:tag name="KSO_WM_UNIT_PLACING_PICTURE_USER_VIEWPORT" val="{&quot;height&quot;:6853,&quot;width&quot;:12506}"/>
</p:tagLst>
</file>

<file path=ppt/tags/tag3.xml><?xml version="1.0" encoding="utf-8"?>
<p:tagLst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3539</Words>
  <Application>WPS 演示</Application>
  <PresentationFormat>宽屏</PresentationFormat>
  <Paragraphs>169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思源黑体</vt:lpstr>
      <vt:lpstr>黑体</vt:lpstr>
      <vt:lpstr>Office 主题​​</vt:lpstr>
      <vt:lpstr>                               RC1</vt:lpstr>
      <vt:lpstr>                           Comments </vt:lpstr>
      <vt:lpstr>                    </vt:lpstr>
      <vt:lpstr>Unit</vt:lpstr>
      <vt:lpstr>Significant Numbers</vt:lpstr>
      <vt:lpstr>Significant Numbers </vt:lpstr>
      <vt:lpstr>Round off</vt:lpstr>
      <vt:lpstr>Matter</vt:lpstr>
      <vt:lpstr>Chemical Formula</vt:lpstr>
      <vt:lpstr>PowerPoint 演示文稿</vt:lpstr>
      <vt:lpstr>Electronmagnetic wave</vt:lpstr>
      <vt:lpstr>Radiation</vt:lpstr>
      <vt:lpstr>Black Body</vt:lpstr>
      <vt:lpstr>Hydrogen Spectrum</vt:lpstr>
      <vt:lpstr>Formulas</vt:lpstr>
      <vt:lpstr>Photoelectric Effect</vt:lpstr>
      <vt:lpstr>Wave-Particle Duality of Matter </vt:lpstr>
      <vt:lpstr>Schrödinger Equation </vt:lpstr>
      <vt:lpstr>Schrödinger Equation</vt:lpstr>
      <vt:lpstr>Some conclusion about the equation</vt:lpstr>
      <vt:lpstr>   n-D box</vt:lpstr>
      <vt:lpstr>Heisenberg’s Uncertainty Principle</vt:lpstr>
      <vt:lpstr>Reference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 瀚扬</dc:creator>
  <cp:lastModifiedBy>aa219040</cp:lastModifiedBy>
  <cp:revision>237</cp:revision>
  <dcterms:created xsi:type="dcterms:W3CDTF">2020-07-27T02:37:00Z</dcterms:created>
  <dcterms:modified xsi:type="dcterms:W3CDTF">2021-08-16T15:18:12Z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BD5D7CCA0FE549179353652D231346B3</vt:lpwstr>
  </property>
  <property fmtid="{D5CDD505-2E9C-101B-9397-08002B2CF9AE}" pid="3" name="KSOProductBuildVer">
    <vt:lpwstr>2052-11.1.0.10700</vt:lpwstr>
  </property>
</Properties>
</file>