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88" r:id="rId3"/>
    <p:sldId id="383" r:id="rId4"/>
    <p:sldId id="391" r:id="rId5"/>
    <p:sldId id="392" r:id="rId6"/>
    <p:sldId id="393" r:id="rId7"/>
    <p:sldId id="394" r:id="rId8"/>
    <p:sldId id="395" r:id="rId9"/>
    <p:sldId id="396" r:id="rId10"/>
    <p:sldId id="398" r:id="rId11"/>
    <p:sldId id="399" r:id="rId12"/>
    <p:sldId id="400" r:id="rId13"/>
    <p:sldId id="413" r:id="rId14"/>
    <p:sldId id="411" r:id="rId15"/>
    <p:sldId id="410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rror Analysis" id="{40BC5461-1386-45A6-BC0F-D69DFB2905FA}">
          <p14:sldIdLst>
            <p14:sldId id="388"/>
            <p14:sldId id="383"/>
            <p14:sldId id="391"/>
            <p14:sldId id="393"/>
            <p14:sldId id="394"/>
            <p14:sldId id="396"/>
            <p14:sldId id="398"/>
            <p14:sldId id="399"/>
            <p14:sldId id="413"/>
            <p14:sldId id="411"/>
            <p14:sldId id="410"/>
            <p14:sldId id="392"/>
            <p14:sldId id="395"/>
            <p14:sldId id="4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FC000"/>
    <a:srgbClr val="0F7391"/>
    <a:srgbClr val="D36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F8654-EB51-403A-AABC-16E336CC35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469-3692-40DC-B489-6EA09B4727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665E-FF39-4062-83D2-F7CEA7CF7E9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9342-E0DA-47F1-8532-D6D2588BE7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7D8C-F620-494F-A6AF-4EFB3B215D9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776A-77B5-49AF-AD5D-22990A01C27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6230231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293854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478" y="1038274"/>
            <a:ext cx="912476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1478" y="1101897"/>
            <a:ext cx="912476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图片 16" descr="图片包含 食物, 标志, 游戏机, 蓝色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23" y="435387"/>
            <a:ext cx="3065755" cy="837405"/>
          </a:xfrm>
          <a:prstGeom prst="rect">
            <a:avLst/>
          </a:prstGeom>
        </p:spPr>
      </p:pic>
      <p:sp>
        <p:nvSpPr>
          <p:cNvPr id="22" name="文本框 21"/>
          <p:cNvSpPr txBox="1"/>
          <p:nvPr userDrawn="1"/>
        </p:nvSpPr>
        <p:spPr>
          <a:xfrm>
            <a:off x="4045598" y="6385023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上海交通大学密西根学院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UM-SJTU Joint Institute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0D9-99D4-48B8-A831-7CC62006AE3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8AE-DE22-4EAC-B0EC-D28BF0445FF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89EA-2AE9-4CEB-AAD8-4654930C88E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E54-62D8-4181-8B97-37139A684C5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7789-FDC3-4325-B2D6-1CA4E96707F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E79-0005-4778-860A-4E6C3FE07B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D94-2C5D-4F01-AF64-2D0D6C7A176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5977-C669-4244-9419-72D7AC6818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230231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6293854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4045598" y="6385023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上海交通大学密西根学院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UM-SJTU Joint Institute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</a:t>
            </a:r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RC2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94025" y="2058670"/>
            <a:ext cx="63042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VC 210 Recitation Class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200"/>
          </a:p>
          <a:p>
            <a:r>
              <a:rPr lang="en-US" altLang="zh-CN" sz="3200"/>
              <a:t>         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Linda Wei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SJTU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Electron Affinity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18725" y="5009515"/>
            <a:ext cx="1428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ctpp!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30605" y="2517775"/>
            <a:ext cx="72936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Definition: the energy released when 1 electron is added to a neutral</a:t>
            </a:r>
            <a:endParaRPr lang="zh-CN" altLang="en-US" sz="2800"/>
          </a:p>
          <a:p>
            <a:r>
              <a:rPr lang="zh-CN" altLang="en-US" sz="2800"/>
              <a:t>atom in gaseous state to form a negative ion.</a:t>
            </a:r>
            <a:endParaRPr lang="zh-CN" altLang="en-US" sz="2800"/>
          </a:p>
          <a:p>
            <a:r>
              <a:rPr lang="zh-CN" altLang="en-US" sz="2800"/>
              <a:t>Positive: energy released</a:t>
            </a:r>
            <a:endParaRPr lang="zh-CN" altLang="en-US" sz="2800"/>
          </a:p>
          <a:p>
            <a:r>
              <a:rPr lang="zh-CN" altLang="en-US" sz="2800"/>
              <a:t>Negative: energy absorbed</a:t>
            </a:r>
            <a:endParaRPr lang="zh-CN" altLang="en-US" sz="2800"/>
          </a:p>
          <a:p>
            <a:r>
              <a:rPr lang="zh-CN" altLang="en-US" sz="2800"/>
              <a:t>Contrast to ionization energy.</a:t>
            </a: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Metallic C</a:t>
            </a:r>
            <a:r>
              <a:rPr lang="en-US" altLang="zh-CN"/>
              <a:t>haracter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2550" y="1710690"/>
            <a:ext cx="78105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Characteristic of Metal and non</a:t>
            </a:r>
            <a:r>
              <a:rPr lang="en-US" altLang="zh-CN"/>
              <a:t>metal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7855" y="1614805"/>
            <a:ext cx="5876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[1] CHEMICAL PRINCIPLES-THE QUEST FOR INSIGHT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ym typeface="+mn-ea"/>
              </a:rPr>
              <a:t>(Seventh Edition)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[2] </a:t>
            </a:r>
            <a:r>
              <a:rPr lang="en-US">
                <a:sym typeface="+mn-ea"/>
              </a:rPr>
              <a:t>Wei Xiwen</a:t>
            </a:r>
            <a:r>
              <a:rPr>
                <a:sym typeface="+mn-ea"/>
              </a:rPr>
              <a:t>, RC</a:t>
            </a:r>
            <a:r>
              <a:rPr lang="en-US">
                <a:sym typeface="+mn-ea"/>
              </a:rPr>
              <a:t>2</a:t>
            </a:r>
            <a:r>
              <a:rPr>
                <a:sym typeface="+mn-ea"/>
              </a:rPr>
              <a:t>, VC210 FA20</a:t>
            </a:r>
            <a:r>
              <a:rPr lang="en-US">
                <a:sym typeface="+mn-ea"/>
              </a:rPr>
              <a:t>20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[3] </a:t>
            </a:r>
            <a:r>
              <a:rPr lang="en-US">
                <a:sym typeface="+mn-ea"/>
              </a:rPr>
              <a:t>Shi Weili</a:t>
            </a:r>
            <a:r>
              <a:rPr>
                <a:sym typeface="+mn-ea"/>
              </a:rPr>
              <a:t>, RC</a:t>
            </a:r>
            <a:r>
              <a:rPr lang="en-US">
                <a:sym typeface="+mn-ea"/>
              </a:rPr>
              <a:t>2</a:t>
            </a:r>
            <a:r>
              <a:rPr>
                <a:sym typeface="+mn-ea"/>
              </a:rPr>
              <a:t>, VC210 FA20</a:t>
            </a:r>
            <a:r>
              <a:rPr lang="en-US">
                <a:sym typeface="+mn-ea"/>
              </a:rPr>
              <a:t>20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[4] </a:t>
            </a:r>
            <a:r>
              <a:rPr lang="en-US">
                <a:sym typeface="+mn-ea"/>
              </a:rPr>
              <a:t>Huang</a:t>
            </a: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qin</a:t>
            </a:r>
            <a:r>
              <a:rPr>
                <a:sym typeface="+mn-ea"/>
              </a:rPr>
              <a:t>, </a:t>
            </a:r>
            <a:r>
              <a:rPr lang="en-US">
                <a:sym typeface="+mn-ea"/>
              </a:rPr>
              <a:t>RC2,</a:t>
            </a:r>
            <a:r>
              <a:rPr>
                <a:sym typeface="+mn-ea"/>
              </a:rPr>
              <a:t>VC210 FA20</a:t>
            </a:r>
            <a:r>
              <a:rPr lang="en-US">
                <a:sym typeface="+mn-ea"/>
              </a:rPr>
              <a:t>20</a:t>
            </a:r>
            <a:endParaRPr 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9420" y="3119755"/>
            <a:ext cx="3989070" cy="1065530"/>
          </a:xfrm>
        </p:spPr>
        <p:txBody>
          <a:bodyPr/>
          <a:p>
            <a:pPr marL="0" indent="0">
              <a:buNone/>
            </a:pPr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you~</a:t>
            </a:r>
            <a:endParaRPr lang="en-US" altLang="zh-CN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37185" y="-5240"/>
            <a:ext cx="10515600" cy="1325563"/>
          </a:xfrm>
        </p:spPr>
        <p:txBody>
          <a:bodyPr/>
          <a:p>
            <a:r>
              <a:rPr lang="en-US" altLang="zh-CN"/>
              <a:t>                    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262755" y="2829560"/>
            <a:ext cx="32105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3.A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tom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Quantum N</a:t>
            </a:r>
            <a:r>
              <a:rPr lang="en-US" altLang="zh-CN"/>
              <a:t>umber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8665" y="1564005"/>
            <a:ext cx="251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0560" y="1441450"/>
            <a:ext cx="10850245" cy="4424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Number of Nodes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Total:n-1</a:t>
            </a:r>
            <a:endParaRPr lang="en-US" altLang="zh-CN"/>
          </a:p>
          <a:p>
            <a:r>
              <a:rPr lang="en-US" altLang="zh-CN"/>
              <a:t>angular:l</a:t>
            </a:r>
            <a:endParaRPr lang="en-US" altLang="zh-CN"/>
          </a:p>
          <a:p>
            <a:r>
              <a:rPr lang="en-US" altLang="zh-CN"/>
              <a:t>radial:n-l-1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Electron Configuration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3520" y="1567180"/>
            <a:ext cx="78613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en-US" altLang="zh-CN"/>
              <a:t>tom radius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Atom </a:t>
            </a:r>
            <a:r>
              <a:rPr lang="en-US" altLang="zh-CN"/>
              <a:t>radius:Number of valence shells: number of shells↑, radius 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Effective nuclear charge: effective nuclear charge ↑, radius ↓.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Effective nuclear charge: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Atom (non-charged): proton number ↑, effective nuclear charge 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Ions (charged): charge number ↑, effective nuclear charge ↑.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Periodic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2610" y="1518920"/>
            <a:ext cx="73386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Ionization Energy(I</a:t>
            </a:r>
            <a:r>
              <a:rPr lang="en-US" altLang="zh-CN" baseline="-25000"/>
              <a:t>1</a:t>
            </a:r>
            <a:r>
              <a:rPr lang="zh-CN" altLang="en-US"/>
              <a:t>）</a:t>
            </a:r>
            <a:endParaRPr lang="zh-CN" altLang="en-US" baseline="-25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Definition: the minimum energy </a:t>
            </a:r>
            <a:r>
              <a:rPr lang="zh-CN" altLang="en-US">
                <a:solidFill>
                  <a:srgbClr val="FF0000"/>
                </a:solidFill>
              </a:rPr>
              <a:t>needed</a:t>
            </a:r>
            <a:r>
              <a:rPr lang="zh-CN" altLang="en-US"/>
              <a:t> to </a:t>
            </a:r>
            <a:r>
              <a:rPr lang="zh-CN" altLang="en-US">
                <a:solidFill>
                  <a:srgbClr val="FF0000"/>
                </a:solidFill>
              </a:rPr>
              <a:t>remove</a:t>
            </a:r>
            <a:r>
              <a:rPr lang="zh-CN" altLang="en-US"/>
              <a:t> 1 electron from a</a:t>
            </a:r>
            <a:r>
              <a:rPr lang="en-US" altLang="zh-CN"/>
              <a:t> gas atm. eg. K(g)</a:t>
            </a:r>
            <a:endParaRPr lang="en-US" altLang="zh-CN"/>
          </a:p>
          <a:p>
            <a:r>
              <a:rPr lang="zh-CN" altLang="en-US"/>
              <a:t>Trend of the first ionization energy: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Valence shells ↑, I</a:t>
            </a:r>
            <a:r>
              <a:rPr lang="en-US" altLang="zh-CN" baseline="-25000"/>
              <a:t>1</a:t>
            </a:r>
            <a:r>
              <a:rPr lang="zh-CN" altLang="en-US"/>
              <a:t> ↓.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Effective nuclear charge ↑, I</a:t>
            </a:r>
            <a:r>
              <a:rPr lang="zh-CN" altLang="en-US" baseline="-25000"/>
              <a:t>1</a:t>
            </a:r>
            <a:r>
              <a:rPr lang="zh-CN" altLang="en-US"/>
              <a:t> 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Attention</a:t>
            </a:r>
            <a:r>
              <a:rPr lang="zh-CN" altLang="en-US"/>
              <a:t>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466215"/>
            <a:ext cx="9438005" cy="45046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850,&quot;width&quot;:21705}"/>
</p:tagLst>
</file>

<file path=ppt/tags/tag2.xml><?xml version="1.0" encoding="utf-8"?>
<p:tagLst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演示</Application>
  <PresentationFormat>宽屏</PresentationFormat>
  <Paragraphs>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Office 主题​​</vt:lpstr>
      <vt:lpstr>                               RC2</vt:lpstr>
      <vt:lpstr>                    </vt:lpstr>
      <vt:lpstr>Quantum Number</vt:lpstr>
      <vt:lpstr>Number of Nodes</vt:lpstr>
      <vt:lpstr>Electron Configuration</vt:lpstr>
      <vt:lpstr>Atom radius</vt:lpstr>
      <vt:lpstr>Periodic</vt:lpstr>
      <vt:lpstr>Ionization Energy(I1）</vt:lpstr>
      <vt:lpstr>Attention！</vt:lpstr>
      <vt:lpstr>Electron Affinity</vt:lpstr>
      <vt:lpstr>Metallic Character</vt:lpstr>
      <vt:lpstr>Characteristic of Metal and nonmetal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瀚扬</dc:creator>
  <cp:lastModifiedBy>aa219040</cp:lastModifiedBy>
  <cp:revision>244</cp:revision>
  <dcterms:created xsi:type="dcterms:W3CDTF">2020-07-27T02:37:00Z</dcterms:created>
  <dcterms:modified xsi:type="dcterms:W3CDTF">2021-08-16T08:49:37Z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BD5D7CCA0FE549179353652D231346B3</vt:lpwstr>
  </property>
  <property fmtid="{D5CDD505-2E9C-101B-9397-08002B2CF9AE}" pid="3" name="KSOProductBuildVer">
    <vt:lpwstr>2052-11.1.0.10700</vt:lpwstr>
  </property>
</Properties>
</file>