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88" r:id="rId3"/>
    <p:sldId id="383" r:id="rId4"/>
    <p:sldId id="416" r:id="rId5"/>
    <p:sldId id="417" r:id="rId6"/>
    <p:sldId id="391" r:id="rId7"/>
    <p:sldId id="418" r:id="rId8"/>
    <p:sldId id="419" r:id="rId9"/>
    <p:sldId id="392" r:id="rId10"/>
    <p:sldId id="420" r:id="rId11"/>
    <p:sldId id="421" r:id="rId12"/>
    <p:sldId id="393" r:id="rId13"/>
    <p:sldId id="434" r:id="rId14"/>
    <p:sldId id="435" r:id="rId16"/>
    <p:sldId id="394" r:id="rId17"/>
    <p:sldId id="437" r:id="rId18"/>
    <p:sldId id="438" r:id="rId19"/>
    <p:sldId id="439" r:id="rId20"/>
    <p:sldId id="440" r:id="rId21"/>
    <p:sldId id="441" r:id="rId22"/>
    <p:sldId id="436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3"/>
            <p14:sldId id="416"/>
            <p14:sldId id="417"/>
            <p14:sldId id="418"/>
            <p14:sldId id="419"/>
            <p14:sldId id="392"/>
            <p14:sldId id="420"/>
            <p14:sldId id="421"/>
            <p14:sldId id="391"/>
            <p14:sldId id="434"/>
            <p14:sldId id="435"/>
            <p14:sldId id="393"/>
            <p14:sldId id="394"/>
            <p14:sldId id="436"/>
            <p14:sldId id="442"/>
            <p14:sldId id="437"/>
            <p14:sldId id="438"/>
            <p14:sldId id="439"/>
            <p14:sldId id="441"/>
            <p14:sldId id="440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C000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Lower formal charge.</a:t>
            </a:r>
            <a:endParaRPr lang="zh-CN" altLang="en-US"/>
          </a:p>
          <a:p>
            <a:r>
              <a:rPr lang="zh-CN" altLang="en-US"/>
              <a:t>More symmetrical structure.</a:t>
            </a:r>
            <a:endParaRPr lang="zh-CN" altLang="en-US"/>
          </a:p>
          <a:p>
            <a:r>
              <a:rPr lang="zh-CN" altLang="en-US"/>
              <a:t>Atom with higher electronegativity has negative formal charge.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RC3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Resonance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Keep relative positions of atoms.</a:t>
            </a:r>
            <a:endParaRPr lang="zh-CN" altLang="en-US"/>
          </a:p>
          <a:p>
            <a:r>
              <a:rPr lang="zh-CN" altLang="en-US"/>
              <a:t>Only change position of electrons.</a:t>
            </a:r>
            <a:endParaRPr lang="zh-CN" altLang="en-US"/>
          </a:p>
          <a:p>
            <a:r>
              <a:rPr lang="zh-CN" altLang="en-US"/>
              <a:t>Number of paired and unpaired electrons unchanged.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en-US" altLang="zh-CN"/>
              <a:t>ormal charge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8770" y="2145665"/>
            <a:ext cx="861060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Stable principle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Octant Rule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especially the center atom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Lower formal charge（</a:t>
            </a:r>
            <a:r>
              <a:rPr lang="en-US" altLang="zh-CN">
                <a:solidFill>
                  <a:srgbClr val="FF0000"/>
                </a:solidFill>
              </a:rPr>
              <a:t>especially the center atom</a:t>
            </a:r>
            <a:r>
              <a:rPr lang="zh-CN" altLang="en-US"/>
              <a:t>）.</a:t>
            </a:r>
            <a:endParaRPr lang="zh-CN" altLang="en-US"/>
          </a:p>
          <a:p>
            <a:r>
              <a:rPr lang="zh-CN" altLang="en-US"/>
              <a:t>More symmetrical structure.</a:t>
            </a:r>
            <a:endParaRPr lang="zh-CN" altLang="en-US"/>
          </a:p>
          <a:p>
            <a:r>
              <a:rPr lang="zh-CN" altLang="en-US"/>
              <a:t>Atom with higher electronegativity has negative formal charge.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Beyond Octant Rule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Less than 8 electron: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eg: BF</a:t>
            </a:r>
            <a:r>
              <a:rPr lang="en-US" altLang="zh-CN" baseline="-25000"/>
              <a:t>3</a:t>
            </a:r>
            <a:endParaRPr lang="en-US" altLang="zh-CN" baseline="-25000"/>
          </a:p>
          <a:p>
            <a:pPr marL="0" indent="0">
              <a:buNone/>
            </a:pPr>
            <a:r>
              <a:rPr lang="en-US" altLang="zh-CN" baseline="-25000"/>
              <a:t>Reason:Delocalized pi-bond</a:t>
            </a:r>
            <a:endParaRPr lang="en-US" altLang="zh-CN" baseline="-25000"/>
          </a:p>
          <a:p>
            <a:pPr marL="0" indent="0">
              <a:buNone/>
            </a:pPr>
            <a:r>
              <a:rPr lang="en-US" altLang="zh-CN">
                <a:sym typeface="+mn-ea"/>
              </a:rPr>
              <a:t>Less than 8 electron: S,P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eg: SF</a:t>
            </a:r>
            <a:r>
              <a:rPr lang="en-US" altLang="zh-CN" baseline="-25000">
                <a:sym typeface="+mn-ea"/>
              </a:rPr>
              <a:t>6</a:t>
            </a:r>
            <a:r>
              <a:rPr lang="en-US" altLang="zh-CN">
                <a:sym typeface="+mn-ea"/>
              </a:rPr>
              <a:t>,PCl</a:t>
            </a:r>
            <a:r>
              <a:rPr lang="en-US" altLang="zh-CN" baseline="-25000">
                <a:sym typeface="+mn-ea"/>
              </a:rPr>
              <a:t>5</a:t>
            </a:r>
            <a:endParaRPr lang="en-US" altLang="zh-CN" baseline="-25000"/>
          </a:p>
          <a:p>
            <a:pPr marL="0" indent="0">
              <a:buNone/>
            </a:pPr>
            <a:r>
              <a:rPr lang="en-US" altLang="zh-CN" baseline="-25000">
                <a:sym typeface="+mn-ea"/>
              </a:rPr>
              <a:t>Reason:Larger orbital, d orbital</a:t>
            </a:r>
            <a:endParaRPr lang="en-US" altLang="zh-CN" baseline="-25000"/>
          </a:p>
          <a:p>
            <a:pPr marL="0" indent="0">
              <a:buNone/>
            </a:pPr>
            <a:endParaRPr lang="en-US" altLang="zh-CN" baseline="-25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Bond Order(1)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Bond order higher, the strength of the bond higher,the length of the bond is shorter.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15920"/>
            <a:ext cx="714375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7560" y="4827270"/>
            <a:ext cx="5875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the bond order in a resonance structure need to take the</a:t>
            </a:r>
            <a:endParaRPr lang="zh-CN" altLang="en-US"/>
          </a:p>
          <a:p>
            <a:r>
              <a:rPr lang="zh-CN" altLang="en-US"/>
              <a:t>average.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Vallence Bond Theory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8330"/>
            <a:ext cx="10515600" cy="4351338"/>
          </a:xfrm>
        </p:spPr>
        <p:txBody>
          <a:bodyPr/>
          <a:p>
            <a:r>
              <a:rPr lang="en-US" altLang="zh-CN"/>
              <a:t>Sigma B</a:t>
            </a:r>
            <a:r>
              <a:rPr lang="en-US" altLang="zh-CN"/>
              <a:t>ond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pi bond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0740" y="1588135"/>
            <a:ext cx="94507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</a:t>
            </a:r>
            <a:r>
              <a:rPr lang="zh-CN" altLang="en-US" sz="2800"/>
              <a:t>wo valence orbitals of two atoms overlap, so two</a:t>
            </a:r>
            <a:r>
              <a:rPr lang="en-US" altLang="zh-CN" sz="2800"/>
              <a:t> </a:t>
            </a:r>
            <a:r>
              <a:rPr lang="zh-CN" altLang="en-US" sz="2800"/>
              <a:t>electrons of opposite spin in the orbitals overlap.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Formation of Sigma Bond(head to head)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160" y="1605280"/>
            <a:ext cx="65500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Formation of pi bond(Shoulder to Shoulder)</a:t>
            </a:r>
            <a:endParaRPr lang="en-US" altLang="zh-CN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0080" y="1852295"/>
            <a:ext cx="365379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en-US" altLang="zh-CN"/>
              <a:t>roperty of the two bond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Sigma bond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en-US" altLang="zh-CN"/>
              <a:t>tronger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Can </a:t>
            </a:r>
            <a:r>
              <a:rPr lang="en-US" altLang="zh-CN"/>
              <a:t>rotate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Pi </a:t>
            </a:r>
            <a:r>
              <a:rPr lang="en-US" altLang="zh-CN"/>
              <a:t>bond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en-US" altLang="zh-CN"/>
              <a:t>eaker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Can not </a:t>
            </a:r>
            <a:r>
              <a:rPr lang="en-US" altLang="zh-CN"/>
              <a:t>rotate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Single bond: 1 σ-bond</a:t>
            </a:r>
            <a:endParaRPr lang="zh-CN" altLang="en-US"/>
          </a:p>
          <a:p>
            <a:r>
              <a:rPr lang="zh-CN" altLang="en-US"/>
              <a:t>Double bond: 1 σ-bond &amp; 1 π-bond</a:t>
            </a:r>
            <a:endParaRPr lang="zh-CN" altLang="en-US"/>
          </a:p>
          <a:p>
            <a:r>
              <a:rPr lang="zh-CN" altLang="en-US"/>
              <a:t>Triple bond: 1 σ-bond &amp; 2 π-bond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11275" y="2829560"/>
            <a:ext cx="91135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4.Molecular S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tructure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Molecular 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1 VSEPR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H</a:t>
            </a:r>
            <a:r>
              <a:rPr lang="en-US" altLang="zh-CN"/>
              <a:t>ybrid Orbital Theorem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VSEPR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Use it to judge the structure of the following fomula AX</a:t>
            </a:r>
            <a:r>
              <a:rPr lang="en-US" altLang="zh-CN" baseline="-25000"/>
              <a:t>n</a:t>
            </a:r>
            <a:r>
              <a:rPr lang="en-US" altLang="zh-CN"/>
              <a:t>E</a:t>
            </a:r>
            <a:r>
              <a:rPr lang="en-US" altLang="zh-CN" baseline="-25000"/>
              <a:t>m</a:t>
            </a:r>
            <a:endParaRPr lang="en-US" altLang="zh-CN" baseline="-25000"/>
          </a:p>
          <a:p>
            <a:pPr marL="0" indent="0">
              <a:buNone/>
            </a:pPr>
            <a:endParaRPr lang="en-US" altLang="zh-CN" baseline="-25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460" y="2475230"/>
            <a:ext cx="5476875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6625" y="4424680"/>
            <a:ext cx="6268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Classification of two kinds of electron pair</a:t>
            </a:r>
            <a:endParaRPr lang="en-US" altLang="zh-CN" b="1"/>
          </a:p>
          <a:p>
            <a:r>
              <a:rPr lang="en-US" altLang="zh-CN"/>
              <a:t>Bonding pair: electrons in covalence bond</a:t>
            </a:r>
            <a:endParaRPr lang="en-US" altLang="zh-CN"/>
          </a:p>
          <a:p>
            <a:r>
              <a:rPr lang="en-US" altLang="zh-CN"/>
              <a:t>Nonbonding pair (lone pair): electrons located on one atom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Table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825" y="1451610"/>
            <a:ext cx="65436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calculate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V=m+n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And use the V(look up to the table)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Non-bonding pair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3200" y="1904365"/>
            <a:ext cx="788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repulsion between electron pairs:</a:t>
            </a:r>
            <a:endParaRPr lang="zh-CN" altLang="en-US"/>
          </a:p>
          <a:p>
            <a:r>
              <a:rPr lang="zh-CN" altLang="en-US"/>
              <a:t>Non-bonding&amp;non-bonding&gt;non-bonding&amp;bonding&gt;bonding&amp;bonding</a:t>
            </a:r>
            <a:endParaRPr lang="zh-CN" altLang="en-US"/>
          </a:p>
          <a:p>
            <a:r>
              <a:rPr lang="zh-CN" altLang="en-US"/>
              <a:t>This will cause the change of bond angle: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2220" y="2826385"/>
            <a:ext cx="195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0" y="3564255"/>
            <a:ext cx="64008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Polarity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2790"/>
            <a:ext cx="10515600" cy="4351338"/>
          </a:xfrm>
        </p:spPr>
        <p:txBody>
          <a:bodyPr/>
          <a:p>
            <a:r>
              <a:rPr lang="zh-CN" altLang="en-US"/>
              <a:t> If a molecule only has non-polar bonds,it must be non-polar.</a:t>
            </a:r>
            <a:endParaRPr lang="zh-CN" altLang="en-US"/>
          </a:p>
          <a:p>
            <a:r>
              <a:rPr lang="zh-CN" altLang="en-US"/>
              <a:t> Is the molecule shape symmetric? Asymmetric: must be polar.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460" y="1877695"/>
            <a:ext cx="329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Principle:</a:t>
            </a:r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Hybrid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790" y="2447925"/>
            <a:ext cx="1952625" cy="1962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9790" y="1936750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VSEPR:k=m+n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90" y="2129790"/>
            <a:ext cx="5067300" cy="2371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09690" y="1568450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 your cheating paper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61085" y="1558925"/>
            <a:ext cx="213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 draft paper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920365" y="5287645"/>
            <a:ext cx="4810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 the answer to the paper then you get score.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8805" y="28219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8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8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[2]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Zhou Gongdu, structural chemistry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050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Chemical Bond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classification: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metal bond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inoic bond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covalent bond (important)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Metal bond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0615" y="1509395"/>
            <a:ext cx="7430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Ionic bond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8665" y="1564005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44625" y="1951990"/>
            <a:ext cx="7360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Metal</a:t>
            </a:r>
            <a:r>
              <a:rPr lang="en-US" altLang="zh-CN" sz="2800"/>
              <a:t>&amp;NH</a:t>
            </a:r>
            <a:r>
              <a:rPr lang="en-US" altLang="zh-CN" sz="2800" baseline="-25000"/>
              <a:t>4</a:t>
            </a:r>
            <a:r>
              <a:rPr lang="en-US" altLang="zh-CN" sz="2800" baseline="30000"/>
              <a:t>+</a:t>
            </a:r>
            <a:r>
              <a:rPr lang="zh-CN" altLang="en-US" sz="2800"/>
              <a:t> (losing electrons)-nonmetal (gaining electrons)</a:t>
            </a:r>
            <a:endParaRPr lang="zh-CN" altLang="en-US" sz="2800"/>
          </a:p>
          <a:p>
            <a:r>
              <a:rPr lang="zh-CN" altLang="en-US" sz="2800"/>
              <a:t>Electrostatic attraction between all the ions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444625" y="3667760"/>
            <a:ext cx="80511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</a:t>
            </a:r>
            <a:r>
              <a:rPr lang="zh-CN" altLang="en-US" sz="2800"/>
              <a:t>on-directional (没有方向性)</a:t>
            </a:r>
            <a:endParaRPr lang="zh-CN" altLang="en-US" sz="2800"/>
          </a:p>
          <a:p>
            <a:r>
              <a:rPr lang="en-US" altLang="zh-CN" sz="2800"/>
              <a:t>U</a:t>
            </a:r>
            <a:r>
              <a:rPr lang="zh-CN" altLang="en-US" sz="2800"/>
              <a:t>nlimited number of atoms (没有饱和性)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Ionic Crystal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Lattice energy: the energy released when seperated ions bounded together.</a:t>
            </a:r>
            <a:endParaRPr lang="en-US" altLang="zh-CN"/>
          </a:p>
          <a:p>
            <a:r>
              <a:rPr lang="en-US" altLang="zh-CN"/>
              <a:t>Trend: High lattice energy, stronger the ionic bond, stabler the crystal.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First:</a:t>
            </a:r>
            <a:r>
              <a:rPr lang="zh-CN" altLang="en-US"/>
              <a:t>Compare the electric charge: charge ↑, lattice energy ↑.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Second:</a:t>
            </a:r>
            <a:r>
              <a:rPr lang="zh-CN" altLang="en-US"/>
              <a:t>Compare the radius of atom (when charge is same): radius ↑,</a:t>
            </a:r>
            <a:r>
              <a:rPr lang="en-US" altLang="zh-CN"/>
              <a:t> </a:t>
            </a:r>
            <a:r>
              <a:rPr lang="zh-CN" altLang="en-US"/>
              <a:t>lattice energy 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Covalent Bond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Sharing electron</a:t>
            </a:r>
            <a:endParaRPr lang="en-US" altLang="zh-CN"/>
          </a:p>
          <a:p>
            <a:r>
              <a:rPr lang="en-US" altLang="zh-CN"/>
              <a:t>Classification:</a:t>
            </a:r>
            <a:endParaRPr lang="en-US" altLang="zh-CN"/>
          </a:p>
          <a:p>
            <a:pPr lvl="1"/>
            <a:r>
              <a:rPr lang="en-US" altLang="zh-CN"/>
              <a:t>sigma bond </a:t>
            </a:r>
            <a:endParaRPr lang="en-US" altLang="zh-CN"/>
          </a:p>
          <a:p>
            <a:pPr lvl="1"/>
            <a:r>
              <a:rPr lang="en-US" altLang="zh-CN"/>
              <a:t>pi bond(localized and delocalized)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Lewis 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 Line: bonding pair (single bond: 1 line; double bond: 2 lines, etc.).</a:t>
            </a:r>
            <a:endParaRPr lang="zh-CN" altLang="en-US"/>
          </a:p>
          <a:p>
            <a:r>
              <a:rPr lang="zh-CN" altLang="en-US"/>
              <a:t>2 Dots: lone pairs of electrons (Don’t forget!!).</a:t>
            </a:r>
            <a:endParaRPr lang="zh-CN" altLang="en-US"/>
          </a:p>
          <a:p>
            <a:r>
              <a:rPr lang="zh-CN" altLang="en-US"/>
              <a:t>3 For ionic bond: no lines (representing covalent bond); note electric</a:t>
            </a:r>
            <a:r>
              <a:rPr lang="en-US" altLang="zh-CN"/>
              <a:t> </a:t>
            </a:r>
            <a:r>
              <a:rPr lang="zh-CN" altLang="en-US"/>
              <a:t>charge.</a:t>
            </a:r>
            <a:endParaRPr lang="zh-CN" altLang="en-US"/>
          </a:p>
          <a:p>
            <a:r>
              <a:rPr lang="zh-CN" altLang="en-US"/>
              <a:t>4 Consistent with Octet Rule at most time.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Octant Rule: Atoms tend to have nobel-gas configuration in valence shell.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35,&quot;width&quot;:13560}"/>
</p:tagLst>
</file>

<file path=ppt/tags/tag2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3082</Words>
  <Application>WPS 演示</Application>
  <PresentationFormat>宽屏</PresentationFormat>
  <Paragraphs>229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                               RC3</vt:lpstr>
      <vt:lpstr>                    </vt:lpstr>
      <vt:lpstr>Chemical Bond </vt:lpstr>
      <vt:lpstr>Metal bond</vt:lpstr>
      <vt:lpstr>Ionic bond</vt:lpstr>
      <vt:lpstr>Ionic Crystal</vt:lpstr>
      <vt:lpstr>Comparision</vt:lpstr>
      <vt:lpstr>Covalent Bond</vt:lpstr>
      <vt:lpstr>Lewis Structure</vt:lpstr>
      <vt:lpstr>Resonance Structure</vt:lpstr>
      <vt:lpstr>Electron Configuration</vt:lpstr>
      <vt:lpstr>PowerPoint 演示文稿</vt:lpstr>
      <vt:lpstr>PowerPoint 演示文稿</vt:lpstr>
      <vt:lpstr>Atom radius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269</cp:revision>
  <dcterms:created xsi:type="dcterms:W3CDTF">2020-07-27T02:37:00Z</dcterms:created>
  <dcterms:modified xsi:type="dcterms:W3CDTF">2021-08-20T08:27:28Z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2052-11.1.0.10700</vt:lpwstr>
  </property>
</Properties>
</file>