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88" r:id="rId3"/>
    <p:sldId id="383" r:id="rId4"/>
    <p:sldId id="416" r:id="rId5"/>
    <p:sldId id="417" r:id="rId6"/>
    <p:sldId id="451" r:id="rId7"/>
    <p:sldId id="418" r:id="rId8"/>
    <p:sldId id="419" r:id="rId9"/>
    <p:sldId id="452" r:id="rId10"/>
    <p:sldId id="453" r:id="rId11"/>
    <p:sldId id="448" r:id="rId12"/>
    <p:sldId id="449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3"/>
            <p14:sldId id="416"/>
            <p14:sldId id="417"/>
            <p14:sldId id="418"/>
            <p14:sldId id="419"/>
            <p14:sldId id="452"/>
            <p14:sldId id="453"/>
            <p14:sldId id="448"/>
            <p14:sldId id="449"/>
            <p14:sldId id="4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C000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RC4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8805" y="28219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8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8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[2]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Zhou Gongdu, structural chemistry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543050" y="2829560"/>
            <a:ext cx="86499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ntermolucular force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050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Classification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Ion-Dipole Ions                polar molecules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Dipole-Dipole                   Polar molecules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London Force                   All molecules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Ion-diploe interactions: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Cations with </a:t>
            </a:r>
            <a:r>
              <a:rPr lang="en-US" altLang="zh-CN">
                <a:sym typeface="+mn-ea"/>
              </a:rPr>
              <a:t>(1)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higher</a:t>
            </a:r>
            <a:r>
              <a:rPr lang="en-US" altLang="zh-CN">
                <a:sym typeface="+mn-ea"/>
              </a:rPr>
              <a:t> charge  </a:t>
            </a: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en-US" altLang="zh-CN">
                <a:solidFill>
                  <a:srgbClr val="FF0000"/>
                </a:solidFill>
              </a:rPr>
              <a:t>samller</a:t>
            </a:r>
            <a:r>
              <a:rPr lang="en-US" altLang="zh-CN">
                <a:solidFill>
                  <a:schemeClr val="tx1"/>
                </a:solidFill>
              </a:rPr>
              <a:t> radius </a:t>
            </a:r>
            <a:r>
              <a:rPr lang="en-US" altLang="zh-CN">
                <a:sym typeface="+mn-ea"/>
              </a:rPr>
              <a:t>have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stronger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ion-dipole interactions.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London force(</a:t>
            </a:r>
            <a:r>
              <a:rPr lang="zh-CN" altLang="en-US">
                <a:solidFill>
                  <a:schemeClr val="tx1"/>
                </a:solidFill>
              </a:rPr>
              <a:t>色散力</a:t>
            </a:r>
            <a:r>
              <a:rPr lang="en-US" altLang="zh-CN">
                <a:solidFill>
                  <a:schemeClr val="tx1"/>
                </a:solidFill>
              </a:rPr>
              <a:t>): rod-like molecules &gt; spherical shaped moledules, Higher molar mass higher London force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Hydrogen Bond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Atom with high Electronegativity(N,O,F) can form Hydrogen Bond with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H. For example: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4845" y="3155315"/>
            <a:ext cx="5629275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355" y="3168650"/>
            <a:ext cx="2771775" cy="136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80" y="4469765"/>
            <a:ext cx="2776855" cy="157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Liquid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5875" y="1471295"/>
            <a:ext cx="6581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Solid--Crystal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 cell: the smallest region the crystal lattice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2320290"/>
            <a:ext cx="5027295" cy="3362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6280" y="2881630"/>
            <a:ext cx="1283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center:1</a:t>
            </a:r>
            <a:endParaRPr lang="en-US" altLang="zh-CN"/>
          </a:p>
          <a:p>
            <a:r>
              <a:rPr lang="en-US" altLang="zh-CN"/>
              <a:t>corner:1/8</a:t>
            </a:r>
            <a:endParaRPr lang="en-US" altLang="zh-CN"/>
          </a:p>
          <a:p>
            <a:r>
              <a:rPr lang="en-US" altLang="zh-CN"/>
              <a:t>face:1/2</a:t>
            </a:r>
            <a:endParaRPr lang="en-US" altLang="zh-CN"/>
          </a:p>
          <a:p>
            <a:r>
              <a:rPr lang="en-US" altLang="zh-CN"/>
              <a:t>edge:1/4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85790" y="4625975"/>
            <a:ext cx="150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NaCl:</a:t>
            </a:r>
            <a:endParaRPr lang="en-US" altLang="zh-CN"/>
          </a:p>
          <a:p>
            <a:r>
              <a:rPr lang="en-US" altLang="zh-CN"/>
              <a:t>4 Na</a:t>
            </a:r>
            <a:r>
              <a:rPr lang="en-US" altLang="zh-CN" baseline="30000"/>
              <a:t>+</a:t>
            </a:r>
            <a:r>
              <a:rPr lang="en-US" altLang="zh-CN"/>
              <a:t>,4Cl</a:t>
            </a:r>
            <a:r>
              <a:rPr lang="en-US" altLang="zh-CN" baseline="30000"/>
              <a:t>-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Bravais lattice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There are 14 forms of </a:t>
            </a:r>
            <a:r>
              <a:rPr lang="en-US" altLang="zh-CN">
                <a:sym typeface="+mn-ea"/>
              </a:rPr>
              <a:t>Bravais lattice in the three dimension lattice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386840" y="1716405"/>
            <a:ext cx="3743325" cy="499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4120" y="2584450"/>
            <a:ext cx="2875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the general chemistry in JI, we only need to know about the cubic lattice.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0" y="4317365"/>
            <a:ext cx="5537200" cy="1576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Radius Ratio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820"/>
            <a:ext cx="10515600" cy="4351338"/>
          </a:xfrm>
        </p:spPr>
        <p:txBody>
          <a:bodyPr/>
          <a:p>
            <a:r>
              <a:rPr lang="zh-CN" altLang="en-US"/>
              <a:t>radius ratio &lt; 0.414</a:t>
            </a:r>
            <a:r>
              <a:rPr lang="en-US" altLang="zh-CN"/>
              <a:t>(sqrt2-1)</a:t>
            </a:r>
            <a:r>
              <a:rPr lang="zh-CN" altLang="en-US"/>
              <a:t>: fcc</a:t>
            </a:r>
            <a:endParaRPr lang="zh-CN" altLang="en-US"/>
          </a:p>
          <a:p>
            <a:r>
              <a:rPr lang="zh-CN" altLang="en-US"/>
              <a:t>0.414 </a:t>
            </a:r>
            <a:r>
              <a:rPr lang="en-US" altLang="zh-CN">
                <a:sym typeface="+mn-ea"/>
              </a:rPr>
              <a:t>(sqrt2-1)</a:t>
            </a:r>
            <a:r>
              <a:rPr lang="zh-CN" altLang="en-US"/>
              <a:t>&lt; raius ratio &lt; 0.732</a:t>
            </a:r>
            <a:r>
              <a:rPr lang="en-US" altLang="zh-CN">
                <a:sym typeface="+mn-ea"/>
              </a:rPr>
              <a:t>(sqrt3-1)</a:t>
            </a:r>
            <a:r>
              <a:rPr lang="zh-CN" altLang="en-US"/>
              <a:t>: bcc</a:t>
            </a:r>
            <a:endParaRPr lang="zh-CN" altLang="en-US"/>
          </a:p>
          <a:p>
            <a:r>
              <a:rPr lang="zh-CN" altLang="en-US"/>
              <a:t>radius ratio &gt; 0.732</a:t>
            </a:r>
            <a:r>
              <a:rPr lang="en-US" altLang="zh-CN">
                <a:sym typeface="+mn-ea"/>
              </a:rPr>
              <a:t>(sqrt3-1)</a:t>
            </a:r>
            <a:r>
              <a:rPr lang="zh-CN" altLang="en-US"/>
              <a:t>: pcc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510030"/>
            <a:ext cx="71913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Liquid Crystal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732915"/>
            <a:ext cx="7213600" cy="4121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9070" y="1894205"/>
            <a:ext cx="3306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 chemical principle,Knowing about their name and look is enough,copy a draft on your cheating paper.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070,&quot;width&quot;:8865}"/>
</p:tagLst>
</file>

<file path=ppt/tags/tag2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演示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                               RC4</vt:lpstr>
      <vt:lpstr>                    </vt:lpstr>
      <vt:lpstr>Classification </vt:lpstr>
      <vt:lpstr>Hydrogen Bond</vt:lpstr>
      <vt:lpstr>Liquid</vt:lpstr>
      <vt:lpstr>Solid--Crystal</vt:lpstr>
      <vt:lpstr>Bravais lattice</vt:lpstr>
      <vt:lpstr>Radius Ratio</vt:lpstr>
      <vt:lpstr>Liquid Crystal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277</cp:revision>
  <dcterms:created xsi:type="dcterms:W3CDTF">2020-07-27T02:37:00Z</dcterms:created>
  <dcterms:modified xsi:type="dcterms:W3CDTF">2021-10-31T05:32:00Z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2052-11.1.0.11045</vt:lpwstr>
  </property>
</Properties>
</file>