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88" r:id="rId3"/>
    <p:sldId id="383" r:id="rId4"/>
    <p:sldId id="391" r:id="rId5"/>
    <p:sldId id="392" r:id="rId6"/>
    <p:sldId id="393" r:id="rId7"/>
    <p:sldId id="416" r:id="rId8"/>
    <p:sldId id="417" r:id="rId9"/>
    <p:sldId id="418" r:id="rId10"/>
    <p:sldId id="394" r:id="rId11"/>
    <p:sldId id="428" r:id="rId12"/>
    <p:sldId id="429" r:id="rId13"/>
    <p:sldId id="395" r:id="rId14"/>
    <p:sldId id="430" r:id="rId15"/>
    <p:sldId id="431" r:id="rId16"/>
    <p:sldId id="396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11" r:id="rId26"/>
    <p:sldId id="410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ror Analysis" id="{40BC5461-1386-45A6-BC0F-D69DFB2905FA}">
          <p14:sldIdLst>
            <p14:sldId id="388"/>
            <p14:sldId id="383"/>
            <p14:sldId id="391"/>
            <p14:sldId id="392"/>
            <p14:sldId id="393"/>
            <p14:sldId id="416"/>
            <p14:sldId id="417"/>
            <p14:sldId id="418"/>
            <p14:sldId id="394"/>
            <p14:sldId id="396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11"/>
            <p14:sldId id="410"/>
            <p14:sldId id="428"/>
            <p14:sldId id="429"/>
            <p14:sldId id="395"/>
            <p14:sldId id="430"/>
            <p14:sldId id="4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C000"/>
    <a:srgbClr val="0F7391"/>
    <a:srgbClr val="D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8654-EB51-403A-AABC-16E336CC35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469-3692-40DC-B489-6EA09B472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665E-FF39-4062-83D2-F7CEA7CF7E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342-E0DA-47F1-8532-D6D2588BE7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7D8C-F620-494F-A6AF-4EFB3B215D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76A-77B5-49AF-AD5D-22990A01C27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8" y="1038274"/>
            <a:ext cx="91247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478" y="1101897"/>
            <a:ext cx="912476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图片 16" descr="图片包含 食物, 标志, 游戏机, 蓝色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3" y="435387"/>
            <a:ext cx="3065755" cy="837405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0D9-99D4-48B8-A831-7CC62006A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8AE-DE22-4EAC-B0EC-D28BF0445F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89EA-2AE9-4CEB-AAD8-4654930C8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E54-62D8-4181-8B97-37139A684C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7789-FDC3-4325-B2D6-1CA4E96707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E79-0005-4778-860A-4E6C3FE07B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D94-2C5D-4F01-AF64-2D0D6C7A17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977-C669-4244-9419-72D7AC681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RC5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025" y="2058670"/>
            <a:ext cx="6304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 210 Recitation Class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/>
          </a:p>
          <a:p>
            <a:r>
              <a:rPr lang="en-US" altLang="zh-CN" sz="3200"/>
              <a:t>    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Linda Wei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SJTU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</a:t>
            </a:r>
            <a:r>
              <a:rPr lang="en-US" altLang="zh-CN"/>
              <a:t>of state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Vaporization: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∆H</a:t>
            </a:r>
            <a:r>
              <a:rPr lang="en-US" altLang="zh-CN" baseline="-25000"/>
              <a:t>vap</a:t>
            </a:r>
            <a:r>
              <a:rPr lang="en-US" altLang="zh-CN"/>
              <a:t> = H(vapor) − H(liquid) </a:t>
            </a:r>
            <a:endParaRPr lang="en-US" altLang="zh-CN"/>
          </a:p>
          <a:p>
            <a:r>
              <a:rPr lang="en-US" altLang="zh-CN"/>
              <a:t>Fusion: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∆H</a:t>
            </a:r>
            <a:r>
              <a:rPr lang="en-US" altLang="zh-CN" baseline="-25000"/>
              <a:t>fus</a:t>
            </a:r>
            <a:r>
              <a:rPr lang="en-US" altLang="zh-CN"/>
              <a:t> = H(liquid) − H(solid) </a:t>
            </a:r>
            <a:endParaRPr lang="en-US" altLang="zh-CN"/>
          </a:p>
          <a:p>
            <a:r>
              <a:rPr lang="en-US" altLang="zh-CN"/>
              <a:t>Sublimation: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∆H</a:t>
            </a:r>
            <a:r>
              <a:rPr lang="en-US" altLang="zh-CN" baseline="-25000"/>
              <a:t>sub</a:t>
            </a:r>
            <a:r>
              <a:rPr lang="en-US" altLang="zh-CN"/>
              <a:t> = H(vapor) − H(solid)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Heating Curve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4915" y="1593215"/>
            <a:ext cx="62426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 Enthalpy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Standard State(</a:t>
            </a:r>
            <a:r>
              <a:rPr lang="en-US" altLang="zh-CN">
                <a:solidFill>
                  <a:srgbClr val="FF0000"/>
                </a:solidFill>
              </a:rPr>
              <a:t>pay attention, not S.T.P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Pressure: 1 bar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Temperature: 298.15 K (not 273.15 K or 0℃)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Solution concentration (if solution is involved): 1 mol/L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Denote as X◦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Standard mole enthalpy of formation(</a:t>
            </a:r>
            <a:r>
              <a:rPr lang="zh-CN" altLang="en-US"/>
              <a:t>标准摩尔生成焓）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4887595"/>
            <a:ext cx="77247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en-US" altLang="zh-CN"/>
              <a:t>ess Law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reaction heat of chemical reaction is only related to the initial and final states of the reaction system, but has nothing to do with the reaction pathway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3375660"/>
            <a:ext cx="71818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Born-Haber Cycle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 use this to calculate the lattice energy.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618105"/>
            <a:ext cx="4213225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Entropy</a:t>
            </a:r>
            <a:endParaRPr lang="en-US" baseline="-25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Spontaneous change: </a:t>
            </a:r>
            <a:r>
              <a:rPr lang="en-US" altLang="zh-CN"/>
              <a:t>change that </a:t>
            </a:r>
            <a:r>
              <a:rPr lang="zh-CN" altLang="en-US"/>
              <a:t>can occur without external influences.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Entropy (S): </a:t>
            </a:r>
            <a:r>
              <a:rPr lang="zh-CN" altLang="en-US">
                <a:solidFill>
                  <a:srgbClr val="FF0000"/>
                </a:solidFill>
              </a:rPr>
              <a:t>measure of disorder</a:t>
            </a:r>
            <a:r>
              <a:rPr lang="zh-CN" altLang="en-US"/>
              <a:t>. Disorder ↑, entropy ↑.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second law of thermodynamics: The entropy of an isolated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 increases in the course of any spontaneous change.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Entropy Change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Reversible process:  </a:t>
            </a:r>
            <a:r>
              <a:rPr lang="zh-CN" altLang="en-US"/>
              <a:t>For a change: state 1 to state 2, if we can find some ways to get state 2</a:t>
            </a:r>
            <a:r>
              <a:rPr lang="en-US" altLang="zh-CN"/>
              <a:t> </a:t>
            </a:r>
            <a:r>
              <a:rPr lang="zh-CN" altLang="en-US"/>
              <a:t>back to state 1, the change is a reversible process.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1745" y="3071495"/>
            <a:ext cx="204787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30" y="3785870"/>
            <a:ext cx="27717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Ideal Gas-Reversible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Constant temperature &amp; reversible process &amp; ideal gases: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905" y="2281555"/>
            <a:ext cx="4324350" cy="1047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3640" y="3329305"/>
            <a:ext cx="86829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Constant volume &amp; constant c &amp; reverse process &amp; ideal gases: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05" y="3892550"/>
            <a:ext cx="27051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Trouton’ Rule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Approximately, for any liquid converted to vapor, the entropy change: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380" y="2232660"/>
            <a:ext cx="3105150" cy="5518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Compare Entropy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Gas&gt;Liquid&gt;Solid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en-US" altLang="zh-CN"/>
              <a:t>omplex molecule has higher Entropy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en-US" altLang="zh-CN"/>
              <a:t>eavier molecule has lager energy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Polar molecular has less Entropy.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805" y="1750060"/>
            <a:ext cx="4413250" cy="3606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7185" y="-5240"/>
            <a:ext cx="10515600" cy="1325563"/>
          </a:xfrm>
        </p:spPr>
        <p:txBody>
          <a:bodyPr/>
          <a:p>
            <a:r>
              <a:rPr lang="en-US" altLang="zh-CN"/>
              <a:t>                   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78635" y="2829560"/>
            <a:ext cx="81788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6.T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heromodynamic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 Entropy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256280"/>
            <a:ext cx="792480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Third law of thermodynamic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3380"/>
            <a:ext cx="10515600" cy="4351338"/>
          </a:xfrm>
        </p:spPr>
        <p:txBody>
          <a:bodyPr/>
          <a:p>
            <a:r>
              <a:rPr lang="en-US" altLang="zh-CN"/>
              <a:t>Residual entropy: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2256155"/>
            <a:ext cx="7477125" cy="2038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7285" y="4796155"/>
            <a:ext cx="6115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W: microstates, the number of possible positions that</a:t>
            </a:r>
            <a:endParaRPr lang="zh-CN" altLang="en-US"/>
          </a:p>
          <a:p>
            <a:r>
              <a:rPr lang="zh-CN" altLang="en-US"/>
              <a:t>atoms/molecules can be arranged.</a:t>
            </a:r>
            <a:endParaRPr lang="zh-CN" altLang="en-US"/>
          </a:p>
          <a:p>
            <a:r>
              <a:rPr lang="zh-CN" altLang="en-US"/>
              <a:t>S: absolute entropy at any temperature, called ”</a:t>
            </a:r>
            <a:r>
              <a:rPr lang="en-US" altLang="zh-CN"/>
              <a:t>residual</a:t>
            </a:r>
            <a:endParaRPr lang="zh-CN" altLang="en-US"/>
          </a:p>
          <a:p>
            <a:r>
              <a:rPr lang="zh-CN" altLang="en-US"/>
              <a:t>entropy”.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270" y="1825625"/>
            <a:ext cx="10156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Gibbs Free Energy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65" y="1192530"/>
            <a:ext cx="784923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0035" y="2469515"/>
            <a:ext cx="1820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Maximum Non-Expansion work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W=-ΔG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[1] CHEMICAL PRINCIPLES-THE QUEST FOR INSIGHT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ym typeface="+mn-ea"/>
              </a:rPr>
              <a:t>(Seventh Edition)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[2] </a:t>
            </a:r>
            <a:r>
              <a:rPr lang="en-US">
                <a:sym typeface="+mn-ea"/>
              </a:rPr>
              <a:t>Wei Xiwen</a:t>
            </a:r>
            <a:r>
              <a:rPr>
                <a:sym typeface="+mn-ea"/>
              </a:rPr>
              <a:t>, RC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[3] Inorganic Chemistry 4</a:t>
            </a:r>
            <a:r>
              <a:rPr lang="en-US" altLang="zh-CN">
                <a:sym typeface="+mn-ea"/>
              </a:rPr>
              <a:t>th E</a:t>
            </a:r>
            <a:r>
              <a:rPr lang="en-US" altLang="zh-CN">
                <a:sym typeface="+mn-ea"/>
              </a:rPr>
              <a:t>dition 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9420" y="3119755"/>
            <a:ext cx="3989070" cy="1065530"/>
          </a:xfrm>
        </p:spPr>
        <p:txBody>
          <a:bodyPr/>
          <a:p>
            <a:pPr marL="0" indent="0">
              <a:buNone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you~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Laws of Theromodynamic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8190" y="1564005"/>
            <a:ext cx="251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26845" y="2459990"/>
            <a:ext cx="80594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First law: U=q(heat energy gets into the system)+w(work done to the system)</a:t>
            </a:r>
            <a:endParaRPr lang="en-US" altLang="zh-CN" sz="2400"/>
          </a:p>
          <a:p>
            <a:r>
              <a:rPr lang="en-US" altLang="zh-CN" sz="2400"/>
              <a:t>Key words in problems:</a:t>
            </a:r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Isolated system: ΔU=0, the internal energy didn’t change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Const volume: gas does not expand, work=0;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Reaction system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Open system: The matter and energy will continuously exchange with outside. Eg. An open bottle</a:t>
            </a:r>
            <a:endParaRPr lang="en-US" altLang="zh-CN"/>
          </a:p>
          <a:p>
            <a:r>
              <a:rPr lang="en-US" altLang="zh-CN"/>
              <a:t>Closed system: The energy will exchange with outside. Eg. A closed ball</a:t>
            </a:r>
            <a:endParaRPr lang="en-US" altLang="zh-CN"/>
          </a:p>
          <a:p>
            <a:r>
              <a:rPr lang="en-US" altLang="zh-CN"/>
              <a:t>Isolated systm: Neither does the energy and the matter will exchange with outside.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 work that we will mainly discuss is the expansion work, which has the formula that: </a:t>
            </a:r>
            <a:r>
              <a:rPr lang="en-US" altLang="zh-CN">
                <a:solidFill>
                  <a:srgbClr val="FF0000"/>
                </a:solidFill>
              </a:rPr>
              <a:t>w=-P</a:t>
            </a:r>
            <a:r>
              <a:rPr lang="en-US" altLang="zh-CN" baseline="-25000">
                <a:solidFill>
                  <a:srgbClr val="FF0000"/>
                </a:solidFill>
              </a:rPr>
              <a:t>ex</a:t>
            </a:r>
            <a:r>
              <a:rPr lang="en-US" altLang="zh-CN">
                <a:solidFill>
                  <a:srgbClr val="FF0000"/>
                </a:solidFill>
              </a:rPr>
              <a:t>*Δv</a:t>
            </a:r>
            <a:r>
              <a:rPr lang="en-US" altLang="zh-CN"/>
              <a:t>,P</a:t>
            </a:r>
            <a:r>
              <a:rPr lang="en-US" altLang="zh-CN" baseline="-25000"/>
              <a:t>ex </a:t>
            </a:r>
            <a:r>
              <a:rPr lang="en-US" altLang="zh-CN"/>
              <a:t>is the pressure of the outer place.</a:t>
            </a:r>
            <a:endParaRPr lang="en-US" altLang="zh-CN"/>
          </a:p>
          <a:p>
            <a:r>
              <a:rPr lang="en-US" altLang="zh-CN"/>
              <a:t>When the temperature is a constant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dw=-P</a:t>
            </a:r>
            <a:r>
              <a:rPr lang="en-US" altLang="zh-CN" baseline="-25000"/>
              <a:t>ex</a:t>
            </a:r>
            <a:r>
              <a:rPr lang="en-US" altLang="zh-CN"/>
              <a:t>dV=-P</a:t>
            </a:r>
            <a:r>
              <a:rPr lang="en-US" altLang="zh-CN" baseline="-25000"/>
              <a:t>ex</a:t>
            </a:r>
            <a:r>
              <a:rPr lang="en-US" altLang="zh-CN"/>
              <a:t>*V/V*dV=-nRT*dv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We integrate both side of the equation and we get: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en-US" altLang="zh-CN">
                <a:solidFill>
                  <a:srgbClr val="FF0000"/>
                </a:solidFill>
              </a:rPr>
              <a:t>W=-nRT*ln(v</a:t>
            </a:r>
            <a:r>
              <a:rPr lang="en-US" altLang="zh-CN" baseline="-25000">
                <a:solidFill>
                  <a:srgbClr val="FF0000"/>
                </a:solidFill>
              </a:rPr>
              <a:t>final</a:t>
            </a:r>
            <a:r>
              <a:rPr lang="en-US" altLang="zh-CN">
                <a:solidFill>
                  <a:srgbClr val="FF0000"/>
                </a:solidFill>
              </a:rPr>
              <a:t>/v</a:t>
            </a:r>
            <a:r>
              <a:rPr lang="en-US" altLang="zh-CN" baseline="-25000">
                <a:solidFill>
                  <a:srgbClr val="FF0000"/>
                </a:solidFill>
              </a:rPr>
              <a:t>initial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Heat Capacity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Definition: c=q/</a:t>
            </a:r>
            <a:r>
              <a:rPr lang="en-US" altLang="zh-CN"/>
              <a:t>ΔT, the unit of heat capacity is J/K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Specific heat capacity: c</a:t>
            </a:r>
            <a:r>
              <a:rPr lang="en-US" altLang="zh-CN" baseline="-25000"/>
              <a:t>s</a:t>
            </a:r>
            <a:r>
              <a:rPr lang="en-US" altLang="zh-CN"/>
              <a:t> = c/m.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Molar heat capacity: c</a:t>
            </a:r>
            <a:r>
              <a:rPr lang="en-US" altLang="zh-CN" baseline="-25000"/>
              <a:t>m</a:t>
            </a:r>
            <a:r>
              <a:rPr lang="en-US" altLang="zh-CN"/>
              <a:t> = c/n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 baseline="-25000"/>
              <a:t>v</a:t>
            </a:r>
            <a:r>
              <a:rPr lang="en-US" altLang="zh-CN"/>
              <a:t> and C</a:t>
            </a:r>
            <a:r>
              <a:rPr lang="en-US" altLang="zh-CN" baseline="-25000"/>
              <a:t>p</a:t>
            </a:r>
            <a:endParaRPr lang="en-US" altLang="zh-CN" baseline="-25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6820" y="1699895"/>
            <a:ext cx="6181725" cy="1400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4120" y="3456305"/>
            <a:ext cx="204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Why?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89430" y="3907155"/>
                <a:ext cx="1638935" cy="61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Cv,m=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30" y="3907155"/>
                <a:ext cx="1638935" cy="616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524885" y="4030980"/>
            <a:ext cx="242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i=Degree of Freedom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789430" y="4759960"/>
            <a:ext cx="5376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Monoatomic;i=3,3 stationary degree of freedom.</a:t>
            </a:r>
            <a:endParaRPr lang="en-US" altLang="zh-CN"/>
          </a:p>
          <a:p>
            <a:r>
              <a:rPr lang="en-US" altLang="zh-CN"/>
              <a:t>Lienar i=3 stationary dof +2 rotating dof</a:t>
            </a:r>
            <a:endParaRPr lang="en-US" altLang="zh-CN"/>
          </a:p>
          <a:p>
            <a:r>
              <a:rPr lang="en-US" altLang="zh-CN"/>
              <a:t>Nonlinear i=3+3……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Enthalpy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 = U + P*V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ΔH=H</a:t>
            </a:r>
            <a:r>
              <a:rPr lang="en-US" altLang="zh-CN" baseline="-25000"/>
              <a:t>1</a:t>
            </a:r>
            <a:r>
              <a:rPr lang="en-US" altLang="zh-CN"/>
              <a:t>-H</a:t>
            </a:r>
            <a:r>
              <a:rPr lang="en-US" altLang="zh-CN" baseline="-25000"/>
              <a:t>2</a:t>
            </a:r>
            <a:r>
              <a:rPr lang="zh-CN" altLang="en-US" baseline="-25000"/>
              <a:t>，</a:t>
            </a:r>
            <a:endParaRPr lang="zh-CN" altLang="en-US" baseline="-25000"/>
          </a:p>
          <a:p>
            <a:pPr marL="0" indent="0">
              <a:buNone/>
            </a:pPr>
            <a:r>
              <a:rPr lang="en-US" altLang="zh-CN"/>
              <a:t>When the pressure is a constant: ΔH=Q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Enthalpy change is the reaction heat at constant pressure without conversion of electric energy, light energy and other energy with the outside world.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 wor</a:t>
            </a:r>
            <a:r>
              <a:rPr lang="en-US" altLang="zh-CN"/>
              <a:t>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For chemical reaction open to atmosphere or constant pressure: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Exothermic: ∆H &lt; 0.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Endothermic: ∆H &gt; 0.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205,&quot;width&quot;:9735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9831}"/>
</p:tagLst>
</file>

<file path=ppt/tags/tag3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WPS 演示</Application>
  <PresentationFormat>宽屏</PresentationFormat>
  <Paragraphs>202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Cambria Math</vt:lpstr>
      <vt:lpstr>等线</vt:lpstr>
      <vt:lpstr>等线 Light</vt:lpstr>
      <vt:lpstr>微软雅黑</vt:lpstr>
      <vt:lpstr>Arial Unicode MS</vt:lpstr>
      <vt:lpstr>Office 主题​​</vt:lpstr>
      <vt:lpstr>                               RC5</vt:lpstr>
      <vt:lpstr>                    </vt:lpstr>
      <vt:lpstr>Laws of Theromodynamic</vt:lpstr>
      <vt:lpstr>Reaction system</vt:lpstr>
      <vt:lpstr>Work</vt:lpstr>
      <vt:lpstr>Heat Capacity</vt:lpstr>
      <vt:lpstr>Cv and Cp</vt:lpstr>
      <vt:lpstr>Enthalpy</vt:lpstr>
      <vt:lpstr>Key works</vt:lpstr>
      <vt:lpstr>PowerPoint 演示文稿</vt:lpstr>
      <vt:lpstr>PowerPoint 演示文稿</vt:lpstr>
      <vt:lpstr>Periodic</vt:lpstr>
      <vt:lpstr>PowerPoint 演示文稿</vt:lpstr>
      <vt:lpstr>PowerPoint 演示文稿</vt:lpstr>
      <vt:lpstr>Ionization Energy(I1）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瀚扬</dc:creator>
  <cp:lastModifiedBy>aa219040</cp:lastModifiedBy>
  <cp:revision>264</cp:revision>
  <dcterms:created xsi:type="dcterms:W3CDTF">2020-07-27T02:37:00Z</dcterms:created>
  <dcterms:modified xsi:type="dcterms:W3CDTF">2021-08-27T05:30:17Z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BD5D7CCA0FE549179353652D231346B3</vt:lpwstr>
  </property>
  <property fmtid="{D5CDD505-2E9C-101B-9397-08002B2CF9AE}" pid="3" name="KSOProductBuildVer">
    <vt:lpwstr>2052-11.1.0.10700</vt:lpwstr>
  </property>
</Properties>
</file>