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88" r:id="rId3"/>
    <p:sldId id="383" r:id="rId4"/>
    <p:sldId id="458" r:id="rId5"/>
    <p:sldId id="416" r:id="rId6"/>
    <p:sldId id="459" r:id="rId8"/>
    <p:sldId id="460" r:id="rId9"/>
    <p:sldId id="417" r:id="rId10"/>
    <p:sldId id="461" r:id="rId11"/>
    <p:sldId id="462" r:id="rId12"/>
    <p:sldId id="451" r:id="rId13"/>
    <p:sldId id="418" r:id="rId14"/>
    <p:sldId id="419" r:id="rId15"/>
    <p:sldId id="452" r:id="rId16"/>
    <p:sldId id="453" r:id="rId17"/>
    <p:sldId id="448" r:id="rId18"/>
    <p:sldId id="449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rror Analysis" id="{40BC5461-1386-45A6-BC0F-D69DFB2905FA}">
          <p14:sldIdLst>
            <p14:sldId id="388"/>
            <p14:sldId id="383"/>
            <p14:sldId id="416"/>
            <p14:sldId id="459"/>
            <p14:sldId id="460"/>
            <p14:sldId id="417"/>
            <p14:sldId id="461"/>
            <p14:sldId id="462"/>
            <p14:sldId id="451"/>
            <p14:sldId id="418"/>
            <p14:sldId id="419"/>
            <p14:sldId id="452"/>
            <p14:sldId id="453"/>
            <p14:sldId id="448"/>
            <p14:sldId id="449"/>
            <p14:sldId id="4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03864"/>
    <a:srgbClr val="0F7391"/>
    <a:srgbClr val="D36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F8654-EB51-403A-AABC-16E336CC35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31469-3692-40DC-B489-6EA09B4727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C665E-FF39-4062-83D2-F7CEA7CF7E9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9342-E0DA-47F1-8532-D6D2588BE7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7D8C-F620-494F-A6AF-4EFB3B215D9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776A-77B5-49AF-AD5D-22990A01C27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6230231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293854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478" y="1038274"/>
            <a:ext cx="912476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1478" y="1101897"/>
            <a:ext cx="912476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7" name="图片 16" descr="图片包含 食物, 标志, 游戏机, 蓝色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123" y="435387"/>
            <a:ext cx="3065755" cy="837405"/>
          </a:xfrm>
          <a:prstGeom prst="rect">
            <a:avLst/>
          </a:prstGeom>
        </p:spPr>
      </p:pic>
      <p:sp>
        <p:nvSpPr>
          <p:cNvPr id="22" name="文本框 21"/>
          <p:cNvSpPr txBox="1"/>
          <p:nvPr userDrawn="1"/>
        </p:nvSpPr>
        <p:spPr>
          <a:xfrm>
            <a:off x="4045598" y="6385023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上海交通大学密西根学院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UM-SJTU Joint Institute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30D9-99D4-48B8-A831-7CC62006AE3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08AE-DE22-4EAC-B0EC-D28BF0445FF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89EA-2AE9-4CEB-AAD8-4654930C88E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E54-62D8-4181-8B97-37139A684C5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7789-FDC3-4325-B2D6-1CA4E96707F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E79-0005-4778-860A-4E6C3FE07B6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DD94-2C5D-4F01-AF64-2D0D6C7A176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5977-C669-4244-9419-72D7AC6818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137A-6237-4D27-8F4D-05E4EC3EDFCC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0" y="6230231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6293854"/>
            <a:ext cx="1219200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 userDrawn="1"/>
        </p:nvSpPr>
        <p:spPr>
          <a:xfrm>
            <a:off x="4045598" y="6385023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上海交通大学密西根学院 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UM-SJTU Joint Institute</a:t>
            </a:r>
            <a:endParaRPr lang="zh-CN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</a:t>
            </a:r>
            <a:r>
              <a:rPr lang="en-US" altLang="zh-CN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RC6</a:t>
            </a:r>
            <a:endParaRPr lang="en-US" altLang="zh-CN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994025" y="2058670"/>
            <a:ext cx="63042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VC 210 Recitation Class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200"/>
          </a:p>
          <a:p>
            <a:r>
              <a:rPr lang="en-US" altLang="zh-CN" sz="3200"/>
              <a:t>            </a:t>
            </a: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Linda Wei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SJTU</a:t>
            </a:r>
            <a:endParaRPr lang="en-US" altLang="zh-C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Liquid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5875" y="1471295"/>
            <a:ext cx="65811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Solid--Crystal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Unit cell: the smallest region the crystal lattice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2320290"/>
            <a:ext cx="5027295" cy="33629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96280" y="2881630"/>
            <a:ext cx="1283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center:1</a:t>
            </a:r>
            <a:endParaRPr lang="en-US" altLang="zh-CN"/>
          </a:p>
          <a:p>
            <a:r>
              <a:rPr lang="en-US" altLang="zh-CN"/>
              <a:t>corner:1/8</a:t>
            </a:r>
            <a:endParaRPr lang="en-US" altLang="zh-CN"/>
          </a:p>
          <a:p>
            <a:r>
              <a:rPr lang="en-US" altLang="zh-CN"/>
              <a:t>face:1/2</a:t>
            </a:r>
            <a:endParaRPr lang="en-US" altLang="zh-CN"/>
          </a:p>
          <a:p>
            <a:r>
              <a:rPr lang="en-US" altLang="zh-CN"/>
              <a:t>edge:1/4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685790" y="4625975"/>
            <a:ext cx="150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NaCl:</a:t>
            </a:r>
            <a:endParaRPr lang="en-US" altLang="zh-CN"/>
          </a:p>
          <a:p>
            <a:r>
              <a:rPr lang="en-US" altLang="zh-CN"/>
              <a:t>4 Na</a:t>
            </a:r>
            <a:r>
              <a:rPr lang="en-US" altLang="zh-CN" baseline="30000"/>
              <a:t>+</a:t>
            </a:r>
            <a:r>
              <a:rPr lang="en-US" altLang="zh-CN"/>
              <a:t>,4Cl</a:t>
            </a:r>
            <a:r>
              <a:rPr lang="en-US" altLang="zh-CN" baseline="30000"/>
              <a:t>-</a:t>
            </a:r>
            <a:endParaRPr lang="en-US" altLang="zh-CN" baseline="30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Bravais lattice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There are 14 forms of </a:t>
            </a:r>
            <a:r>
              <a:rPr lang="en-US" altLang="zh-CN">
                <a:sym typeface="+mn-ea"/>
              </a:rPr>
              <a:t>Bravais lattice in the three dimension lattice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386840" y="1716405"/>
            <a:ext cx="3743325" cy="4997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94120" y="2584450"/>
            <a:ext cx="28759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the general chemistry in JI, we only need to know about the cubic lattice.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90" y="4317365"/>
            <a:ext cx="5537200" cy="15767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Radius Ratio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004820"/>
            <a:ext cx="10515600" cy="4351338"/>
          </a:xfrm>
        </p:spPr>
        <p:txBody>
          <a:bodyPr/>
          <a:p>
            <a:r>
              <a:rPr lang="zh-CN" altLang="en-US"/>
              <a:t>radius ratio &lt; 0.414</a:t>
            </a:r>
            <a:r>
              <a:rPr lang="en-US" altLang="zh-CN"/>
              <a:t>(sqrt2-1)</a:t>
            </a:r>
            <a:r>
              <a:rPr lang="zh-CN" altLang="en-US"/>
              <a:t>: fcc</a:t>
            </a:r>
            <a:endParaRPr lang="zh-CN" altLang="en-US"/>
          </a:p>
          <a:p>
            <a:r>
              <a:rPr lang="zh-CN" altLang="en-US"/>
              <a:t>0.414 </a:t>
            </a:r>
            <a:r>
              <a:rPr lang="en-US" altLang="zh-CN">
                <a:sym typeface="+mn-ea"/>
              </a:rPr>
              <a:t>(sqrt2-1)</a:t>
            </a:r>
            <a:r>
              <a:rPr lang="zh-CN" altLang="en-US"/>
              <a:t>&lt; raius ratio &lt; 0.732</a:t>
            </a:r>
            <a:r>
              <a:rPr lang="en-US" altLang="zh-CN">
                <a:sym typeface="+mn-ea"/>
              </a:rPr>
              <a:t>(sqrt3-1)</a:t>
            </a:r>
            <a:r>
              <a:rPr lang="zh-CN" altLang="en-US"/>
              <a:t>: bcc</a:t>
            </a:r>
            <a:endParaRPr lang="zh-CN" altLang="en-US"/>
          </a:p>
          <a:p>
            <a:r>
              <a:rPr lang="zh-CN" altLang="en-US"/>
              <a:t>radius ratio &gt; 0.732</a:t>
            </a:r>
            <a:r>
              <a:rPr lang="en-US" altLang="zh-CN">
                <a:sym typeface="+mn-ea"/>
              </a:rPr>
              <a:t>(sqrt3-1)</a:t>
            </a:r>
            <a:r>
              <a:rPr lang="zh-CN" altLang="en-US"/>
              <a:t>: pcc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1510030"/>
            <a:ext cx="719137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Liquid Crystal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732915"/>
            <a:ext cx="7213600" cy="4121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99070" y="1894205"/>
            <a:ext cx="33064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From chemical principle,Knowing about their name and look is enough,copy a draft on your cheating paper.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8805" y="282194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8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altLang="zh-CN" sz="8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[1] CHEMICAL PRINCIPLES-THE QUEST FOR INSIGHT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ym typeface="+mn-ea"/>
              </a:rPr>
              <a:t>(Seventh Edition)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[2] </a:t>
            </a:r>
            <a:r>
              <a:rPr lang="en-US">
                <a:sym typeface="+mn-ea"/>
              </a:rPr>
              <a:t>Wei Xiwen</a:t>
            </a:r>
            <a:r>
              <a:rPr>
                <a:sym typeface="+mn-ea"/>
              </a:rPr>
              <a:t>, RC</a:t>
            </a:r>
            <a:r>
              <a:rPr lang="en-US">
                <a:sym typeface="+mn-ea"/>
              </a:rPr>
              <a:t>2</a:t>
            </a:r>
            <a:r>
              <a:rPr>
                <a:sym typeface="+mn-ea"/>
              </a:rPr>
              <a:t>, VC210 FA20</a:t>
            </a:r>
            <a:r>
              <a:rPr lang="en-US">
                <a:sym typeface="+mn-ea"/>
              </a:rPr>
              <a:t>20</a:t>
            </a:r>
            <a:endParaRPr>
              <a:solidFill>
                <a:schemeClr val="tx1"/>
              </a:solidFill>
            </a:endParaRPr>
          </a:p>
          <a:p>
            <a:r>
              <a:rPr>
                <a:sym typeface="+mn-ea"/>
              </a:rPr>
              <a:t>[</a:t>
            </a:r>
            <a:r>
              <a:rPr lang="en-US">
                <a:sym typeface="+mn-ea"/>
              </a:rPr>
              <a:t>3</a:t>
            </a:r>
            <a:r>
              <a:rPr>
                <a:sym typeface="+mn-ea"/>
              </a:rPr>
              <a:t>] </a:t>
            </a:r>
            <a:r>
              <a:rPr lang="en-US">
                <a:sym typeface="+mn-ea"/>
              </a:rPr>
              <a:t>Zhou Gongdu, structural chemistry</a:t>
            </a:r>
            <a:endParaRPr 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37185" y="-5240"/>
            <a:ext cx="10515600" cy="1325563"/>
          </a:xfrm>
        </p:spPr>
        <p:txBody>
          <a:bodyPr/>
          <a:p>
            <a:r>
              <a:rPr lang="en-US" altLang="zh-CN"/>
              <a:t>                    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284538" y="2829560"/>
            <a:ext cx="516699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quilliburim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Phy</a:t>
            </a:r>
            <a:r>
              <a:rPr lang="en-US" altLang="zh-CN"/>
              <a:t>sical Equilliburim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Vapor pressure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Phase Diagram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Solution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0500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Vapor pressure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Comparision: Temperature </a:t>
            </a:r>
            <a:r>
              <a:rPr lang="en-US" altLang="zh-CN">
                <a:solidFill>
                  <a:srgbClr val="FF0000"/>
                </a:solidFill>
              </a:rPr>
              <a:t>higher</a:t>
            </a:r>
            <a:r>
              <a:rPr lang="en-US" altLang="zh-CN">
                <a:solidFill>
                  <a:schemeClr val="tx1"/>
                </a:solidFill>
              </a:rPr>
              <a:t> vapor pressure </a:t>
            </a:r>
            <a:r>
              <a:rPr lang="en-US" altLang="zh-CN">
                <a:solidFill>
                  <a:srgbClr val="FF0000"/>
                </a:solidFill>
              </a:rPr>
              <a:t>higher</a:t>
            </a:r>
            <a:r>
              <a:rPr lang="en-US" altLang="zh-CN">
                <a:solidFill>
                  <a:schemeClr val="tx1"/>
                </a:solidFill>
              </a:rPr>
              <a:t>, Intermolecule force </a:t>
            </a:r>
            <a:r>
              <a:rPr lang="en-US" altLang="zh-CN">
                <a:solidFill>
                  <a:srgbClr val="FF0000"/>
                </a:solidFill>
              </a:rPr>
              <a:t>greater</a:t>
            </a:r>
            <a:r>
              <a:rPr lang="en-US" altLang="zh-CN">
                <a:solidFill>
                  <a:schemeClr val="tx1"/>
                </a:solidFill>
              </a:rPr>
              <a:t>, vapor pressure </a:t>
            </a:r>
            <a:r>
              <a:rPr lang="en-US" altLang="zh-CN">
                <a:solidFill>
                  <a:srgbClr val="FF0000"/>
                </a:solidFill>
              </a:rPr>
              <a:t>lower.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Clapeyron-Clausius Equation: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2785" y="3461385"/>
            <a:ext cx="5751195" cy="1947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Phase Diagram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8950" y="1651635"/>
            <a:ext cx="78295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Solubility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General properties of non electrolyte solutions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1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apor pressure d</a:t>
            </a:r>
            <a:r>
              <a:rPr lang="en-US" altLang="zh-CN"/>
              <a:t>epression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2</a:t>
            </a:r>
            <a:r>
              <a:rPr lang="zh-CN" altLang="en-US"/>
              <a:t>、Freezing point depression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3</a:t>
            </a:r>
            <a:r>
              <a:rPr lang="zh-CN" altLang="en-US"/>
              <a:t>、</a:t>
            </a:r>
            <a:r>
              <a:rPr lang="en-US" altLang="zh-CN"/>
              <a:t>Boiling point elevation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4</a:t>
            </a:r>
            <a:r>
              <a:rPr lang="zh-CN" altLang="en-US"/>
              <a:t>、</a:t>
            </a:r>
            <a:r>
              <a:rPr lang="en-US" altLang="zh-CN"/>
              <a:t>Osmosis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Solubility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principle of "like dissolves like"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735" y="2419350"/>
            <a:ext cx="5314950" cy="638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49375" y="2967990"/>
            <a:ext cx="5827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more similar the intermolecular force between solute molecules and solvent molecules, the easier it is to dissolve each other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lum contrast="12000"/>
          </a:blip>
          <a:stretch>
            <a:fillRect/>
          </a:stretch>
        </p:blipFill>
        <p:spPr>
          <a:xfrm rot="16200000">
            <a:off x="3877945" y="1184275"/>
            <a:ext cx="1821815" cy="7403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Henry’s Law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7925" y="1824990"/>
            <a:ext cx="6162675" cy="1876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45740" y="4012565"/>
            <a:ext cx="50609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It is only valid for ideal gas and solution, some gases like HCL, NO2,don’t obey the rule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apor pressure d</a:t>
            </a:r>
            <a:r>
              <a:rPr lang="en-US" altLang="zh-CN">
                <a:sym typeface="+mn-ea"/>
              </a:rPr>
              <a:t>epression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38137A-6237-4D27-8F4D-05E4EC3EDF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920,&quot;width&quot;:5670}"/>
</p:tagLst>
</file>

<file path=ppt/tags/tag2.xml><?xml version="1.0" encoding="utf-8"?>
<p:tagLst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1515</Words>
  <Application>WPS 演示</Application>
  <PresentationFormat>宽屏</PresentationFormat>
  <Paragraphs>123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Office 主题​​</vt:lpstr>
      <vt:lpstr>                               RC4</vt:lpstr>
      <vt:lpstr>                    </vt:lpstr>
      <vt:lpstr>PowerPoint 演示文稿</vt:lpstr>
      <vt:lpstr>Classification </vt:lpstr>
      <vt:lpstr>PowerPoint 演示文稿</vt:lpstr>
      <vt:lpstr>PowerPoint 演示文稿</vt:lpstr>
      <vt:lpstr>Hydrogen Bond</vt:lpstr>
      <vt:lpstr>PowerPoint 演示文稿</vt:lpstr>
      <vt:lpstr>PowerPoint 演示文稿</vt:lpstr>
      <vt:lpstr>Liquid</vt:lpstr>
      <vt:lpstr>Solid--Crystal</vt:lpstr>
      <vt:lpstr>Bravais lattice</vt:lpstr>
      <vt:lpstr>Radius Ratio</vt:lpstr>
      <vt:lpstr>Liquid Crystal</vt:lpstr>
      <vt:lpstr>PowerPoint 演示文稿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 瀚扬</dc:creator>
  <cp:lastModifiedBy>aa219040</cp:lastModifiedBy>
  <cp:revision>283</cp:revision>
  <dcterms:created xsi:type="dcterms:W3CDTF">2020-07-27T02:37:00Z</dcterms:created>
  <dcterms:modified xsi:type="dcterms:W3CDTF">2021-09-01T10:10:05Z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BD5D7CCA0FE549179353652D231346B3</vt:lpwstr>
  </property>
  <property fmtid="{D5CDD505-2E9C-101B-9397-08002B2CF9AE}" pid="3" name="KSOProductBuildVer">
    <vt:lpwstr>2052-11.1.0.10700</vt:lpwstr>
  </property>
</Properties>
</file>