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8210145f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8210145f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8210145f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8210145f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8210145f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8210145f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e8210145f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e8210145f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8210145f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8210145f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8210145f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8210145f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8210145f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8210145f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8210145f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8210145f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8210145f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8210145f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Industry Best Practices for Pager Rotation Duties in DevOps</a:t>
            </a:r>
            <a:endParaRPr/>
          </a:p>
        </p:txBody>
      </p:sp>
      <p:sp>
        <p:nvSpPr>
          <p:cNvPr id="64" name="Google Shape;64;p13"/>
          <p:cNvSpPr txBox="1"/>
          <p:nvPr>
            <p:ph idx="1" type="subTitle"/>
          </p:nvPr>
        </p:nvSpPr>
        <p:spPr>
          <a:xfrm>
            <a:off x="1680302" y="3435425"/>
            <a:ext cx="5783400" cy="909000"/>
          </a:xfrm>
          <a:prstGeom prst="rect">
            <a:avLst/>
          </a:prstGeom>
        </p:spPr>
        <p:txBody>
          <a:bodyPr anchorCtr="0" anchor="t" bIns="91425" lIns="91425" spcFirstLastPara="1" rIns="91425" wrap="square" tIns="91425">
            <a:normAutofit fontScale="55000" lnSpcReduction="10000"/>
          </a:bodyPr>
          <a:lstStyle/>
          <a:p>
            <a:pPr indent="0" lvl="0" marL="0" rtl="0" algn="r">
              <a:spcBef>
                <a:spcPts val="0"/>
              </a:spcBef>
              <a:spcAft>
                <a:spcPts val="0"/>
              </a:spcAft>
              <a:buNone/>
            </a:pPr>
            <a:r>
              <a:rPr lang="en"/>
              <a:t>Lindsey Yin</a:t>
            </a:r>
            <a:endParaRPr/>
          </a:p>
          <a:p>
            <a:pPr indent="0" lvl="0" marL="0" rtl="0" algn="r">
              <a:spcBef>
                <a:spcPts val="0"/>
              </a:spcBef>
              <a:spcAft>
                <a:spcPts val="0"/>
              </a:spcAft>
              <a:buNone/>
            </a:pPr>
            <a:r>
              <a:rPr lang="en"/>
              <a:t>CSD 380</a:t>
            </a:r>
            <a:endParaRPr/>
          </a:p>
          <a:p>
            <a:pPr indent="0" lvl="0" marL="0" rtl="0" algn="r">
              <a:spcBef>
                <a:spcPts val="0"/>
              </a:spcBef>
              <a:spcAft>
                <a:spcPts val="0"/>
              </a:spcAft>
              <a:buNone/>
            </a:pPr>
            <a:r>
              <a:rPr lang="en"/>
              <a:t>Assignment 7.2</a:t>
            </a:r>
            <a:endParaRPr/>
          </a:p>
          <a:p>
            <a:pPr indent="0" lvl="0" marL="0" rtl="0" algn="r">
              <a:spcBef>
                <a:spcPts val="0"/>
              </a:spcBef>
              <a:spcAft>
                <a:spcPts val="0"/>
              </a:spcAft>
              <a:buNone/>
            </a:pPr>
            <a:r>
              <a:rPr lang="en"/>
              <a:t>June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400050" lvl="0" marL="457200" rtl="0" algn="l">
              <a:spcBef>
                <a:spcPts val="0"/>
              </a:spcBef>
              <a:spcAft>
                <a:spcPts val="0"/>
              </a:spcAft>
              <a:buNone/>
            </a:pPr>
            <a:r>
              <a:rPr lang="en"/>
              <a:t>Atlassian. (n.d.). Best  practices for managing on-call schedules. Retrieved from https://support.atlassian.com/jira-service-management-cloud/docs/best-practices-for-managing-on-call-schedules/</a:t>
            </a:r>
            <a:endParaRPr/>
          </a:p>
          <a:p>
            <a:pPr indent="-400050" lvl="0" marL="457200" rtl="0" algn="l">
              <a:spcBef>
                <a:spcPts val="1200"/>
              </a:spcBef>
              <a:spcAft>
                <a:spcPts val="0"/>
              </a:spcAft>
              <a:buNone/>
            </a:pPr>
            <a:r>
              <a:rPr lang="en"/>
              <a:t>Kim, G., Humble, J., Debois, P., &amp; Willis, J. (2021). </a:t>
            </a:r>
            <a:r>
              <a:rPr i="1" lang="en"/>
              <a:t>The DevOps Handbook.</a:t>
            </a:r>
            <a:endParaRPr/>
          </a:p>
          <a:p>
            <a:pPr indent="-400050" lvl="0" marL="457200" rtl="0" algn="l">
              <a:spcBef>
                <a:spcPts val="1200"/>
              </a:spcBef>
              <a:spcAft>
                <a:spcPts val="0"/>
              </a:spcAft>
              <a:buNone/>
            </a:pPr>
            <a:r>
              <a:rPr lang="en"/>
              <a:t>PagerDuty. (n.d.). Best Practices for On Call Teams. Retrieved from https://goingoncall.pagerduty.com/</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Definition:</a:t>
            </a:r>
            <a:r>
              <a:rPr lang="en" sz="2000"/>
              <a:t> Pager rotation refers to the practice of rotating on-call duties among the team members to </a:t>
            </a:r>
            <a:r>
              <a:rPr lang="en" sz="2000"/>
              <a:t>respond</a:t>
            </a:r>
            <a:r>
              <a:rPr lang="en" sz="2000"/>
              <a:t> to incidents.</a:t>
            </a:r>
            <a:endParaRPr sz="2000"/>
          </a:p>
          <a:p>
            <a:pPr indent="0" lvl="0" marL="0" rtl="0" algn="l">
              <a:spcBef>
                <a:spcPts val="1200"/>
              </a:spcBef>
              <a:spcAft>
                <a:spcPts val="0"/>
              </a:spcAft>
              <a:buNone/>
            </a:pPr>
            <a:r>
              <a:rPr b="1" lang="en" sz="2000"/>
              <a:t>Importance in DevOps:</a:t>
            </a:r>
            <a:r>
              <a:rPr lang="en" sz="2000"/>
              <a:t> Ensures continuous service availability and quick incident resolution.</a:t>
            </a:r>
            <a:endParaRPr sz="2000"/>
          </a:p>
          <a:p>
            <a:pPr indent="0" lvl="0" marL="0" rtl="0" algn="l">
              <a:spcBef>
                <a:spcPts val="1200"/>
              </a:spcBef>
              <a:spcAft>
                <a:spcPts val="1200"/>
              </a:spcAft>
              <a:buNone/>
            </a:pPr>
            <a:r>
              <a:rPr b="1" lang="en" sz="2000"/>
              <a:t>Objective: </a:t>
            </a:r>
            <a:r>
              <a:rPr lang="en" sz="2000"/>
              <a:t>To explore best practices for managing pager rotation duties effectively.</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Setting Up A Pager Rotation</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Team Size and Structure:</a:t>
            </a:r>
            <a:r>
              <a:rPr lang="en" sz="2000"/>
              <a:t> Ensure a balanced rotation schedule among team members.</a:t>
            </a:r>
            <a:endParaRPr sz="2000"/>
          </a:p>
          <a:p>
            <a:pPr indent="-355600" lvl="0" marL="457200" rtl="0" algn="l">
              <a:spcBef>
                <a:spcPts val="0"/>
              </a:spcBef>
              <a:spcAft>
                <a:spcPts val="0"/>
              </a:spcAft>
              <a:buSzPts val="2000"/>
              <a:buChar char="●"/>
            </a:pPr>
            <a:r>
              <a:rPr b="1" lang="en" sz="2000"/>
              <a:t>Clear Roles and Responsibilities:</a:t>
            </a:r>
            <a:r>
              <a:rPr lang="en" sz="2000"/>
              <a:t> Define </a:t>
            </a:r>
            <a:r>
              <a:rPr lang="en" sz="2000"/>
              <a:t>what</a:t>
            </a:r>
            <a:r>
              <a:rPr lang="en" sz="2000"/>
              <a:t> is expected from the on-call engineer.</a:t>
            </a:r>
            <a:endParaRPr sz="2000"/>
          </a:p>
          <a:p>
            <a:pPr indent="-355600" lvl="0" marL="457200" rtl="0" algn="l">
              <a:spcBef>
                <a:spcPts val="0"/>
              </a:spcBef>
              <a:spcAft>
                <a:spcPts val="0"/>
              </a:spcAft>
              <a:buSzPts val="2000"/>
              <a:buChar char="●"/>
            </a:pPr>
            <a:r>
              <a:rPr b="1" lang="en" sz="2000"/>
              <a:t>Rotation Frequency:</a:t>
            </a:r>
            <a:r>
              <a:rPr lang="en" sz="2000"/>
              <a:t> Regularly rotate duties to prevent burnout (e.g., weekly or bi-weekly).</a:t>
            </a:r>
            <a:endParaRPr sz="2000"/>
          </a:p>
          <a:p>
            <a:pPr indent="-355600" lvl="0" marL="457200" rtl="0" algn="l">
              <a:spcBef>
                <a:spcPts val="0"/>
              </a:spcBef>
              <a:spcAft>
                <a:spcPts val="0"/>
              </a:spcAft>
              <a:buSzPts val="2000"/>
              <a:buChar char="●"/>
            </a:pPr>
            <a:r>
              <a:rPr b="1" lang="en" sz="2000"/>
              <a:t>Tools:</a:t>
            </a:r>
            <a:r>
              <a:rPr lang="en" sz="2000"/>
              <a:t> Use reliable on-call management tools like PagerDuty or Opsgenie.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Training and Documentation</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Comprehensive Onboarding:</a:t>
            </a:r>
            <a:r>
              <a:rPr lang="en" sz="2000"/>
              <a:t> Provide thorough training for new team members on on-call duties.</a:t>
            </a:r>
            <a:endParaRPr sz="2000"/>
          </a:p>
          <a:p>
            <a:pPr indent="-355600" lvl="0" marL="457200" rtl="0" algn="l">
              <a:spcBef>
                <a:spcPts val="0"/>
              </a:spcBef>
              <a:spcAft>
                <a:spcPts val="0"/>
              </a:spcAft>
              <a:buSzPts val="2000"/>
              <a:buChar char="●"/>
            </a:pPr>
            <a:r>
              <a:rPr b="1" lang="en" sz="2000"/>
              <a:t>Access to Documentation:</a:t>
            </a:r>
            <a:r>
              <a:rPr lang="en" sz="2000"/>
              <a:t> Ensure up-to-date documentation is </a:t>
            </a:r>
            <a:r>
              <a:rPr lang="en" sz="2000"/>
              <a:t>available</a:t>
            </a:r>
            <a:r>
              <a:rPr lang="en" sz="2000"/>
              <a:t> for incident resolution procedures. </a:t>
            </a:r>
            <a:endParaRPr sz="2000"/>
          </a:p>
          <a:p>
            <a:pPr indent="-355600" lvl="0" marL="457200" rtl="0" algn="l">
              <a:spcBef>
                <a:spcPts val="0"/>
              </a:spcBef>
              <a:spcAft>
                <a:spcPts val="0"/>
              </a:spcAft>
              <a:buSzPts val="2000"/>
              <a:buChar char="●"/>
            </a:pPr>
            <a:r>
              <a:rPr b="1" lang="en" sz="2000"/>
              <a:t>Knowledge Sharing:</a:t>
            </a:r>
            <a:r>
              <a:rPr lang="en" sz="2000"/>
              <a:t> Regularly review and update runbooks and incident response playbooks.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Incident Response and Escalation</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Clear Escalation Paths: </a:t>
            </a:r>
            <a:r>
              <a:rPr lang="en" sz="2000"/>
              <a:t>Define and document the escalation process for unresolved incidents.</a:t>
            </a:r>
            <a:endParaRPr sz="2000"/>
          </a:p>
          <a:p>
            <a:pPr indent="-355600" lvl="0" marL="457200" rtl="0" algn="l">
              <a:spcBef>
                <a:spcPts val="0"/>
              </a:spcBef>
              <a:spcAft>
                <a:spcPts val="0"/>
              </a:spcAft>
              <a:buSzPts val="2000"/>
              <a:buChar char="●"/>
            </a:pPr>
            <a:r>
              <a:rPr b="1" lang="en" sz="2000"/>
              <a:t>Communication Protocols:</a:t>
            </a:r>
            <a:r>
              <a:rPr lang="en" sz="2000"/>
              <a:t> Establish communication channels (e.g., Slack, SMS) for incident reporting and updates.</a:t>
            </a:r>
            <a:endParaRPr sz="2000"/>
          </a:p>
          <a:p>
            <a:pPr indent="-355600" lvl="0" marL="457200" rtl="0" algn="l">
              <a:spcBef>
                <a:spcPts val="0"/>
              </a:spcBef>
              <a:spcAft>
                <a:spcPts val="0"/>
              </a:spcAft>
              <a:buSzPts val="2000"/>
              <a:buChar char="●"/>
            </a:pPr>
            <a:r>
              <a:rPr b="1" lang="en" sz="2000"/>
              <a:t>Post-Incident Reviews:</a:t>
            </a:r>
            <a:r>
              <a:rPr lang="en" sz="2000"/>
              <a:t> Conduct blameless post-mortems to analyze incidents and improve processes.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Work-Life Balance and Burnout Prevention</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Fair Scheduling:</a:t>
            </a:r>
            <a:r>
              <a:rPr lang="en" sz="2000"/>
              <a:t> Distribute on-call duties evenly and consider time zones.</a:t>
            </a:r>
            <a:endParaRPr sz="2000"/>
          </a:p>
          <a:p>
            <a:pPr indent="-355600" lvl="0" marL="457200" rtl="0" algn="l">
              <a:spcBef>
                <a:spcPts val="0"/>
              </a:spcBef>
              <a:spcAft>
                <a:spcPts val="0"/>
              </a:spcAft>
              <a:buSzPts val="2000"/>
              <a:buChar char="●"/>
            </a:pPr>
            <a:r>
              <a:rPr b="1" lang="en" sz="2000"/>
              <a:t>Support System:</a:t>
            </a:r>
            <a:r>
              <a:rPr lang="en" sz="2000"/>
              <a:t> Provide backup support to on-call engineers to reduce stress.</a:t>
            </a:r>
            <a:endParaRPr sz="2000"/>
          </a:p>
          <a:p>
            <a:pPr indent="-355600" lvl="0" marL="457200" rtl="0" algn="l">
              <a:spcBef>
                <a:spcPts val="0"/>
              </a:spcBef>
              <a:spcAft>
                <a:spcPts val="0"/>
              </a:spcAft>
              <a:buSzPts val="2000"/>
              <a:buChar char="●"/>
            </a:pPr>
            <a:r>
              <a:rPr b="1" lang="en" sz="2000"/>
              <a:t>Time Off:</a:t>
            </a:r>
            <a:r>
              <a:rPr lang="en" sz="2000"/>
              <a:t> Ensure adequate time off after on-call shifts to recover.</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Automation and Monitoring</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Automated Alerts:</a:t>
            </a:r>
            <a:r>
              <a:rPr lang="en" sz="2000"/>
              <a:t> Use automated systems to detect and alert on incidents.</a:t>
            </a:r>
            <a:endParaRPr sz="2000"/>
          </a:p>
          <a:p>
            <a:pPr indent="-355600" lvl="0" marL="457200" rtl="0" algn="l">
              <a:spcBef>
                <a:spcPts val="0"/>
              </a:spcBef>
              <a:spcAft>
                <a:spcPts val="0"/>
              </a:spcAft>
              <a:buSzPts val="2000"/>
              <a:buChar char="●"/>
            </a:pPr>
            <a:r>
              <a:rPr b="1" lang="en" sz="2000"/>
              <a:t>Proactive Monitoring:</a:t>
            </a:r>
            <a:r>
              <a:rPr lang="en" sz="2000"/>
              <a:t> Implement proactive monitoring to identify and fix issues before they escalate.</a:t>
            </a:r>
            <a:endParaRPr sz="2000"/>
          </a:p>
          <a:p>
            <a:pPr indent="-355600" lvl="0" marL="457200" rtl="0" algn="l">
              <a:spcBef>
                <a:spcPts val="0"/>
              </a:spcBef>
              <a:spcAft>
                <a:spcPts val="0"/>
              </a:spcAft>
              <a:buSzPts val="2000"/>
              <a:buChar char="●"/>
            </a:pPr>
            <a:r>
              <a:rPr b="1" lang="en" sz="2000"/>
              <a:t>Integrate with CI/CD:</a:t>
            </a:r>
            <a:r>
              <a:rPr lang="en" sz="2000"/>
              <a:t> Ensure monitoring tools are integrated with CI/CD pipelines to catch issues early.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Metrics and Continuous Improvement</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Track Incident Metrics:</a:t>
            </a:r>
            <a:r>
              <a:rPr lang="en" sz="2000"/>
              <a:t> Monitor metrics such as responsive times, resolution times, and number of incidents.</a:t>
            </a:r>
            <a:endParaRPr sz="2000"/>
          </a:p>
          <a:p>
            <a:pPr indent="-355600" lvl="0" marL="457200" rtl="0" algn="l">
              <a:spcBef>
                <a:spcPts val="0"/>
              </a:spcBef>
              <a:spcAft>
                <a:spcPts val="0"/>
              </a:spcAft>
              <a:buSzPts val="2000"/>
              <a:buChar char="●"/>
            </a:pPr>
            <a:r>
              <a:rPr b="1" lang="en" sz="2000"/>
              <a:t>Feedback Loops:</a:t>
            </a:r>
            <a:r>
              <a:rPr lang="en" sz="2000"/>
              <a:t> Gather feedback from on-call engineers to improve the rotation process.</a:t>
            </a:r>
            <a:endParaRPr sz="2000"/>
          </a:p>
          <a:p>
            <a:pPr indent="-355600" lvl="0" marL="457200" rtl="0" algn="l">
              <a:spcBef>
                <a:spcPts val="0"/>
              </a:spcBef>
              <a:spcAft>
                <a:spcPts val="0"/>
              </a:spcAft>
              <a:buSzPts val="2000"/>
              <a:buChar char="●"/>
            </a:pPr>
            <a:r>
              <a:rPr b="1" lang="en" sz="2000"/>
              <a:t>Iterative Improvements:</a:t>
            </a:r>
            <a:r>
              <a:rPr lang="en" sz="2000"/>
              <a:t> Regularly review and refine on-call processes based on metrics and feedback.</a:t>
            </a:r>
            <a:endParaRPr sz="2000"/>
          </a:p>
          <a:p>
            <a:pPr indent="0" lvl="0" marL="457200" rtl="0" algn="l">
              <a:spcBef>
                <a:spcPts val="1200"/>
              </a:spcBef>
              <a:spcAft>
                <a:spcPts val="1200"/>
              </a:spcAft>
              <a:buNone/>
            </a:pPr>
            <a:r>
              <a:t/>
            </a:r>
            <a:endParaRPr b="1"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12" name="Google Shape;112;p21"/>
          <p:cNvSpPr txBox="1"/>
          <p:nvPr>
            <p:ph idx="1" type="body"/>
          </p:nvPr>
        </p:nvSpPr>
        <p:spPr>
          <a:xfrm>
            <a:off x="344850" y="1353350"/>
            <a:ext cx="8588400" cy="3790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505"/>
              <a:t>M</a:t>
            </a:r>
            <a:r>
              <a:rPr lang="en" sz="2505"/>
              <a:t>anaging pager rotation duties effectively is crucial for maintaining a robust DevOps environment that ensures continuous service availability and rapid incident resolution. By implementing industry best practices, such as setting up a well-structured rotation schedule, providing thorough training and up-to-date documentation, and establishing clear incident response and escalation procedures, organizations can enhance their incident management processes. </a:t>
            </a:r>
            <a:endParaRPr sz="2505"/>
          </a:p>
          <a:p>
            <a:pPr indent="0" lvl="0" marL="0" rtl="0" algn="l">
              <a:spcBef>
                <a:spcPts val="1200"/>
              </a:spcBef>
              <a:spcAft>
                <a:spcPts val="0"/>
              </a:spcAft>
              <a:buNone/>
            </a:pPr>
            <a:r>
              <a:rPr lang="en" sz="2505"/>
              <a:t>Equally important is the focus on work-life balance and burnout prevention, achieved through fair scheduling, providing support systems, and allowing adequate recovery time for on-call engineers. Incorporating automation and proactive monitoring can significantly reduce the burden on on-call staff by catching issues early and automating routine tasks. </a:t>
            </a:r>
            <a:endParaRPr sz="2505"/>
          </a:p>
          <a:p>
            <a:pPr indent="0" lvl="0" marL="0" rtl="0" algn="l">
              <a:spcBef>
                <a:spcPts val="1200"/>
              </a:spcBef>
              <a:spcAft>
                <a:spcPts val="0"/>
              </a:spcAft>
              <a:buNone/>
            </a:pPr>
            <a:r>
              <a:rPr lang="en" sz="2505"/>
              <a:t>Tracking metrics and fostering a culture of continuous improvement ensure that the pager rotation process evolves and adapts to meet the team's needs, ultimately leading to more efficient and effective incident management. By following these best practices, organizations can not only improve their response times and service reliability but also support the well-being and productivity of their engineering teams. Effective pager rotation is not just about handling emergencies—it's about creating a sustainable and resilient operational framework that benefits both the organization and its employees.</a:t>
            </a:r>
            <a:endParaRPr sz="2505"/>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