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sldIdLst>
    <p:sldId id="625" r:id="rId2"/>
    <p:sldId id="642" r:id="rId3"/>
    <p:sldId id="662" r:id="rId4"/>
    <p:sldId id="643" r:id="rId5"/>
    <p:sldId id="644" r:id="rId6"/>
    <p:sldId id="645" r:id="rId7"/>
    <p:sldId id="663" r:id="rId8"/>
    <p:sldId id="649" r:id="rId9"/>
    <p:sldId id="655" r:id="rId10"/>
    <p:sldId id="652" r:id="rId11"/>
    <p:sldId id="669" r:id="rId12"/>
    <p:sldId id="653" r:id="rId13"/>
    <p:sldId id="654" r:id="rId14"/>
    <p:sldId id="664" r:id="rId15"/>
    <p:sldId id="651" r:id="rId16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吴壮伟" initials="吴壮伟" lastIdx="4" clrIdx="0"/>
  <p:cmAuthor id="1" name="赵柏" initials="赵柏" lastIdx="1" clrIdx="1"/>
  <p:cmAuthor id="2" name="LLQ" initials="L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1F9"/>
    <a:srgbClr val="DD97B2"/>
    <a:srgbClr val="FFAE98"/>
    <a:srgbClr val="7FC9AD"/>
    <a:srgbClr val="FFC319"/>
    <a:srgbClr val="FFE18C"/>
    <a:srgbClr val="FFFF8C"/>
    <a:srgbClr val="E2AC00"/>
    <a:srgbClr val="FDC657"/>
    <a:srgbClr val="EED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82226" autoAdjust="0"/>
  </p:normalViewPr>
  <p:slideViewPr>
    <p:cSldViewPr>
      <p:cViewPr varScale="1">
        <p:scale>
          <a:sx n="61" d="100"/>
          <a:sy n="61" d="100"/>
        </p:scale>
        <p:origin x="17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910" y="4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2D19D7F-61F5-4B40-B559-B2DC2E6C2DFE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A0C821F-71C3-4213-A274-39434AE07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77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0C021E-1938-4A23-A1F5-38421FEEA488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781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0C021E-1938-4A23-A1F5-38421FEEA488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150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几分钟就能体现出来。</a:t>
            </a:r>
            <a:endParaRPr lang="en-US" altLang="zh-CN" dirty="0" smtClean="0"/>
          </a:p>
          <a:p>
            <a:r>
              <a:rPr lang="zh-CN" altLang="en-US" dirty="0" smtClean="0"/>
              <a:t>法国公司：七个指标选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个指标</a:t>
            </a:r>
            <a:r>
              <a:rPr lang="zh-CN" altLang="en-US" dirty="0" smtClean="0"/>
              <a:t>。不是绿色，要写</a:t>
            </a:r>
            <a:r>
              <a:rPr lang="en-US" altLang="zh-CN" dirty="0" smtClean="0"/>
              <a:t>comments.</a:t>
            </a:r>
            <a:r>
              <a:rPr lang="zh-CN" altLang="en-US" dirty="0" smtClean="0"/>
              <a:t>颜色应该被准确定义。除了颜色还要看到趋势。为什么，因为</a:t>
            </a:r>
            <a:r>
              <a:rPr lang="en-US" altLang="zh-CN" dirty="0" smtClean="0"/>
              <a:t>CCTV</a:t>
            </a:r>
            <a:r>
              <a:rPr lang="zh-CN" altLang="en-US" dirty="0" smtClean="0"/>
              <a:t>就遇到个这个问题，上次红色，下次还一直是红色吗？</a:t>
            </a:r>
            <a:endParaRPr lang="en-US" altLang="zh-CN" dirty="0" smtClean="0"/>
          </a:p>
          <a:p>
            <a:r>
              <a:rPr lang="zh-CN" altLang="en-US" smtClean="0"/>
              <a:t>笑点：如果你的领导是色盲。用图形也可以。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C821F-71C3-4213-A274-39434AE0792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79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0C021E-1938-4A23-A1F5-38421FEEA48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68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B02FC-0B3E-483B-BEB5-C492F0345E45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63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B02FC-0B3E-483B-BEB5-C492F0345E45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50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B02FC-0B3E-483B-BEB5-C492F0345E45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93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0C021E-1938-4A23-A1F5-38421FEEA488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757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B02FC-0B3E-483B-BEB5-C492F0345E45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3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B02FC-0B3E-483B-BEB5-C492F0345E45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01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B02FC-0B3E-483B-BEB5-C492F0345E45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73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华文行楷" pitchFamily="2" charset="-122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695700" y="6478588"/>
            <a:ext cx="2133600" cy="288925"/>
          </a:xfrm>
        </p:spPr>
        <p:txBody>
          <a:bodyPr/>
          <a:lstStyle>
            <a:lvl1pPr algn="r">
              <a:defRPr sz="1000" dirty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fld id="{91AFC829-0256-4D47-B0E3-DB0AE3501FC3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5088" y="6486525"/>
            <a:ext cx="2590800" cy="288925"/>
          </a:xfrm>
          <a:prstGeom prst="rect">
            <a:avLst/>
          </a:prstGeom>
        </p:spPr>
        <p:txBody>
          <a:bodyPr/>
          <a:lstStyle>
            <a:lvl1pPr algn="ctr">
              <a:defRPr sz="1200" dirty="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8938" y="6499225"/>
            <a:ext cx="2357437" cy="288925"/>
          </a:xfrm>
        </p:spPr>
        <p:txBody>
          <a:bodyPr/>
          <a:lstStyle>
            <a:lvl1pPr>
              <a:defRPr sz="1200" b="1" dirty="0">
                <a:solidFill>
                  <a:schemeClr val="tx1">
                    <a:lumMod val="75000"/>
                  </a:schemeClr>
                </a:solidFill>
                <a:latin typeface="Arial" pitchFamily="34" charset="0"/>
              </a:defRPr>
            </a:lvl1pPr>
          </a:lstStyle>
          <a:p>
            <a:fld id="{DAB7D7B0-92DC-4F29-AECC-5476000606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10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381000"/>
            <a:ext cx="7128792" cy="563563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  <a:lvl2pPr>
              <a:defRPr b="0">
                <a:latin typeface="微软雅黑" pitchFamily="34" charset="-122"/>
                <a:ea typeface="微软雅黑" pitchFamily="34" charset="-122"/>
              </a:defRPr>
            </a:lvl2pPr>
            <a:lvl3pPr>
              <a:defRPr b="0">
                <a:latin typeface="微软雅黑" pitchFamily="34" charset="-122"/>
                <a:ea typeface="微软雅黑" pitchFamily="34" charset="-122"/>
              </a:defRPr>
            </a:lvl3pPr>
            <a:lvl4pPr>
              <a:defRPr b="0">
                <a:latin typeface="微软雅黑" pitchFamily="34" charset="-122"/>
                <a:ea typeface="微软雅黑" pitchFamily="34" charset="-122"/>
              </a:defRPr>
            </a:lvl4pPr>
            <a:lvl5pPr>
              <a:defRPr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97638"/>
            <a:ext cx="2133600" cy="266700"/>
          </a:xfrm>
        </p:spPr>
        <p:txBody>
          <a:bodyPr/>
          <a:lstStyle>
            <a:lvl1pPr>
              <a:defRPr dirty="0"/>
            </a:lvl1pPr>
          </a:lstStyle>
          <a:p>
            <a:fld id="{91AFC829-0256-4D47-B0E3-DB0AE3501FC3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B7D7B0-92DC-4F29-AECC-5476000606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66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12776"/>
            <a:ext cx="3008313" cy="4713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C829-0256-4D47-B0E3-DB0AE3501FC3}" type="datetimeFigureOut">
              <a:rPr lang="zh-CN" altLang="en-US" smtClean="0"/>
              <a:pPr/>
              <a:t>2017/7/11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D7B0-92DC-4F29-AECC-54760006061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504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39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华文行楷" pitchFamily="2" charset="-122"/>
              </a:endParaRPr>
            </a:p>
          </p:txBody>
        </p:sp>
        <p:sp>
          <p:nvSpPr>
            <p:cNvPr id="1040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华文行楷" pitchFamily="2" charset="-122"/>
              </a:endParaRPr>
            </a:p>
          </p:txBody>
        </p:sp>
      </p:grpSp>
      <p:sp>
        <p:nvSpPr>
          <p:cNvPr id="1028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华文行楷" pitchFamily="2" charset="-122"/>
            </a:endParaRPr>
          </a:p>
        </p:txBody>
      </p:sp>
      <p:sp>
        <p:nvSpPr>
          <p:cNvPr id="1029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华文行楷" pitchFamily="2" charset="-122"/>
            </a:endParaRPr>
          </a:p>
        </p:txBody>
      </p:sp>
      <p:sp>
        <p:nvSpPr>
          <p:cNvPr id="1030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华文行楷" pitchFamily="2" charset="-122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+mn-ea"/>
              </a:defRPr>
            </a:lvl1pPr>
          </a:lstStyle>
          <a:p>
            <a:fld id="{91AFC829-0256-4D47-B0E3-DB0AE3501FC3}" type="datetimeFigureOut">
              <a:rPr lang="zh-CN" altLang="en-US" smtClean="0"/>
              <a:pPr/>
              <a:t>2017/7/11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宋体" pitchFamily="2" charset="-122"/>
              </a:defRPr>
            </a:lvl1pPr>
          </a:lstStyle>
          <a:p>
            <a:fld id="{DAB7D7B0-92DC-4F29-AECC-54760006061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70104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56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4581" name="Picture 13" descr="3dlar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2313" y="980728"/>
            <a:ext cx="7151687" cy="535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5"/>
          <p:cNvGrpSpPr>
            <a:grpSpLocks/>
          </p:cNvGrpSpPr>
          <p:nvPr/>
        </p:nvGrpSpPr>
        <p:grpSpPr bwMode="auto">
          <a:xfrm>
            <a:off x="1775844" y="2476094"/>
            <a:ext cx="5305425" cy="565150"/>
            <a:chOff x="1266" y="1188"/>
            <a:chExt cx="3342" cy="356"/>
          </a:xfrm>
        </p:grpSpPr>
        <p:sp>
          <p:nvSpPr>
            <p:cNvPr id="24600" name="Line 146"/>
            <p:cNvSpPr>
              <a:spLocks noChangeShapeType="1"/>
            </p:cNvSpPr>
            <p:nvPr/>
          </p:nvSpPr>
          <p:spPr bwMode="auto">
            <a:xfrm>
              <a:off x="1584" y="1524"/>
              <a:ext cx="302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Text Box 147"/>
            <p:cNvSpPr txBox="1">
              <a:spLocks noChangeArrowheads="1"/>
            </p:cNvSpPr>
            <p:nvPr/>
          </p:nvSpPr>
          <p:spPr bwMode="auto">
            <a:xfrm>
              <a:off x="1728" y="1188"/>
              <a:ext cx="2736" cy="2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15000"/>
                </a:spcBef>
                <a:spcAft>
                  <a:spcPct val="15000"/>
                </a:spcAft>
                <a:buClr>
                  <a:schemeClr val="folHlink"/>
                </a:buClr>
                <a:buSzPct val="80000"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项目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总体情况</a:t>
              </a:r>
              <a:endParaRPr lang="de-DE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Group 148"/>
            <p:cNvGrpSpPr>
              <a:grpSpLocks/>
            </p:cNvGrpSpPr>
            <p:nvPr/>
          </p:nvGrpSpPr>
          <p:grpSpPr bwMode="auto">
            <a:xfrm>
              <a:off x="1266" y="1219"/>
              <a:ext cx="340" cy="325"/>
              <a:chOff x="1266" y="1219"/>
              <a:chExt cx="340" cy="325"/>
            </a:xfrm>
          </p:grpSpPr>
          <p:grpSp>
            <p:nvGrpSpPr>
              <p:cNvPr id="4" name="Group 149"/>
              <p:cNvGrpSpPr>
                <a:grpSpLocks/>
              </p:cNvGrpSpPr>
              <p:nvPr/>
            </p:nvGrpSpPr>
            <p:grpSpPr bwMode="auto">
              <a:xfrm>
                <a:off x="1266" y="1219"/>
                <a:ext cx="340" cy="325"/>
                <a:chOff x="2034" y="931"/>
                <a:chExt cx="340" cy="325"/>
              </a:xfrm>
            </p:grpSpPr>
            <p:sp>
              <p:nvSpPr>
                <p:cNvPr id="24605" name="Text Box 150"/>
                <p:cNvSpPr txBox="1">
                  <a:spLocks noChangeArrowheads="1"/>
                </p:cNvSpPr>
                <p:nvPr/>
              </p:nvSpPr>
              <p:spPr bwMode="gray">
                <a:xfrm>
                  <a:off x="2094" y="960"/>
                  <a:ext cx="223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2400" b="1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40" name="Oval 151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41" name="Oval 152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alpha val="32001"/>
                      </a:schemeClr>
                    </a:gs>
                    <a:gs pos="100000">
                      <a:schemeClr val="hlink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42" name="Oval 153"/>
                <p:cNvSpPr>
                  <a:spLocks noChangeArrowheads="1"/>
                </p:cNvSpPr>
                <p:nvPr/>
              </p:nvSpPr>
              <p:spPr bwMode="gray">
                <a:xfrm>
                  <a:off x="2034" y="931"/>
                  <a:ext cx="334" cy="309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3" name="Oval 154"/>
                <p:cNvSpPr>
                  <a:spLocks noChangeArrowheads="1"/>
                </p:cNvSpPr>
                <p:nvPr/>
              </p:nvSpPr>
              <p:spPr bwMode="gray">
                <a:xfrm>
                  <a:off x="2040" y="952"/>
                  <a:ext cx="334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63529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24610" name="Oval 155"/>
                <p:cNvSpPr>
                  <a:spLocks noChangeArrowheads="1"/>
                </p:cNvSpPr>
                <p:nvPr/>
              </p:nvSpPr>
              <p:spPr bwMode="gray">
                <a:xfrm>
                  <a:off x="2052" y="948"/>
                  <a:ext cx="300" cy="300"/>
                </a:xfrm>
                <a:prstGeom prst="ellipse">
                  <a:avLst/>
                </a:prstGeom>
                <a:solidFill>
                  <a:srgbClr val="333333"/>
                </a:soli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11" name="Oval 156"/>
                <p:cNvSpPr>
                  <a:spLocks noChangeArrowheads="1"/>
                </p:cNvSpPr>
                <p:nvPr/>
              </p:nvSpPr>
              <p:spPr bwMode="gray">
                <a:xfrm>
                  <a:off x="2064" y="959"/>
                  <a:ext cx="291" cy="29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95959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12" name="Oval 157"/>
                <p:cNvSpPr>
                  <a:spLocks noChangeArrowheads="1"/>
                </p:cNvSpPr>
                <p:nvPr/>
              </p:nvSpPr>
              <p:spPr bwMode="gray">
                <a:xfrm>
                  <a:off x="2068" y="961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alpha val="0"/>
                      </a:srgbClr>
                    </a:gs>
                    <a:gs pos="100000">
                      <a:srgbClr val="E9E9E9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13" name="Oval 158"/>
                <p:cNvSpPr>
                  <a:spLocks noChangeArrowheads="1"/>
                </p:cNvSpPr>
                <p:nvPr/>
              </p:nvSpPr>
              <p:spPr bwMode="gray">
                <a:xfrm>
                  <a:off x="2071" y="963"/>
                  <a:ext cx="270" cy="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89898"/>
                    </a:gs>
                    <a:gs pos="100000">
                      <a:srgbClr val="C0C0C0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14" name="Oval 159"/>
                <p:cNvSpPr>
                  <a:spLocks noChangeArrowheads="1"/>
                </p:cNvSpPr>
                <p:nvPr/>
              </p:nvSpPr>
              <p:spPr bwMode="gray">
                <a:xfrm>
                  <a:off x="2086" y="971"/>
                  <a:ext cx="240" cy="2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0C0C0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4604" name="Text Box 160"/>
              <p:cNvSpPr txBox="1">
                <a:spLocks noChangeArrowheads="1"/>
              </p:cNvSpPr>
              <p:nvPr/>
            </p:nvSpPr>
            <p:spPr bwMode="gray">
              <a:xfrm>
                <a:off x="1326" y="1248"/>
                <a:ext cx="223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8" name="Group 161"/>
          <p:cNvGrpSpPr>
            <a:grpSpLocks/>
          </p:cNvGrpSpPr>
          <p:nvPr/>
        </p:nvGrpSpPr>
        <p:grpSpPr bwMode="auto">
          <a:xfrm>
            <a:off x="1769474" y="3818466"/>
            <a:ext cx="5305425" cy="568325"/>
            <a:chOff x="1266" y="2326"/>
            <a:chExt cx="3342" cy="358"/>
          </a:xfrm>
        </p:grpSpPr>
        <p:sp>
          <p:nvSpPr>
            <p:cNvPr id="53" name="Line 162"/>
            <p:cNvSpPr>
              <a:spLocks noChangeShapeType="1"/>
            </p:cNvSpPr>
            <p:nvPr/>
          </p:nvSpPr>
          <p:spPr bwMode="auto">
            <a:xfrm>
              <a:off x="1584" y="2662"/>
              <a:ext cx="302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163"/>
            <p:cNvSpPr txBox="1">
              <a:spLocks noChangeArrowheads="1"/>
            </p:cNvSpPr>
            <p:nvPr/>
          </p:nvSpPr>
          <p:spPr bwMode="auto">
            <a:xfrm>
              <a:off x="1728" y="2326"/>
              <a:ext cx="2736" cy="2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15000"/>
                </a:spcBef>
                <a:spcAft>
                  <a:spcPct val="15000"/>
                </a:spcAft>
                <a:buClr>
                  <a:schemeClr val="folHlink"/>
                </a:buClr>
                <a:buSzPct val="80000"/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后续重点工作</a:t>
              </a:r>
              <a:endParaRPr lang="zh-CN" altLang="de-DE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" name="Group 164"/>
            <p:cNvGrpSpPr>
              <a:grpSpLocks/>
            </p:cNvGrpSpPr>
            <p:nvPr/>
          </p:nvGrpSpPr>
          <p:grpSpPr bwMode="auto">
            <a:xfrm>
              <a:off x="1266" y="2359"/>
              <a:ext cx="340" cy="325"/>
              <a:chOff x="1266" y="1219"/>
              <a:chExt cx="340" cy="325"/>
            </a:xfrm>
          </p:grpSpPr>
          <p:grpSp>
            <p:nvGrpSpPr>
              <p:cNvPr id="10" name="Group 165"/>
              <p:cNvGrpSpPr>
                <a:grpSpLocks/>
              </p:cNvGrpSpPr>
              <p:nvPr/>
            </p:nvGrpSpPr>
            <p:grpSpPr bwMode="auto">
              <a:xfrm>
                <a:off x="1266" y="1219"/>
                <a:ext cx="340" cy="325"/>
                <a:chOff x="2034" y="931"/>
                <a:chExt cx="340" cy="325"/>
              </a:xfrm>
            </p:grpSpPr>
            <p:sp>
              <p:nvSpPr>
                <p:cNvPr id="62" name="Text Box 166"/>
                <p:cNvSpPr txBox="1">
                  <a:spLocks noChangeArrowheads="1"/>
                </p:cNvSpPr>
                <p:nvPr/>
              </p:nvSpPr>
              <p:spPr bwMode="gray">
                <a:xfrm>
                  <a:off x="2094" y="960"/>
                  <a:ext cx="223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2400" b="1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63" name="Oval 167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64" name="Oval 168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alpha val="32001"/>
                      </a:schemeClr>
                    </a:gs>
                    <a:gs pos="100000">
                      <a:schemeClr val="hlink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65" name="Oval 169"/>
                <p:cNvSpPr>
                  <a:spLocks noChangeArrowheads="1"/>
                </p:cNvSpPr>
                <p:nvPr/>
              </p:nvSpPr>
              <p:spPr bwMode="gray">
                <a:xfrm>
                  <a:off x="2034" y="931"/>
                  <a:ext cx="334" cy="309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6" name="Oval 170"/>
                <p:cNvSpPr>
                  <a:spLocks noChangeArrowheads="1"/>
                </p:cNvSpPr>
                <p:nvPr/>
              </p:nvSpPr>
              <p:spPr bwMode="gray">
                <a:xfrm>
                  <a:off x="2040" y="952"/>
                  <a:ext cx="334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63529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67" name="Oval 171"/>
                <p:cNvSpPr>
                  <a:spLocks noChangeArrowheads="1"/>
                </p:cNvSpPr>
                <p:nvPr/>
              </p:nvSpPr>
              <p:spPr bwMode="gray">
                <a:xfrm>
                  <a:off x="2052" y="948"/>
                  <a:ext cx="300" cy="300"/>
                </a:xfrm>
                <a:prstGeom prst="ellipse">
                  <a:avLst/>
                </a:prstGeom>
                <a:solidFill>
                  <a:srgbClr val="333333"/>
                </a:soli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Oval 172"/>
                <p:cNvSpPr>
                  <a:spLocks noChangeArrowheads="1"/>
                </p:cNvSpPr>
                <p:nvPr/>
              </p:nvSpPr>
              <p:spPr bwMode="gray">
                <a:xfrm>
                  <a:off x="2064" y="959"/>
                  <a:ext cx="291" cy="29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95959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Oval 173"/>
                <p:cNvSpPr>
                  <a:spLocks noChangeArrowheads="1"/>
                </p:cNvSpPr>
                <p:nvPr/>
              </p:nvSpPr>
              <p:spPr bwMode="gray">
                <a:xfrm>
                  <a:off x="2068" y="961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alpha val="0"/>
                      </a:srgbClr>
                    </a:gs>
                    <a:gs pos="100000">
                      <a:srgbClr val="E9E9E9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74"/>
                <p:cNvSpPr>
                  <a:spLocks noChangeArrowheads="1"/>
                </p:cNvSpPr>
                <p:nvPr/>
              </p:nvSpPr>
              <p:spPr bwMode="gray">
                <a:xfrm>
                  <a:off x="2071" y="963"/>
                  <a:ext cx="270" cy="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89898"/>
                    </a:gs>
                    <a:gs pos="100000">
                      <a:srgbClr val="C0C0C0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Oval 175"/>
                <p:cNvSpPr>
                  <a:spLocks noChangeArrowheads="1"/>
                </p:cNvSpPr>
                <p:nvPr/>
              </p:nvSpPr>
              <p:spPr bwMode="gray">
                <a:xfrm>
                  <a:off x="2086" y="971"/>
                  <a:ext cx="240" cy="2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0C0C0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1" name="Text Box 176"/>
              <p:cNvSpPr txBox="1">
                <a:spLocks noChangeArrowheads="1"/>
              </p:cNvSpPr>
              <p:nvPr/>
            </p:nvSpPr>
            <p:spPr bwMode="gray">
              <a:xfrm>
                <a:off x="1331" y="1248"/>
                <a:ext cx="214" cy="29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 dirty="0">
                    <a:solidFill>
                      <a:srgbClr val="000000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17" name="Group 161"/>
          <p:cNvGrpSpPr>
            <a:grpSpLocks/>
          </p:cNvGrpSpPr>
          <p:nvPr/>
        </p:nvGrpSpPr>
        <p:grpSpPr bwMode="auto">
          <a:xfrm>
            <a:off x="1775844" y="3190474"/>
            <a:ext cx="5305425" cy="568325"/>
            <a:chOff x="1266" y="2326"/>
            <a:chExt cx="3342" cy="358"/>
          </a:xfrm>
        </p:grpSpPr>
        <p:sp>
          <p:nvSpPr>
            <p:cNvPr id="105" name="Line 162"/>
            <p:cNvSpPr>
              <a:spLocks noChangeShapeType="1"/>
            </p:cNvSpPr>
            <p:nvPr/>
          </p:nvSpPr>
          <p:spPr bwMode="auto">
            <a:xfrm>
              <a:off x="1584" y="2662"/>
              <a:ext cx="302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Text Box 163"/>
            <p:cNvSpPr txBox="1">
              <a:spLocks noChangeArrowheads="1"/>
            </p:cNvSpPr>
            <p:nvPr/>
          </p:nvSpPr>
          <p:spPr bwMode="auto">
            <a:xfrm>
              <a:off x="1728" y="2326"/>
              <a:ext cx="2736" cy="2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15000"/>
                </a:spcBef>
                <a:spcAft>
                  <a:spcPct val="15000"/>
                </a:spcAft>
                <a:buClr>
                  <a:schemeClr val="folHlink"/>
                </a:buClr>
                <a:buSzPct val="80000"/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项目工作进展</a:t>
              </a:r>
              <a:endParaRPr lang="zh-CN" altLang="de-DE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8" name="Group 164"/>
            <p:cNvGrpSpPr>
              <a:grpSpLocks/>
            </p:cNvGrpSpPr>
            <p:nvPr/>
          </p:nvGrpSpPr>
          <p:grpSpPr bwMode="auto">
            <a:xfrm>
              <a:off x="1266" y="2359"/>
              <a:ext cx="340" cy="325"/>
              <a:chOff x="1266" y="1219"/>
              <a:chExt cx="340" cy="325"/>
            </a:xfrm>
          </p:grpSpPr>
          <p:grpSp>
            <p:nvGrpSpPr>
              <p:cNvPr id="19" name="Group 165"/>
              <p:cNvGrpSpPr>
                <a:grpSpLocks/>
              </p:cNvGrpSpPr>
              <p:nvPr/>
            </p:nvGrpSpPr>
            <p:grpSpPr bwMode="auto">
              <a:xfrm>
                <a:off x="1266" y="1219"/>
                <a:ext cx="340" cy="325"/>
                <a:chOff x="2034" y="931"/>
                <a:chExt cx="340" cy="325"/>
              </a:xfrm>
            </p:grpSpPr>
            <p:sp>
              <p:nvSpPr>
                <p:cNvPr id="110" name="Text Box 166"/>
                <p:cNvSpPr txBox="1">
                  <a:spLocks noChangeArrowheads="1"/>
                </p:cNvSpPr>
                <p:nvPr/>
              </p:nvSpPr>
              <p:spPr bwMode="gray">
                <a:xfrm>
                  <a:off x="2094" y="960"/>
                  <a:ext cx="223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2400" b="1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111" name="Oval 167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112" name="Oval 168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alpha val="32001"/>
                      </a:schemeClr>
                    </a:gs>
                    <a:gs pos="100000">
                      <a:schemeClr val="hlink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113" name="Oval 169"/>
                <p:cNvSpPr>
                  <a:spLocks noChangeArrowheads="1"/>
                </p:cNvSpPr>
                <p:nvPr/>
              </p:nvSpPr>
              <p:spPr bwMode="gray">
                <a:xfrm>
                  <a:off x="2034" y="931"/>
                  <a:ext cx="334" cy="309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" name="Oval 170"/>
                <p:cNvSpPr>
                  <a:spLocks noChangeArrowheads="1"/>
                </p:cNvSpPr>
                <p:nvPr/>
              </p:nvSpPr>
              <p:spPr bwMode="gray">
                <a:xfrm>
                  <a:off x="2040" y="952"/>
                  <a:ext cx="334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63529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115" name="Oval 171"/>
                <p:cNvSpPr>
                  <a:spLocks noChangeArrowheads="1"/>
                </p:cNvSpPr>
                <p:nvPr/>
              </p:nvSpPr>
              <p:spPr bwMode="gray">
                <a:xfrm>
                  <a:off x="2052" y="948"/>
                  <a:ext cx="300" cy="300"/>
                </a:xfrm>
                <a:prstGeom prst="ellipse">
                  <a:avLst/>
                </a:prstGeom>
                <a:solidFill>
                  <a:srgbClr val="333333"/>
                </a:soli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Oval 172"/>
                <p:cNvSpPr>
                  <a:spLocks noChangeArrowheads="1"/>
                </p:cNvSpPr>
                <p:nvPr/>
              </p:nvSpPr>
              <p:spPr bwMode="gray">
                <a:xfrm>
                  <a:off x="2064" y="959"/>
                  <a:ext cx="291" cy="29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95959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Oval 173"/>
                <p:cNvSpPr>
                  <a:spLocks noChangeArrowheads="1"/>
                </p:cNvSpPr>
                <p:nvPr/>
              </p:nvSpPr>
              <p:spPr bwMode="gray">
                <a:xfrm>
                  <a:off x="2068" y="961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alpha val="0"/>
                      </a:srgbClr>
                    </a:gs>
                    <a:gs pos="100000">
                      <a:srgbClr val="E9E9E9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Oval 174"/>
                <p:cNvSpPr>
                  <a:spLocks noChangeArrowheads="1"/>
                </p:cNvSpPr>
                <p:nvPr/>
              </p:nvSpPr>
              <p:spPr bwMode="gray">
                <a:xfrm>
                  <a:off x="2071" y="963"/>
                  <a:ext cx="270" cy="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89898"/>
                    </a:gs>
                    <a:gs pos="100000">
                      <a:srgbClr val="C0C0C0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9" name="Oval 175"/>
                <p:cNvSpPr>
                  <a:spLocks noChangeArrowheads="1"/>
                </p:cNvSpPr>
                <p:nvPr/>
              </p:nvSpPr>
              <p:spPr bwMode="gray">
                <a:xfrm>
                  <a:off x="2086" y="971"/>
                  <a:ext cx="240" cy="2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0C0C0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9" name="Text Box 176"/>
              <p:cNvSpPr txBox="1">
                <a:spLocks noChangeArrowheads="1"/>
              </p:cNvSpPr>
              <p:nvPr/>
            </p:nvSpPr>
            <p:spPr bwMode="gray">
              <a:xfrm>
                <a:off x="1326" y="1248"/>
                <a:ext cx="224" cy="29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 dirty="0" smtClean="0">
                    <a:solidFill>
                      <a:srgbClr val="000000"/>
                    </a:solidFill>
                  </a:rPr>
                  <a:t>2</a:t>
                </a:r>
                <a:endParaRPr lang="en-US" altLang="zh-CN" sz="2400" b="1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29" name="标题 1"/>
          <p:cNvSpPr>
            <a:spLocks noGrp="1"/>
          </p:cNvSpPr>
          <p:nvPr>
            <p:ph type="title"/>
          </p:nvPr>
        </p:nvSpPr>
        <p:spPr>
          <a:xfrm>
            <a:off x="1080120" y="332656"/>
            <a:ext cx="3707904" cy="72008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汇报议程</a:t>
            </a:r>
          </a:p>
        </p:txBody>
      </p:sp>
      <p:grpSp>
        <p:nvGrpSpPr>
          <p:cNvPr id="72" name="Group 161"/>
          <p:cNvGrpSpPr>
            <a:grpSpLocks/>
          </p:cNvGrpSpPr>
          <p:nvPr/>
        </p:nvGrpSpPr>
        <p:grpSpPr bwMode="auto">
          <a:xfrm>
            <a:off x="1769474" y="4449206"/>
            <a:ext cx="5305425" cy="568325"/>
            <a:chOff x="1266" y="2326"/>
            <a:chExt cx="3342" cy="358"/>
          </a:xfrm>
        </p:grpSpPr>
        <p:sp>
          <p:nvSpPr>
            <p:cNvPr id="73" name="Line 162"/>
            <p:cNvSpPr>
              <a:spLocks noChangeShapeType="1"/>
            </p:cNvSpPr>
            <p:nvPr/>
          </p:nvSpPr>
          <p:spPr bwMode="auto">
            <a:xfrm>
              <a:off x="1584" y="2662"/>
              <a:ext cx="302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163"/>
            <p:cNvSpPr txBox="1">
              <a:spLocks noChangeArrowheads="1"/>
            </p:cNvSpPr>
            <p:nvPr/>
          </p:nvSpPr>
          <p:spPr bwMode="auto">
            <a:xfrm>
              <a:off x="1728" y="2326"/>
              <a:ext cx="2736" cy="2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15000"/>
                </a:spcBef>
                <a:spcAft>
                  <a:spcPct val="15000"/>
                </a:spcAft>
                <a:buClr>
                  <a:schemeClr val="folHlink"/>
                </a:buClr>
                <a:buSzPct val="80000"/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后续项目风险和应对方案</a:t>
              </a:r>
              <a:endParaRPr lang="zh-CN" altLang="de-DE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5" name="Group 164"/>
            <p:cNvGrpSpPr>
              <a:grpSpLocks/>
            </p:cNvGrpSpPr>
            <p:nvPr/>
          </p:nvGrpSpPr>
          <p:grpSpPr bwMode="auto">
            <a:xfrm>
              <a:off x="1266" y="2359"/>
              <a:ext cx="340" cy="325"/>
              <a:chOff x="1266" y="1219"/>
              <a:chExt cx="340" cy="325"/>
            </a:xfrm>
          </p:grpSpPr>
          <p:grpSp>
            <p:nvGrpSpPr>
              <p:cNvPr id="76" name="Group 165"/>
              <p:cNvGrpSpPr>
                <a:grpSpLocks/>
              </p:cNvGrpSpPr>
              <p:nvPr/>
            </p:nvGrpSpPr>
            <p:grpSpPr bwMode="auto">
              <a:xfrm>
                <a:off x="1266" y="1219"/>
                <a:ext cx="340" cy="325"/>
                <a:chOff x="2034" y="931"/>
                <a:chExt cx="340" cy="325"/>
              </a:xfrm>
            </p:grpSpPr>
            <p:sp>
              <p:nvSpPr>
                <p:cNvPr id="78" name="Text Box 166"/>
                <p:cNvSpPr txBox="1">
                  <a:spLocks noChangeArrowheads="1"/>
                </p:cNvSpPr>
                <p:nvPr/>
              </p:nvSpPr>
              <p:spPr bwMode="gray">
                <a:xfrm>
                  <a:off x="2094" y="960"/>
                  <a:ext cx="223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2400" b="1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79" name="Oval 167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80" name="Oval 168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alpha val="32001"/>
                      </a:schemeClr>
                    </a:gs>
                    <a:gs pos="100000">
                      <a:schemeClr val="hlink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81" name="Oval 169"/>
                <p:cNvSpPr>
                  <a:spLocks noChangeArrowheads="1"/>
                </p:cNvSpPr>
                <p:nvPr/>
              </p:nvSpPr>
              <p:spPr bwMode="gray">
                <a:xfrm>
                  <a:off x="2034" y="931"/>
                  <a:ext cx="334" cy="309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2" name="Oval 170"/>
                <p:cNvSpPr>
                  <a:spLocks noChangeArrowheads="1"/>
                </p:cNvSpPr>
                <p:nvPr/>
              </p:nvSpPr>
              <p:spPr bwMode="gray">
                <a:xfrm>
                  <a:off x="2040" y="952"/>
                  <a:ext cx="334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63529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83" name="Oval 171"/>
                <p:cNvSpPr>
                  <a:spLocks noChangeArrowheads="1"/>
                </p:cNvSpPr>
                <p:nvPr/>
              </p:nvSpPr>
              <p:spPr bwMode="gray">
                <a:xfrm>
                  <a:off x="2052" y="948"/>
                  <a:ext cx="300" cy="300"/>
                </a:xfrm>
                <a:prstGeom prst="ellipse">
                  <a:avLst/>
                </a:prstGeom>
                <a:solidFill>
                  <a:srgbClr val="333333"/>
                </a:soli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Oval 172"/>
                <p:cNvSpPr>
                  <a:spLocks noChangeArrowheads="1"/>
                </p:cNvSpPr>
                <p:nvPr/>
              </p:nvSpPr>
              <p:spPr bwMode="gray">
                <a:xfrm>
                  <a:off x="2064" y="959"/>
                  <a:ext cx="291" cy="29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95959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Oval 173"/>
                <p:cNvSpPr>
                  <a:spLocks noChangeArrowheads="1"/>
                </p:cNvSpPr>
                <p:nvPr/>
              </p:nvSpPr>
              <p:spPr bwMode="gray">
                <a:xfrm>
                  <a:off x="2068" y="961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alpha val="0"/>
                      </a:srgbClr>
                    </a:gs>
                    <a:gs pos="100000">
                      <a:srgbClr val="E9E9E9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Oval 174"/>
                <p:cNvSpPr>
                  <a:spLocks noChangeArrowheads="1"/>
                </p:cNvSpPr>
                <p:nvPr/>
              </p:nvSpPr>
              <p:spPr bwMode="gray">
                <a:xfrm>
                  <a:off x="2071" y="963"/>
                  <a:ext cx="270" cy="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89898"/>
                    </a:gs>
                    <a:gs pos="100000">
                      <a:srgbClr val="C0C0C0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Oval 175"/>
                <p:cNvSpPr>
                  <a:spLocks noChangeArrowheads="1"/>
                </p:cNvSpPr>
                <p:nvPr/>
              </p:nvSpPr>
              <p:spPr bwMode="gray">
                <a:xfrm>
                  <a:off x="2086" y="971"/>
                  <a:ext cx="240" cy="2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0C0C0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7" name="Text Box 176"/>
              <p:cNvSpPr txBox="1">
                <a:spLocks noChangeArrowheads="1"/>
              </p:cNvSpPr>
              <p:nvPr/>
            </p:nvSpPr>
            <p:spPr bwMode="gray">
              <a:xfrm>
                <a:off x="1331" y="1248"/>
                <a:ext cx="214" cy="29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 dirty="0" smtClean="0">
                    <a:solidFill>
                      <a:srgbClr val="000000"/>
                    </a:solidFill>
                  </a:rPr>
                  <a:t>4</a:t>
                </a:r>
                <a:endParaRPr lang="en-US" altLang="zh-CN" sz="2400" b="1" dirty="0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365504" cy="7780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800" dirty="0"/>
              <a:t>第四次迭代开发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4370"/>
            <a:ext cx="7727404" cy="4417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圆角矩形 13"/>
          <p:cNvSpPr/>
          <p:nvPr/>
        </p:nvSpPr>
        <p:spPr>
          <a:xfrm>
            <a:off x="4188972" y="2924944"/>
            <a:ext cx="1146768" cy="641802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7992888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第四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次迭代开发的完成，标志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着系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统之前规划的需求基本完成，已经具备迁移和试点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要求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99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365504" cy="7780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800" dirty="0" smtClean="0"/>
              <a:t>第</a:t>
            </a:r>
            <a:r>
              <a:rPr lang="zh-CN" altLang="en-US" sz="2800" dirty="0"/>
              <a:t>三</a:t>
            </a:r>
            <a:r>
              <a:rPr lang="zh-CN" altLang="en-US" sz="2800" dirty="0" smtClean="0"/>
              <a:t>方测试</a:t>
            </a:r>
            <a:endParaRPr lang="zh-CN" altLang="en-US" sz="2800" dirty="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7992888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系统在试点上线前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能够被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专业测试机构检验，系统将引入第三方测试厂商全面的为系统进行功能、性能、用户接受和系统安全测试。第三方测试按照计划初步设计为两个阶段：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第一阶段：进行功能、性能和用户接收性测试。在中心技术处指导下，和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家专业厂商沟通后已完成招标书。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第二阶段：进行系统安全测试，现正根据等保三级、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ISO27001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的标准在梳理安全需求。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3612952" y="3841949"/>
            <a:ext cx="1273175" cy="127317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3782814" y="4210249"/>
            <a:ext cx="930275" cy="536575"/>
          </a:xfrm>
          <a:custGeom>
            <a:avLst/>
            <a:gdLst>
              <a:gd name="T0" fmla="*/ 0 w 2474"/>
              <a:gd name="T1" fmla="*/ 270177 h 852"/>
              <a:gd name="T2" fmla="*/ 50011 w 2474"/>
              <a:gd name="T3" fmla="*/ 270177 h 852"/>
              <a:gd name="T4" fmla="*/ 50011 w 2474"/>
              <a:gd name="T5" fmla="*/ 168782 h 852"/>
              <a:gd name="T6" fmla="*/ 117694 w 2474"/>
              <a:gd name="T7" fmla="*/ 364644 h 852"/>
              <a:gd name="T8" fmla="*/ 117694 w 2474"/>
              <a:gd name="T9" fmla="*/ 71165 h 852"/>
              <a:gd name="T10" fmla="*/ 278255 w 2474"/>
              <a:gd name="T11" fmla="*/ 536575 h 852"/>
              <a:gd name="T12" fmla="*/ 278255 w 2474"/>
              <a:gd name="T13" fmla="*/ 168782 h 852"/>
              <a:gd name="T14" fmla="*/ 345939 w 2474"/>
              <a:gd name="T15" fmla="*/ 364644 h 852"/>
              <a:gd name="T16" fmla="*/ 345939 w 2474"/>
              <a:gd name="T17" fmla="*/ 0 h 852"/>
              <a:gd name="T18" fmla="*/ 529813 w 2474"/>
              <a:gd name="T19" fmla="*/ 533426 h 852"/>
              <a:gd name="T20" fmla="*/ 529813 w 2474"/>
              <a:gd name="T21" fmla="*/ 168782 h 852"/>
              <a:gd name="T22" fmla="*/ 597497 w 2474"/>
              <a:gd name="T23" fmla="*/ 364644 h 852"/>
              <a:gd name="T24" fmla="*/ 597497 w 2474"/>
              <a:gd name="T25" fmla="*/ 71165 h 852"/>
              <a:gd name="T26" fmla="*/ 756929 w 2474"/>
              <a:gd name="T27" fmla="*/ 533426 h 852"/>
              <a:gd name="T28" fmla="*/ 756929 w 2474"/>
              <a:gd name="T29" fmla="*/ 0 h 852"/>
              <a:gd name="T30" fmla="*/ 884024 w 2474"/>
              <a:gd name="T31" fmla="*/ 369053 h 852"/>
              <a:gd name="T32" fmla="*/ 884024 w 2474"/>
              <a:gd name="T33" fmla="*/ 270177 h 852"/>
              <a:gd name="T34" fmla="*/ 930275 w 2474"/>
              <a:gd name="T35" fmla="*/ 270177 h 85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74" h="852">
                <a:moveTo>
                  <a:pt x="0" y="429"/>
                </a:moveTo>
                <a:lnTo>
                  <a:pt x="133" y="429"/>
                </a:lnTo>
                <a:lnTo>
                  <a:pt x="133" y="268"/>
                </a:lnTo>
                <a:lnTo>
                  <a:pt x="313" y="579"/>
                </a:lnTo>
                <a:lnTo>
                  <a:pt x="313" y="113"/>
                </a:lnTo>
                <a:lnTo>
                  <a:pt x="740" y="852"/>
                </a:lnTo>
                <a:lnTo>
                  <a:pt x="740" y="268"/>
                </a:lnTo>
                <a:lnTo>
                  <a:pt x="920" y="579"/>
                </a:lnTo>
                <a:lnTo>
                  <a:pt x="920" y="0"/>
                </a:lnTo>
                <a:lnTo>
                  <a:pt x="1409" y="847"/>
                </a:lnTo>
                <a:lnTo>
                  <a:pt x="1409" y="268"/>
                </a:lnTo>
                <a:lnTo>
                  <a:pt x="1589" y="579"/>
                </a:lnTo>
                <a:lnTo>
                  <a:pt x="1589" y="113"/>
                </a:lnTo>
                <a:lnTo>
                  <a:pt x="2013" y="847"/>
                </a:lnTo>
                <a:lnTo>
                  <a:pt x="2013" y="0"/>
                </a:lnTo>
                <a:lnTo>
                  <a:pt x="2351" y="586"/>
                </a:lnTo>
                <a:lnTo>
                  <a:pt x="2351" y="429"/>
                </a:lnTo>
                <a:lnTo>
                  <a:pt x="2474" y="429"/>
                </a:lnTo>
              </a:path>
            </a:pathLst>
          </a:custGeom>
          <a:noFill/>
          <a:ln w="2222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zh-CN" altLang="en-US" sz="2800" b="1" dirty="0" smtClean="0">
                <a:solidFill>
                  <a:srgbClr val="FFFF00"/>
                </a:solidFill>
              </a:rPr>
              <a:t>第三方</a:t>
            </a:r>
            <a:endParaRPr lang="en-US" altLang="zh-CN" sz="2800" b="1" dirty="0" smtClean="0">
              <a:solidFill>
                <a:srgbClr val="FFFF00"/>
              </a:solidFill>
            </a:endParaRPr>
          </a:p>
          <a:p>
            <a:r>
              <a:rPr lang="zh-CN" altLang="en-US" sz="2800" b="1" dirty="0" smtClean="0">
                <a:solidFill>
                  <a:srgbClr val="FFFF00"/>
                </a:solidFill>
              </a:rPr>
              <a:t>测试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215702" y="2852936"/>
            <a:ext cx="3567112" cy="3251200"/>
          </a:xfrm>
          <a:custGeom>
            <a:avLst/>
            <a:gdLst>
              <a:gd name="T0" fmla="*/ 0 w 795"/>
              <a:gd name="T1" fmla="*/ 0 h 375"/>
              <a:gd name="T2" fmla="*/ 2912020 w 795"/>
              <a:gd name="T3" fmla="*/ 0 h 375"/>
              <a:gd name="T4" fmla="*/ 3567112 w 795"/>
              <a:gd name="T5" fmla="*/ 1638605 h 375"/>
              <a:gd name="T6" fmla="*/ 2912020 w 795"/>
              <a:gd name="T7" fmla="*/ 3251200 h 3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5" h="375">
                <a:moveTo>
                  <a:pt x="0" y="0"/>
                </a:moveTo>
                <a:lnTo>
                  <a:pt x="649" y="0"/>
                </a:lnTo>
                <a:lnTo>
                  <a:pt x="795" y="189"/>
                </a:lnTo>
                <a:lnTo>
                  <a:pt x="649" y="375"/>
                </a:lnTo>
              </a:path>
            </a:pathLst>
          </a:custGeom>
          <a:noFill/>
          <a:ln w="2222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 flipH="1">
            <a:off x="4713089" y="2852936"/>
            <a:ext cx="3567113" cy="3251200"/>
          </a:xfrm>
          <a:custGeom>
            <a:avLst/>
            <a:gdLst>
              <a:gd name="T0" fmla="*/ 0 w 795"/>
              <a:gd name="T1" fmla="*/ 0 h 375"/>
              <a:gd name="T2" fmla="*/ 2912021 w 795"/>
              <a:gd name="T3" fmla="*/ 0 h 375"/>
              <a:gd name="T4" fmla="*/ 3567113 w 795"/>
              <a:gd name="T5" fmla="*/ 1638605 h 375"/>
              <a:gd name="T6" fmla="*/ 2912021 w 795"/>
              <a:gd name="T7" fmla="*/ 3251200 h 3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95" h="375">
                <a:moveTo>
                  <a:pt x="0" y="0"/>
                </a:moveTo>
                <a:lnTo>
                  <a:pt x="649" y="0"/>
                </a:lnTo>
                <a:lnTo>
                  <a:pt x="795" y="189"/>
                </a:lnTo>
                <a:lnTo>
                  <a:pt x="649" y="375"/>
                </a:lnTo>
              </a:path>
            </a:pathLst>
          </a:custGeom>
          <a:noFill/>
          <a:ln w="2222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674864" y="4218186"/>
            <a:ext cx="114300" cy="536575"/>
          </a:xfrm>
          <a:prstGeom prst="chevron">
            <a:avLst>
              <a:gd name="adj" fmla="val 100000"/>
            </a:avLst>
          </a:prstGeom>
          <a:solidFill>
            <a:schemeClr val="accent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 flipH="1">
            <a:off x="4706739" y="4218186"/>
            <a:ext cx="114300" cy="536575"/>
          </a:xfrm>
          <a:prstGeom prst="chevron">
            <a:avLst>
              <a:gd name="adj" fmla="val 100000"/>
            </a:avLst>
          </a:prstGeom>
          <a:solidFill>
            <a:schemeClr val="accent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gray">
          <a:xfrm>
            <a:off x="539552" y="3349290"/>
            <a:ext cx="2448271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71450" indent="-171450"/>
            <a:r>
              <a:rPr lang="en-US" altLang="zh-CN" sz="16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1600" b="1" dirty="0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完成</a:t>
            </a:r>
            <a:r>
              <a:rPr lang="en-US" altLang="zh-CN" sz="1600" b="1" dirty="0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1600" b="1" dirty="0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家第三方测试厂商的沟通交流和考察工作，并确定邀请招标的 厂商。</a:t>
            </a:r>
            <a:endParaRPr lang="en-US" altLang="zh-CN" sz="1600" b="1" dirty="0">
              <a:solidFill>
                <a:srgbClr val="00B050"/>
              </a:solidFill>
              <a:latin typeface="宋体" pitchFamily="2" charset="-122"/>
              <a:ea typeface="宋体" pitchFamily="2" charset="-122"/>
            </a:endParaRPr>
          </a:p>
          <a:p>
            <a:pPr marL="171450" indent="-171450"/>
            <a:r>
              <a:rPr lang="en-US" altLang="zh-CN" sz="1600" b="1" dirty="0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1600" b="1" dirty="0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完成招标文件，已提交中心技术处。</a:t>
            </a:r>
            <a:endParaRPr lang="en-US" altLang="zh-CN" sz="1600" b="1" dirty="0">
              <a:solidFill>
                <a:srgbClr val="00B050"/>
              </a:solidFill>
              <a:latin typeface="宋体" pitchFamily="2" charset="-122"/>
              <a:ea typeface="宋体" pitchFamily="2" charset="-122"/>
            </a:endParaRPr>
          </a:p>
          <a:p>
            <a:pPr marL="171450" indent="-171450"/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后续进入邀请招标的采购流程，第三方厂商进场进行测试准备。</a:t>
            </a:r>
            <a:endParaRPr lang="en-US" altLang="zh-CN" sz="1600" b="1" dirty="0" smtClean="0">
              <a:latin typeface="宋体" pitchFamily="2" charset="-122"/>
              <a:ea typeface="宋体" pitchFamily="2" charset="-122"/>
            </a:endParaRPr>
          </a:p>
          <a:p>
            <a:pPr marL="171450" indent="-171450"/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4.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第三</a:t>
            </a: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方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厂商执行</a:t>
            </a: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功能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性能测试。</a:t>
            </a:r>
            <a:endParaRPr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gray">
          <a:xfrm>
            <a:off x="5868144" y="3296414"/>
            <a:ext cx="216024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71450" indent="-171450"/>
            <a:r>
              <a:rPr lang="en-US" altLang="zh-CN" sz="1600" b="1" dirty="0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1600" b="1" dirty="0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对</a:t>
            </a:r>
            <a:r>
              <a:rPr lang="zh-CN" altLang="en-US" sz="16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比等保三级、</a:t>
            </a:r>
            <a:r>
              <a:rPr lang="en-US" altLang="zh-CN" sz="16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ISO27001</a:t>
            </a:r>
            <a:r>
              <a:rPr lang="zh-CN" altLang="en-US" sz="16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的标准，梳</a:t>
            </a:r>
            <a:r>
              <a:rPr lang="zh-CN" altLang="en-US" sz="1600" b="1" dirty="0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理系</a:t>
            </a:r>
            <a:r>
              <a:rPr lang="zh-CN" altLang="en-US" sz="16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统安全需求。</a:t>
            </a:r>
            <a:endParaRPr lang="en-US" altLang="zh-CN" sz="1600" b="1" dirty="0">
              <a:solidFill>
                <a:srgbClr val="00B050"/>
              </a:solidFill>
              <a:latin typeface="宋体" pitchFamily="2" charset="-122"/>
              <a:ea typeface="宋体" pitchFamily="2" charset="-122"/>
            </a:endParaRPr>
          </a:p>
          <a:p>
            <a:pPr marL="171450" indent="-171450"/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根据需求，形成应用和基础架构的安全改进方案，并持续改进。</a:t>
            </a:r>
            <a:endParaRPr lang="en-US" altLang="zh-CN" sz="1600" b="1" dirty="0" smtClean="0">
              <a:latin typeface="宋体" pitchFamily="2" charset="-122"/>
              <a:ea typeface="宋体" pitchFamily="2" charset="-122"/>
            </a:endParaRPr>
          </a:p>
          <a:p>
            <a:pPr marL="171450" indent="-171450"/>
            <a:r>
              <a:rPr lang="en-US" altLang="zh-CN" sz="1600" b="1" dirty="0" smtClean="0"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按照中心委托要求，通过邀请招标引入专业的安全厂商</a:t>
            </a:r>
            <a:r>
              <a:rPr lang="zh-CN" altLang="en-US" sz="1600" b="1" dirty="0" smtClean="0">
                <a:latin typeface="宋体" pitchFamily="2" charset="-122"/>
                <a:ea typeface="宋体" pitchFamily="2" charset="-122"/>
              </a:rPr>
              <a:t>进行系统全面的安全测试</a:t>
            </a:r>
            <a:endParaRPr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539551" y="2868575"/>
            <a:ext cx="2448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功能、性能测试</a:t>
            </a:r>
            <a:endParaRPr lang="en-US" altLang="zh-CN" sz="2400" b="1" dirty="0" smtClean="0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6251728" y="2852936"/>
            <a:ext cx="2028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安全测试</a:t>
            </a:r>
            <a:endParaRPr lang="en-US" altLang="zh-CN" sz="2400" b="1" dirty="0" smtClean="0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21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系统</a:t>
            </a:r>
            <a:r>
              <a:rPr lang="zh-CN" altLang="en-US" sz="2800" dirty="0" smtClean="0"/>
              <a:t>迁移</a:t>
            </a:r>
            <a:endParaRPr lang="zh-CN" altLang="en-US" sz="28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4430380" y="4263635"/>
            <a:ext cx="3693315" cy="431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89804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2623807" y="4752585"/>
            <a:ext cx="1806575" cy="431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89804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795007" y="5246298"/>
            <a:ext cx="1825625" cy="431800"/>
          </a:xfrm>
          <a:prstGeom prst="rect">
            <a:avLst/>
          </a:prstGeom>
          <a:gradFill rotWithShape="1">
            <a:gsLst>
              <a:gs pos="0">
                <a:schemeClr val="folHlink">
                  <a:alpha val="61000"/>
                </a:schemeClr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 flipH="1">
            <a:off x="191757" y="4633523"/>
            <a:ext cx="2428875" cy="615950"/>
          </a:xfrm>
          <a:prstGeom prst="parallelogram">
            <a:avLst>
              <a:gd name="adj" fmla="val 98582"/>
            </a:avLst>
          </a:prstGeom>
          <a:gradFill rotWithShape="1">
            <a:gsLst>
              <a:gs pos="0">
                <a:schemeClr val="folHlink">
                  <a:gamma/>
                  <a:tint val="54510"/>
                  <a:invGamma/>
                  <a:alpha val="82001"/>
                </a:schemeClr>
              </a:gs>
              <a:gs pos="100000">
                <a:schemeClr val="folHlink">
                  <a:alpha val="50000"/>
                </a:scheme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 flipH="1">
            <a:off x="2004682" y="4123935"/>
            <a:ext cx="2428875" cy="646113"/>
          </a:xfrm>
          <a:prstGeom prst="parallelogram">
            <a:avLst>
              <a:gd name="adj" fmla="val 9633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gray">
          <a:xfrm>
            <a:off x="2011032" y="4125523"/>
            <a:ext cx="612775" cy="1130300"/>
          </a:xfrm>
          <a:custGeom>
            <a:avLst/>
            <a:gdLst/>
            <a:ahLst/>
            <a:cxnLst>
              <a:cxn ang="0">
                <a:pos x="0" y="167"/>
              </a:cxn>
              <a:cxn ang="0">
                <a:pos x="201" y="370"/>
              </a:cxn>
              <a:cxn ang="0">
                <a:pos x="201" y="210"/>
              </a:cxn>
              <a:cxn ang="0">
                <a:pos x="0" y="0"/>
              </a:cxn>
              <a:cxn ang="0">
                <a:pos x="0" y="167"/>
              </a:cxn>
            </a:cxnLst>
            <a:rect l="0" t="0" r="r" b="b"/>
            <a:pathLst>
              <a:path w="201" h="370">
                <a:moveTo>
                  <a:pt x="0" y="167"/>
                </a:moveTo>
                <a:lnTo>
                  <a:pt x="201" y="370"/>
                </a:lnTo>
                <a:lnTo>
                  <a:pt x="201" y="210"/>
                </a:lnTo>
                <a:lnTo>
                  <a:pt x="0" y="0"/>
                </a:lnTo>
                <a:lnTo>
                  <a:pt x="0" y="167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gray">
          <a:xfrm flipH="1">
            <a:off x="3817606" y="3607998"/>
            <a:ext cx="4306089" cy="657225"/>
          </a:xfrm>
          <a:prstGeom prst="parallelogram">
            <a:avLst>
              <a:gd name="adj" fmla="val 92256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5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gray">
          <a:xfrm>
            <a:off x="3814432" y="3603235"/>
            <a:ext cx="615950" cy="1163638"/>
          </a:xfrm>
          <a:custGeom>
            <a:avLst/>
            <a:gdLst/>
            <a:ahLst/>
            <a:cxnLst>
              <a:cxn ang="0">
                <a:pos x="0" y="167"/>
              </a:cxn>
              <a:cxn ang="0">
                <a:pos x="201" y="370"/>
              </a:cxn>
              <a:cxn ang="0">
                <a:pos x="201" y="210"/>
              </a:cxn>
              <a:cxn ang="0">
                <a:pos x="0" y="0"/>
              </a:cxn>
              <a:cxn ang="0">
                <a:pos x="0" y="167"/>
              </a:cxn>
            </a:cxnLst>
            <a:rect l="0" t="0" r="r" b="b"/>
            <a:pathLst>
              <a:path w="201" h="370">
                <a:moveTo>
                  <a:pt x="0" y="167"/>
                </a:moveTo>
                <a:lnTo>
                  <a:pt x="201" y="370"/>
                </a:lnTo>
                <a:lnTo>
                  <a:pt x="201" y="210"/>
                </a:lnTo>
                <a:lnTo>
                  <a:pt x="0" y="0"/>
                </a:lnTo>
                <a:lnTo>
                  <a:pt x="0" y="167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12" name="Picture 11" descr="light_shadow"/>
          <p:cNvPicPr>
            <a:picLocks noChangeAspect="1" noChangeArrowheads="1"/>
          </p:cNvPicPr>
          <p:nvPr/>
        </p:nvPicPr>
        <p:blipFill>
          <a:blip r:embed="rId2" cstate="print">
            <a:lum bright="-76000" contrast="-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882" y="4787510"/>
            <a:ext cx="1008063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circuler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23570" y="3827073"/>
            <a:ext cx="11525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>
            <a:spLocks noChangeArrowheads="1"/>
          </p:cNvSpPr>
          <p:nvPr/>
        </p:nvSpPr>
        <p:spPr bwMode="gray">
          <a:xfrm>
            <a:off x="723570" y="3827073"/>
            <a:ext cx="1144587" cy="1143000"/>
          </a:xfrm>
          <a:prstGeom prst="ellipse">
            <a:avLst/>
          </a:prstGeom>
          <a:gradFill rotWithShape="1">
            <a:gsLst>
              <a:gs pos="0">
                <a:schemeClr val="folHlink">
                  <a:alpha val="45000"/>
                </a:schemeClr>
              </a:gs>
              <a:gs pos="50000">
                <a:schemeClr val="folHlink">
                  <a:gamma/>
                  <a:tint val="54510"/>
                  <a:invGamma/>
                  <a:alpha val="89999"/>
                </a:schemeClr>
              </a:gs>
              <a:gs pos="100000">
                <a:schemeClr val="folHlink">
                  <a:alpha val="45000"/>
                </a:scheme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gray">
          <a:xfrm>
            <a:off x="842632" y="3850885"/>
            <a:ext cx="898525" cy="395288"/>
          </a:xfrm>
          <a:custGeom>
            <a:avLst/>
            <a:gdLst>
              <a:gd name="T0" fmla="*/ 601910350 w 1321"/>
              <a:gd name="T1" fmla="*/ 123598000 h 712"/>
              <a:gd name="T2" fmla="*/ 609312806 w 1321"/>
              <a:gd name="T3" fmla="*/ 136234998 h 712"/>
              <a:gd name="T4" fmla="*/ 611163590 w 1321"/>
              <a:gd name="T5" fmla="*/ 148255781 h 712"/>
              <a:gd name="T6" fmla="*/ 608387754 w 1321"/>
              <a:gd name="T7" fmla="*/ 159044031 h 712"/>
              <a:gd name="T8" fmla="*/ 600522772 w 1321"/>
              <a:gd name="T9" fmla="*/ 169523600 h 712"/>
              <a:gd name="T10" fmla="*/ 588493697 w 1321"/>
              <a:gd name="T11" fmla="*/ 178461992 h 712"/>
              <a:gd name="T12" fmla="*/ 573226259 w 1321"/>
              <a:gd name="T13" fmla="*/ 186167884 h 712"/>
              <a:gd name="T14" fmla="*/ 553332202 w 1321"/>
              <a:gd name="T15" fmla="*/ 193565097 h 712"/>
              <a:gd name="T16" fmla="*/ 530662309 w 1321"/>
              <a:gd name="T17" fmla="*/ 200037936 h 712"/>
              <a:gd name="T18" fmla="*/ 505216580 w 1321"/>
              <a:gd name="T19" fmla="*/ 205585846 h 712"/>
              <a:gd name="T20" fmla="*/ 476994335 w 1321"/>
              <a:gd name="T21" fmla="*/ 210517506 h 712"/>
              <a:gd name="T22" fmla="*/ 447384513 w 1321"/>
              <a:gd name="T23" fmla="*/ 213907988 h 712"/>
              <a:gd name="T24" fmla="*/ 414536328 w 1321"/>
              <a:gd name="T25" fmla="*/ 216990345 h 712"/>
              <a:gd name="T26" fmla="*/ 381225618 w 1321"/>
              <a:gd name="T27" fmla="*/ 218839648 h 712"/>
              <a:gd name="T28" fmla="*/ 367808284 w 1321"/>
              <a:gd name="T29" fmla="*/ 219455897 h 712"/>
              <a:gd name="T30" fmla="*/ 220222291 w 1321"/>
              <a:gd name="T31" fmla="*/ 219455897 h 712"/>
              <a:gd name="T32" fmla="*/ 218372188 w 1321"/>
              <a:gd name="T33" fmla="*/ 219455897 h 712"/>
              <a:gd name="T34" fmla="*/ 189224891 w 1321"/>
              <a:gd name="T35" fmla="*/ 218222843 h 712"/>
              <a:gd name="T36" fmla="*/ 161003284 w 1321"/>
              <a:gd name="T37" fmla="*/ 216990345 h 712"/>
              <a:gd name="T38" fmla="*/ 134169297 w 1321"/>
              <a:gd name="T39" fmla="*/ 214524237 h 712"/>
              <a:gd name="T40" fmla="*/ 108723568 w 1321"/>
              <a:gd name="T41" fmla="*/ 212366809 h 712"/>
              <a:gd name="T42" fmla="*/ 86052973 w 1321"/>
              <a:gd name="T43" fmla="*/ 208668203 h 712"/>
              <a:gd name="T44" fmla="*/ 65233864 w 1321"/>
              <a:gd name="T45" fmla="*/ 204352792 h 712"/>
              <a:gd name="T46" fmla="*/ 47190591 w 1321"/>
              <a:gd name="T47" fmla="*/ 199729811 h 712"/>
              <a:gd name="T48" fmla="*/ 30997411 w 1321"/>
              <a:gd name="T49" fmla="*/ 194181347 h 712"/>
              <a:gd name="T50" fmla="*/ 18043278 w 1321"/>
              <a:gd name="T51" fmla="*/ 187400383 h 712"/>
              <a:gd name="T52" fmla="*/ 8327510 w 1321"/>
              <a:gd name="T53" fmla="*/ 179695046 h 712"/>
              <a:gd name="T54" fmla="*/ 2775837 w 1321"/>
              <a:gd name="T55" fmla="*/ 170756654 h 712"/>
              <a:gd name="T56" fmla="*/ 0 w 1321"/>
              <a:gd name="T57" fmla="*/ 161509583 h 712"/>
              <a:gd name="T58" fmla="*/ 0 w 1321"/>
              <a:gd name="T59" fmla="*/ 160277084 h 712"/>
              <a:gd name="T60" fmla="*/ 1850785 w 1321"/>
              <a:gd name="T61" fmla="*/ 150105639 h 712"/>
              <a:gd name="T62" fmla="*/ 7402458 w 1321"/>
              <a:gd name="T63" fmla="*/ 137468052 h 712"/>
              <a:gd name="T64" fmla="*/ 23594956 w 1321"/>
              <a:gd name="T65" fmla="*/ 114043359 h 712"/>
              <a:gd name="T66" fmla="*/ 43489013 w 1321"/>
              <a:gd name="T67" fmla="*/ 92159291 h 712"/>
              <a:gd name="T68" fmla="*/ 68009700 w 1321"/>
              <a:gd name="T69" fmla="*/ 72432632 h 712"/>
              <a:gd name="T70" fmla="*/ 94381182 w 1321"/>
              <a:gd name="T71" fmla="*/ 54247725 h 712"/>
              <a:gd name="T72" fmla="*/ 124916057 w 1321"/>
              <a:gd name="T73" fmla="*/ 38527815 h 712"/>
              <a:gd name="T74" fmla="*/ 157764242 w 1321"/>
              <a:gd name="T75" fmla="*/ 25274559 h 712"/>
              <a:gd name="T76" fmla="*/ 192000727 w 1321"/>
              <a:gd name="T77" fmla="*/ 14486305 h 712"/>
              <a:gd name="T78" fmla="*/ 229938057 w 1321"/>
              <a:gd name="T79" fmla="*/ 6472841 h 712"/>
              <a:gd name="T80" fmla="*/ 268801119 w 1321"/>
              <a:gd name="T81" fmla="*/ 1849304 h 712"/>
              <a:gd name="T82" fmla="*/ 308589234 w 1321"/>
              <a:gd name="T83" fmla="*/ 0 h 712"/>
              <a:gd name="T84" fmla="*/ 308589234 w 1321"/>
              <a:gd name="T85" fmla="*/ 0 h 712"/>
              <a:gd name="T86" fmla="*/ 351153184 w 1321"/>
              <a:gd name="T87" fmla="*/ 1849304 h 712"/>
              <a:gd name="T88" fmla="*/ 391866435 w 1321"/>
              <a:gd name="T89" fmla="*/ 7089090 h 712"/>
              <a:gd name="T90" fmla="*/ 431192023 w 1321"/>
              <a:gd name="T91" fmla="*/ 16336164 h 712"/>
              <a:gd name="T92" fmla="*/ 467278570 w 1321"/>
              <a:gd name="T93" fmla="*/ 27740112 h 712"/>
              <a:gd name="T94" fmla="*/ 500589960 w 1321"/>
              <a:gd name="T95" fmla="*/ 42226977 h 712"/>
              <a:gd name="T96" fmla="*/ 531587361 w 1321"/>
              <a:gd name="T97" fmla="*/ 59795635 h 712"/>
              <a:gd name="T98" fmla="*/ 558883874 w 1321"/>
              <a:gd name="T99" fmla="*/ 78905488 h 712"/>
              <a:gd name="T100" fmla="*/ 582016293 w 1321"/>
              <a:gd name="T101" fmla="*/ 100172753 h 712"/>
              <a:gd name="T102" fmla="*/ 601910350 w 1321"/>
              <a:gd name="T103" fmla="*/ 123598000 h 712"/>
              <a:gd name="T104" fmla="*/ 601910350 w 1321"/>
              <a:gd name="T105" fmla="*/ 123598000 h 71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321"/>
              <a:gd name="T160" fmla="*/ 0 h 712"/>
              <a:gd name="T161" fmla="*/ 1321 w 1321"/>
              <a:gd name="T162" fmla="*/ 712 h 712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321" h="712">
                <a:moveTo>
                  <a:pt x="1301" y="401"/>
                </a:moveTo>
                <a:lnTo>
                  <a:pt x="1317" y="442"/>
                </a:lnTo>
                <a:lnTo>
                  <a:pt x="1321" y="481"/>
                </a:lnTo>
                <a:lnTo>
                  <a:pt x="1315" y="516"/>
                </a:lnTo>
                <a:lnTo>
                  <a:pt x="1298" y="550"/>
                </a:lnTo>
                <a:lnTo>
                  <a:pt x="1272" y="579"/>
                </a:lnTo>
                <a:lnTo>
                  <a:pt x="1239" y="604"/>
                </a:lnTo>
                <a:lnTo>
                  <a:pt x="1196" y="628"/>
                </a:lnTo>
                <a:lnTo>
                  <a:pt x="1147" y="649"/>
                </a:lnTo>
                <a:lnTo>
                  <a:pt x="1092" y="667"/>
                </a:lnTo>
                <a:lnTo>
                  <a:pt x="1031" y="683"/>
                </a:lnTo>
                <a:lnTo>
                  <a:pt x="967" y="694"/>
                </a:lnTo>
                <a:lnTo>
                  <a:pt x="896" y="704"/>
                </a:lnTo>
                <a:lnTo>
                  <a:pt x="824" y="710"/>
                </a:lnTo>
                <a:lnTo>
                  <a:pt x="795" y="712"/>
                </a:lnTo>
                <a:lnTo>
                  <a:pt x="476" y="712"/>
                </a:lnTo>
                <a:lnTo>
                  <a:pt x="472" y="712"/>
                </a:lnTo>
                <a:lnTo>
                  <a:pt x="409" y="708"/>
                </a:lnTo>
                <a:lnTo>
                  <a:pt x="348" y="704"/>
                </a:lnTo>
                <a:lnTo>
                  <a:pt x="290" y="696"/>
                </a:lnTo>
                <a:lnTo>
                  <a:pt x="235" y="689"/>
                </a:lnTo>
                <a:lnTo>
                  <a:pt x="186" y="677"/>
                </a:lnTo>
                <a:lnTo>
                  <a:pt x="141" y="663"/>
                </a:lnTo>
                <a:lnTo>
                  <a:pt x="102" y="648"/>
                </a:lnTo>
                <a:lnTo>
                  <a:pt x="67" y="630"/>
                </a:lnTo>
                <a:lnTo>
                  <a:pt x="39" y="608"/>
                </a:lnTo>
                <a:lnTo>
                  <a:pt x="18" y="583"/>
                </a:lnTo>
                <a:lnTo>
                  <a:pt x="6" y="554"/>
                </a:lnTo>
                <a:lnTo>
                  <a:pt x="0" y="524"/>
                </a:lnTo>
                <a:lnTo>
                  <a:pt x="0" y="520"/>
                </a:lnTo>
                <a:lnTo>
                  <a:pt x="4" y="487"/>
                </a:lnTo>
                <a:lnTo>
                  <a:pt x="16" y="446"/>
                </a:lnTo>
                <a:lnTo>
                  <a:pt x="51" y="370"/>
                </a:lnTo>
                <a:lnTo>
                  <a:pt x="94" y="299"/>
                </a:lnTo>
                <a:lnTo>
                  <a:pt x="147" y="235"/>
                </a:lnTo>
                <a:lnTo>
                  <a:pt x="204" y="176"/>
                </a:lnTo>
                <a:lnTo>
                  <a:pt x="270" y="125"/>
                </a:lnTo>
                <a:lnTo>
                  <a:pt x="341" y="82"/>
                </a:lnTo>
                <a:lnTo>
                  <a:pt x="415" y="47"/>
                </a:lnTo>
                <a:lnTo>
                  <a:pt x="497" y="21"/>
                </a:lnTo>
                <a:lnTo>
                  <a:pt x="581" y="6"/>
                </a:lnTo>
                <a:lnTo>
                  <a:pt x="667" y="0"/>
                </a:lnTo>
                <a:lnTo>
                  <a:pt x="759" y="6"/>
                </a:lnTo>
                <a:lnTo>
                  <a:pt x="847" y="23"/>
                </a:lnTo>
                <a:lnTo>
                  <a:pt x="932" y="53"/>
                </a:lnTo>
                <a:lnTo>
                  <a:pt x="1010" y="90"/>
                </a:lnTo>
                <a:lnTo>
                  <a:pt x="1082" y="137"/>
                </a:lnTo>
                <a:lnTo>
                  <a:pt x="1149" y="194"/>
                </a:lnTo>
                <a:lnTo>
                  <a:pt x="1208" y="256"/>
                </a:lnTo>
                <a:lnTo>
                  <a:pt x="1258" y="325"/>
                </a:lnTo>
                <a:lnTo>
                  <a:pt x="1301" y="401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folHlink">
                  <a:alpha val="17998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" name="Picture 15" descr="light_shadow"/>
          <p:cNvPicPr>
            <a:picLocks noChangeAspect="1" noChangeArrowheads="1"/>
          </p:cNvPicPr>
          <p:nvPr/>
        </p:nvPicPr>
        <p:blipFill>
          <a:blip r:embed="rId2" cstate="print">
            <a:lum bright="-76000" contrast="-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653970" y="4284273"/>
            <a:ext cx="1008062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circuler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566657" y="3323835"/>
            <a:ext cx="11525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val 17"/>
          <p:cNvSpPr>
            <a:spLocks noChangeArrowheads="1"/>
          </p:cNvSpPr>
          <p:nvPr/>
        </p:nvSpPr>
        <p:spPr bwMode="gray">
          <a:xfrm>
            <a:off x="2566657" y="3323835"/>
            <a:ext cx="1144588" cy="114300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26275"/>
                  <a:invGamma/>
                  <a:alpha val="89999"/>
                </a:schemeClr>
              </a:gs>
              <a:gs pos="50000">
                <a:schemeClr val="accent1">
                  <a:alpha val="45000"/>
                </a:schemeClr>
              </a:gs>
              <a:gs pos="100000">
                <a:schemeClr val="accent1">
                  <a:gamma/>
                  <a:shade val="26275"/>
                  <a:invGamma/>
                  <a:alpha val="89999"/>
                </a:scheme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gray">
          <a:xfrm>
            <a:off x="2685720" y="3347648"/>
            <a:ext cx="898525" cy="395287"/>
          </a:xfrm>
          <a:custGeom>
            <a:avLst/>
            <a:gdLst>
              <a:gd name="T0" fmla="*/ 601910350 w 1321"/>
              <a:gd name="T1" fmla="*/ 123597687 h 712"/>
              <a:gd name="T2" fmla="*/ 609312806 w 1321"/>
              <a:gd name="T3" fmla="*/ 136234653 h 712"/>
              <a:gd name="T4" fmla="*/ 611163590 w 1321"/>
              <a:gd name="T5" fmla="*/ 148255406 h 712"/>
              <a:gd name="T6" fmla="*/ 608387754 w 1321"/>
              <a:gd name="T7" fmla="*/ 159043073 h 712"/>
              <a:gd name="T8" fmla="*/ 600522772 w 1321"/>
              <a:gd name="T9" fmla="*/ 169522616 h 712"/>
              <a:gd name="T10" fmla="*/ 588493697 w 1321"/>
              <a:gd name="T11" fmla="*/ 178460985 h 712"/>
              <a:gd name="T12" fmla="*/ 573226259 w 1321"/>
              <a:gd name="T13" fmla="*/ 186166858 h 712"/>
              <a:gd name="T14" fmla="*/ 553332202 w 1321"/>
              <a:gd name="T15" fmla="*/ 193564052 h 712"/>
              <a:gd name="T16" fmla="*/ 530662309 w 1321"/>
              <a:gd name="T17" fmla="*/ 200036875 h 712"/>
              <a:gd name="T18" fmla="*/ 505216580 w 1321"/>
              <a:gd name="T19" fmla="*/ 205584770 h 712"/>
              <a:gd name="T20" fmla="*/ 476994335 w 1321"/>
              <a:gd name="T21" fmla="*/ 210516418 h 712"/>
              <a:gd name="T22" fmla="*/ 447384513 w 1321"/>
              <a:gd name="T23" fmla="*/ 213906891 h 712"/>
              <a:gd name="T24" fmla="*/ 414536328 w 1321"/>
              <a:gd name="T25" fmla="*/ 216989241 h 712"/>
              <a:gd name="T26" fmla="*/ 381225618 w 1321"/>
              <a:gd name="T27" fmla="*/ 218838539 h 712"/>
              <a:gd name="T28" fmla="*/ 367808284 w 1321"/>
              <a:gd name="T29" fmla="*/ 219454787 h 712"/>
              <a:gd name="T30" fmla="*/ 220222291 w 1321"/>
              <a:gd name="T31" fmla="*/ 219454787 h 712"/>
              <a:gd name="T32" fmla="*/ 218372188 w 1321"/>
              <a:gd name="T33" fmla="*/ 219454787 h 712"/>
              <a:gd name="T34" fmla="*/ 189224891 w 1321"/>
              <a:gd name="T35" fmla="*/ 218221736 h 712"/>
              <a:gd name="T36" fmla="*/ 161003284 w 1321"/>
              <a:gd name="T37" fmla="*/ 216989241 h 712"/>
              <a:gd name="T38" fmla="*/ 134169297 w 1321"/>
              <a:gd name="T39" fmla="*/ 214523139 h 712"/>
              <a:gd name="T40" fmla="*/ 108723568 w 1321"/>
              <a:gd name="T41" fmla="*/ 212365717 h 712"/>
              <a:gd name="T42" fmla="*/ 86052973 w 1321"/>
              <a:gd name="T43" fmla="*/ 208667120 h 712"/>
              <a:gd name="T44" fmla="*/ 65233864 w 1321"/>
              <a:gd name="T45" fmla="*/ 204351720 h 712"/>
              <a:gd name="T46" fmla="*/ 47190591 w 1321"/>
              <a:gd name="T47" fmla="*/ 199728751 h 712"/>
              <a:gd name="T48" fmla="*/ 30997411 w 1321"/>
              <a:gd name="T49" fmla="*/ 194180300 h 712"/>
              <a:gd name="T50" fmla="*/ 18043278 w 1321"/>
              <a:gd name="T51" fmla="*/ 187399354 h 712"/>
              <a:gd name="T52" fmla="*/ 8327510 w 1321"/>
              <a:gd name="T53" fmla="*/ 179694036 h 712"/>
              <a:gd name="T54" fmla="*/ 2775837 w 1321"/>
              <a:gd name="T55" fmla="*/ 170755667 h 712"/>
              <a:gd name="T56" fmla="*/ 0 w 1321"/>
              <a:gd name="T57" fmla="*/ 161509175 h 712"/>
              <a:gd name="T58" fmla="*/ 0 w 1321"/>
              <a:gd name="T59" fmla="*/ 160276124 h 712"/>
              <a:gd name="T60" fmla="*/ 1850785 w 1321"/>
              <a:gd name="T61" fmla="*/ 150104704 h 712"/>
              <a:gd name="T62" fmla="*/ 7402458 w 1321"/>
              <a:gd name="T63" fmla="*/ 137467704 h 712"/>
              <a:gd name="T64" fmla="*/ 23594956 w 1321"/>
              <a:gd name="T65" fmla="*/ 114042516 h 712"/>
              <a:gd name="T66" fmla="*/ 43489013 w 1321"/>
              <a:gd name="T67" fmla="*/ 92158502 h 712"/>
              <a:gd name="T68" fmla="*/ 68009700 w 1321"/>
              <a:gd name="T69" fmla="*/ 72432449 h 712"/>
              <a:gd name="T70" fmla="*/ 94381182 w 1321"/>
              <a:gd name="T71" fmla="*/ 54247033 h 712"/>
              <a:gd name="T72" fmla="*/ 124916057 w 1321"/>
              <a:gd name="T73" fmla="*/ 38527718 h 712"/>
              <a:gd name="T74" fmla="*/ 157764242 w 1321"/>
              <a:gd name="T75" fmla="*/ 25274495 h 712"/>
              <a:gd name="T76" fmla="*/ 192000727 w 1321"/>
              <a:gd name="T77" fmla="*/ 14486269 h 712"/>
              <a:gd name="T78" fmla="*/ 229938057 w 1321"/>
              <a:gd name="T79" fmla="*/ 6472825 h 712"/>
              <a:gd name="T80" fmla="*/ 268801119 w 1321"/>
              <a:gd name="T81" fmla="*/ 1849299 h 712"/>
              <a:gd name="T82" fmla="*/ 308589234 w 1321"/>
              <a:gd name="T83" fmla="*/ 0 h 712"/>
              <a:gd name="T84" fmla="*/ 308589234 w 1321"/>
              <a:gd name="T85" fmla="*/ 0 h 712"/>
              <a:gd name="T86" fmla="*/ 351153184 w 1321"/>
              <a:gd name="T87" fmla="*/ 1849299 h 712"/>
              <a:gd name="T88" fmla="*/ 391866435 w 1321"/>
              <a:gd name="T89" fmla="*/ 7089072 h 712"/>
              <a:gd name="T90" fmla="*/ 431192023 w 1321"/>
              <a:gd name="T91" fmla="*/ 16335567 h 712"/>
              <a:gd name="T92" fmla="*/ 467278570 w 1321"/>
              <a:gd name="T93" fmla="*/ 27740042 h 712"/>
              <a:gd name="T94" fmla="*/ 500589960 w 1321"/>
              <a:gd name="T95" fmla="*/ 42226315 h 712"/>
              <a:gd name="T96" fmla="*/ 531587361 w 1321"/>
              <a:gd name="T97" fmla="*/ 59795483 h 712"/>
              <a:gd name="T98" fmla="*/ 558883874 w 1321"/>
              <a:gd name="T99" fmla="*/ 78905289 h 712"/>
              <a:gd name="T100" fmla="*/ 582016293 w 1321"/>
              <a:gd name="T101" fmla="*/ 100172499 h 712"/>
              <a:gd name="T102" fmla="*/ 601910350 w 1321"/>
              <a:gd name="T103" fmla="*/ 123597687 h 712"/>
              <a:gd name="T104" fmla="*/ 601910350 w 1321"/>
              <a:gd name="T105" fmla="*/ 123597687 h 71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321"/>
              <a:gd name="T160" fmla="*/ 0 h 712"/>
              <a:gd name="T161" fmla="*/ 1321 w 1321"/>
              <a:gd name="T162" fmla="*/ 712 h 712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321" h="712">
                <a:moveTo>
                  <a:pt x="1301" y="401"/>
                </a:moveTo>
                <a:lnTo>
                  <a:pt x="1317" y="442"/>
                </a:lnTo>
                <a:lnTo>
                  <a:pt x="1321" y="481"/>
                </a:lnTo>
                <a:lnTo>
                  <a:pt x="1315" y="516"/>
                </a:lnTo>
                <a:lnTo>
                  <a:pt x="1298" y="550"/>
                </a:lnTo>
                <a:lnTo>
                  <a:pt x="1272" y="579"/>
                </a:lnTo>
                <a:lnTo>
                  <a:pt x="1239" y="604"/>
                </a:lnTo>
                <a:lnTo>
                  <a:pt x="1196" y="628"/>
                </a:lnTo>
                <a:lnTo>
                  <a:pt x="1147" y="649"/>
                </a:lnTo>
                <a:lnTo>
                  <a:pt x="1092" y="667"/>
                </a:lnTo>
                <a:lnTo>
                  <a:pt x="1031" y="683"/>
                </a:lnTo>
                <a:lnTo>
                  <a:pt x="967" y="694"/>
                </a:lnTo>
                <a:lnTo>
                  <a:pt x="896" y="704"/>
                </a:lnTo>
                <a:lnTo>
                  <a:pt x="824" y="710"/>
                </a:lnTo>
                <a:lnTo>
                  <a:pt x="795" y="712"/>
                </a:lnTo>
                <a:lnTo>
                  <a:pt x="476" y="712"/>
                </a:lnTo>
                <a:lnTo>
                  <a:pt x="472" y="712"/>
                </a:lnTo>
                <a:lnTo>
                  <a:pt x="409" y="708"/>
                </a:lnTo>
                <a:lnTo>
                  <a:pt x="348" y="704"/>
                </a:lnTo>
                <a:lnTo>
                  <a:pt x="290" y="696"/>
                </a:lnTo>
                <a:lnTo>
                  <a:pt x="235" y="689"/>
                </a:lnTo>
                <a:lnTo>
                  <a:pt x="186" y="677"/>
                </a:lnTo>
                <a:lnTo>
                  <a:pt x="141" y="663"/>
                </a:lnTo>
                <a:lnTo>
                  <a:pt x="102" y="648"/>
                </a:lnTo>
                <a:lnTo>
                  <a:pt x="67" y="630"/>
                </a:lnTo>
                <a:lnTo>
                  <a:pt x="39" y="608"/>
                </a:lnTo>
                <a:lnTo>
                  <a:pt x="18" y="583"/>
                </a:lnTo>
                <a:lnTo>
                  <a:pt x="6" y="554"/>
                </a:lnTo>
                <a:lnTo>
                  <a:pt x="0" y="524"/>
                </a:lnTo>
                <a:lnTo>
                  <a:pt x="0" y="520"/>
                </a:lnTo>
                <a:lnTo>
                  <a:pt x="4" y="487"/>
                </a:lnTo>
                <a:lnTo>
                  <a:pt x="16" y="446"/>
                </a:lnTo>
                <a:lnTo>
                  <a:pt x="51" y="370"/>
                </a:lnTo>
                <a:lnTo>
                  <a:pt x="94" y="299"/>
                </a:lnTo>
                <a:lnTo>
                  <a:pt x="147" y="235"/>
                </a:lnTo>
                <a:lnTo>
                  <a:pt x="204" y="176"/>
                </a:lnTo>
                <a:lnTo>
                  <a:pt x="270" y="125"/>
                </a:lnTo>
                <a:lnTo>
                  <a:pt x="341" y="82"/>
                </a:lnTo>
                <a:lnTo>
                  <a:pt x="415" y="47"/>
                </a:lnTo>
                <a:lnTo>
                  <a:pt x="497" y="21"/>
                </a:lnTo>
                <a:lnTo>
                  <a:pt x="581" y="6"/>
                </a:lnTo>
                <a:lnTo>
                  <a:pt x="667" y="0"/>
                </a:lnTo>
                <a:lnTo>
                  <a:pt x="759" y="6"/>
                </a:lnTo>
                <a:lnTo>
                  <a:pt x="847" y="23"/>
                </a:lnTo>
                <a:lnTo>
                  <a:pt x="932" y="53"/>
                </a:lnTo>
                <a:lnTo>
                  <a:pt x="1010" y="90"/>
                </a:lnTo>
                <a:lnTo>
                  <a:pt x="1082" y="137"/>
                </a:lnTo>
                <a:lnTo>
                  <a:pt x="1149" y="194"/>
                </a:lnTo>
                <a:lnTo>
                  <a:pt x="1208" y="256"/>
                </a:lnTo>
                <a:lnTo>
                  <a:pt x="1258" y="325"/>
                </a:lnTo>
                <a:lnTo>
                  <a:pt x="1301" y="401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hlink">
                  <a:alpha val="17998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" name="Picture 19" descr="light_shadow"/>
          <p:cNvPicPr>
            <a:picLocks noChangeAspect="1" noChangeArrowheads="1"/>
          </p:cNvPicPr>
          <p:nvPr/>
        </p:nvPicPr>
        <p:blipFill>
          <a:blip r:embed="rId2" cstate="print">
            <a:lum bright="-76000" contrast="-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122367" y="3796910"/>
            <a:ext cx="10080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circuler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035054" y="2836473"/>
            <a:ext cx="11525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Oval 21"/>
          <p:cNvSpPr>
            <a:spLocks noChangeArrowheads="1"/>
          </p:cNvSpPr>
          <p:nvPr/>
        </p:nvSpPr>
        <p:spPr bwMode="gray">
          <a:xfrm>
            <a:off x="5035054" y="2836473"/>
            <a:ext cx="1144588" cy="114300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26275"/>
                  <a:invGamma/>
                  <a:alpha val="89999"/>
                </a:schemeClr>
              </a:gs>
              <a:gs pos="50000">
                <a:schemeClr val="folHlink">
                  <a:alpha val="45000"/>
                </a:schemeClr>
              </a:gs>
              <a:gs pos="100000">
                <a:schemeClr val="folHlink">
                  <a:gamma/>
                  <a:shade val="26275"/>
                  <a:invGamma/>
                  <a:alpha val="89999"/>
                </a:scheme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gray">
          <a:xfrm>
            <a:off x="5154117" y="2860285"/>
            <a:ext cx="898525" cy="395288"/>
          </a:xfrm>
          <a:custGeom>
            <a:avLst/>
            <a:gdLst>
              <a:gd name="T0" fmla="*/ 601910350 w 1321"/>
              <a:gd name="T1" fmla="*/ 123598000 h 712"/>
              <a:gd name="T2" fmla="*/ 609312806 w 1321"/>
              <a:gd name="T3" fmla="*/ 136234998 h 712"/>
              <a:gd name="T4" fmla="*/ 611163590 w 1321"/>
              <a:gd name="T5" fmla="*/ 148255781 h 712"/>
              <a:gd name="T6" fmla="*/ 608387754 w 1321"/>
              <a:gd name="T7" fmla="*/ 159044031 h 712"/>
              <a:gd name="T8" fmla="*/ 600522772 w 1321"/>
              <a:gd name="T9" fmla="*/ 169523600 h 712"/>
              <a:gd name="T10" fmla="*/ 588493697 w 1321"/>
              <a:gd name="T11" fmla="*/ 178461992 h 712"/>
              <a:gd name="T12" fmla="*/ 573226259 w 1321"/>
              <a:gd name="T13" fmla="*/ 186167884 h 712"/>
              <a:gd name="T14" fmla="*/ 553332202 w 1321"/>
              <a:gd name="T15" fmla="*/ 193565097 h 712"/>
              <a:gd name="T16" fmla="*/ 530662309 w 1321"/>
              <a:gd name="T17" fmla="*/ 200037936 h 712"/>
              <a:gd name="T18" fmla="*/ 505216580 w 1321"/>
              <a:gd name="T19" fmla="*/ 205585846 h 712"/>
              <a:gd name="T20" fmla="*/ 476994335 w 1321"/>
              <a:gd name="T21" fmla="*/ 210517506 h 712"/>
              <a:gd name="T22" fmla="*/ 447384513 w 1321"/>
              <a:gd name="T23" fmla="*/ 213907988 h 712"/>
              <a:gd name="T24" fmla="*/ 414536328 w 1321"/>
              <a:gd name="T25" fmla="*/ 216990345 h 712"/>
              <a:gd name="T26" fmla="*/ 381225618 w 1321"/>
              <a:gd name="T27" fmla="*/ 218839648 h 712"/>
              <a:gd name="T28" fmla="*/ 367808284 w 1321"/>
              <a:gd name="T29" fmla="*/ 219455897 h 712"/>
              <a:gd name="T30" fmla="*/ 220222291 w 1321"/>
              <a:gd name="T31" fmla="*/ 219455897 h 712"/>
              <a:gd name="T32" fmla="*/ 218372188 w 1321"/>
              <a:gd name="T33" fmla="*/ 219455897 h 712"/>
              <a:gd name="T34" fmla="*/ 189224891 w 1321"/>
              <a:gd name="T35" fmla="*/ 218222843 h 712"/>
              <a:gd name="T36" fmla="*/ 161003284 w 1321"/>
              <a:gd name="T37" fmla="*/ 216990345 h 712"/>
              <a:gd name="T38" fmla="*/ 134169297 w 1321"/>
              <a:gd name="T39" fmla="*/ 214524237 h 712"/>
              <a:gd name="T40" fmla="*/ 108723568 w 1321"/>
              <a:gd name="T41" fmla="*/ 212366809 h 712"/>
              <a:gd name="T42" fmla="*/ 86052973 w 1321"/>
              <a:gd name="T43" fmla="*/ 208668203 h 712"/>
              <a:gd name="T44" fmla="*/ 65233864 w 1321"/>
              <a:gd name="T45" fmla="*/ 204352792 h 712"/>
              <a:gd name="T46" fmla="*/ 47190591 w 1321"/>
              <a:gd name="T47" fmla="*/ 199729811 h 712"/>
              <a:gd name="T48" fmla="*/ 30997411 w 1321"/>
              <a:gd name="T49" fmla="*/ 194181347 h 712"/>
              <a:gd name="T50" fmla="*/ 18043278 w 1321"/>
              <a:gd name="T51" fmla="*/ 187400383 h 712"/>
              <a:gd name="T52" fmla="*/ 8327510 w 1321"/>
              <a:gd name="T53" fmla="*/ 179695046 h 712"/>
              <a:gd name="T54" fmla="*/ 2775837 w 1321"/>
              <a:gd name="T55" fmla="*/ 170756654 h 712"/>
              <a:gd name="T56" fmla="*/ 0 w 1321"/>
              <a:gd name="T57" fmla="*/ 161509583 h 712"/>
              <a:gd name="T58" fmla="*/ 0 w 1321"/>
              <a:gd name="T59" fmla="*/ 160277084 h 712"/>
              <a:gd name="T60" fmla="*/ 1850785 w 1321"/>
              <a:gd name="T61" fmla="*/ 150105639 h 712"/>
              <a:gd name="T62" fmla="*/ 7402458 w 1321"/>
              <a:gd name="T63" fmla="*/ 137468052 h 712"/>
              <a:gd name="T64" fmla="*/ 23594956 w 1321"/>
              <a:gd name="T65" fmla="*/ 114043359 h 712"/>
              <a:gd name="T66" fmla="*/ 43489013 w 1321"/>
              <a:gd name="T67" fmla="*/ 92159291 h 712"/>
              <a:gd name="T68" fmla="*/ 68009700 w 1321"/>
              <a:gd name="T69" fmla="*/ 72432632 h 712"/>
              <a:gd name="T70" fmla="*/ 94381182 w 1321"/>
              <a:gd name="T71" fmla="*/ 54247725 h 712"/>
              <a:gd name="T72" fmla="*/ 124916057 w 1321"/>
              <a:gd name="T73" fmla="*/ 38527815 h 712"/>
              <a:gd name="T74" fmla="*/ 157764242 w 1321"/>
              <a:gd name="T75" fmla="*/ 25274559 h 712"/>
              <a:gd name="T76" fmla="*/ 192000727 w 1321"/>
              <a:gd name="T77" fmla="*/ 14486305 h 712"/>
              <a:gd name="T78" fmla="*/ 229938057 w 1321"/>
              <a:gd name="T79" fmla="*/ 6472841 h 712"/>
              <a:gd name="T80" fmla="*/ 268801119 w 1321"/>
              <a:gd name="T81" fmla="*/ 1849304 h 712"/>
              <a:gd name="T82" fmla="*/ 308589234 w 1321"/>
              <a:gd name="T83" fmla="*/ 0 h 712"/>
              <a:gd name="T84" fmla="*/ 308589234 w 1321"/>
              <a:gd name="T85" fmla="*/ 0 h 712"/>
              <a:gd name="T86" fmla="*/ 351153184 w 1321"/>
              <a:gd name="T87" fmla="*/ 1849304 h 712"/>
              <a:gd name="T88" fmla="*/ 391866435 w 1321"/>
              <a:gd name="T89" fmla="*/ 7089090 h 712"/>
              <a:gd name="T90" fmla="*/ 431192023 w 1321"/>
              <a:gd name="T91" fmla="*/ 16336164 h 712"/>
              <a:gd name="T92" fmla="*/ 467278570 w 1321"/>
              <a:gd name="T93" fmla="*/ 27740112 h 712"/>
              <a:gd name="T94" fmla="*/ 500589960 w 1321"/>
              <a:gd name="T95" fmla="*/ 42226977 h 712"/>
              <a:gd name="T96" fmla="*/ 531587361 w 1321"/>
              <a:gd name="T97" fmla="*/ 59795635 h 712"/>
              <a:gd name="T98" fmla="*/ 558883874 w 1321"/>
              <a:gd name="T99" fmla="*/ 78905488 h 712"/>
              <a:gd name="T100" fmla="*/ 582016293 w 1321"/>
              <a:gd name="T101" fmla="*/ 100172753 h 712"/>
              <a:gd name="T102" fmla="*/ 601910350 w 1321"/>
              <a:gd name="T103" fmla="*/ 123598000 h 712"/>
              <a:gd name="T104" fmla="*/ 601910350 w 1321"/>
              <a:gd name="T105" fmla="*/ 123598000 h 71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321"/>
              <a:gd name="T160" fmla="*/ 0 h 712"/>
              <a:gd name="T161" fmla="*/ 1321 w 1321"/>
              <a:gd name="T162" fmla="*/ 712 h 712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321" h="712">
                <a:moveTo>
                  <a:pt x="1301" y="401"/>
                </a:moveTo>
                <a:lnTo>
                  <a:pt x="1317" y="442"/>
                </a:lnTo>
                <a:lnTo>
                  <a:pt x="1321" y="481"/>
                </a:lnTo>
                <a:lnTo>
                  <a:pt x="1315" y="516"/>
                </a:lnTo>
                <a:lnTo>
                  <a:pt x="1298" y="550"/>
                </a:lnTo>
                <a:lnTo>
                  <a:pt x="1272" y="579"/>
                </a:lnTo>
                <a:lnTo>
                  <a:pt x="1239" y="604"/>
                </a:lnTo>
                <a:lnTo>
                  <a:pt x="1196" y="628"/>
                </a:lnTo>
                <a:lnTo>
                  <a:pt x="1147" y="649"/>
                </a:lnTo>
                <a:lnTo>
                  <a:pt x="1092" y="667"/>
                </a:lnTo>
                <a:lnTo>
                  <a:pt x="1031" y="683"/>
                </a:lnTo>
                <a:lnTo>
                  <a:pt x="967" y="694"/>
                </a:lnTo>
                <a:lnTo>
                  <a:pt x="896" y="704"/>
                </a:lnTo>
                <a:lnTo>
                  <a:pt x="824" y="710"/>
                </a:lnTo>
                <a:lnTo>
                  <a:pt x="795" y="712"/>
                </a:lnTo>
                <a:lnTo>
                  <a:pt x="476" y="712"/>
                </a:lnTo>
                <a:lnTo>
                  <a:pt x="472" y="712"/>
                </a:lnTo>
                <a:lnTo>
                  <a:pt x="409" y="708"/>
                </a:lnTo>
                <a:lnTo>
                  <a:pt x="348" y="704"/>
                </a:lnTo>
                <a:lnTo>
                  <a:pt x="290" y="696"/>
                </a:lnTo>
                <a:lnTo>
                  <a:pt x="235" y="689"/>
                </a:lnTo>
                <a:lnTo>
                  <a:pt x="186" y="677"/>
                </a:lnTo>
                <a:lnTo>
                  <a:pt x="141" y="663"/>
                </a:lnTo>
                <a:lnTo>
                  <a:pt x="102" y="648"/>
                </a:lnTo>
                <a:lnTo>
                  <a:pt x="67" y="630"/>
                </a:lnTo>
                <a:lnTo>
                  <a:pt x="39" y="608"/>
                </a:lnTo>
                <a:lnTo>
                  <a:pt x="18" y="583"/>
                </a:lnTo>
                <a:lnTo>
                  <a:pt x="6" y="554"/>
                </a:lnTo>
                <a:lnTo>
                  <a:pt x="0" y="524"/>
                </a:lnTo>
                <a:lnTo>
                  <a:pt x="0" y="520"/>
                </a:lnTo>
                <a:lnTo>
                  <a:pt x="4" y="487"/>
                </a:lnTo>
                <a:lnTo>
                  <a:pt x="16" y="446"/>
                </a:lnTo>
                <a:lnTo>
                  <a:pt x="51" y="370"/>
                </a:lnTo>
                <a:lnTo>
                  <a:pt x="94" y="299"/>
                </a:lnTo>
                <a:lnTo>
                  <a:pt x="147" y="235"/>
                </a:lnTo>
                <a:lnTo>
                  <a:pt x="204" y="176"/>
                </a:lnTo>
                <a:lnTo>
                  <a:pt x="270" y="125"/>
                </a:lnTo>
                <a:lnTo>
                  <a:pt x="341" y="82"/>
                </a:lnTo>
                <a:lnTo>
                  <a:pt x="415" y="47"/>
                </a:lnTo>
                <a:lnTo>
                  <a:pt x="497" y="21"/>
                </a:lnTo>
                <a:lnTo>
                  <a:pt x="581" y="6"/>
                </a:lnTo>
                <a:lnTo>
                  <a:pt x="667" y="0"/>
                </a:lnTo>
                <a:lnTo>
                  <a:pt x="759" y="6"/>
                </a:lnTo>
                <a:lnTo>
                  <a:pt x="847" y="23"/>
                </a:lnTo>
                <a:lnTo>
                  <a:pt x="932" y="53"/>
                </a:lnTo>
                <a:lnTo>
                  <a:pt x="1010" y="90"/>
                </a:lnTo>
                <a:lnTo>
                  <a:pt x="1082" y="137"/>
                </a:lnTo>
                <a:lnTo>
                  <a:pt x="1149" y="194"/>
                </a:lnTo>
                <a:lnTo>
                  <a:pt x="1208" y="256"/>
                </a:lnTo>
                <a:lnTo>
                  <a:pt x="1258" y="325"/>
                </a:lnTo>
                <a:lnTo>
                  <a:pt x="1301" y="401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folHlink">
                  <a:alpha val="17998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872795" y="4260460"/>
            <a:ext cx="955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b="1" dirty="0" smtClean="0"/>
              <a:t>后台迁移</a:t>
            </a:r>
            <a:endParaRPr lang="en-US" altLang="zh-CN" sz="1400" b="1" dirty="0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2711120" y="3755635"/>
            <a:ext cx="955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400" b="1" dirty="0" smtClean="0"/>
              <a:t>新管理平台上线</a:t>
            </a:r>
            <a:endParaRPr lang="en-US" altLang="zh-CN" sz="1400" b="1" dirty="0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5156203" y="3088409"/>
            <a:ext cx="9556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b="1" dirty="0"/>
              <a:t>区域中心上</a:t>
            </a:r>
            <a:r>
              <a:rPr lang="zh-CN" altLang="en-US" sz="1400" b="1" dirty="0" smtClean="0"/>
              <a:t>收，终端试点</a:t>
            </a:r>
            <a:endParaRPr lang="en-US" altLang="zh-CN" sz="1400" b="1" dirty="0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black">
          <a:xfrm>
            <a:off x="866445" y="5447910"/>
            <a:ext cx="1690687" cy="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1C1C1C"/>
              </a:buClr>
              <a:buFontTx/>
              <a:buChar char="•"/>
            </a:pPr>
            <a:r>
              <a:rPr lang="zh-CN" altLang="en-US" sz="1200" b="1" dirty="0" smtClean="0">
                <a:solidFill>
                  <a:schemeClr val="tx2"/>
                </a:solidFill>
              </a:rPr>
              <a:t>试点迁移，较快推进</a:t>
            </a:r>
            <a:endParaRPr lang="en-US" altLang="zh-CN" sz="1200" b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  <a:buClr>
                <a:srgbClr val="1C1C1C"/>
              </a:buClr>
              <a:buFontTx/>
              <a:buChar char="•"/>
            </a:pPr>
            <a:endParaRPr lang="en-US" altLang="zh-CN" sz="105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rgbClr val="1C1C1C"/>
              </a:buClr>
            </a:pPr>
            <a:r>
              <a:rPr lang="en-US" altLang="zh-CN" sz="1200" dirty="0" smtClean="0">
                <a:solidFill>
                  <a:srgbClr val="333333"/>
                </a:solidFill>
              </a:rPr>
              <a:t>-  </a:t>
            </a:r>
            <a:r>
              <a:rPr lang="zh-CN" altLang="en-US" sz="1200" dirty="0" smtClean="0">
                <a:solidFill>
                  <a:srgbClr val="333333"/>
                </a:solidFill>
              </a:rPr>
              <a:t>交易系统无变化</a:t>
            </a:r>
            <a:endParaRPr lang="en-US" altLang="zh-CN" sz="1200" dirty="0">
              <a:solidFill>
                <a:srgbClr val="333333"/>
              </a:solidFill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rgbClr val="1C1C1C"/>
              </a:buClr>
            </a:pPr>
            <a:r>
              <a:rPr lang="en-US" altLang="zh-CN" sz="1200" dirty="0" smtClean="0">
                <a:solidFill>
                  <a:srgbClr val="333333"/>
                </a:solidFill>
              </a:rPr>
              <a:t>-  </a:t>
            </a:r>
            <a:r>
              <a:rPr lang="zh-CN" altLang="en-US" sz="1200" dirty="0" smtClean="0">
                <a:solidFill>
                  <a:srgbClr val="333333"/>
                </a:solidFill>
              </a:rPr>
              <a:t>终端系统无变化</a:t>
            </a:r>
            <a:endParaRPr lang="en-US" altLang="zh-CN" sz="1200" dirty="0" smtClean="0">
              <a:solidFill>
                <a:srgbClr val="333333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black">
          <a:xfrm>
            <a:off x="2688895" y="4971660"/>
            <a:ext cx="1741487" cy="1073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1C1C1C"/>
              </a:buClr>
              <a:buFontTx/>
              <a:buChar char="•"/>
            </a:pPr>
            <a:r>
              <a:rPr lang="zh-CN" altLang="en-US" sz="1200" b="1" dirty="0" smtClean="0">
                <a:solidFill>
                  <a:srgbClr val="333333"/>
                </a:solidFill>
              </a:rPr>
              <a:t>试点管理平台上线</a:t>
            </a:r>
            <a:endParaRPr lang="en-US" altLang="zh-CN" sz="1200" b="1" dirty="0">
              <a:solidFill>
                <a:srgbClr val="333333"/>
              </a:solidFill>
            </a:endParaRPr>
          </a:p>
          <a:p>
            <a:pPr eaLnBrk="1" hangingPunct="1">
              <a:spcBef>
                <a:spcPct val="50000"/>
              </a:spcBef>
              <a:buClr>
                <a:srgbClr val="1C1C1C"/>
              </a:buClr>
              <a:buFontTx/>
              <a:buChar char="•"/>
            </a:pPr>
            <a:endParaRPr lang="en-US" altLang="zh-CN" sz="1050" b="1" dirty="0">
              <a:solidFill>
                <a:srgbClr val="333333"/>
              </a:solidFill>
            </a:endParaRPr>
          </a:p>
          <a:p>
            <a:pPr eaLnBrk="1" hangingPunct="1"/>
            <a:r>
              <a:rPr lang="en-US" altLang="zh-CN" sz="1200" dirty="0" smtClean="0">
                <a:solidFill>
                  <a:srgbClr val="333333"/>
                </a:solidFill>
              </a:rPr>
              <a:t>-  </a:t>
            </a:r>
            <a:r>
              <a:rPr lang="zh-CN" altLang="en-US" sz="1200" dirty="0" smtClean="0">
                <a:solidFill>
                  <a:srgbClr val="333333"/>
                </a:solidFill>
              </a:rPr>
              <a:t>交易系统无变化</a:t>
            </a:r>
            <a:endParaRPr lang="en-US" altLang="zh-CN" sz="1200" dirty="0">
              <a:solidFill>
                <a:srgbClr val="333333"/>
              </a:solidFill>
            </a:endParaRPr>
          </a:p>
          <a:p>
            <a:pPr marL="0" indent="0" eaLnBrk="1" hangingPunct="1"/>
            <a:r>
              <a:rPr lang="en-US" altLang="zh-CN" sz="1200" dirty="0" smtClean="0">
                <a:solidFill>
                  <a:srgbClr val="333333"/>
                </a:solidFill>
              </a:rPr>
              <a:t>-  </a:t>
            </a:r>
            <a:r>
              <a:rPr lang="zh-CN" altLang="en-US" sz="1200" dirty="0" smtClean="0">
                <a:solidFill>
                  <a:srgbClr val="333333"/>
                </a:solidFill>
              </a:rPr>
              <a:t>终端系统无变化</a:t>
            </a:r>
            <a:endParaRPr lang="en-US" altLang="zh-CN" sz="1200" dirty="0" smtClean="0">
              <a:solidFill>
                <a:srgbClr val="333333"/>
              </a:solidFill>
            </a:endParaRPr>
          </a:p>
          <a:p>
            <a:pPr marL="0" indent="0" eaLnBrk="1" hangingPunct="1"/>
            <a:r>
              <a:rPr lang="en-US" altLang="zh-CN" sz="1200" dirty="0" smtClean="0">
                <a:solidFill>
                  <a:srgbClr val="333333"/>
                </a:solidFill>
              </a:rPr>
              <a:t>-  </a:t>
            </a:r>
            <a:r>
              <a:rPr lang="zh-CN" altLang="en-US" sz="1200" dirty="0" smtClean="0">
                <a:solidFill>
                  <a:srgbClr val="333333"/>
                </a:solidFill>
              </a:rPr>
              <a:t>采用新管理系统</a:t>
            </a:r>
            <a:endParaRPr lang="en-US" altLang="zh-CN" sz="1200" dirty="0" smtClean="0">
              <a:solidFill>
                <a:srgbClr val="333333"/>
              </a:solidFill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black">
          <a:xfrm>
            <a:off x="4493882" y="4597010"/>
            <a:ext cx="2053340" cy="149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1C1C1C"/>
              </a:buClr>
              <a:buFontTx/>
              <a:buChar char="•"/>
            </a:pPr>
            <a:r>
              <a:rPr lang="zh-CN" altLang="en-US" sz="1200" b="1" dirty="0">
                <a:solidFill>
                  <a:srgbClr val="333333"/>
                </a:solidFill>
              </a:rPr>
              <a:t>试</a:t>
            </a:r>
            <a:r>
              <a:rPr lang="zh-CN" altLang="en-US" sz="1200" b="1" dirty="0" smtClean="0">
                <a:solidFill>
                  <a:srgbClr val="333333"/>
                </a:solidFill>
              </a:rPr>
              <a:t>点升级，逐步推进</a:t>
            </a:r>
            <a:endParaRPr lang="en-US" altLang="zh-CN" sz="1200" b="1" dirty="0">
              <a:solidFill>
                <a:srgbClr val="333333"/>
              </a:solidFill>
            </a:endParaRPr>
          </a:p>
          <a:p>
            <a:pPr eaLnBrk="1" hangingPunct="1">
              <a:spcBef>
                <a:spcPct val="50000"/>
              </a:spcBef>
              <a:buClr>
                <a:srgbClr val="1C1C1C"/>
              </a:buClr>
              <a:buFontTx/>
              <a:buChar char="•"/>
            </a:pPr>
            <a:endParaRPr lang="en-US" altLang="zh-CN" sz="1050" b="1" dirty="0">
              <a:solidFill>
                <a:srgbClr val="333333"/>
              </a:solidFill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rgbClr val="1C1C1C"/>
              </a:buClr>
            </a:pPr>
            <a:r>
              <a:rPr lang="en-US" altLang="zh-CN" sz="1200" dirty="0" smtClean="0">
                <a:solidFill>
                  <a:srgbClr val="333333"/>
                </a:solidFill>
              </a:rPr>
              <a:t>- </a:t>
            </a:r>
            <a:r>
              <a:rPr lang="zh-CN" altLang="en-US" sz="1200" dirty="0" smtClean="0">
                <a:solidFill>
                  <a:srgbClr val="333333"/>
                </a:solidFill>
              </a:rPr>
              <a:t>区域</a:t>
            </a:r>
            <a:r>
              <a:rPr lang="zh-CN" altLang="en-US" sz="1200" dirty="0">
                <a:solidFill>
                  <a:srgbClr val="333333"/>
                </a:solidFill>
              </a:rPr>
              <a:t>中心上</a:t>
            </a:r>
            <a:r>
              <a:rPr lang="zh-CN" altLang="en-US" sz="1200" dirty="0" smtClean="0">
                <a:solidFill>
                  <a:srgbClr val="333333"/>
                </a:solidFill>
              </a:rPr>
              <a:t>收</a:t>
            </a:r>
            <a:r>
              <a:rPr lang="en-US" altLang="zh-CN" sz="1200" dirty="0" smtClean="0">
                <a:solidFill>
                  <a:srgbClr val="333333"/>
                </a:solidFill>
              </a:rPr>
              <a:t>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rgbClr val="1C1C1C"/>
              </a:buClr>
            </a:pPr>
            <a:r>
              <a:rPr lang="en-US" altLang="zh-CN" sz="1200" dirty="0" smtClean="0">
                <a:solidFill>
                  <a:srgbClr val="333333"/>
                </a:solidFill>
              </a:rPr>
              <a:t>- </a:t>
            </a:r>
            <a:r>
              <a:rPr lang="zh-CN" altLang="en-US" sz="1200" dirty="0" smtClean="0">
                <a:solidFill>
                  <a:srgbClr val="333333"/>
                </a:solidFill>
              </a:rPr>
              <a:t>新旧交易系统并存</a:t>
            </a:r>
            <a:endParaRPr lang="en-US" altLang="zh-CN" sz="1200" dirty="0">
              <a:solidFill>
                <a:srgbClr val="333333"/>
              </a:solidFill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rgbClr val="1C1C1C"/>
              </a:buClr>
            </a:pPr>
            <a:r>
              <a:rPr lang="en-US" altLang="zh-CN" sz="1200" dirty="0" smtClean="0">
                <a:solidFill>
                  <a:srgbClr val="333333"/>
                </a:solidFill>
              </a:rPr>
              <a:t>- </a:t>
            </a:r>
            <a:r>
              <a:rPr lang="zh-CN" altLang="en-US" sz="1200" dirty="0" smtClean="0">
                <a:solidFill>
                  <a:srgbClr val="333333"/>
                </a:solidFill>
              </a:rPr>
              <a:t>新旧终端系统并存</a:t>
            </a:r>
            <a:endParaRPr lang="en-US" altLang="zh-CN" sz="1200" b="1" dirty="0">
              <a:solidFill>
                <a:srgbClr val="333333"/>
              </a:solidFill>
            </a:endParaRPr>
          </a:p>
          <a:p>
            <a:pPr>
              <a:buClr>
                <a:srgbClr val="1C1C1C"/>
              </a:buClr>
            </a:pPr>
            <a:r>
              <a:rPr lang="en-US" altLang="zh-CN" sz="1200" dirty="0" smtClean="0">
                <a:solidFill>
                  <a:srgbClr val="333333"/>
                </a:solidFill>
              </a:rPr>
              <a:t>- </a:t>
            </a:r>
            <a:r>
              <a:rPr lang="zh-CN" altLang="en-US" sz="1200" dirty="0">
                <a:solidFill>
                  <a:srgbClr val="333333"/>
                </a:solidFill>
              </a:rPr>
              <a:t>安</a:t>
            </a:r>
            <a:r>
              <a:rPr lang="zh-CN" altLang="en-US" sz="1200" dirty="0" smtClean="0">
                <a:solidFill>
                  <a:srgbClr val="333333"/>
                </a:solidFill>
              </a:rPr>
              <a:t>全系统逐步启用</a:t>
            </a:r>
            <a:endParaRPr lang="en-US" altLang="zh-CN" sz="1200" dirty="0" smtClean="0">
              <a:solidFill>
                <a:srgbClr val="333333"/>
              </a:solidFill>
            </a:endParaRPr>
          </a:p>
          <a:p>
            <a:pPr>
              <a:buClr>
                <a:srgbClr val="1C1C1C"/>
              </a:buClr>
            </a:pPr>
            <a:r>
              <a:rPr lang="en-US" altLang="zh-CN" sz="1200" dirty="0" smtClean="0">
                <a:solidFill>
                  <a:srgbClr val="333333"/>
                </a:solidFill>
              </a:rPr>
              <a:t>- </a:t>
            </a:r>
            <a:r>
              <a:rPr lang="zh-CN" altLang="en-US" sz="1200" dirty="0" smtClean="0">
                <a:solidFill>
                  <a:srgbClr val="333333"/>
                </a:solidFill>
              </a:rPr>
              <a:t>先乐透，再高频，后竞彩</a:t>
            </a:r>
            <a:endParaRPr lang="en-US" altLang="zh-CN" sz="1200" dirty="0">
              <a:solidFill>
                <a:srgbClr val="333333"/>
              </a:solidFill>
            </a:endParaRPr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 rot="-1297425" flipH="1" flipV="1">
            <a:off x="790245" y="4665273"/>
            <a:ext cx="1062037" cy="254000"/>
            <a:chOff x="2532" y="1051"/>
            <a:chExt cx="893" cy="246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37" name="AutoShape 31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chemeClr val="bg1">
                  <a:alpha val="3922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AutoShape 32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chemeClr val="bg1">
                  <a:alpha val="3922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AutoShape 33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chemeClr val="bg1">
                  <a:alpha val="3922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AutoShape 34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chemeClr val="bg1">
                  <a:alpha val="3922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33" name="AutoShape 36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chemeClr val="bg1">
                  <a:alpha val="3922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AutoShape 37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chemeClr val="bg1">
                  <a:alpha val="3922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AutoShape 38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chemeClr val="bg1">
                  <a:alpha val="3922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AutoShape 39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chemeClr val="bg1">
                  <a:alpha val="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Group 40"/>
          <p:cNvGrpSpPr>
            <a:grpSpLocks/>
          </p:cNvGrpSpPr>
          <p:nvPr/>
        </p:nvGrpSpPr>
        <p:grpSpPr bwMode="auto">
          <a:xfrm rot="-1297425" flipH="1" flipV="1">
            <a:off x="2680957" y="4190610"/>
            <a:ext cx="1062038" cy="254000"/>
            <a:chOff x="2532" y="1051"/>
            <a:chExt cx="893" cy="246"/>
          </a:xfrm>
        </p:grpSpPr>
        <p:grpSp>
          <p:nvGrpSpPr>
            <p:cNvPr id="42" name="Group 41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48" name="AutoShape 42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2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AutoShape 43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2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AutoShape 44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2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AutoShape 45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2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3" name="Group 46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44" name="AutoShape 47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2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AutoShape 48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2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AutoShape 49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2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AutoShape 50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2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2" name="Group 51"/>
          <p:cNvGrpSpPr>
            <a:grpSpLocks/>
          </p:cNvGrpSpPr>
          <p:nvPr/>
        </p:nvGrpSpPr>
        <p:grpSpPr bwMode="auto">
          <a:xfrm rot="-1297425" flipH="1" flipV="1">
            <a:off x="5077917" y="3687373"/>
            <a:ext cx="1062037" cy="254000"/>
            <a:chOff x="2532" y="1051"/>
            <a:chExt cx="893" cy="246"/>
          </a:xfrm>
        </p:grpSpPr>
        <p:grpSp>
          <p:nvGrpSpPr>
            <p:cNvPr id="53" name="Group 52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59" name="AutoShape 53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2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AutoShape 54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2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AutoShape 55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2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AutoShape 56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2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4" name="Group 57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55" name="AutoShape 58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2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AutoShape 59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2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AutoShape 60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2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AutoShape 61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5F5F5F">
                  <a:alpha val="392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3" name="Freeform 83"/>
          <p:cNvSpPr>
            <a:spLocks/>
          </p:cNvSpPr>
          <p:nvPr/>
        </p:nvSpPr>
        <p:spPr bwMode="gray">
          <a:xfrm>
            <a:off x="191757" y="4617648"/>
            <a:ext cx="612775" cy="1130300"/>
          </a:xfrm>
          <a:custGeom>
            <a:avLst/>
            <a:gdLst/>
            <a:ahLst/>
            <a:cxnLst>
              <a:cxn ang="0">
                <a:pos x="3" y="292"/>
              </a:cxn>
              <a:cxn ang="0">
                <a:pos x="386" y="712"/>
              </a:cxn>
              <a:cxn ang="0">
                <a:pos x="386" y="404"/>
              </a:cxn>
              <a:cxn ang="0">
                <a:pos x="0" y="0"/>
              </a:cxn>
              <a:cxn ang="0">
                <a:pos x="3" y="292"/>
              </a:cxn>
            </a:cxnLst>
            <a:rect l="0" t="0" r="r" b="b"/>
            <a:pathLst>
              <a:path w="386" h="712">
                <a:moveTo>
                  <a:pt x="3" y="292"/>
                </a:moveTo>
                <a:lnTo>
                  <a:pt x="386" y="712"/>
                </a:lnTo>
                <a:lnTo>
                  <a:pt x="386" y="404"/>
                </a:lnTo>
                <a:lnTo>
                  <a:pt x="0" y="0"/>
                </a:lnTo>
                <a:lnTo>
                  <a:pt x="3" y="292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alpha val="80000"/>
                </a:schemeClr>
              </a:gs>
              <a:gs pos="100000">
                <a:schemeClr val="folHlink">
                  <a:gamma/>
                  <a:tint val="48627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1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799288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为确保系统安全，把风险降至最低，迁移将分为三步走的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65107"/>
            <a:ext cx="7715280" cy="563563"/>
          </a:xfrm>
        </p:spPr>
        <p:txBody>
          <a:bodyPr/>
          <a:lstStyle/>
          <a:p>
            <a:r>
              <a:rPr lang="zh-CN" altLang="en-US" sz="2800" dirty="0"/>
              <a:t>迁移工作细化 </a:t>
            </a:r>
          </a:p>
        </p:txBody>
      </p:sp>
      <p:sp>
        <p:nvSpPr>
          <p:cNvPr id="115" name="TextBox 114"/>
          <p:cNvSpPr txBox="1"/>
          <p:nvPr/>
        </p:nvSpPr>
        <p:spPr>
          <a:xfrm flipH="1">
            <a:off x="285720" y="1214422"/>
            <a:ext cx="8390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试点迁移方面，项目组将通过组织和管理、技术方案编写、迁移计划和步骤、迁移具体工作准备、培训和演练、试点迁移执行、试点迁移收尾等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个方面进一步细化和准备具体执行工作。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797913" y="6729413"/>
            <a:ext cx="153987" cy="128587"/>
          </a:xfrm>
        </p:spPr>
        <p:txBody>
          <a:bodyPr/>
          <a:lstStyle/>
          <a:p>
            <a:fld id="{9C8EB78F-E6FD-44DE-840E-993622216D0D}" type="slidenum">
              <a:rPr lang="en-GB"/>
              <a:pPr/>
              <a:t>13</a:t>
            </a:fld>
            <a:endParaRPr lang="en-GB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76872"/>
            <a:ext cx="9110937" cy="4120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79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4581" name="Picture 13" descr="3dlar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2313" y="980728"/>
            <a:ext cx="7151687" cy="535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5"/>
          <p:cNvGrpSpPr>
            <a:grpSpLocks/>
          </p:cNvGrpSpPr>
          <p:nvPr/>
        </p:nvGrpSpPr>
        <p:grpSpPr bwMode="auto">
          <a:xfrm>
            <a:off x="1775844" y="2476094"/>
            <a:ext cx="5305425" cy="565150"/>
            <a:chOff x="1266" y="1188"/>
            <a:chExt cx="3342" cy="356"/>
          </a:xfrm>
        </p:grpSpPr>
        <p:sp>
          <p:nvSpPr>
            <p:cNvPr id="24600" name="Line 146"/>
            <p:cNvSpPr>
              <a:spLocks noChangeShapeType="1"/>
            </p:cNvSpPr>
            <p:nvPr/>
          </p:nvSpPr>
          <p:spPr bwMode="auto">
            <a:xfrm>
              <a:off x="1584" y="1524"/>
              <a:ext cx="302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Text Box 147"/>
            <p:cNvSpPr txBox="1">
              <a:spLocks noChangeArrowheads="1"/>
            </p:cNvSpPr>
            <p:nvPr/>
          </p:nvSpPr>
          <p:spPr bwMode="auto">
            <a:xfrm>
              <a:off x="1728" y="1188"/>
              <a:ext cx="2736" cy="2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15000"/>
                </a:spcBef>
                <a:spcAft>
                  <a:spcPct val="15000"/>
                </a:spcAft>
                <a:buClr>
                  <a:schemeClr val="folHlink"/>
                </a:buClr>
                <a:buSzPct val="80000"/>
              </a:pPr>
              <a:r>
                <a:rPr lang="zh-CN" altLang="en-US" sz="2400" b="1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项目</a:t>
              </a:r>
              <a:r>
                <a:rPr lang="zh-CN" altLang="en-US" sz="2400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总体情况</a:t>
              </a:r>
              <a:endParaRPr lang="de-DE" altLang="zh-CN" sz="2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Group 148"/>
            <p:cNvGrpSpPr>
              <a:grpSpLocks/>
            </p:cNvGrpSpPr>
            <p:nvPr/>
          </p:nvGrpSpPr>
          <p:grpSpPr bwMode="auto">
            <a:xfrm>
              <a:off x="1266" y="1219"/>
              <a:ext cx="340" cy="325"/>
              <a:chOff x="1266" y="1219"/>
              <a:chExt cx="340" cy="325"/>
            </a:xfrm>
          </p:grpSpPr>
          <p:grpSp>
            <p:nvGrpSpPr>
              <p:cNvPr id="4" name="Group 149"/>
              <p:cNvGrpSpPr>
                <a:grpSpLocks/>
              </p:cNvGrpSpPr>
              <p:nvPr/>
            </p:nvGrpSpPr>
            <p:grpSpPr bwMode="auto">
              <a:xfrm>
                <a:off x="1266" y="1219"/>
                <a:ext cx="340" cy="325"/>
                <a:chOff x="2034" y="931"/>
                <a:chExt cx="340" cy="325"/>
              </a:xfrm>
            </p:grpSpPr>
            <p:sp>
              <p:nvSpPr>
                <p:cNvPr id="24605" name="Text Box 150"/>
                <p:cNvSpPr txBox="1">
                  <a:spLocks noChangeArrowheads="1"/>
                </p:cNvSpPr>
                <p:nvPr/>
              </p:nvSpPr>
              <p:spPr bwMode="gray">
                <a:xfrm>
                  <a:off x="2094" y="960"/>
                  <a:ext cx="223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2400" b="1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40" name="Oval 151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41" name="Oval 152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alpha val="32001"/>
                      </a:schemeClr>
                    </a:gs>
                    <a:gs pos="100000">
                      <a:schemeClr val="hlink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42" name="Oval 153"/>
                <p:cNvSpPr>
                  <a:spLocks noChangeArrowheads="1"/>
                </p:cNvSpPr>
                <p:nvPr/>
              </p:nvSpPr>
              <p:spPr bwMode="gray">
                <a:xfrm>
                  <a:off x="2034" y="931"/>
                  <a:ext cx="334" cy="309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3" name="Oval 154"/>
                <p:cNvSpPr>
                  <a:spLocks noChangeArrowheads="1"/>
                </p:cNvSpPr>
                <p:nvPr/>
              </p:nvSpPr>
              <p:spPr bwMode="gray">
                <a:xfrm>
                  <a:off x="2040" y="952"/>
                  <a:ext cx="334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63529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24610" name="Oval 155"/>
                <p:cNvSpPr>
                  <a:spLocks noChangeArrowheads="1"/>
                </p:cNvSpPr>
                <p:nvPr/>
              </p:nvSpPr>
              <p:spPr bwMode="gray">
                <a:xfrm>
                  <a:off x="2052" y="948"/>
                  <a:ext cx="300" cy="300"/>
                </a:xfrm>
                <a:prstGeom prst="ellipse">
                  <a:avLst/>
                </a:prstGeom>
                <a:solidFill>
                  <a:srgbClr val="333333"/>
                </a:soli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11" name="Oval 156"/>
                <p:cNvSpPr>
                  <a:spLocks noChangeArrowheads="1"/>
                </p:cNvSpPr>
                <p:nvPr/>
              </p:nvSpPr>
              <p:spPr bwMode="gray">
                <a:xfrm>
                  <a:off x="2064" y="959"/>
                  <a:ext cx="291" cy="29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95959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12" name="Oval 157"/>
                <p:cNvSpPr>
                  <a:spLocks noChangeArrowheads="1"/>
                </p:cNvSpPr>
                <p:nvPr/>
              </p:nvSpPr>
              <p:spPr bwMode="gray">
                <a:xfrm>
                  <a:off x="2068" y="961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alpha val="0"/>
                      </a:srgbClr>
                    </a:gs>
                    <a:gs pos="100000">
                      <a:srgbClr val="E9E9E9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13" name="Oval 158"/>
                <p:cNvSpPr>
                  <a:spLocks noChangeArrowheads="1"/>
                </p:cNvSpPr>
                <p:nvPr/>
              </p:nvSpPr>
              <p:spPr bwMode="gray">
                <a:xfrm>
                  <a:off x="2071" y="963"/>
                  <a:ext cx="270" cy="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89898"/>
                    </a:gs>
                    <a:gs pos="100000">
                      <a:srgbClr val="C0C0C0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14" name="Oval 159"/>
                <p:cNvSpPr>
                  <a:spLocks noChangeArrowheads="1"/>
                </p:cNvSpPr>
                <p:nvPr/>
              </p:nvSpPr>
              <p:spPr bwMode="gray">
                <a:xfrm>
                  <a:off x="2086" y="971"/>
                  <a:ext cx="240" cy="2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0C0C0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4604" name="Text Box 160"/>
              <p:cNvSpPr txBox="1">
                <a:spLocks noChangeArrowheads="1"/>
              </p:cNvSpPr>
              <p:nvPr/>
            </p:nvSpPr>
            <p:spPr bwMode="gray">
              <a:xfrm>
                <a:off x="1330" y="1248"/>
                <a:ext cx="214" cy="29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 dirty="0">
                    <a:solidFill>
                      <a:srgbClr val="00206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8" name="Group 161"/>
          <p:cNvGrpSpPr>
            <a:grpSpLocks/>
          </p:cNvGrpSpPr>
          <p:nvPr/>
        </p:nvGrpSpPr>
        <p:grpSpPr bwMode="auto">
          <a:xfrm>
            <a:off x="1769474" y="3818466"/>
            <a:ext cx="5305425" cy="568325"/>
            <a:chOff x="1266" y="2326"/>
            <a:chExt cx="3342" cy="358"/>
          </a:xfrm>
        </p:grpSpPr>
        <p:sp>
          <p:nvSpPr>
            <p:cNvPr id="53" name="Line 162"/>
            <p:cNvSpPr>
              <a:spLocks noChangeShapeType="1"/>
            </p:cNvSpPr>
            <p:nvPr/>
          </p:nvSpPr>
          <p:spPr bwMode="auto">
            <a:xfrm>
              <a:off x="1584" y="2662"/>
              <a:ext cx="302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163"/>
            <p:cNvSpPr txBox="1">
              <a:spLocks noChangeArrowheads="1"/>
            </p:cNvSpPr>
            <p:nvPr/>
          </p:nvSpPr>
          <p:spPr bwMode="auto">
            <a:xfrm>
              <a:off x="1728" y="2326"/>
              <a:ext cx="2736" cy="2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15000"/>
                </a:spcBef>
                <a:spcAft>
                  <a:spcPct val="15000"/>
                </a:spcAft>
                <a:buClr>
                  <a:schemeClr val="folHlink"/>
                </a:buClr>
                <a:buSzPct val="80000"/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后续重点工作</a:t>
              </a:r>
              <a:endParaRPr lang="zh-CN" altLang="de-DE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" name="Group 164"/>
            <p:cNvGrpSpPr>
              <a:grpSpLocks/>
            </p:cNvGrpSpPr>
            <p:nvPr/>
          </p:nvGrpSpPr>
          <p:grpSpPr bwMode="auto">
            <a:xfrm>
              <a:off x="1266" y="2359"/>
              <a:ext cx="340" cy="325"/>
              <a:chOff x="1266" y="1219"/>
              <a:chExt cx="340" cy="325"/>
            </a:xfrm>
          </p:grpSpPr>
          <p:grpSp>
            <p:nvGrpSpPr>
              <p:cNvPr id="10" name="Group 165"/>
              <p:cNvGrpSpPr>
                <a:grpSpLocks/>
              </p:cNvGrpSpPr>
              <p:nvPr/>
            </p:nvGrpSpPr>
            <p:grpSpPr bwMode="auto">
              <a:xfrm>
                <a:off x="1266" y="1219"/>
                <a:ext cx="340" cy="325"/>
                <a:chOff x="2034" y="931"/>
                <a:chExt cx="340" cy="325"/>
              </a:xfrm>
            </p:grpSpPr>
            <p:sp>
              <p:nvSpPr>
                <p:cNvPr id="62" name="Text Box 166"/>
                <p:cNvSpPr txBox="1">
                  <a:spLocks noChangeArrowheads="1"/>
                </p:cNvSpPr>
                <p:nvPr/>
              </p:nvSpPr>
              <p:spPr bwMode="gray">
                <a:xfrm>
                  <a:off x="2094" y="960"/>
                  <a:ext cx="223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2400" b="1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63" name="Oval 167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64" name="Oval 168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alpha val="32001"/>
                      </a:schemeClr>
                    </a:gs>
                    <a:gs pos="100000">
                      <a:schemeClr val="hlink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65" name="Oval 169"/>
                <p:cNvSpPr>
                  <a:spLocks noChangeArrowheads="1"/>
                </p:cNvSpPr>
                <p:nvPr/>
              </p:nvSpPr>
              <p:spPr bwMode="gray">
                <a:xfrm>
                  <a:off x="2034" y="931"/>
                  <a:ext cx="334" cy="309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6" name="Oval 170"/>
                <p:cNvSpPr>
                  <a:spLocks noChangeArrowheads="1"/>
                </p:cNvSpPr>
                <p:nvPr/>
              </p:nvSpPr>
              <p:spPr bwMode="gray">
                <a:xfrm>
                  <a:off x="2040" y="952"/>
                  <a:ext cx="334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63529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67" name="Oval 171"/>
                <p:cNvSpPr>
                  <a:spLocks noChangeArrowheads="1"/>
                </p:cNvSpPr>
                <p:nvPr/>
              </p:nvSpPr>
              <p:spPr bwMode="gray">
                <a:xfrm>
                  <a:off x="2052" y="948"/>
                  <a:ext cx="300" cy="300"/>
                </a:xfrm>
                <a:prstGeom prst="ellipse">
                  <a:avLst/>
                </a:prstGeom>
                <a:solidFill>
                  <a:srgbClr val="333333"/>
                </a:soli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Oval 172"/>
                <p:cNvSpPr>
                  <a:spLocks noChangeArrowheads="1"/>
                </p:cNvSpPr>
                <p:nvPr/>
              </p:nvSpPr>
              <p:spPr bwMode="gray">
                <a:xfrm>
                  <a:off x="2064" y="959"/>
                  <a:ext cx="291" cy="29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95959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Oval 173"/>
                <p:cNvSpPr>
                  <a:spLocks noChangeArrowheads="1"/>
                </p:cNvSpPr>
                <p:nvPr/>
              </p:nvSpPr>
              <p:spPr bwMode="gray">
                <a:xfrm>
                  <a:off x="2068" y="961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alpha val="0"/>
                      </a:srgbClr>
                    </a:gs>
                    <a:gs pos="100000">
                      <a:srgbClr val="E9E9E9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74"/>
                <p:cNvSpPr>
                  <a:spLocks noChangeArrowheads="1"/>
                </p:cNvSpPr>
                <p:nvPr/>
              </p:nvSpPr>
              <p:spPr bwMode="gray">
                <a:xfrm>
                  <a:off x="2071" y="963"/>
                  <a:ext cx="270" cy="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89898"/>
                    </a:gs>
                    <a:gs pos="100000">
                      <a:srgbClr val="C0C0C0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Oval 175"/>
                <p:cNvSpPr>
                  <a:spLocks noChangeArrowheads="1"/>
                </p:cNvSpPr>
                <p:nvPr/>
              </p:nvSpPr>
              <p:spPr bwMode="gray">
                <a:xfrm>
                  <a:off x="2086" y="971"/>
                  <a:ext cx="240" cy="2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0C0C0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1" name="Text Box 176"/>
              <p:cNvSpPr txBox="1">
                <a:spLocks noChangeArrowheads="1"/>
              </p:cNvSpPr>
              <p:nvPr/>
            </p:nvSpPr>
            <p:spPr bwMode="gray">
              <a:xfrm>
                <a:off x="1331" y="1248"/>
                <a:ext cx="214" cy="29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 dirty="0">
                    <a:solidFill>
                      <a:srgbClr val="000000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17" name="Group 161"/>
          <p:cNvGrpSpPr>
            <a:grpSpLocks/>
          </p:cNvGrpSpPr>
          <p:nvPr/>
        </p:nvGrpSpPr>
        <p:grpSpPr bwMode="auto">
          <a:xfrm>
            <a:off x="1775844" y="3190474"/>
            <a:ext cx="5305425" cy="568325"/>
            <a:chOff x="1266" y="2326"/>
            <a:chExt cx="3342" cy="358"/>
          </a:xfrm>
        </p:grpSpPr>
        <p:sp>
          <p:nvSpPr>
            <p:cNvPr id="105" name="Line 162"/>
            <p:cNvSpPr>
              <a:spLocks noChangeShapeType="1"/>
            </p:cNvSpPr>
            <p:nvPr/>
          </p:nvSpPr>
          <p:spPr bwMode="auto">
            <a:xfrm>
              <a:off x="1584" y="2662"/>
              <a:ext cx="302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Text Box 163"/>
            <p:cNvSpPr txBox="1">
              <a:spLocks noChangeArrowheads="1"/>
            </p:cNvSpPr>
            <p:nvPr/>
          </p:nvSpPr>
          <p:spPr bwMode="auto">
            <a:xfrm>
              <a:off x="1728" y="2326"/>
              <a:ext cx="2736" cy="2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15000"/>
                </a:spcBef>
                <a:spcAft>
                  <a:spcPct val="15000"/>
                </a:spcAft>
                <a:buClr>
                  <a:schemeClr val="folHlink"/>
                </a:buClr>
                <a:buSzPct val="80000"/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项目工作进展</a:t>
              </a:r>
              <a:endParaRPr lang="zh-CN" altLang="de-DE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8" name="Group 164"/>
            <p:cNvGrpSpPr>
              <a:grpSpLocks/>
            </p:cNvGrpSpPr>
            <p:nvPr/>
          </p:nvGrpSpPr>
          <p:grpSpPr bwMode="auto">
            <a:xfrm>
              <a:off x="1266" y="2359"/>
              <a:ext cx="340" cy="325"/>
              <a:chOff x="1266" y="1219"/>
              <a:chExt cx="340" cy="325"/>
            </a:xfrm>
          </p:grpSpPr>
          <p:grpSp>
            <p:nvGrpSpPr>
              <p:cNvPr id="19" name="Group 165"/>
              <p:cNvGrpSpPr>
                <a:grpSpLocks/>
              </p:cNvGrpSpPr>
              <p:nvPr/>
            </p:nvGrpSpPr>
            <p:grpSpPr bwMode="auto">
              <a:xfrm>
                <a:off x="1266" y="1219"/>
                <a:ext cx="340" cy="325"/>
                <a:chOff x="2034" y="931"/>
                <a:chExt cx="340" cy="325"/>
              </a:xfrm>
            </p:grpSpPr>
            <p:sp>
              <p:nvSpPr>
                <p:cNvPr id="110" name="Text Box 166"/>
                <p:cNvSpPr txBox="1">
                  <a:spLocks noChangeArrowheads="1"/>
                </p:cNvSpPr>
                <p:nvPr/>
              </p:nvSpPr>
              <p:spPr bwMode="gray">
                <a:xfrm>
                  <a:off x="2094" y="960"/>
                  <a:ext cx="223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2400" b="1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111" name="Oval 167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112" name="Oval 168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alpha val="32001"/>
                      </a:schemeClr>
                    </a:gs>
                    <a:gs pos="100000">
                      <a:schemeClr val="hlink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113" name="Oval 169"/>
                <p:cNvSpPr>
                  <a:spLocks noChangeArrowheads="1"/>
                </p:cNvSpPr>
                <p:nvPr/>
              </p:nvSpPr>
              <p:spPr bwMode="gray">
                <a:xfrm>
                  <a:off x="2034" y="931"/>
                  <a:ext cx="334" cy="309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" name="Oval 170"/>
                <p:cNvSpPr>
                  <a:spLocks noChangeArrowheads="1"/>
                </p:cNvSpPr>
                <p:nvPr/>
              </p:nvSpPr>
              <p:spPr bwMode="gray">
                <a:xfrm>
                  <a:off x="2040" y="952"/>
                  <a:ext cx="334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63529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115" name="Oval 171"/>
                <p:cNvSpPr>
                  <a:spLocks noChangeArrowheads="1"/>
                </p:cNvSpPr>
                <p:nvPr/>
              </p:nvSpPr>
              <p:spPr bwMode="gray">
                <a:xfrm>
                  <a:off x="2052" y="948"/>
                  <a:ext cx="300" cy="300"/>
                </a:xfrm>
                <a:prstGeom prst="ellipse">
                  <a:avLst/>
                </a:prstGeom>
                <a:solidFill>
                  <a:srgbClr val="333333"/>
                </a:soli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Oval 172"/>
                <p:cNvSpPr>
                  <a:spLocks noChangeArrowheads="1"/>
                </p:cNvSpPr>
                <p:nvPr/>
              </p:nvSpPr>
              <p:spPr bwMode="gray">
                <a:xfrm>
                  <a:off x="2064" y="959"/>
                  <a:ext cx="291" cy="29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95959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Oval 173"/>
                <p:cNvSpPr>
                  <a:spLocks noChangeArrowheads="1"/>
                </p:cNvSpPr>
                <p:nvPr/>
              </p:nvSpPr>
              <p:spPr bwMode="gray">
                <a:xfrm>
                  <a:off x="2068" y="961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alpha val="0"/>
                      </a:srgbClr>
                    </a:gs>
                    <a:gs pos="100000">
                      <a:srgbClr val="E9E9E9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Oval 174"/>
                <p:cNvSpPr>
                  <a:spLocks noChangeArrowheads="1"/>
                </p:cNvSpPr>
                <p:nvPr/>
              </p:nvSpPr>
              <p:spPr bwMode="gray">
                <a:xfrm>
                  <a:off x="2071" y="963"/>
                  <a:ext cx="270" cy="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89898"/>
                    </a:gs>
                    <a:gs pos="100000">
                      <a:srgbClr val="C0C0C0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9" name="Oval 175"/>
                <p:cNvSpPr>
                  <a:spLocks noChangeArrowheads="1"/>
                </p:cNvSpPr>
                <p:nvPr/>
              </p:nvSpPr>
              <p:spPr bwMode="gray">
                <a:xfrm>
                  <a:off x="2086" y="971"/>
                  <a:ext cx="240" cy="2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0C0C0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9" name="Text Box 176"/>
              <p:cNvSpPr txBox="1">
                <a:spLocks noChangeArrowheads="1"/>
              </p:cNvSpPr>
              <p:nvPr/>
            </p:nvSpPr>
            <p:spPr bwMode="gray">
              <a:xfrm>
                <a:off x="1326" y="1248"/>
                <a:ext cx="224" cy="29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 dirty="0" smtClean="0">
                    <a:solidFill>
                      <a:srgbClr val="000000"/>
                    </a:solidFill>
                  </a:rPr>
                  <a:t>2</a:t>
                </a:r>
                <a:endParaRPr lang="en-US" altLang="zh-CN" sz="2400" b="1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29" name="标题 1"/>
          <p:cNvSpPr>
            <a:spLocks noGrp="1"/>
          </p:cNvSpPr>
          <p:nvPr>
            <p:ph type="title"/>
          </p:nvPr>
        </p:nvSpPr>
        <p:spPr>
          <a:xfrm>
            <a:off x="1080120" y="332656"/>
            <a:ext cx="3707904" cy="72008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汇报议程</a:t>
            </a:r>
          </a:p>
        </p:txBody>
      </p:sp>
      <p:grpSp>
        <p:nvGrpSpPr>
          <p:cNvPr id="72" name="Group 161"/>
          <p:cNvGrpSpPr>
            <a:grpSpLocks/>
          </p:cNvGrpSpPr>
          <p:nvPr/>
        </p:nvGrpSpPr>
        <p:grpSpPr bwMode="auto">
          <a:xfrm>
            <a:off x="1769474" y="4449206"/>
            <a:ext cx="5305425" cy="568325"/>
            <a:chOff x="1266" y="2326"/>
            <a:chExt cx="3342" cy="358"/>
          </a:xfrm>
        </p:grpSpPr>
        <p:sp>
          <p:nvSpPr>
            <p:cNvPr id="73" name="Line 162"/>
            <p:cNvSpPr>
              <a:spLocks noChangeShapeType="1"/>
            </p:cNvSpPr>
            <p:nvPr/>
          </p:nvSpPr>
          <p:spPr bwMode="auto">
            <a:xfrm>
              <a:off x="1584" y="2662"/>
              <a:ext cx="302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163"/>
            <p:cNvSpPr txBox="1">
              <a:spLocks noChangeArrowheads="1"/>
            </p:cNvSpPr>
            <p:nvPr/>
          </p:nvSpPr>
          <p:spPr bwMode="auto">
            <a:xfrm>
              <a:off x="1728" y="2326"/>
              <a:ext cx="2736" cy="2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15000"/>
                </a:spcBef>
                <a:spcAft>
                  <a:spcPct val="15000"/>
                </a:spcAft>
                <a:buClr>
                  <a:schemeClr val="folHlink"/>
                </a:buClr>
                <a:buSzPct val="80000"/>
              </a:pPr>
              <a:r>
                <a:rPr lang="zh-CN" altLang="en-US" sz="2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后续项目风险和应对方案</a:t>
              </a:r>
              <a:endParaRPr lang="zh-CN" altLang="de-DE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5" name="Group 164"/>
            <p:cNvGrpSpPr>
              <a:grpSpLocks/>
            </p:cNvGrpSpPr>
            <p:nvPr/>
          </p:nvGrpSpPr>
          <p:grpSpPr bwMode="auto">
            <a:xfrm>
              <a:off x="1266" y="2359"/>
              <a:ext cx="340" cy="325"/>
              <a:chOff x="1266" y="1219"/>
              <a:chExt cx="340" cy="325"/>
            </a:xfrm>
          </p:grpSpPr>
          <p:grpSp>
            <p:nvGrpSpPr>
              <p:cNvPr id="76" name="Group 165"/>
              <p:cNvGrpSpPr>
                <a:grpSpLocks/>
              </p:cNvGrpSpPr>
              <p:nvPr/>
            </p:nvGrpSpPr>
            <p:grpSpPr bwMode="auto">
              <a:xfrm>
                <a:off x="1266" y="1219"/>
                <a:ext cx="340" cy="325"/>
                <a:chOff x="2034" y="931"/>
                <a:chExt cx="340" cy="325"/>
              </a:xfrm>
            </p:grpSpPr>
            <p:sp>
              <p:nvSpPr>
                <p:cNvPr id="78" name="Text Box 166"/>
                <p:cNvSpPr txBox="1">
                  <a:spLocks noChangeArrowheads="1"/>
                </p:cNvSpPr>
                <p:nvPr/>
              </p:nvSpPr>
              <p:spPr bwMode="gray">
                <a:xfrm>
                  <a:off x="2094" y="960"/>
                  <a:ext cx="223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2400" b="1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79" name="Oval 167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80" name="Oval 168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alpha val="32001"/>
                      </a:schemeClr>
                    </a:gs>
                    <a:gs pos="100000">
                      <a:schemeClr val="hlink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81" name="Oval 169"/>
                <p:cNvSpPr>
                  <a:spLocks noChangeArrowheads="1"/>
                </p:cNvSpPr>
                <p:nvPr/>
              </p:nvSpPr>
              <p:spPr bwMode="gray">
                <a:xfrm>
                  <a:off x="2034" y="931"/>
                  <a:ext cx="334" cy="309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2" name="Oval 170"/>
                <p:cNvSpPr>
                  <a:spLocks noChangeArrowheads="1"/>
                </p:cNvSpPr>
                <p:nvPr/>
              </p:nvSpPr>
              <p:spPr bwMode="gray">
                <a:xfrm>
                  <a:off x="2040" y="952"/>
                  <a:ext cx="334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63529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83" name="Oval 171"/>
                <p:cNvSpPr>
                  <a:spLocks noChangeArrowheads="1"/>
                </p:cNvSpPr>
                <p:nvPr/>
              </p:nvSpPr>
              <p:spPr bwMode="gray">
                <a:xfrm>
                  <a:off x="2052" y="948"/>
                  <a:ext cx="300" cy="300"/>
                </a:xfrm>
                <a:prstGeom prst="ellipse">
                  <a:avLst/>
                </a:prstGeom>
                <a:solidFill>
                  <a:srgbClr val="333333"/>
                </a:soli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Oval 172"/>
                <p:cNvSpPr>
                  <a:spLocks noChangeArrowheads="1"/>
                </p:cNvSpPr>
                <p:nvPr/>
              </p:nvSpPr>
              <p:spPr bwMode="gray">
                <a:xfrm>
                  <a:off x="2064" y="959"/>
                  <a:ext cx="291" cy="29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95959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Oval 173"/>
                <p:cNvSpPr>
                  <a:spLocks noChangeArrowheads="1"/>
                </p:cNvSpPr>
                <p:nvPr/>
              </p:nvSpPr>
              <p:spPr bwMode="gray">
                <a:xfrm>
                  <a:off x="2068" y="961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alpha val="0"/>
                      </a:srgbClr>
                    </a:gs>
                    <a:gs pos="100000">
                      <a:srgbClr val="E9E9E9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Oval 174"/>
                <p:cNvSpPr>
                  <a:spLocks noChangeArrowheads="1"/>
                </p:cNvSpPr>
                <p:nvPr/>
              </p:nvSpPr>
              <p:spPr bwMode="gray">
                <a:xfrm>
                  <a:off x="2071" y="963"/>
                  <a:ext cx="270" cy="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89898"/>
                    </a:gs>
                    <a:gs pos="100000">
                      <a:srgbClr val="C0C0C0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Oval 175"/>
                <p:cNvSpPr>
                  <a:spLocks noChangeArrowheads="1"/>
                </p:cNvSpPr>
                <p:nvPr/>
              </p:nvSpPr>
              <p:spPr bwMode="gray">
                <a:xfrm>
                  <a:off x="2086" y="971"/>
                  <a:ext cx="240" cy="2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0C0C0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7" name="Text Box 176"/>
              <p:cNvSpPr txBox="1">
                <a:spLocks noChangeArrowheads="1"/>
              </p:cNvSpPr>
              <p:nvPr/>
            </p:nvSpPr>
            <p:spPr bwMode="gray">
              <a:xfrm>
                <a:off x="1331" y="1248"/>
                <a:ext cx="214" cy="29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4</a:t>
                </a:r>
                <a:endParaRPr lang="en-US" altLang="zh-CN" sz="2400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541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365504" cy="7780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800" dirty="0" smtClean="0"/>
              <a:t>项目风险和应对方案</a:t>
            </a:r>
            <a:endParaRPr lang="zh-CN" alt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1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042988" y="381000"/>
            <a:ext cx="7129462" cy="563563"/>
          </a:xfrm>
        </p:spPr>
        <p:txBody>
          <a:bodyPr/>
          <a:lstStyle/>
          <a:p>
            <a:r>
              <a:rPr lang="zh-CN" altLang="en-US" sz="2800" dirty="0" smtClean="0"/>
              <a:t>项目汇报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总体情况</a:t>
            </a:r>
          </a:p>
        </p:txBody>
      </p:sp>
      <p:graphicFrame>
        <p:nvGraphicFramePr>
          <p:cNvPr id="719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15360"/>
              </p:ext>
            </p:extLst>
          </p:nvPr>
        </p:nvGraphicFramePr>
        <p:xfrm>
          <a:off x="428625" y="1071546"/>
          <a:ext cx="8286750" cy="4869883"/>
        </p:xfrm>
        <a:graphic>
          <a:graphicData uri="http://schemas.openxmlformats.org/drawingml/2006/table">
            <a:tbl>
              <a:tblPr/>
              <a:tblGrid>
                <a:gridCol w="1736725"/>
                <a:gridCol w="2998788"/>
                <a:gridCol w="1184275"/>
                <a:gridCol w="2366962"/>
              </a:tblGrid>
              <a:tr h="190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汇报截止时间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fld id="{B4A9D60B-B81C-4BB7-BA6A-519C511F3152}" type="datetime2"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2017年7月11日</a:t>
                      </a:fld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项目经理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项目健康状况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      项目基本健康，但存在可控的问题和风险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7740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项目总体情况汇报：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  <a:p>
                      <a:endParaRPr lang="zh-CN" altLang="zh-CN" sz="1800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    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当前项目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的主要进展为：</a:t>
                      </a: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系统开发测试</a:t>
                      </a:r>
                      <a:r>
                        <a:rPr lang="zh-CN" altLang="zh-CN" sz="1800" b="1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方面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，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。</a:t>
                      </a: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用户体验和培训</a:t>
                      </a:r>
                      <a:r>
                        <a:rPr lang="zh-CN" altLang="zh-CN" sz="1800" b="1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方面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，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。</a:t>
                      </a:r>
                      <a:r>
                        <a:rPr lang="en-US" altLang="zh-CN" sz="1800" b="1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IT</a:t>
                      </a: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基础架构建设方面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，。</a:t>
                      </a:r>
                      <a:r>
                        <a:rPr lang="zh-CN" altLang="en-US" sz="1800" b="1" kern="1200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系统迁移方面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，</a:t>
                      </a:r>
                      <a:endParaRPr lang="en-US" altLang="zh-CN" sz="1600" kern="1200" dirty="0" smtClean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流程图: 联系 4"/>
          <p:cNvSpPr/>
          <p:nvPr/>
        </p:nvSpPr>
        <p:spPr>
          <a:xfrm>
            <a:off x="2339752" y="1556792"/>
            <a:ext cx="180000" cy="180000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35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4581" name="Picture 13" descr="3dlar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2313" y="980728"/>
            <a:ext cx="7151687" cy="535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5"/>
          <p:cNvGrpSpPr>
            <a:grpSpLocks/>
          </p:cNvGrpSpPr>
          <p:nvPr/>
        </p:nvGrpSpPr>
        <p:grpSpPr bwMode="auto">
          <a:xfrm>
            <a:off x="1775844" y="2476094"/>
            <a:ext cx="5305425" cy="565150"/>
            <a:chOff x="1266" y="1188"/>
            <a:chExt cx="3342" cy="356"/>
          </a:xfrm>
        </p:grpSpPr>
        <p:sp>
          <p:nvSpPr>
            <p:cNvPr id="24600" name="Line 146"/>
            <p:cNvSpPr>
              <a:spLocks noChangeShapeType="1"/>
            </p:cNvSpPr>
            <p:nvPr/>
          </p:nvSpPr>
          <p:spPr bwMode="auto">
            <a:xfrm>
              <a:off x="1584" y="1524"/>
              <a:ext cx="302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Text Box 147"/>
            <p:cNvSpPr txBox="1">
              <a:spLocks noChangeArrowheads="1"/>
            </p:cNvSpPr>
            <p:nvPr/>
          </p:nvSpPr>
          <p:spPr bwMode="auto">
            <a:xfrm>
              <a:off x="1728" y="1188"/>
              <a:ext cx="2736" cy="2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15000"/>
                </a:spcBef>
                <a:spcAft>
                  <a:spcPct val="15000"/>
                </a:spcAft>
                <a:buClr>
                  <a:schemeClr val="folHlink"/>
                </a:buClr>
                <a:buSzPct val="80000"/>
              </a:pPr>
              <a:r>
                <a:rPr lang="zh-CN" altLang="en-US" sz="2400" b="1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项目</a:t>
              </a:r>
              <a:r>
                <a:rPr lang="zh-CN" altLang="en-US" sz="2400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总体情况</a:t>
              </a:r>
              <a:endParaRPr lang="de-DE" altLang="zh-CN" sz="2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Group 148"/>
            <p:cNvGrpSpPr>
              <a:grpSpLocks/>
            </p:cNvGrpSpPr>
            <p:nvPr/>
          </p:nvGrpSpPr>
          <p:grpSpPr bwMode="auto">
            <a:xfrm>
              <a:off x="1266" y="1219"/>
              <a:ext cx="340" cy="325"/>
              <a:chOff x="1266" y="1219"/>
              <a:chExt cx="340" cy="325"/>
            </a:xfrm>
          </p:grpSpPr>
          <p:grpSp>
            <p:nvGrpSpPr>
              <p:cNvPr id="4" name="Group 149"/>
              <p:cNvGrpSpPr>
                <a:grpSpLocks/>
              </p:cNvGrpSpPr>
              <p:nvPr/>
            </p:nvGrpSpPr>
            <p:grpSpPr bwMode="auto">
              <a:xfrm>
                <a:off x="1266" y="1219"/>
                <a:ext cx="340" cy="325"/>
                <a:chOff x="2034" y="931"/>
                <a:chExt cx="340" cy="325"/>
              </a:xfrm>
            </p:grpSpPr>
            <p:sp>
              <p:nvSpPr>
                <p:cNvPr id="24605" name="Text Box 150"/>
                <p:cNvSpPr txBox="1">
                  <a:spLocks noChangeArrowheads="1"/>
                </p:cNvSpPr>
                <p:nvPr/>
              </p:nvSpPr>
              <p:spPr bwMode="gray">
                <a:xfrm>
                  <a:off x="2094" y="960"/>
                  <a:ext cx="223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2400" b="1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40" name="Oval 151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41" name="Oval 152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alpha val="32001"/>
                      </a:schemeClr>
                    </a:gs>
                    <a:gs pos="100000">
                      <a:schemeClr val="hlink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42" name="Oval 153"/>
                <p:cNvSpPr>
                  <a:spLocks noChangeArrowheads="1"/>
                </p:cNvSpPr>
                <p:nvPr/>
              </p:nvSpPr>
              <p:spPr bwMode="gray">
                <a:xfrm>
                  <a:off x="2034" y="931"/>
                  <a:ext cx="334" cy="309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3" name="Oval 154"/>
                <p:cNvSpPr>
                  <a:spLocks noChangeArrowheads="1"/>
                </p:cNvSpPr>
                <p:nvPr/>
              </p:nvSpPr>
              <p:spPr bwMode="gray">
                <a:xfrm>
                  <a:off x="2040" y="952"/>
                  <a:ext cx="334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63529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24610" name="Oval 155"/>
                <p:cNvSpPr>
                  <a:spLocks noChangeArrowheads="1"/>
                </p:cNvSpPr>
                <p:nvPr/>
              </p:nvSpPr>
              <p:spPr bwMode="gray">
                <a:xfrm>
                  <a:off x="2052" y="948"/>
                  <a:ext cx="300" cy="300"/>
                </a:xfrm>
                <a:prstGeom prst="ellipse">
                  <a:avLst/>
                </a:prstGeom>
                <a:solidFill>
                  <a:srgbClr val="333333"/>
                </a:soli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11" name="Oval 156"/>
                <p:cNvSpPr>
                  <a:spLocks noChangeArrowheads="1"/>
                </p:cNvSpPr>
                <p:nvPr/>
              </p:nvSpPr>
              <p:spPr bwMode="gray">
                <a:xfrm>
                  <a:off x="2064" y="959"/>
                  <a:ext cx="291" cy="29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95959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12" name="Oval 157"/>
                <p:cNvSpPr>
                  <a:spLocks noChangeArrowheads="1"/>
                </p:cNvSpPr>
                <p:nvPr/>
              </p:nvSpPr>
              <p:spPr bwMode="gray">
                <a:xfrm>
                  <a:off x="2068" y="961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alpha val="0"/>
                      </a:srgbClr>
                    </a:gs>
                    <a:gs pos="100000">
                      <a:srgbClr val="E9E9E9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13" name="Oval 158"/>
                <p:cNvSpPr>
                  <a:spLocks noChangeArrowheads="1"/>
                </p:cNvSpPr>
                <p:nvPr/>
              </p:nvSpPr>
              <p:spPr bwMode="gray">
                <a:xfrm>
                  <a:off x="2071" y="963"/>
                  <a:ext cx="270" cy="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89898"/>
                    </a:gs>
                    <a:gs pos="100000">
                      <a:srgbClr val="C0C0C0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14" name="Oval 159"/>
                <p:cNvSpPr>
                  <a:spLocks noChangeArrowheads="1"/>
                </p:cNvSpPr>
                <p:nvPr/>
              </p:nvSpPr>
              <p:spPr bwMode="gray">
                <a:xfrm>
                  <a:off x="2086" y="971"/>
                  <a:ext cx="240" cy="2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0C0C0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4604" name="Text Box 160"/>
              <p:cNvSpPr txBox="1">
                <a:spLocks noChangeArrowheads="1"/>
              </p:cNvSpPr>
              <p:nvPr/>
            </p:nvSpPr>
            <p:spPr bwMode="gray">
              <a:xfrm>
                <a:off x="1330" y="1248"/>
                <a:ext cx="214" cy="29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 dirty="0">
                    <a:solidFill>
                      <a:srgbClr val="00206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8" name="Group 161"/>
          <p:cNvGrpSpPr>
            <a:grpSpLocks/>
          </p:cNvGrpSpPr>
          <p:nvPr/>
        </p:nvGrpSpPr>
        <p:grpSpPr bwMode="auto">
          <a:xfrm>
            <a:off x="1769474" y="3818466"/>
            <a:ext cx="5305425" cy="568325"/>
            <a:chOff x="1266" y="2326"/>
            <a:chExt cx="3342" cy="358"/>
          </a:xfrm>
        </p:grpSpPr>
        <p:sp>
          <p:nvSpPr>
            <p:cNvPr id="53" name="Line 162"/>
            <p:cNvSpPr>
              <a:spLocks noChangeShapeType="1"/>
            </p:cNvSpPr>
            <p:nvPr/>
          </p:nvSpPr>
          <p:spPr bwMode="auto">
            <a:xfrm>
              <a:off x="1584" y="2662"/>
              <a:ext cx="302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163"/>
            <p:cNvSpPr txBox="1">
              <a:spLocks noChangeArrowheads="1"/>
            </p:cNvSpPr>
            <p:nvPr/>
          </p:nvSpPr>
          <p:spPr bwMode="auto">
            <a:xfrm>
              <a:off x="1728" y="2326"/>
              <a:ext cx="2736" cy="2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15000"/>
                </a:spcBef>
                <a:spcAft>
                  <a:spcPct val="15000"/>
                </a:spcAft>
                <a:buClr>
                  <a:schemeClr val="folHlink"/>
                </a:buClr>
                <a:buSzPct val="80000"/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后续重点工作</a:t>
              </a:r>
              <a:endParaRPr lang="zh-CN" altLang="de-DE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" name="Group 164"/>
            <p:cNvGrpSpPr>
              <a:grpSpLocks/>
            </p:cNvGrpSpPr>
            <p:nvPr/>
          </p:nvGrpSpPr>
          <p:grpSpPr bwMode="auto">
            <a:xfrm>
              <a:off x="1266" y="2359"/>
              <a:ext cx="340" cy="325"/>
              <a:chOff x="1266" y="1219"/>
              <a:chExt cx="340" cy="325"/>
            </a:xfrm>
          </p:grpSpPr>
          <p:grpSp>
            <p:nvGrpSpPr>
              <p:cNvPr id="10" name="Group 165"/>
              <p:cNvGrpSpPr>
                <a:grpSpLocks/>
              </p:cNvGrpSpPr>
              <p:nvPr/>
            </p:nvGrpSpPr>
            <p:grpSpPr bwMode="auto">
              <a:xfrm>
                <a:off x="1266" y="1219"/>
                <a:ext cx="340" cy="325"/>
                <a:chOff x="2034" y="931"/>
                <a:chExt cx="340" cy="325"/>
              </a:xfrm>
            </p:grpSpPr>
            <p:sp>
              <p:nvSpPr>
                <p:cNvPr id="62" name="Text Box 166"/>
                <p:cNvSpPr txBox="1">
                  <a:spLocks noChangeArrowheads="1"/>
                </p:cNvSpPr>
                <p:nvPr/>
              </p:nvSpPr>
              <p:spPr bwMode="gray">
                <a:xfrm>
                  <a:off x="2094" y="960"/>
                  <a:ext cx="223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2400" b="1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63" name="Oval 167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64" name="Oval 168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alpha val="32001"/>
                      </a:schemeClr>
                    </a:gs>
                    <a:gs pos="100000">
                      <a:schemeClr val="hlink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65" name="Oval 169"/>
                <p:cNvSpPr>
                  <a:spLocks noChangeArrowheads="1"/>
                </p:cNvSpPr>
                <p:nvPr/>
              </p:nvSpPr>
              <p:spPr bwMode="gray">
                <a:xfrm>
                  <a:off x="2034" y="931"/>
                  <a:ext cx="334" cy="309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6" name="Oval 170"/>
                <p:cNvSpPr>
                  <a:spLocks noChangeArrowheads="1"/>
                </p:cNvSpPr>
                <p:nvPr/>
              </p:nvSpPr>
              <p:spPr bwMode="gray">
                <a:xfrm>
                  <a:off x="2040" y="952"/>
                  <a:ext cx="334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63529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67" name="Oval 171"/>
                <p:cNvSpPr>
                  <a:spLocks noChangeArrowheads="1"/>
                </p:cNvSpPr>
                <p:nvPr/>
              </p:nvSpPr>
              <p:spPr bwMode="gray">
                <a:xfrm>
                  <a:off x="2052" y="948"/>
                  <a:ext cx="300" cy="300"/>
                </a:xfrm>
                <a:prstGeom prst="ellipse">
                  <a:avLst/>
                </a:prstGeom>
                <a:solidFill>
                  <a:srgbClr val="333333"/>
                </a:soli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Oval 172"/>
                <p:cNvSpPr>
                  <a:spLocks noChangeArrowheads="1"/>
                </p:cNvSpPr>
                <p:nvPr/>
              </p:nvSpPr>
              <p:spPr bwMode="gray">
                <a:xfrm>
                  <a:off x="2064" y="959"/>
                  <a:ext cx="291" cy="29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95959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Oval 173"/>
                <p:cNvSpPr>
                  <a:spLocks noChangeArrowheads="1"/>
                </p:cNvSpPr>
                <p:nvPr/>
              </p:nvSpPr>
              <p:spPr bwMode="gray">
                <a:xfrm>
                  <a:off x="2068" y="961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alpha val="0"/>
                      </a:srgbClr>
                    </a:gs>
                    <a:gs pos="100000">
                      <a:srgbClr val="E9E9E9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74"/>
                <p:cNvSpPr>
                  <a:spLocks noChangeArrowheads="1"/>
                </p:cNvSpPr>
                <p:nvPr/>
              </p:nvSpPr>
              <p:spPr bwMode="gray">
                <a:xfrm>
                  <a:off x="2071" y="963"/>
                  <a:ext cx="270" cy="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89898"/>
                    </a:gs>
                    <a:gs pos="100000">
                      <a:srgbClr val="C0C0C0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Oval 175"/>
                <p:cNvSpPr>
                  <a:spLocks noChangeArrowheads="1"/>
                </p:cNvSpPr>
                <p:nvPr/>
              </p:nvSpPr>
              <p:spPr bwMode="gray">
                <a:xfrm>
                  <a:off x="2086" y="971"/>
                  <a:ext cx="240" cy="2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0C0C0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1" name="Text Box 176"/>
              <p:cNvSpPr txBox="1">
                <a:spLocks noChangeArrowheads="1"/>
              </p:cNvSpPr>
              <p:nvPr/>
            </p:nvSpPr>
            <p:spPr bwMode="gray">
              <a:xfrm>
                <a:off x="1331" y="1248"/>
                <a:ext cx="214" cy="29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 dirty="0">
                    <a:solidFill>
                      <a:srgbClr val="000000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17" name="Group 161"/>
          <p:cNvGrpSpPr>
            <a:grpSpLocks/>
          </p:cNvGrpSpPr>
          <p:nvPr/>
        </p:nvGrpSpPr>
        <p:grpSpPr bwMode="auto">
          <a:xfrm>
            <a:off x="1775844" y="3190474"/>
            <a:ext cx="5305425" cy="568325"/>
            <a:chOff x="1266" y="2326"/>
            <a:chExt cx="3342" cy="358"/>
          </a:xfrm>
        </p:grpSpPr>
        <p:sp>
          <p:nvSpPr>
            <p:cNvPr id="105" name="Line 162"/>
            <p:cNvSpPr>
              <a:spLocks noChangeShapeType="1"/>
            </p:cNvSpPr>
            <p:nvPr/>
          </p:nvSpPr>
          <p:spPr bwMode="auto">
            <a:xfrm>
              <a:off x="1584" y="2662"/>
              <a:ext cx="302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Text Box 163"/>
            <p:cNvSpPr txBox="1">
              <a:spLocks noChangeArrowheads="1"/>
            </p:cNvSpPr>
            <p:nvPr/>
          </p:nvSpPr>
          <p:spPr bwMode="auto">
            <a:xfrm>
              <a:off x="1728" y="2326"/>
              <a:ext cx="2736" cy="2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15000"/>
                </a:spcBef>
                <a:spcAft>
                  <a:spcPct val="15000"/>
                </a:spcAft>
                <a:buClr>
                  <a:schemeClr val="folHlink"/>
                </a:buClr>
                <a:buSzPct val="80000"/>
              </a:pPr>
              <a:r>
                <a:rPr lang="zh-CN" altLang="en-US" sz="2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项目工作进展</a:t>
              </a:r>
              <a:endParaRPr lang="zh-CN" altLang="de-DE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8" name="Group 164"/>
            <p:cNvGrpSpPr>
              <a:grpSpLocks/>
            </p:cNvGrpSpPr>
            <p:nvPr/>
          </p:nvGrpSpPr>
          <p:grpSpPr bwMode="auto">
            <a:xfrm>
              <a:off x="1266" y="2359"/>
              <a:ext cx="340" cy="325"/>
              <a:chOff x="1266" y="1219"/>
              <a:chExt cx="340" cy="325"/>
            </a:xfrm>
          </p:grpSpPr>
          <p:grpSp>
            <p:nvGrpSpPr>
              <p:cNvPr id="19" name="Group 165"/>
              <p:cNvGrpSpPr>
                <a:grpSpLocks/>
              </p:cNvGrpSpPr>
              <p:nvPr/>
            </p:nvGrpSpPr>
            <p:grpSpPr bwMode="auto">
              <a:xfrm>
                <a:off x="1266" y="1219"/>
                <a:ext cx="340" cy="325"/>
                <a:chOff x="2034" y="931"/>
                <a:chExt cx="340" cy="325"/>
              </a:xfrm>
            </p:grpSpPr>
            <p:sp>
              <p:nvSpPr>
                <p:cNvPr id="110" name="Text Box 166"/>
                <p:cNvSpPr txBox="1">
                  <a:spLocks noChangeArrowheads="1"/>
                </p:cNvSpPr>
                <p:nvPr/>
              </p:nvSpPr>
              <p:spPr bwMode="gray">
                <a:xfrm>
                  <a:off x="2094" y="960"/>
                  <a:ext cx="223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2400" b="1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111" name="Oval 167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112" name="Oval 168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alpha val="32001"/>
                      </a:schemeClr>
                    </a:gs>
                    <a:gs pos="100000">
                      <a:schemeClr val="hlink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113" name="Oval 169"/>
                <p:cNvSpPr>
                  <a:spLocks noChangeArrowheads="1"/>
                </p:cNvSpPr>
                <p:nvPr/>
              </p:nvSpPr>
              <p:spPr bwMode="gray">
                <a:xfrm>
                  <a:off x="2034" y="931"/>
                  <a:ext cx="334" cy="309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" name="Oval 170"/>
                <p:cNvSpPr>
                  <a:spLocks noChangeArrowheads="1"/>
                </p:cNvSpPr>
                <p:nvPr/>
              </p:nvSpPr>
              <p:spPr bwMode="gray">
                <a:xfrm>
                  <a:off x="2040" y="952"/>
                  <a:ext cx="334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63529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115" name="Oval 171"/>
                <p:cNvSpPr>
                  <a:spLocks noChangeArrowheads="1"/>
                </p:cNvSpPr>
                <p:nvPr/>
              </p:nvSpPr>
              <p:spPr bwMode="gray">
                <a:xfrm>
                  <a:off x="2052" y="948"/>
                  <a:ext cx="300" cy="300"/>
                </a:xfrm>
                <a:prstGeom prst="ellipse">
                  <a:avLst/>
                </a:prstGeom>
                <a:solidFill>
                  <a:srgbClr val="333333"/>
                </a:soli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Oval 172"/>
                <p:cNvSpPr>
                  <a:spLocks noChangeArrowheads="1"/>
                </p:cNvSpPr>
                <p:nvPr/>
              </p:nvSpPr>
              <p:spPr bwMode="gray">
                <a:xfrm>
                  <a:off x="2064" y="959"/>
                  <a:ext cx="291" cy="29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95959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Oval 173"/>
                <p:cNvSpPr>
                  <a:spLocks noChangeArrowheads="1"/>
                </p:cNvSpPr>
                <p:nvPr/>
              </p:nvSpPr>
              <p:spPr bwMode="gray">
                <a:xfrm>
                  <a:off x="2068" y="961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alpha val="0"/>
                      </a:srgbClr>
                    </a:gs>
                    <a:gs pos="100000">
                      <a:srgbClr val="E9E9E9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Oval 174"/>
                <p:cNvSpPr>
                  <a:spLocks noChangeArrowheads="1"/>
                </p:cNvSpPr>
                <p:nvPr/>
              </p:nvSpPr>
              <p:spPr bwMode="gray">
                <a:xfrm>
                  <a:off x="2071" y="963"/>
                  <a:ext cx="270" cy="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89898"/>
                    </a:gs>
                    <a:gs pos="100000">
                      <a:srgbClr val="C0C0C0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9" name="Oval 175"/>
                <p:cNvSpPr>
                  <a:spLocks noChangeArrowheads="1"/>
                </p:cNvSpPr>
                <p:nvPr/>
              </p:nvSpPr>
              <p:spPr bwMode="gray">
                <a:xfrm>
                  <a:off x="2086" y="971"/>
                  <a:ext cx="240" cy="2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0C0C0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9" name="Text Box 176"/>
              <p:cNvSpPr txBox="1">
                <a:spLocks noChangeArrowheads="1"/>
              </p:cNvSpPr>
              <p:nvPr/>
            </p:nvSpPr>
            <p:spPr bwMode="gray">
              <a:xfrm>
                <a:off x="1331" y="1248"/>
                <a:ext cx="214" cy="29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2</a:t>
                </a:r>
                <a:endParaRPr lang="en-US" altLang="zh-CN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29" name="标题 1"/>
          <p:cNvSpPr>
            <a:spLocks noGrp="1"/>
          </p:cNvSpPr>
          <p:nvPr>
            <p:ph type="title"/>
          </p:nvPr>
        </p:nvSpPr>
        <p:spPr>
          <a:xfrm>
            <a:off x="1080120" y="332656"/>
            <a:ext cx="3707904" cy="72008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汇报议程</a:t>
            </a:r>
          </a:p>
        </p:txBody>
      </p:sp>
      <p:grpSp>
        <p:nvGrpSpPr>
          <p:cNvPr id="72" name="Group 161"/>
          <p:cNvGrpSpPr>
            <a:grpSpLocks/>
          </p:cNvGrpSpPr>
          <p:nvPr/>
        </p:nvGrpSpPr>
        <p:grpSpPr bwMode="auto">
          <a:xfrm>
            <a:off x="1769474" y="4449206"/>
            <a:ext cx="5305425" cy="568325"/>
            <a:chOff x="1266" y="2326"/>
            <a:chExt cx="3342" cy="358"/>
          </a:xfrm>
        </p:grpSpPr>
        <p:sp>
          <p:nvSpPr>
            <p:cNvPr id="73" name="Line 162"/>
            <p:cNvSpPr>
              <a:spLocks noChangeShapeType="1"/>
            </p:cNvSpPr>
            <p:nvPr/>
          </p:nvSpPr>
          <p:spPr bwMode="auto">
            <a:xfrm>
              <a:off x="1584" y="2662"/>
              <a:ext cx="302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163"/>
            <p:cNvSpPr txBox="1">
              <a:spLocks noChangeArrowheads="1"/>
            </p:cNvSpPr>
            <p:nvPr/>
          </p:nvSpPr>
          <p:spPr bwMode="auto">
            <a:xfrm>
              <a:off x="1728" y="2326"/>
              <a:ext cx="2736" cy="2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15000"/>
                </a:spcBef>
                <a:spcAft>
                  <a:spcPct val="15000"/>
                </a:spcAft>
                <a:buClr>
                  <a:schemeClr val="folHlink"/>
                </a:buClr>
                <a:buSzPct val="80000"/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后续项目风险和应对方案</a:t>
              </a:r>
              <a:endParaRPr lang="zh-CN" altLang="de-DE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5" name="Group 164"/>
            <p:cNvGrpSpPr>
              <a:grpSpLocks/>
            </p:cNvGrpSpPr>
            <p:nvPr/>
          </p:nvGrpSpPr>
          <p:grpSpPr bwMode="auto">
            <a:xfrm>
              <a:off x="1266" y="2359"/>
              <a:ext cx="340" cy="325"/>
              <a:chOff x="1266" y="1219"/>
              <a:chExt cx="340" cy="325"/>
            </a:xfrm>
          </p:grpSpPr>
          <p:grpSp>
            <p:nvGrpSpPr>
              <p:cNvPr id="76" name="Group 165"/>
              <p:cNvGrpSpPr>
                <a:grpSpLocks/>
              </p:cNvGrpSpPr>
              <p:nvPr/>
            </p:nvGrpSpPr>
            <p:grpSpPr bwMode="auto">
              <a:xfrm>
                <a:off x="1266" y="1219"/>
                <a:ext cx="340" cy="325"/>
                <a:chOff x="2034" y="931"/>
                <a:chExt cx="340" cy="325"/>
              </a:xfrm>
            </p:grpSpPr>
            <p:sp>
              <p:nvSpPr>
                <p:cNvPr id="78" name="Text Box 166"/>
                <p:cNvSpPr txBox="1">
                  <a:spLocks noChangeArrowheads="1"/>
                </p:cNvSpPr>
                <p:nvPr/>
              </p:nvSpPr>
              <p:spPr bwMode="gray">
                <a:xfrm>
                  <a:off x="2094" y="960"/>
                  <a:ext cx="223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2400" b="1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79" name="Oval 167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80" name="Oval 168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alpha val="32001"/>
                      </a:schemeClr>
                    </a:gs>
                    <a:gs pos="100000">
                      <a:schemeClr val="hlink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81" name="Oval 169"/>
                <p:cNvSpPr>
                  <a:spLocks noChangeArrowheads="1"/>
                </p:cNvSpPr>
                <p:nvPr/>
              </p:nvSpPr>
              <p:spPr bwMode="gray">
                <a:xfrm>
                  <a:off x="2034" y="931"/>
                  <a:ext cx="334" cy="309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2" name="Oval 170"/>
                <p:cNvSpPr>
                  <a:spLocks noChangeArrowheads="1"/>
                </p:cNvSpPr>
                <p:nvPr/>
              </p:nvSpPr>
              <p:spPr bwMode="gray">
                <a:xfrm>
                  <a:off x="2040" y="952"/>
                  <a:ext cx="334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63529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83" name="Oval 171"/>
                <p:cNvSpPr>
                  <a:spLocks noChangeArrowheads="1"/>
                </p:cNvSpPr>
                <p:nvPr/>
              </p:nvSpPr>
              <p:spPr bwMode="gray">
                <a:xfrm>
                  <a:off x="2052" y="948"/>
                  <a:ext cx="300" cy="300"/>
                </a:xfrm>
                <a:prstGeom prst="ellipse">
                  <a:avLst/>
                </a:prstGeom>
                <a:solidFill>
                  <a:srgbClr val="333333"/>
                </a:soli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Oval 172"/>
                <p:cNvSpPr>
                  <a:spLocks noChangeArrowheads="1"/>
                </p:cNvSpPr>
                <p:nvPr/>
              </p:nvSpPr>
              <p:spPr bwMode="gray">
                <a:xfrm>
                  <a:off x="2064" y="959"/>
                  <a:ext cx="291" cy="29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95959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Oval 173"/>
                <p:cNvSpPr>
                  <a:spLocks noChangeArrowheads="1"/>
                </p:cNvSpPr>
                <p:nvPr/>
              </p:nvSpPr>
              <p:spPr bwMode="gray">
                <a:xfrm>
                  <a:off x="2068" y="961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alpha val="0"/>
                      </a:srgbClr>
                    </a:gs>
                    <a:gs pos="100000">
                      <a:srgbClr val="E9E9E9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Oval 174"/>
                <p:cNvSpPr>
                  <a:spLocks noChangeArrowheads="1"/>
                </p:cNvSpPr>
                <p:nvPr/>
              </p:nvSpPr>
              <p:spPr bwMode="gray">
                <a:xfrm>
                  <a:off x="2071" y="963"/>
                  <a:ext cx="270" cy="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89898"/>
                    </a:gs>
                    <a:gs pos="100000">
                      <a:srgbClr val="C0C0C0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Oval 175"/>
                <p:cNvSpPr>
                  <a:spLocks noChangeArrowheads="1"/>
                </p:cNvSpPr>
                <p:nvPr/>
              </p:nvSpPr>
              <p:spPr bwMode="gray">
                <a:xfrm>
                  <a:off x="2086" y="971"/>
                  <a:ext cx="240" cy="2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0C0C0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7" name="Text Box 176"/>
              <p:cNvSpPr txBox="1">
                <a:spLocks noChangeArrowheads="1"/>
              </p:cNvSpPr>
              <p:nvPr/>
            </p:nvSpPr>
            <p:spPr bwMode="gray">
              <a:xfrm>
                <a:off x="1331" y="1248"/>
                <a:ext cx="214" cy="29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 dirty="0" smtClean="0">
                    <a:solidFill>
                      <a:srgbClr val="000000"/>
                    </a:solidFill>
                  </a:rPr>
                  <a:t>4</a:t>
                </a:r>
                <a:endParaRPr lang="en-US" altLang="zh-CN" sz="2400" b="1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25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042988" y="381000"/>
            <a:ext cx="7129462" cy="563563"/>
          </a:xfrm>
        </p:spPr>
        <p:txBody>
          <a:bodyPr/>
          <a:lstStyle/>
          <a:p>
            <a:r>
              <a:rPr lang="zh-CN" altLang="en-US" sz="2800" dirty="0" smtClean="0"/>
              <a:t>项目</a:t>
            </a:r>
            <a:r>
              <a:rPr lang="en-US" altLang="zh-CN" sz="2800" dirty="0" smtClean="0"/>
              <a:t>2012</a:t>
            </a:r>
            <a:r>
              <a:rPr lang="zh-CN" altLang="en-US" sz="2800" dirty="0" smtClean="0"/>
              <a:t>主要工作进展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0" y="980728"/>
            <a:ext cx="378621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1400" dirty="0">
                <a:latin typeface="宋体" pitchFamily="2" charset="-122"/>
                <a:ea typeface="宋体" pitchFamily="2" charset="-122"/>
              </a:rPr>
              <a:t>年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项目各方面工作取得的主要进展：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1400" dirty="0">
              <a:latin typeface="宋体" pitchFamily="2" charset="-122"/>
              <a:ea typeface="宋体" pitchFamily="2" charset="-122"/>
            </a:endParaRPr>
          </a:p>
          <a:p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年主要阶段性成果：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项目管理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    1.1.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迭代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的开发计划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1.2 IT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基础架构建设计划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需求分析：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    2.1.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 内部员工和专家体验反馈意见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    2.2. 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深入省市的</a:t>
            </a:r>
            <a:r>
              <a:rPr lang="zh-CN" altLang="zh-CN" sz="1400" dirty="0" smtClean="0">
                <a:latin typeface="宋体" pitchFamily="2" charset="-122"/>
                <a:ea typeface="宋体" pitchFamily="2" charset="-122"/>
                <a:cs typeface="Times New Roman"/>
              </a:rPr>
              <a:t>用户体验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  <a:cs typeface="Times New Roman"/>
              </a:rPr>
              <a:t>准备材料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系统开发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    3.1. 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迭代</a:t>
            </a:r>
            <a:r>
              <a:rPr lang="zh-CN" altLang="en-US" sz="1400" dirty="0">
                <a:latin typeface="宋体" pitchFamily="2" charset="-122"/>
                <a:ea typeface="宋体" pitchFamily="2" charset="-122"/>
              </a:rPr>
              <a:t>二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开发成果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    3.2. 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迭代三开发成果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4.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系统测试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    4.1. 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迭代二测试报告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    4.2.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 迭代三测试用例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    4.3. 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性能测试计划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5. IT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基础架构建设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    5.1. </a:t>
            </a:r>
            <a:r>
              <a:rPr lang="zh-CN" altLang="en-US" sz="1400" dirty="0">
                <a:latin typeface="宋体" pitchFamily="2" charset="-122"/>
                <a:ea typeface="宋体" pitchFamily="2" charset="-122"/>
              </a:rPr>
              <a:t>主要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硬件招标结果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   5.2. 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其他设备招标方案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6. </a:t>
            </a:r>
            <a:r>
              <a:rPr lang="zh-CN" altLang="en-US" sz="1400" dirty="0">
                <a:latin typeface="宋体" pitchFamily="2" charset="-122"/>
                <a:ea typeface="宋体" pitchFamily="2" charset="-122"/>
              </a:rPr>
              <a:t>系统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迁移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   6.1. 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数据库迁移开发成果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4011"/>
              </p:ext>
            </p:extLst>
          </p:nvPr>
        </p:nvGraphicFramePr>
        <p:xfrm>
          <a:off x="4067944" y="980728"/>
          <a:ext cx="4857785" cy="5730112"/>
        </p:xfrm>
        <a:graphic>
          <a:graphicData uri="http://schemas.openxmlformats.org/drawingml/2006/table">
            <a:tbl>
              <a:tblPr/>
              <a:tblGrid>
                <a:gridCol w="3071835"/>
                <a:gridCol w="857256"/>
                <a:gridCol w="928694"/>
              </a:tblGrid>
              <a:tr h="410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b="1" dirty="0">
                          <a:latin typeface="Arial Narrow"/>
                          <a:ea typeface="宋体"/>
                          <a:cs typeface="Arial"/>
                        </a:rPr>
                        <a:t>项目任务</a:t>
                      </a:r>
                      <a:endParaRPr lang="zh-CN" sz="1800" dirty="0"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b="1" dirty="0">
                          <a:latin typeface="Arial Narrow"/>
                          <a:ea typeface="宋体"/>
                          <a:cs typeface="Arial"/>
                        </a:rPr>
                        <a:t>完成比例</a:t>
                      </a:r>
                      <a:endParaRPr lang="zh-CN" sz="1600" dirty="0"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b="1" dirty="0">
                          <a:latin typeface="Arial Narrow"/>
                          <a:ea typeface="宋体"/>
                          <a:cs typeface="Arial"/>
                        </a:rPr>
                        <a:t>完成时间</a:t>
                      </a:r>
                      <a:r>
                        <a:rPr lang="en-US" sz="1200" b="1" dirty="0" smtClean="0">
                          <a:latin typeface="Arial Narrow"/>
                          <a:ea typeface="宋体"/>
                          <a:cs typeface="Arial"/>
                        </a:rPr>
                        <a:t>/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latin typeface="Arial Narrow"/>
                          <a:ea typeface="宋体"/>
                          <a:cs typeface="Arial"/>
                        </a:rPr>
                        <a:t>预期时间</a:t>
                      </a:r>
                      <a:endParaRPr lang="zh-CN" sz="1600" dirty="0"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329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 b="1" u="sng" dirty="0">
                          <a:latin typeface="Arial Narrow"/>
                          <a:ea typeface="宋体"/>
                          <a:cs typeface="Times New Roman"/>
                        </a:rPr>
                        <a:t>项目管理</a:t>
                      </a:r>
                      <a:endParaRPr lang="zh-CN" sz="1600" dirty="0"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200"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200"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669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 Narrow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1200" dirty="0" smtClean="0">
                          <a:latin typeface="Arial Narrow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zh-CN" altLang="en-US" sz="1200" dirty="0" smtClean="0">
                          <a:latin typeface="Arial Narrow"/>
                          <a:ea typeface="宋体"/>
                          <a:cs typeface="Times New Roman"/>
                        </a:rPr>
                        <a:t>跟踪系统迭代二开发和测试进度</a:t>
                      </a:r>
                      <a:endParaRPr lang="zh-CN" sz="1600" dirty="0"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latin typeface="Arial Narrow"/>
                          <a:ea typeface="宋体"/>
                          <a:cs typeface="Times New Roman"/>
                        </a:rPr>
                        <a:t>100%</a:t>
                      </a:r>
                      <a:endParaRPr lang="zh-CN" sz="1600" dirty="0"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latin typeface="Arial Narrow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200" dirty="0" smtClean="0">
                          <a:latin typeface="Arial Narrow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altLang="zh-CN" sz="1200" dirty="0" smtClean="0">
                          <a:latin typeface="Arial Narrow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en-US" sz="1200" dirty="0" smtClean="0">
                          <a:latin typeface="Arial Narrow"/>
                          <a:ea typeface="宋体"/>
                          <a:cs typeface="Times New Roman"/>
                        </a:rPr>
                        <a:t>/201</a:t>
                      </a:r>
                      <a:r>
                        <a:rPr lang="en-US" altLang="zh-CN" sz="1200" dirty="0" smtClean="0">
                          <a:latin typeface="Arial Narrow"/>
                          <a:ea typeface="宋体"/>
                          <a:cs typeface="Times New Roman"/>
                        </a:rPr>
                        <a:t>2</a:t>
                      </a:r>
                      <a:endParaRPr lang="zh-CN" sz="1600" dirty="0"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 Narrow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200" dirty="0" smtClean="0">
                          <a:latin typeface="Arial Narrow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Arial Narrow"/>
                          <a:ea typeface="宋体"/>
                          <a:cs typeface="Times New Roman"/>
                        </a:rPr>
                        <a:t>跟踪迭代三开发和联调进度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latin typeface="Arial Narrow"/>
                          <a:ea typeface="宋体"/>
                          <a:cs typeface="Times New Roman"/>
                        </a:rPr>
                        <a:t>80%</a:t>
                      </a:r>
                      <a:endParaRPr lang="zh-CN" sz="1600" dirty="0"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latin typeface="Arial Narrow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en-US" sz="1200" dirty="0" smtClean="0">
                          <a:latin typeface="Arial Narrow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altLang="zh-CN" sz="1200" dirty="0" smtClean="0">
                          <a:latin typeface="Arial Narrow"/>
                          <a:ea typeface="宋体"/>
                          <a:cs typeface="Times New Roman"/>
                        </a:rPr>
                        <a:t>16</a:t>
                      </a:r>
                      <a:r>
                        <a:rPr lang="en-US" sz="1200" dirty="0" smtClean="0">
                          <a:latin typeface="Arial Narrow"/>
                          <a:ea typeface="宋体"/>
                          <a:cs typeface="Times New Roman"/>
                        </a:rPr>
                        <a:t>/201</a:t>
                      </a:r>
                      <a:r>
                        <a:rPr lang="en-US" altLang="zh-CN" sz="1200" dirty="0" smtClean="0">
                          <a:latin typeface="Arial Narrow"/>
                          <a:ea typeface="宋体"/>
                          <a:cs typeface="Times New Roman"/>
                        </a:rPr>
                        <a:t>2</a:t>
                      </a:r>
                      <a:endParaRPr lang="zh-CN" sz="1600" dirty="0"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Arial Narrow"/>
                          <a:ea typeface="宋体"/>
                          <a:cs typeface="Times New Roman"/>
                        </a:rPr>
                        <a:t>3.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Arial Narrow"/>
                          <a:ea typeface="宋体"/>
                          <a:cs typeface="Times New Roman"/>
                        </a:rPr>
                        <a:t>协助制定迭代四开发计划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Arial Narrow"/>
                          <a:ea typeface="宋体"/>
                          <a:cs typeface="Times New Roman"/>
                        </a:rPr>
                        <a:t>80%</a:t>
                      </a:r>
                      <a:endParaRPr lang="zh-CN" altLang="zh-CN" sz="1200" kern="1200" dirty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Arial Narrow"/>
                          <a:ea typeface="宋体"/>
                          <a:cs typeface="Times New Roman"/>
                        </a:rPr>
                        <a:t>3/2/2012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Arial Narrow"/>
                          <a:ea typeface="宋体"/>
                          <a:cs typeface="Times New Roman"/>
                        </a:rPr>
                        <a:t>4.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Arial Narrow"/>
                          <a:ea typeface="宋体"/>
                          <a:cs typeface="Times New Roman"/>
                        </a:rPr>
                        <a:t>协助制定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Arial Narrow"/>
                          <a:ea typeface="宋体"/>
                          <a:cs typeface="Times New Roman"/>
                        </a:rPr>
                        <a:t>IT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Arial Narrow"/>
                          <a:ea typeface="宋体"/>
                          <a:cs typeface="Times New Roman"/>
                        </a:rPr>
                        <a:t>基础架构建设计划</a:t>
                      </a: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Arial Narrow"/>
                          <a:ea typeface="宋体"/>
                          <a:cs typeface="Times New Roman"/>
                        </a:rPr>
                        <a:t>50%</a:t>
                      </a:r>
                      <a:endParaRPr lang="zh-CN" altLang="zh-CN" sz="1200" kern="1200" dirty="0" smtClean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Arial Narrow"/>
                          <a:ea typeface="宋体"/>
                          <a:cs typeface="Times New Roman"/>
                        </a:rPr>
                        <a:t>3/30/2012</a:t>
                      </a:r>
                      <a:endParaRPr lang="zh-CN" altLang="zh-CN" sz="1200" kern="1200" dirty="0" smtClean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9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u="sng" dirty="0" smtClean="0">
                          <a:latin typeface="Arial Narrow"/>
                          <a:ea typeface="宋体"/>
                          <a:cs typeface="Times New Roman"/>
                        </a:rPr>
                        <a:t>系</a:t>
                      </a:r>
                      <a:r>
                        <a:rPr lang="zh-CN" sz="1200" b="1" u="sng" dirty="0">
                          <a:latin typeface="Arial Narrow"/>
                          <a:ea typeface="宋体"/>
                          <a:cs typeface="Times New Roman"/>
                        </a:rPr>
                        <a:t>统业务需求整理和完善</a:t>
                      </a:r>
                      <a:endParaRPr lang="zh-CN" sz="1600" dirty="0"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200"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200" dirty="0"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669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rial Narrow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Arial Narrow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Arial Narrow"/>
                          <a:ea typeface="宋体"/>
                          <a:cs typeface="Times New Roman"/>
                        </a:rPr>
                        <a:t>组织系统内部员工和专家体验活动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Arial Narrow"/>
                          <a:ea typeface="宋体"/>
                          <a:cs typeface="Times New Roman"/>
                        </a:rPr>
                        <a:t>100%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Arial Narrow"/>
                          <a:ea typeface="宋体"/>
                          <a:cs typeface="Times New Roman"/>
                        </a:rPr>
                        <a:t>1/15/2012</a:t>
                      </a:r>
                      <a:endParaRPr lang="zh-CN" altLang="zh-CN" sz="1200" kern="1200" dirty="0" smtClean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Arial Narrow"/>
                          <a:ea typeface="宋体"/>
                          <a:cs typeface="Times New Roman"/>
                        </a:rPr>
                        <a:t>2.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Arial Narrow"/>
                          <a:ea typeface="宋体"/>
                          <a:cs typeface="Times New Roman"/>
                        </a:rPr>
                        <a:t>准备省市用户走访和系统体验工作</a:t>
                      </a:r>
                      <a:endParaRPr lang="zh-CN" sz="1600" dirty="0"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latin typeface="Arial Narrow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en-US" sz="1200" dirty="0" smtClean="0">
                          <a:latin typeface="Arial Narrow"/>
                          <a:ea typeface="宋体"/>
                          <a:cs typeface="Times New Roman"/>
                        </a:rPr>
                        <a:t>0%</a:t>
                      </a:r>
                      <a:endParaRPr lang="zh-CN" sz="1600" dirty="0"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latin typeface="Arial Narrow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200" dirty="0" smtClean="0">
                          <a:latin typeface="Arial Narrow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altLang="zh-CN" sz="1200" dirty="0" smtClean="0">
                          <a:latin typeface="Arial Narrow"/>
                          <a:ea typeface="宋体"/>
                          <a:cs typeface="Times New Roman"/>
                        </a:rPr>
                        <a:t>24</a:t>
                      </a:r>
                      <a:r>
                        <a:rPr lang="en-US" sz="1200" dirty="0" smtClean="0">
                          <a:latin typeface="Arial Narrow"/>
                          <a:ea typeface="宋体"/>
                          <a:cs typeface="Times New Roman"/>
                        </a:rPr>
                        <a:t>/201</a:t>
                      </a:r>
                      <a:r>
                        <a:rPr lang="en-US" altLang="zh-CN" sz="1200" dirty="0" smtClean="0">
                          <a:latin typeface="Arial Narrow"/>
                          <a:ea typeface="宋体"/>
                          <a:cs typeface="Times New Roman"/>
                        </a:rPr>
                        <a:t>2</a:t>
                      </a:r>
                      <a:endParaRPr lang="zh-CN" sz="1600" dirty="0"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200" b="1" u="sng" dirty="0" smtClean="0">
                          <a:latin typeface="Arial Narrow"/>
                          <a:ea typeface="宋体"/>
                          <a:cs typeface="Times New Roman"/>
                        </a:rPr>
                        <a:t>系统开发</a:t>
                      </a:r>
                      <a:endParaRPr lang="zh-CN" sz="1600" dirty="0"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200"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200" dirty="0"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0920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 Narrow"/>
                          <a:ea typeface="宋体"/>
                          <a:cs typeface="Times New Roman"/>
                        </a:rPr>
                        <a:t>1.</a:t>
                      </a:r>
                      <a:r>
                        <a:rPr lang="zh-CN" altLang="en-US" sz="1200" dirty="0" smtClean="0">
                          <a:latin typeface="Arial Narrow"/>
                          <a:ea typeface="宋体"/>
                          <a:cs typeface="Times New Roman"/>
                        </a:rPr>
                        <a:t>迭代二开发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Arial Narrow"/>
                          <a:ea typeface="宋体"/>
                          <a:cs typeface="Times New Roman"/>
                        </a:rPr>
                        <a:t>100%</a:t>
                      </a:r>
                      <a:endParaRPr lang="zh-CN" sz="1600" dirty="0"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latin typeface="Arial Narrow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1200" dirty="0" smtClean="0">
                          <a:latin typeface="Arial Narrow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altLang="zh-CN" sz="1200" dirty="0" smtClean="0">
                          <a:latin typeface="Arial Narrow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en-US" sz="1200" dirty="0" smtClean="0">
                          <a:latin typeface="Arial Narrow"/>
                          <a:ea typeface="宋体"/>
                          <a:cs typeface="Times New Roman"/>
                        </a:rPr>
                        <a:t>/201</a:t>
                      </a:r>
                      <a:r>
                        <a:rPr lang="en-US" altLang="zh-CN" sz="1200" dirty="0" smtClean="0">
                          <a:latin typeface="Arial Narrow"/>
                          <a:ea typeface="宋体"/>
                          <a:cs typeface="Times New Roman"/>
                        </a:rPr>
                        <a:t>2</a:t>
                      </a:r>
                      <a:endParaRPr lang="zh-CN" sz="1600" dirty="0"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94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Arial Narrow"/>
                          <a:ea typeface="宋体"/>
                          <a:cs typeface="Times New Roman"/>
                        </a:rPr>
                        <a:t>2.</a:t>
                      </a:r>
                      <a:r>
                        <a:rPr lang="zh-CN" altLang="en-US" sz="1200" dirty="0" smtClean="0">
                          <a:latin typeface="Arial Narrow"/>
                          <a:ea typeface="宋体"/>
                          <a:cs typeface="Times New Roman"/>
                        </a:rPr>
                        <a:t>迭代三开发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Arial Narrow"/>
                          <a:ea typeface="宋体"/>
                          <a:cs typeface="Times New Roman"/>
                        </a:rPr>
                        <a:t>80%</a:t>
                      </a:r>
                      <a:endParaRPr lang="zh-CN" altLang="zh-CN" sz="1200" kern="1200" dirty="0" smtClean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Arial Narrow"/>
                          <a:ea typeface="宋体"/>
                          <a:cs typeface="Times New Roman"/>
                        </a:rPr>
                        <a:t>3/16/2012</a:t>
                      </a:r>
                      <a:endParaRPr lang="zh-CN" altLang="zh-CN" sz="1200" kern="1200" dirty="0" smtClean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7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b="1" u="sng" dirty="0">
                          <a:latin typeface="Arial Narrow"/>
                          <a:ea typeface="宋体"/>
                          <a:cs typeface="Times New Roman"/>
                        </a:rPr>
                        <a:t>IT</a:t>
                      </a:r>
                      <a:r>
                        <a:rPr lang="zh-CN" sz="1200" b="1" u="sng" dirty="0">
                          <a:latin typeface="Arial Narrow"/>
                          <a:ea typeface="宋体"/>
                          <a:cs typeface="Times New Roman"/>
                        </a:rPr>
                        <a:t>基础架构设计</a:t>
                      </a:r>
                      <a:endParaRPr lang="zh-CN" sz="1600" dirty="0"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200" dirty="0"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200"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4329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Arial Narrow"/>
                          <a:ea typeface="宋体"/>
                          <a:cs typeface="Times New Roman"/>
                        </a:rPr>
                        <a:t>1.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Arial Narrow"/>
                          <a:ea typeface="宋体"/>
                          <a:cs typeface="Times New Roman"/>
                        </a:rPr>
                        <a:t>服务器和存储招标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Arial Narrow"/>
                          <a:ea typeface="宋体"/>
                          <a:cs typeface="Arial"/>
                        </a:rPr>
                        <a:t>100%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Arial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Arial Narrow"/>
                          <a:ea typeface="宋体"/>
                          <a:cs typeface="Arial"/>
                        </a:rPr>
                        <a:t>2/15/2012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Arial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329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Arial Narrow"/>
                          <a:ea typeface="宋体"/>
                          <a:cs typeface="Times New Roman"/>
                        </a:rPr>
                        <a:t>2.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Arial Narrow"/>
                          <a:ea typeface="宋体"/>
                          <a:cs typeface="Times New Roman"/>
                        </a:rPr>
                        <a:t>测试机房竞标准备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Arial Narrow"/>
                          <a:ea typeface="宋体"/>
                          <a:cs typeface="Arial"/>
                        </a:rPr>
                        <a:t>100%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Arial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Arial Narrow"/>
                          <a:ea typeface="宋体"/>
                          <a:cs typeface="Arial"/>
                        </a:rPr>
                        <a:t>2/13/2012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Arial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329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Arial Narrow"/>
                          <a:ea typeface="宋体"/>
                          <a:cs typeface="Times New Roman"/>
                        </a:rPr>
                        <a:t>3.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Arial Narrow"/>
                          <a:ea typeface="宋体"/>
                          <a:cs typeface="Times New Roman"/>
                        </a:rPr>
                        <a:t>其他设备招标准备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Arial Narrow"/>
                          <a:ea typeface="宋体"/>
                          <a:cs typeface="Arial"/>
                        </a:rPr>
                        <a:t>60%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Arial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Arial Narrow"/>
                          <a:ea typeface="宋体"/>
                          <a:cs typeface="Arial"/>
                        </a:rPr>
                        <a:t>4/15/2012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Arial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200" b="1" u="sng" kern="1200" dirty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kern="1200" dirty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Arial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kern="1200" dirty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Arial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43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200" kern="1200" dirty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Arial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/>
                        <a:ea typeface="宋体"/>
                        <a:cs typeface="Arial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kern="1200" dirty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Arial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3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Arial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/>
                        <a:ea typeface="宋体"/>
                        <a:cs typeface="Arial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200" kern="1200" dirty="0" smtClean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Arial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3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Arial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 Narrow"/>
                        <a:ea typeface="宋体"/>
                        <a:cs typeface="Arial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200" kern="1200" dirty="0" smtClean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Arial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3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200" b="1" u="sng" kern="1200" dirty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Times New Roman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kern="1200" dirty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Arial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kern="1200" dirty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Arial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3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200" kern="1200" dirty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Arial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kern="1200" dirty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Arial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kern="1200" dirty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Arial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3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200" kern="1200" dirty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Arial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kern="1200" dirty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Arial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CN" sz="1200" kern="1200" dirty="0">
                        <a:solidFill>
                          <a:schemeClr val="tx1"/>
                        </a:solidFill>
                        <a:latin typeface="Arial Narrow"/>
                        <a:ea typeface="宋体"/>
                        <a:cs typeface="Arial"/>
                      </a:endParaRPr>
                    </a:p>
                  </a:txBody>
                  <a:tcPr marL="67838" marR="67838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2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042988" y="381000"/>
            <a:ext cx="7129462" cy="563563"/>
          </a:xfrm>
        </p:spPr>
        <p:txBody>
          <a:bodyPr/>
          <a:lstStyle/>
          <a:p>
            <a:r>
              <a:rPr lang="zh-CN" altLang="en-US" sz="2800" dirty="0" smtClean="0"/>
              <a:t>项目进展情况（续）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1" y="923969"/>
            <a:ext cx="7499333" cy="6051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椭圆 10"/>
          <p:cNvSpPr/>
          <p:nvPr/>
        </p:nvSpPr>
        <p:spPr>
          <a:xfrm>
            <a:off x="3131840" y="2636912"/>
            <a:ext cx="642942" cy="432048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866227" y="1623100"/>
            <a:ext cx="2691466" cy="1013812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984418" y="3923074"/>
            <a:ext cx="1667702" cy="85725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138711" y="6308726"/>
            <a:ext cx="766801" cy="549274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162773" y="5445224"/>
            <a:ext cx="1290538" cy="806374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857208"/>
            <a:ext cx="9144000" cy="6000792"/>
          </a:xfrm>
          <a:prstGeom prst="rect">
            <a:avLst/>
          </a:prstGeom>
          <a:solidFill>
            <a:schemeClr val="tx2">
              <a:lumMod val="20000"/>
              <a:lumOff val="80000"/>
              <a:alpha val="7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1" y="1851498"/>
            <a:ext cx="8837979" cy="419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751" y="1291049"/>
            <a:ext cx="8772956" cy="523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4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65107"/>
            <a:ext cx="7010400" cy="563563"/>
          </a:xfrm>
        </p:spPr>
        <p:txBody>
          <a:bodyPr/>
          <a:lstStyle/>
          <a:p>
            <a:r>
              <a:rPr lang="zh-CN" altLang="en-US" sz="2800" dirty="0" smtClean="0"/>
              <a:t>关联项目情况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165559"/>
              </p:ext>
            </p:extLst>
          </p:nvPr>
        </p:nvGraphicFramePr>
        <p:xfrm>
          <a:off x="1" y="1412776"/>
          <a:ext cx="9143999" cy="36786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28727"/>
                <a:gridCol w="2357454"/>
                <a:gridCol w="2714644"/>
                <a:gridCol w="264317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宋体" pitchFamily="2" charset="-122"/>
                          <a:ea typeface="宋体" pitchFamily="2" charset="-122"/>
                        </a:rPr>
                        <a:t>关联项目</a:t>
                      </a: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宋体" pitchFamily="2" charset="-122"/>
                          <a:ea typeface="宋体" pitchFamily="2" charset="-122"/>
                        </a:rPr>
                        <a:t>对本项目的影响</a:t>
                      </a: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宋体" pitchFamily="2" charset="-122"/>
                          <a:ea typeface="宋体" pitchFamily="2" charset="-122"/>
                        </a:rPr>
                        <a:t>受本项目的影响</a:t>
                      </a: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宋体" pitchFamily="2" charset="-122"/>
                          <a:ea typeface="宋体" pitchFamily="2" charset="-122"/>
                        </a:rPr>
                        <a:t>关联情况</a:t>
                      </a: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宋体" pitchFamily="2" charset="-122"/>
                          <a:ea typeface="宋体" pitchFamily="2" charset="-122"/>
                        </a:rPr>
                        <a:t>主数据中心建设项目</a:t>
                      </a: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zh-CN" altLang="en-US" sz="1400" dirty="0" smtClean="0">
                          <a:latin typeface="宋体" pitchFamily="2" charset="-122"/>
                          <a:ea typeface="宋体" pitchFamily="2" charset="-122"/>
                        </a:rPr>
                        <a:t>为系统部署提供基础机房环境</a:t>
                      </a:r>
                      <a:endParaRPr lang="en-US" altLang="zh-CN" sz="1400" dirty="0" smtClean="0"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zh-CN" altLang="en-US" sz="1400" dirty="0" smtClean="0">
                          <a:latin typeface="宋体" pitchFamily="2" charset="-122"/>
                          <a:ea typeface="宋体" pitchFamily="2" charset="-122"/>
                        </a:rPr>
                        <a:t>试点上线的前提条件</a:t>
                      </a: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宋体" pitchFamily="2" charset="-122"/>
                          <a:ea typeface="宋体" pitchFamily="2" charset="-122"/>
                        </a:rPr>
                        <a:t>需基础架构系统提供部署需求</a:t>
                      </a: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宋体" pitchFamily="2" charset="-122"/>
                          <a:ea typeface="宋体" pitchFamily="2" charset="-122"/>
                        </a:rPr>
                        <a:t>预计</a:t>
                      </a:r>
                      <a:r>
                        <a:rPr lang="en-US" altLang="zh-CN" sz="1400" dirty="0" smtClean="0"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lang="zh-CN" altLang="en-US" sz="1400" dirty="0" smtClean="0">
                          <a:latin typeface="宋体" pitchFamily="2" charset="-122"/>
                          <a:ea typeface="宋体" pitchFamily="2" charset="-122"/>
                        </a:rPr>
                        <a:t>年四季度可以就绪</a:t>
                      </a:r>
                      <a:endParaRPr lang="en-US" altLang="zh-CN" sz="1400" dirty="0" smtClean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zh-CN" altLang="en-US" sz="1400" kern="1200" dirty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1092904">
                <a:tc>
                  <a:txBody>
                    <a:bodyPr/>
                    <a:lstStyle/>
                    <a:p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kern="1200" dirty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kern="1200" dirty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33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4581" name="Picture 13" descr="3dlar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2313" y="980728"/>
            <a:ext cx="7151687" cy="5354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5"/>
          <p:cNvGrpSpPr>
            <a:grpSpLocks/>
          </p:cNvGrpSpPr>
          <p:nvPr/>
        </p:nvGrpSpPr>
        <p:grpSpPr bwMode="auto">
          <a:xfrm>
            <a:off x="1775844" y="2476094"/>
            <a:ext cx="5305425" cy="565150"/>
            <a:chOff x="1266" y="1188"/>
            <a:chExt cx="3342" cy="356"/>
          </a:xfrm>
        </p:grpSpPr>
        <p:sp>
          <p:nvSpPr>
            <p:cNvPr id="24600" name="Line 146"/>
            <p:cNvSpPr>
              <a:spLocks noChangeShapeType="1"/>
            </p:cNvSpPr>
            <p:nvPr/>
          </p:nvSpPr>
          <p:spPr bwMode="auto">
            <a:xfrm>
              <a:off x="1584" y="1524"/>
              <a:ext cx="302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Text Box 147"/>
            <p:cNvSpPr txBox="1">
              <a:spLocks noChangeArrowheads="1"/>
            </p:cNvSpPr>
            <p:nvPr/>
          </p:nvSpPr>
          <p:spPr bwMode="auto">
            <a:xfrm>
              <a:off x="1728" y="1188"/>
              <a:ext cx="2736" cy="2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15000"/>
                </a:spcBef>
                <a:spcAft>
                  <a:spcPct val="15000"/>
                </a:spcAft>
                <a:buClr>
                  <a:schemeClr val="folHlink"/>
                </a:buClr>
                <a:buSzPct val="80000"/>
              </a:pPr>
              <a:r>
                <a:rPr lang="zh-CN" altLang="en-US" sz="2400" b="1" dirty="0" smtClean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项目</a:t>
              </a:r>
              <a:r>
                <a:rPr lang="zh-CN" altLang="en-US" sz="2400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总体情况</a:t>
              </a:r>
              <a:endParaRPr lang="de-DE" altLang="zh-CN" sz="2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Group 148"/>
            <p:cNvGrpSpPr>
              <a:grpSpLocks/>
            </p:cNvGrpSpPr>
            <p:nvPr/>
          </p:nvGrpSpPr>
          <p:grpSpPr bwMode="auto">
            <a:xfrm>
              <a:off x="1266" y="1219"/>
              <a:ext cx="340" cy="325"/>
              <a:chOff x="1266" y="1219"/>
              <a:chExt cx="340" cy="325"/>
            </a:xfrm>
          </p:grpSpPr>
          <p:grpSp>
            <p:nvGrpSpPr>
              <p:cNvPr id="4" name="Group 149"/>
              <p:cNvGrpSpPr>
                <a:grpSpLocks/>
              </p:cNvGrpSpPr>
              <p:nvPr/>
            </p:nvGrpSpPr>
            <p:grpSpPr bwMode="auto">
              <a:xfrm>
                <a:off x="1266" y="1219"/>
                <a:ext cx="340" cy="325"/>
                <a:chOff x="2034" y="931"/>
                <a:chExt cx="340" cy="325"/>
              </a:xfrm>
            </p:grpSpPr>
            <p:sp>
              <p:nvSpPr>
                <p:cNvPr id="24605" name="Text Box 150"/>
                <p:cNvSpPr txBox="1">
                  <a:spLocks noChangeArrowheads="1"/>
                </p:cNvSpPr>
                <p:nvPr/>
              </p:nvSpPr>
              <p:spPr bwMode="gray">
                <a:xfrm>
                  <a:off x="2094" y="960"/>
                  <a:ext cx="223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2400" b="1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40" name="Oval 151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41" name="Oval 152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alpha val="32001"/>
                      </a:schemeClr>
                    </a:gs>
                    <a:gs pos="100000">
                      <a:schemeClr val="hlink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42" name="Oval 153"/>
                <p:cNvSpPr>
                  <a:spLocks noChangeArrowheads="1"/>
                </p:cNvSpPr>
                <p:nvPr/>
              </p:nvSpPr>
              <p:spPr bwMode="gray">
                <a:xfrm>
                  <a:off x="2034" y="931"/>
                  <a:ext cx="334" cy="309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3" name="Oval 154"/>
                <p:cNvSpPr>
                  <a:spLocks noChangeArrowheads="1"/>
                </p:cNvSpPr>
                <p:nvPr/>
              </p:nvSpPr>
              <p:spPr bwMode="gray">
                <a:xfrm>
                  <a:off x="2040" y="952"/>
                  <a:ext cx="334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63529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24610" name="Oval 155"/>
                <p:cNvSpPr>
                  <a:spLocks noChangeArrowheads="1"/>
                </p:cNvSpPr>
                <p:nvPr/>
              </p:nvSpPr>
              <p:spPr bwMode="gray">
                <a:xfrm>
                  <a:off x="2052" y="948"/>
                  <a:ext cx="300" cy="300"/>
                </a:xfrm>
                <a:prstGeom prst="ellipse">
                  <a:avLst/>
                </a:prstGeom>
                <a:solidFill>
                  <a:srgbClr val="333333"/>
                </a:soli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11" name="Oval 156"/>
                <p:cNvSpPr>
                  <a:spLocks noChangeArrowheads="1"/>
                </p:cNvSpPr>
                <p:nvPr/>
              </p:nvSpPr>
              <p:spPr bwMode="gray">
                <a:xfrm>
                  <a:off x="2064" y="959"/>
                  <a:ext cx="291" cy="29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95959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12" name="Oval 157"/>
                <p:cNvSpPr>
                  <a:spLocks noChangeArrowheads="1"/>
                </p:cNvSpPr>
                <p:nvPr/>
              </p:nvSpPr>
              <p:spPr bwMode="gray">
                <a:xfrm>
                  <a:off x="2068" y="961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alpha val="0"/>
                      </a:srgbClr>
                    </a:gs>
                    <a:gs pos="100000">
                      <a:srgbClr val="E9E9E9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13" name="Oval 158"/>
                <p:cNvSpPr>
                  <a:spLocks noChangeArrowheads="1"/>
                </p:cNvSpPr>
                <p:nvPr/>
              </p:nvSpPr>
              <p:spPr bwMode="gray">
                <a:xfrm>
                  <a:off x="2071" y="963"/>
                  <a:ext cx="270" cy="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89898"/>
                    </a:gs>
                    <a:gs pos="100000">
                      <a:srgbClr val="C0C0C0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14" name="Oval 159"/>
                <p:cNvSpPr>
                  <a:spLocks noChangeArrowheads="1"/>
                </p:cNvSpPr>
                <p:nvPr/>
              </p:nvSpPr>
              <p:spPr bwMode="gray">
                <a:xfrm>
                  <a:off x="2086" y="971"/>
                  <a:ext cx="240" cy="2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0C0C0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4604" name="Text Box 160"/>
              <p:cNvSpPr txBox="1">
                <a:spLocks noChangeArrowheads="1"/>
              </p:cNvSpPr>
              <p:nvPr/>
            </p:nvSpPr>
            <p:spPr bwMode="gray">
              <a:xfrm>
                <a:off x="1330" y="1248"/>
                <a:ext cx="214" cy="29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 dirty="0">
                    <a:solidFill>
                      <a:srgbClr val="00206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8" name="Group 161"/>
          <p:cNvGrpSpPr>
            <a:grpSpLocks/>
          </p:cNvGrpSpPr>
          <p:nvPr/>
        </p:nvGrpSpPr>
        <p:grpSpPr bwMode="auto">
          <a:xfrm>
            <a:off x="1769474" y="3818466"/>
            <a:ext cx="5305425" cy="568325"/>
            <a:chOff x="1266" y="2326"/>
            <a:chExt cx="3342" cy="358"/>
          </a:xfrm>
        </p:grpSpPr>
        <p:sp>
          <p:nvSpPr>
            <p:cNvPr id="53" name="Line 162"/>
            <p:cNvSpPr>
              <a:spLocks noChangeShapeType="1"/>
            </p:cNvSpPr>
            <p:nvPr/>
          </p:nvSpPr>
          <p:spPr bwMode="auto">
            <a:xfrm>
              <a:off x="1584" y="2662"/>
              <a:ext cx="302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163"/>
            <p:cNvSpPr txBox="1">
              <a:spLocks noChangeArrowheads="1"/>
            </p:cNvSpPr>
            <p:nvPr/>
          </p:nvSpPr>
          <p:spPr bwMode="auto">
            <a:xfrm>
              <a:off x="1728" y="2326"/>
              <a:ext cx="2736" cy="2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15000"/>
                </a:spcBef>
                <a:spcAft>
                  <a:spcPct val="15000"/>
                </a:spcAft>
                <a:buClr>
                  <a:schemeClr val="folHlink"/>
                </a:buClr>
                <a:buSzPct val="80000"/>
              </a:pPr>
              <a:r>
                <a:rPr lang="zh-CN" altLang="en-US" sz="2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后续重点工作</a:t>
              </a:r>
              <a:endParaRPr lang="zh-CN" altLang="de-DE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" name="Group 164"/>
            <p:cNvGrpSpPr>
              <a:grpSpLocks/>
            </p:cNvGrpSpPr>
            <p:nvPr/>
          </p:nvGrpSpPr>
          <p:grpSpPr bwMode="auto">
            <a:xfrm>
              <a:off x="1266" y="2359"/>
              <a:ext cx="340" cy="325"/>
              <a:chOff x="1266" y="1219"/>
              <a:chExt cx="340" cy="325"/>
            </a:xfrm>
          </p:grpSpPr>
          <p:grpSp>
            <p:nvGrpSpPr>
              <p:cNvPr id="10" name="Group 165"/>
              <p:cNvGrpSpPr>
                <a:grpSpLocks/>
              </p:cNvGrpSpPr>
              <p:nvPr/>
            </p:nvGrpSpPr>
            <p:grpSpPr bwMode="auto">
              <a:xfrm>
                <a:off x="1266" y="1219"/>
                <a:ext cx="340" cy="325"/>
                <a:chOff x="2034" y="931"/>
                <a:chExt cx="340" cy="325"/>
              </a:xfrm>
            </p:grpSpPr>
            <p:sp>
              <p:nvSpPr>
                <p:cNvPr id="62" name="Text Box 166"/>
                <p:cNvSpPr txBox="1">
                  <a:spLocks noChangeArrowheads="1"/>
                </p:cNvSpPr>
                <p:nvPr/>
              </p:nvSpPr>
              <p:spPr bwMode="gray">
                <a:xfrm>
                  <a:off x="2094" y="960"/>
                  <a:ext cx="223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2400" b="1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63" name="Oval 167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64" name="Oval 168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alpha val="32001"/>
                      </a:schemeClr>
                    </a:gs>
                    <a:gs pos="100000">
                      <a:schemeClr val="hlink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65" name="Oval 169"/>
                <p:cNvSpPr>
                  <a:spLocks noChangeArrowheads="1"/>
                </p:cNvSpPr>
                <p:nvPr/>
              </p:nvSpPr>
              <p:spPr bwMode="gray">
                <a:xfrm>
                  <a:off x="2034" y="931"/>
                  <a:ext cx="334" cy="309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6" name="Oval 170"/>
                <p:cNvSpPr>
                  <a:spLocks noChangeArrowheads="1"/>
                </p:cNvSpPr>
                <p:nvPr/>
              </p:nvSpPr>
              <p:spPr bwMode="gray">
                <a:xfrm>
                  <a:off x="2040" y="952"/>
                  <a:ext cx="334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63529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67" name="Oval 171"/>
                <p:cNvSpPr>
                  <a:spLocks noChangeArrowheads="1"/>
                </p:cNvSpPr>
                <p:nvPr/>
              </p:nvSpPr>
              <p:spPr bwMode="gray">
                <a:xfrm>
                  <a:off x="2052" y="948"/>
                  <a:ext cx="300" cy="300"/>
                </a:xfrm>
                <a:prstGeom prst="ellipse">
                  <a:avLst/>
                </a:prstGeom>
                <a:solidFill>
                  <a:srgbClr val="333333"/>
                </a:soli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Oval 172"/>
                <p:cNvSpPr>
                  <a:spLocks noChangeArrowheads="1"/>
                </p:cNvSpPr>
                <p:nvPr/>
              </p:nvSpPr>
              <p:spPr bwMode="gray">
                <a:xfrm>
                  <a:off x="2064" y="959"/>
                  <a:ext cx="291" cy="29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95959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Oval 173"/>
                <p:cNvSpPr>
                  <a:spLocks noChangeArrowheads="1"/>
                </p:cNvSpPr>
                <p:nvPr/>
              </p:nvSpPr>
              <p:spPr bwMode="gray">
                <a:xfrm>
                  <a:off x="2068" y="961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alpha val="0"/>
                      </a:srgbClr>
                    </a:gs>
                    <a:gs pos="100000">
                      <a:srgbClr val="E9E9E9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174"/>
                <p:cNvSpPr>
                  <a:spLocks noChangeArrowheads="1"/>
                </p:cNvSpPr>
                <p:nvPr/>
              </p:nvSpPr>
              <p:spPr bwMode="gray">
                <a:xfrm>
                  <a:off x="2071" y="963"/>
                  <a:ext cx="270" cy="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89898"/>
                    </a:gs>
                    <a:gs pos="100000">
                      <a:srgbClr val="C0C0C0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Oval 175"/>
                <p:cNvSpPr>
                  <a:spLocks noChangeArrowheads="1"/>
                </p:cNvSpPr>
                <p:nvPr/>
              </p:nvSpPr>
              <p:spPr bwMode="gray">
                <a:xfrm>
                  <a:off x="2086" y="971"/>
                  <a:ext cx="240" cy="2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0C0C0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1" name="Text Box 176"/>
              <p:cNvSpPr txBox="1">
                <a:spLocks noChangeArrowheads="1"/>
              </p:cNvSpPr>
              <p:nvPr/>
            </p:nvSpPr>
            <p:spPr bwMode="gray">
              <a:xfrm>
                <a:off x="1331" y="1248"/>
                <a:ext cx="214" cy="29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17" name="Group 161"/>
          <p:cNvGrpSpPr>
            <a:grpSpLocks/>
          </p:cNvGrpSpPr>
          <p:nvPr/>
        </p:nvGrpSpPr>
        <p:grpSpPr bwMode="auto">
          <a:xfrm>
            <a:off x="1775844" y="3190474"/>
            <a:ext cx="5305425" cy="568325"/>
            <a:chOff x="1266" y="2326"/>
            <a:chExt cx="3342" cy="358"/>
          </a:xfrm>
        </p:grpSpPr>
        <p:sp>
          <p:nvSpPr>
            <p:cNvPr id="105" name="Line 162"/>
            <p:cNvSpPr>
              <a:spLocks noChangeShapeType="1"/>
            </p:cNvSpPr>
            <p:nvPr/>
          </p:nvSpPr>
          <p:spPr bwMode="auto">
            <a:xfrm>
              <a:off x="1584" y="2662"/>
              <a:ext cx="302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Text Box 163"/>
            <p:cNvSpPr txBox="1">
              <a:spLocks noChangeArrowheads="1"/>
            </p:cNvSpPr>
            <p:nvPr/>
          </p:nvSpPr>
          <p:spPr bwMode="auto">
            <a:xfrm>
              <a:off x="1728" y="2326"/>
              <a:ext cx="2736" cy="2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15000"/>
                </a:spcBef>
                <a:spcAft>
                  <a:spcPct val="15000"/>
                </a:spcAft>
                <a:buClr>
                  <a:schemeClr val="folHlink"/>
                </a:buClr>
                <a:buSzPct val="80000"/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项目工作进展</a:t>
              </a:r>
              <a:endParaRPr lang="zh-CN" altLang="de-DE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8" name="Group 164"/>
            <p:cNvGrpSpPr>
              <a:grpSpLocks/>
            </p:cNvGrpSpPr>
            <p:nvPr/>
          </p:nvGrpSpPr>
          <p:grpSpPr bwMode="auto">
            <a:xfrm>
              <a:off x="1266" y="2359"/>
              <a:ext cx="340" cy="325"/>
              <a:chOff x="1266" y="1219"/>
              <a:chExt cx="340" cy="325"/>
            </a:xfrm>
          </p:grpSpPr>
          <p:grpSp>
            <p:nvGrpSpPr>
              <p:cNvPr id="19" name="Group 165"/>
              <p:cNvGrpSpPr>
                <a:grpSpLocks/>
              </p:cNvGrpSpPr>
              <p:nvPr/>
            </p:nvGrpSpPr>
            <p:grpSpPr bwMode="auto">
              <a:xfrm>
                <a:off x="1266" y="1219"/>
                <a:ext cx="340" cy="325"/>
                <a:chOff x="2034" y="931"/>
                <a:chExt cx="340" cy="325"/>
              </a:xfrm>
            </p:grpSpPr>
            <p:sp>
              <p:nvSpPr>
                <p:cNvPr id="110" name="Text Box 166"/>
                <p:cNvSpPr txBox="1">
                  <a:spLocks noChangeArrowheads="1"/>
                </p:cNvSpPr>
                <p:nvPr/>
              </p:nvSpPr>
              <p:spPr bwMode="gray">
                <a:xfrm>
                  <a:off x="2094" y="960"/>
                  <a:ext cx="223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2400" b="1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111" name="Oval 167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112" name="Oval 168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alpha val="32001"/>
                      </a:schemeClr>
                    </a:gs>
                    <a:gs pos="100000">
                      <a:schemeClr val="hlink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113" name="Oval 169"/>
                <p:cNvSpPr>
                  <a:spLocks noChangeArrowheads="1"/>
                </p:cNvSpPr>
                <p:nvPr/>
              </p:nvSpPr>
              <p:spPr bwMode="gray">
                <a:xfrm>
                  <a:off x="2034" y="931"/>
                  <a:ext cx="334" cy="309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4" name="Oval 170"/>
                <p:cNvSpPr>
                  <a:spLocks noChangeArrowheads="1"/>
                </p:cNvSpPr>
                <p:nvPr/>
              </p:nvSpPr>
              <p:spPr bwMode="gray">
                <a:xfrm>
                  <a:off x="2040" y="952"/>
                  <a:ext cx="334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63529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115" name="Oval 171"/>
                <p:cNvSpPr>
                  <a:spLocks noChangeArrowheads="1"/>
                </p:cNvSpPr>
                <p:nvPr/>
              </p:nvSpPr>
              <p:spPr bwMode="gray">
                <a:xfrm>
                  <a:off x="2052" y="948"/>
                  <a:ext cx="300" cy="300"/>
                </a:xfrm>
                <a:prstGeom prst="ellipse">
                  <a:avLst/>
                </a:prstGeom>
                <a:solidFill>
                  <a:srgbClr val="333333"/>
                </a:soli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Oval 172"/>
                <p:cNvSpPr>
                  <a:spLocks noChangeArrowheads="1"/>
                </p:cNvSpPr>
                <p:nvPr/>
              </p:nvSpPr>
              <p:spPr bwMode="gray">
                <a:xfrm>
                  <a:off x="2064" y="959"/>
                  <a:ext cx="291" cy="29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95959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Oval 173"/>
                <p:cNvSpPr>
                  <a:spLocks noChangeArrowheads="1"/>
                </p:cNvSpPr>
                <p:nvPr/>
              </p:nvSpPr>
              <p:spPr bwMode="gray">
                <a:xfrm>
                  <a:off x="2068" y="961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alpha val="0"/>
                      </a:srgbClr>
                    </a:gs>
                    <a:gs pos="100000">
                      <a:srgbClr val="E9E9E9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Oval 174"/>
                <p:cNvSpPr>
                  <a:spLocks noChangeArrowheads="1"/>
                </p:cNvSpPr>
                <p:nvPr/>
              </p:nvSpPr>
              <p:spPr bwMode="gray">
                <a:xfrm>
                  <a:off x="2071" y="963"/>
                  <a:ext cx="270" cy="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89898"/>
                    </a:gs>
                    <a:gs pos="100000">
                      <a:srgbClr val="C0C0C0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9" name="Oval 175"/>
                <p:cNvSpPr>
                  <a:spLocks noChangeArrowheads="1"/>
                </p:cNvSpPr>
                <p:nvPr/>
              </p:nvSpPr>
              <p:spPr bwMode="gray">
                <a:xfrm>
                  <a:off x="2086" y="971"/>
                  <a:ext cx="240" cy="2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0C0C0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9" name="Text Box 176"/>
              <p:cNvSpPr txBox="1">
                <a:spLocks noChangeArrowheads="1"/>
              </p:cNvSpPr>
              <p:nvPr/>
            </p:nvSpPr>
            <p:spPr bwMode="gray">
              <a:xfrm>
                <a:off x="1326" y="1248"/>
                <a:ext cx="224" cy="29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 dirty="0" smtClean="0">
                    <a:solidFill>
                      <a:srgbClr val="000000"/>
                    </a:solidFill>
                  </a:rPr>
                  <a:t>2</a:t>
                </a:r>
                <a:endParaRPr lang="en-US" altLang="zh-CN" sz="2400" b="1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29" name="标题 1"/>
          <p:cNvSpPr>
            <a:spLocks noGrp="1"/>
          </p:cNvSpPr>
          <p:nvPr>
            <p:ph type="title"/>
          </p:nvPr>
        </p:nvSpPr>
        <p:spPr>
          <a:xfrm>
            <a:off x="1080120" y="332656"/>
            <a:ext cx="3707904" cy="72008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汇报议程</a:t>
            </a:r>
          </a:p>
        </p:txBody>
      </p:sp>
      <p:grpSp>
        <p:nvGrpSpPr>
          <p:cNvPr id="72" name="Group 161"/>
          <p:cNvGrpSpPr>
            <a:grpSpLocks/>
          </p:cNvGrpSpPr>
          <p:nvPr/>
        </p:nvGrpSpPr>
        <p:grpSpPr bwMode="auto">
          <a:xfrm>
            <a:off x="1769474" y="4449206"/>
            <a:ext cx="5305425" cy="568325"/>
            <a:chOff x="1266" y="2326"/>
            <a:chExt cx="3342" cy="358"/>
          </a:xfrm>
        </p:grpSpPr>
        <p:sp>
          <p:nvSpPr>
            <p:cNvPr id="73" name="Line 162"/>
            <p:cNvSpPr>
              <a:spLocks noChangeShapeType="1"/>
            </p:cNvSpPr>
            <p:nvPr/>
          </p:nvSpPr>
          <p:spPr bwMode="auto">
            <a:xfrm>
              <a:off x="1584" y="2662"/>
              <a:ext cx="302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163"/>
            <p:cNvSpPr txBox="1">
              <a:spLocks noChangeArrowheads="1"/>
            </p:cNvSpPr>
            <p:nvPr/>
          </p:nvSpPr>
          <p:spPr bwMode="auto">
            <a:xfrm>
              <a:off x="1728" y="2326"/>
              <a:ext cx="2736" cy="2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15000"/>
                </a:spcBef>
                <a:spcAft>
                  <a:spcPct val="15000"/>
                </a:spcAft>
                <a:buClr>
                  <a:schemeClr val="folHlink"/>
                </a:buClr>
                <a:buSzPct val="80000"/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后续项目风险和应对方案</a:t>
              </a:r>
              <a:endParaRPr lang="zh-CN" altLang="de-DE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5" name="Group 164"/>
            <p:cNvGrpSpPr>
              <a:grpSpLocks/>
            </p:cNvGrpSpPr>
            <p:nvPr/>
          </p:nvGrpSpPr>
          <p:grpSpPr bwMode="auto">
            <a:xfrm>
              <a:off x="1266" y="2359"/>
              <a:ext cx="340" cy="325"/>
              <a:chOff x="1266" y="1219"/>
              <a:chExt cx="340" cy="325"/>
            </a:xfrm>
          </p:grpSpPr>
          <p:grpSp>
            <p:nvGrpSpPr>
              <p:cNvPr id="76" name="Group 165"/>
              <p:cNvGrpSpPr>
                <a:grpSpLocks/>
              </p:cNvGrpSpPr>
              <p:nvPr/>
            </p:nvGrpSpPr>
            <p:grpSpPr bwMode="auto">
              <a:xfrm>
                <a:off x="1266" y="1219"/>
                <a:ext cx="340" cy="325"/>
                <a:chOff x="2034" y="931"/>
                <a:chExt cx="340" cy="325"/>
              </a:xfrm>
            </p:grpSpPr>
            <p:sp>
              <p:nvSpPr>
                <p:cNvPr id="78" name="Text Box 166"/>
                <p:cNvSpPr txBox="1">
                  <a:spLocks noChangeArrowheads="1"/>
                </p:cNvSpPr>
                <p:nvPr/>
              </p:nvSpPr>
              <p:spPr bwMode="gray">
                <a:xfrm>
                  <a:off x="2094" y="960"/>
                  <a:ext cx="223" cy="2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zh-CN" sz="2400" b="1">
                      <a:solidFill>
                        <a:srgbClr val="000000"/>
                      </a:solidFill>
                    </a:rPr>
                    <a:t>3</a:t>
                  </a:r>
                </a:p>
              </p:txBody>
            </p:sp>
            <p:sp>
              <p:nvSpPr>
                <p:cNvPr id="79" name="Oval 167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80" name="Oval 168"/>
                <p:cNvSpPr>
                  <a:spLocks noChangeArrowheads="1"/>
                </p:cNvSpPr>
                <p:nvPr/>
              </p:nvSpPr>
              <p:spPr bwMode="gray">
                <a:xfrm>
                  <a:off x="2055" y="953"/>
                  <a:ext cx="116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alpha val="32001"/>
                      </a:schemeClr>
                    </a:gs>
                    <a:gs pos="100000">
                      <a:schemeClr val="hlink">
                        <a:gamma/>
                        <a:shade val="0"/>
                        <a:invGamma/>
                        <a:alpha val="89999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81" name="Oval 169"/>
                <p:cNvSpPr>
                  <a:spLocks noChangeArrowheads="1"/>
                </p:cNvSpPr>
                <p:nvPr/>
              </p:nvSpPr>
              <p:spPr bwMode="gray">
                <a:xfrm>
                  <a:off x="2034" y="931"/>
                  <a:ext cx="334" cy="309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82" name="Oval 170"/>
                <p:cNvSpPr>
                  <a:spLocks noChangeArrowheads="1"/>
                </p:cNvSpPr>
                <p:nvPr/>
              </p:nvSpPr>
              <p:spPr bwMode="gray">
                <a:xfrm>
                  <a:off x="2040" y="952"/>
                  <a:ext cx="334" cy="30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63529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latin typeface="Arial" pitchFamily="34" charset="0"/>
                  </a:endParaRPr>
                </a:p>
              </p:txBody>
            </p:sp>
            <p:sp>
              <p:nvSpPr>
                <p:cNvPr id="83" name="Oval 171"/>
                <p:cNvSpPr>
                  <a:spLocks noChangeArrowheads="1"/>
                </p:cNvSpPr>
                <p:nvPr/>
              </p:nvSpPr>
              <p:spPr bwMode="gray">
                <a:xfrm>
                  <a:off x="2052" y="948"/>
                  <a:ext cx="300" cy="300"/>
                </a:xfrm>
                <a:prstGeom prst="ellipse">
                  <a:avLst/>
                </a:prstGeom>
                <a:solidFill>
                  <a:srgbClr val="333333"/>
                </a:soli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Oval 172"/>
                <p:cNvSpPr>
                  <a:spLocks noChangeArrowheads="1"/>
                </p:cNvSpPr>
                <p:nvPr/>
              </p:nvSpPr>
              <p:spPr bwMode="gray">
                <a:xfrm>
                  <a:off x="2064" y="959"/>
                  <a:ext cx="291" cy="29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95959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Oval 173"/>
                <p:cNvSpPr>
                  <a:spLocks noChangeArrowheads="1"/>
                </p:cNvSpPr>
                <p:nvPr/>
              </p:nvSpPr>
              <p:spPr bwMode="gray">
                <a:xfrm>
                  <a:off x="2068" y="961"/>
                  <a:ext cx="283" cy="2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alpha val="0"/>
                      </a:srgbClr>
                    </a:gs>
                    <a:gs pos="100000">
                      <a:srgbClr val="E9E9E9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Oval 174"/>
                <p:cNvSpPr>
                  <a:spLocks noChangeArrowheads="1"/>
                </p:cNvSpPr>
                <p:nvPr/>
              </p:nvSpPr>
              <p:spPr bwMode="gray">
                <a:xfrm>
                  <a:off x="2071" y="963"/>
                  <a:ext cx="270" cy="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89898"/>
                    </a:gs>
                    <a:gs pos="100000">
                      <a:srgbClr val="C0C0C0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Oval 175"/>
                <p:cNvSpPr>
                  <a:spLocks noChangeArrowheads="1"/>
                </p:cNvSpPr>
                <p:nvPr/>
              </p:nvSpPr>
              <p:spPr bwMode="gray">
                <a:xfrm>
                  <a:off x="2086" y="971"/>
                  <a:ext cx="240" cy="2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0C0C0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7" name="Text Box 176"/>
              <p:cNvSpPr txBox="1">
                <a:spLocks noChangeArrowheads="1"/>
              </p:cNvSpPr>
              <p:nvPr/>
            </p:nvSpPr>
            <p:spPr bwMode="gray">
              <a:xfrm>
                <a:off x="1331" y="1248"/>
                <a:ext cx="214" cy="29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 dirty="0" smtClean="0">
                    <a:solidFill>
                      <a:srgbClr val="000000"/>
                    </a:solidFill>
                  </a:rPr>
                  <a:t>4</a:t>
                </a:r>
                <a:endParaRPr lang="en-US" altLang="zh-CN" sz="2400" b="1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541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042988" y="381000"/>
            <a:ext cx="7129462" cy="563563"/>
          </a:xfrm>
        </p:spPr>
        <p:txBody>
          <a:bodyPr/>
          <a:lstStyle/>
          <a:p>
            <a:r>
              <a:rPr lang="zh-CN" altLang="en-US" sz="2800" dirty="0" smtClean="0"/>
              <a:t>项目后续重点工作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96" y="992852"/>
            <a:ext cx="7308304" cy="5897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椭圆 6"/>
          <p:cNvSpPr/>
          <p:nvPr/>
        </p:nvSpPr>
        <p:spPr>
          <a:xfrm>
            <a:off x="3275856" y="1700808"/>
            <a:ext cx="2194819" cy="936104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线形标注 1 13"/>
          <p:cNvSpPr/>
          <p:nvPr/>
        </p:nvSpPr>
        <p:spPr>
          <a:xfrm>
            <a:off x="6322253" y="5346382"/>
            <a:ext cx="1329442" cy="571504"/>
          </a:xfrm>
          <a:prstGeom prst="borderCallout1">
            <a:avLst>
              <a:gd name="adj1" fmla="val 90100"/>
              <a:gd name="adj2" fmla="val -4956"/>
              <a:gd name="adj3" fmla="val 164971"/>
              <a:gd name="adj4" fmla="val -71729"/>
            </a:avLst>
          </a:prstGeom>
          <a:solidFill>
            <a:srgbClr val="FF0000"/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迁移开发和迁移演练</a:t>
            </a:r>
            <a:endParaRPr lang="zh-CN" altLang="en-US" sz="16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491880" y="5370084"/>
            <a:ext cx="1237186" cy="769834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184948" y="6139918"/>
            <a:ext cx="1251147" cy="718082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103970" y="3941532"/>
            <a:ext cx="1263336" cy="797457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线形标注 1 16"/>
          <p:cNvSpPr/>
          <p:nvPr/>
        </p:nvSpPr>
        <p:spPr>
          <a:xfrm>
            <a:off x="6067400" y="2852936"/>
            <a:ext cx="1705392" cy="571504"/>
          </a:xfrm>
          <a:prstGeom prst="borderCallout1">
            <a:avLst>
              <a:gd name="adj1" fmla="val 90100"/>
              <a:gd name="adj2" fmla="val -4956"/>
              <a:gd name="adj3" fmla="val 209029"/>
              <a:gd name="adj4" fmla="val -112801"/>
            </a:avLst>
          </a:prstGeom>
          <a:solidFill>
            <a:srgbClr val="FF0000"/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进行迭代四开发</a:t>
            </a:r>
            <a:endParaRPr lang="zh-CN" altLang="en-US" sz="16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线形标注 1 17"/>
          <p:cNvSpPr/>
          <p:nvPr/>
        </p:nvSpPr>
        <p:spPr>
          <a:xfrm>
            <a:off x="4431409" y="4167485"/>
            <a:ext cx="2078532" cy="571504"/>
          </a:xfrm>
          <a:prstGeom prst="borderCallout1">
            <a:avLst>
              <a:gd name="adj1" fmla="val 90100"/>
              <a:gd name="adj2" fmla="val -4956"/>
              <a:gd name="adj3" fmla="val 209906"/>
              <a:gd name="adj4" fmla="val -8908"/>
            </a:avLst>
          </a:prstGeom>
          <a:solidFill>
            <a:srgbClr val="FF0000"/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启动</a:t>
            </a:r>
            <a:r>
              <a:rPr lang="en-US" altLang="zh-CN" sz="16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IT</a:t>
            </a:r>
            <a:r>
              <a:rPr lang="zh-CN" altLang="en-US" sz="16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基础架构建设，包括测试机房实施</a:t>
            </a:r>
            <a:endParaRPr lang="zh-CN" altLang="en-US" sz="16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228184" y="4666971"/>
            <a:ext cx="1728192" cy="679411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线形标注 1 11"/>
          <p:cNvSpPr/>
          <p:nvPr/>
        </p:nvSpPr>
        <p:spPr>
          <a:xfrm>
            <a:off x="7164288" y="1415056"/>
            <a:ext cx="1705392" cy="571504"/>
          </a:xfrm>
          <a:prstGeom prst="borderCallout1">
            <a:avLst>
              <a:gd name="adj1" fmla="val 90100"/>
              <a:gd name="adj2" fmla="val -4956"/>
              <a:gd name="adj3" fmla="val 128745"/>
              <a:gd name="adj4" fmla="val -97354"/>
            </a:avLst>
          </a:prstGeom>
          <a:solidFill>
            <a:srgbClr val="FF0000"/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进行</a:t>
            </a:r>
            <a:r>
              <a:rPr lang="zh-CN" altLang="en-US" sz="1600" b="1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用户体验、用户培训</a:t>
            </a:r>
            <a:endParaRPr lang="zh-CN" altLang="en-US" sz="16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7651694" y="3486237"/>
            <a:ext cx="1312794" cy="571504"/>
          </a:xfrm>
          <a:prstGeom prst="borderCallout1">
            <a:avLst>
              <a:gd name="adj1" fmla="val 90100"/>
              <a:gd name="adj2" fmla="val -4956"/>
              <a:gd name="adj3" fmla="val 204907"/>
              <a:gd name="adj4" fmla="val -43191"/>
            </a:avLst>
          </a:prstGeom>
          <a:solidFill>
            <a:srgbClr val="FF0000"/>
          </a:solidFill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第三方测试</a:t>
            </a:r>
          </a:p>
        </p:txBody>
      </p:sp>
    </p:spTree>
    <p:extLst>
      <p:ext uri="{BB962C8B-B14F-4D97-AF65-F5344CB8AC3E}">
        <p14:creationId xmlns:p14="http://schemas.microsoft.com/office/powerpoint/2010/main" val="4023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65107"/>
            <a:ext cx="7715280" cy="563563"/>
          </a:xfrm>
        </p:spPr>
        <p:txBody>
          <a:bodyPr/>
          <a:lstStyle/>
          <a:p>
            <a:r>
              <a:rPr lang="zh-CN" altLang="zh-CN" sz="2800" dirty="0" smtClean="0"/>
              <a:t>系</a:t>
            </a:r>
            <a:r>
              <a:rPr lang="zh-CN" altLang="zh-CN" sz="2800" dirty="0"/>
              <a:t>统体验活动开展</a:t>
            </a:r>
            <a:endParaRPr lang="zh-CN" altLang="en-US" sz="2800" dirty="0"/>
          </a:p>
        </p:txBody>
      </p:sp>
      <p:sp>
        <p:nvSpPr>
          <p:cNvPr id="115" name="TextBox 114"/>
          <p:cNvSpPr txBox="1"/>
          <p:nvPr/>
        </p:nvSpPr>
        <p:spPr>
          <a:xfrm flipH="1">
            <a:off x="144055" y="1052736"/>
            <a:ext cx="8390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项目组将深入省市进行用户与业主体验评价和意见反馈，以期广泛征求意见，在项目后期持续不断的从操作流程优化、界面交互、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设计、功能改进等几大方面进一步完善系统。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Freeform 3"/>
          <p:cNvSpPr>
            <a:spLocks/>
          </p:cNvSpPr>
          <p:nvPr/>
        </p:nvSpPr>
        <p:spPr bwMode="auto">
          <a:xfrm>
            <a:off x="144055" y="2256549"/>
            <a:ext cx="4133850" cy="2095500"/>
          </a:xfrm>
          <a:custGeom>
            <a:avLst/>
            <a:gdLst>
              <a:gd name="T0" fmla="*/ 0 w 2604"/>
              <a:gd name="T1" fmla="*/ 1319 h 1320"/>
              <a:gd name="T2" fmla="*/ 1932 w 2604"/>
              <a:gd name="T3" fmla="*/ 1320 h 1320"/>
              <a:gd name="T4" fmla="*/ 1932 w 2604"/>
              <a:gd name="T5" fmla="*/ 954 h 1320"/>
              <a:gd name="T6" fmla="*/ 2604 w 2604"/>
              <a:gd name="T7" fmla="*/ 954 h 1320"/>
              <a:gd name="T8" fmla="*/ 2604 w 2604"/>
              <a:gd name="T9" fmla="*/ 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4" h="1320">
                <a:moveTo>
                  <a:pt x="0" y="1319"/>
                </a:moveTo>
                <a:lnTo>
                  <a:pt x="1932" y="1320"/>
                </a:lnTo>
                <a:lnTo>
                  <a:pt x="1932" y="954"/>
                </a:lnTo>
                <a:lnTo>
                  <a:pt x="2604" y="954"/>
                </a:lnTo>
                <a:lnTo>
                  <a:pt x="2604" y="0"/>
                </a:lnTo>
              </a:path>
            </a:pathLst>
          </a:custGeom>
          <a:noFill/>
          <a:ln w="2222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4" name="Freeform 4"/>
          <p:cNvSpPr>
            <a:spLocks/>
          </p:cNvSpPr>
          <p:nvPr/>
        </p:nvSpPr>
        <p:spPr bwMode="auto">
          <a:xfrm flipH="1">
            <a:off x="4544605" y="2256549"/>
            <a:ext cx="4133850" cy="2095500"/>
          </a:xfrm>
          <a:custGeom>
            <a:avLst/>
            <a:gdLst>
              <a:gd name="T0" fmla="*/ 0 w 2604"/>
              <a:gd name="T1" fmla="*/ 1319 h 1320"/>
              <a:gd name="T2" fmla="*/ 1932 w 2604"/>
              <a:gd name="T3" fmla="*/ 1320 h 1320"/>
              <a:gd name="T4" fmla="*/ 1932 w 2604"/>
              <a:gd name="T5" fmla="*/ 954 h 1320"/>
              <a:gd name="T6" fmla="*/ 2604 w 2604"/>
              <a:gd name="T7" fmla="*/ 954 h 1320"/>
              <a:gd name="T8" fmla="*/ 2604 w 2604"/>
              <a:gd name="T9" fmla="*/ 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4" h="1320">
                <a:moveTo>
                  <a:pt x="0" y="1319"/>
                </a:moveTo>
                <a:lnTo>
                  <a:pt x="1932" y="1320"/>
                </a:lnTo>
                <a:lnTo>
                  <a:pt x="1932" y="954"/>
                </a:lnTo>
                <a:lnTo>
                  <a:pt x="2604" y="954"/>
                </a:lnTo>
                <a:lnTo>
                  <a:pt x="2604" y="0"/>
                </a:lnTo>
              </a:path>
            </a:pathLst>
          </a:custGeom>
          <a:noFill/>
          <a:ln w="2222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 flipV="1">
            <a:off x="144055" y="4590174"/>
            <a:ext cx="4133850" cy="2095500"/>
          </a:xfrm>
          <a:custGeom>
            <a:avLst/>
            <a:gdLst>
              <a:gd name="T0" fmla="*/ 0 w 2604"/>
              <a:gd name="T1" fmla="*/ 1319 h 1320"/>
              <a:gd name="T2" fmla="*/ 1932 w 2604"/>
              <a:gd name="T3" fmla="*/ 1320 h 1320"/>
              <a:gd name="T4" fmla="*/ 1932 w 2604"/>
              <a:gd name="T5" fmla="*/ 954 h 1320"/>
              <a:gd name="T6" fmla="*/ 2604 w 2604"/>
              <a:gd name="T7" fmla="*/ 954 h 1320"/>
              <a:gd name="T8" fmla="*/ 2604 w 2604"/>
              <a:gd name="T9" fmla="*/ 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4" h="1320">
                <a:moveTo>
                  <a:pt x="0" y="1319"/>
                </a:moveTo>
                <a:lnTo>
                  <a:pt x="1932" y="1320"/>
                </a:lnTo>
                <a:lnTo>
                  <a:pt x="1932" y="954"/>
                </a:lnTo>
                <a:lnTo>
                  <a:pt x="2604" y="954"/>
                </a:lnTo>
                <a:lnTo>
                  <a:pt x="2604" y="0"/>
                </a:lnTo>
              </a:path>
            </a:pathLst>
          </a:custGeom>
          <a:noFill/>
          <a:ln w="2222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6" name="Freeform 6"/>
          <p:cNvSpPr>
            <a:spLocks/>
          </p:cNvSpPr>
          <p:nvPr/>
        </p:nvSpPr>
        <p:spPr bwMode="auto">
          <a:xfrm flipH="1" flipV="1">
            <a:off x="4544605" y="4590174"/>
            <a:ext cx="4133850" cy="2095500"/>
          </a:xfrm>
          <a:custGeom>
            <a:avLst/>
            <a:gdLst>
              <a:gd name="T0" fmla="*/ 0 w 2604"/>
              <a:gd name="T1" fmla="*/ 1319 h 1320"/>
              <a:gd name="T2" fmla="*/ 1932 w 2604"/>
              <a:gd name="T3" fmla="*/ 1320 h 1320"/>
              <a:gd name="T4" fmla="*/ 1932 w 2604"/>
              <a:gd name="T5" fmla="*/ 954 h 1320"/>
              <a:gd name="T6" fmla="*/ 2604 w 2604"/>
              <a:gd name="T7" fmla="*/ 954 h 1320"/>
              <a:gd name="T8" fmla="*/ 2604 w 2604"/>
              <a:gd name="T9" fmla="*/ 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4" h="1320">
                <a:moveTo>
                  <a:pt x="0" y="1319"/>
                </a:moveTo>
                <a:lnTo>
                  <a:pt x="1932" y="1320"/>
                </a:lnTo>
                <a:lnTo>
                  <a:pt x="1932" y="954"/>
                </a:lnTo>
                <a:lnTo>
                  <a:pt x="2604" y="954"/>
                </a:lnTo>
                <a:lnTo>
                  <a:pt x="2604" y="0"/>
                </a:lnTo>
              </a:path>
            </a:pathLst>
          </a:custGeom>
          <a:noFill/>
          <a:ln w="2222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 flipH="1">
            <a:off x="3746011" y="3933056"/>
            <a:ext cx="1469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省市用户体验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 flipH="1">
            <a:off x="1503990" y="6268252"/>
            <a:ext cx="1195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Picture 3" descr="E:\体彩项目\月度评审\月报参考\2012年2月\流程优化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21" y="2132856"/>
            <a:ext cx="1508339" cy="164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 flipH="1">
            <a:off x="827584" y="3778014"/>
            <a:ext cx="2028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操作流程优化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 flipH="1">
            <a:off x="6102840" y="3702223"/>
            <a:ext cx="1637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界面交互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 flipH="1">
            <a:off x="5904784" y="6224009"/>
            <a:ext cx="1413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功能改进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81" y="4798721"/>
            <a:ext cx="1826722" cy="1381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9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41165</TotalTime>
  <Words>1751</Words>
  <Application>Microsoft Office PowerPoint</Application>
  <PresentationFormat>On-screen Show (4:3)</PresentationFormat>
  <Paragraphs>205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华文行楷</vt:lpstr>
      <vt:lpstr>宋体</vt:lpstr>
      <vt:lpstr>微软雅黑</vt:lpstr>
      <vt:lpstr>Arial</vt:lpstr>
      <vt:lpstr>Arial Narrow</vt:lpstr>
      <vt:lpstr>Calibri</vt:lpstr>
      <vt:lpstr>Times New Roman</vt:lpstr>
      <vt:lpstr>Verdana</vt:lpstr>
      <vt:lpstr>Wingdings</vt:lpstr>
      <vt:lpstr>主题1</vt:lpstr>
      <vt:lpstr>汇报议程</vt:lpstr>
      <vt:lpstr>项目汇报-总体情况</vt:lpstr>
      <vt:lpstr>汇报议程</vt:lpstr>
      <vt:lpstr>项目2012主要工作进展</vt:lpstr>
      <vt:lpstr>项目进展情况（续）</vt:lpstr>
      <vt:lpstr>关联项目情况</vt:lpstr>
      <vt:lpstr>汇报议程</vt:lpstr>
      <vt:lpstr>项目后续重点工作</vt:lpstr>
      <vt:lpstr>系统体验活动开展</vt:lpstr>
      <vt:lpstr>第四次迭代开发</vt:lpstr>
      <vt:lpstr>第三方测试</vt:lpstr>
      <vt:lpstr>系统迁移</vt:lpstr>
      <vt:lpstr>迁移工作细化 </vt:lpstr>
      <vt:lpstr>汇报议程</vt:lpstr>
      <vt:lpstr>项目风险和应对方案</vt:lpstr>
    </vt:vector>
  </TitlesOfParts>
  <Company>中体彩科技发展有限公司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需求调研计划介绍</dc:title>
  <dc:subject>下一代系统(游戏管理+乐透交易)</dc:subject>
  <dc:creator>吴壮伟</dc:creator>
  <cp:lastModifiedBy>Guo, Hank</cp:lastModifiedBy>
  <cp:revision>1833</cp:revision>
  <dcterms:created xsi:type="dcterms:W3CDTF">2010-03-11T04:06:01Z</dcterms:created>
  <dcterms:modified xsi:type="dcterms:W3CDTF">2017-07-11T09:36:25Z</dcterms:modified>
</cp:coreProperties>
</file>