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91" r:id="rId3"/>
  </p:sldMasterIdLst>
  <p:notesMasterIdLst>
    <p:notesMasterId r:id="rId28"/>
  </p:notesMasterIdLst>
  <p:handoutMasterIdLst>
    <p:handoutMasterId r:id="rId29"/>
  </p:handoutMasterIdLst>
  <p:sldIdLst>
    <p:sldId id="325" r:id="rId4"/>
    <p:sldId id="367" r:id="rId5"/>
    <p:sldId id="327" r:id="rId6"/>
    <p:sldId id="360" r:id="rId7"/>
    <p:sldId id="361" r:id="rId8"/>
    <p:sldId id="369" r:id="rId9"/>
    <p:sldId id="366" r:id="rId10"/>
    <p:sldId id="364" r:id="rId11"/>
    <p:sldId id="370" r:id="rId12"/>
    <p:sldId id="332" r:id="rId13"/>
    <p:sldId id="371" r:id="rId14"/>
    <p:sldId id="336" r:id="rId15"/>
    <p:sldId id="338" r:id="rId16"/>
    <p:sldId id="372" r:id="rId17"/>
    <p:sldId id="345" r:id="rId18"/>
    <p:sldId id="346" r:id="rId19"/>
    <p:sldId id="347" r:id="rId20"/>
    <p:sldId id="342" r:id="rId21"/>
    <p:sldId id="375" r:id="rId22"/>
    <p:sldId id="344" r:id="rId23"/>
    <p:sldId id="348" r:id="rId24"/>
    <p:sldId id="373" r:id="rId25"/>
    <p:sldId id="358" r:id="rId26"/>
    <p:sldId id="37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2">
          <p15:clr>
            <a:srgbClr val="A4A3A4"/>
          </p15:clr>
        </p15:guide>
        <p15:guide id="2" pos="55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7E7E7"/>
    <a:srgbClr val="339933"/>
    <a:srgbClr val="BA3030"/>
    <a:srgbClr val="8E908F"/>
    <a:srgbClr val="9D9FA2"/>
    <a:srgbClr val="828381"/>
    <a:srgbClr val="A5A6A5"/>
    <a:srgbClr val="717074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9390" autoAdjust="0"/>
  </p:normalViewPr>
  <p:slideViewPr>
    <p:cSldViewPr snapToGrid="0" showGuides="1">
      <p:cViewPr varScale="1">
        <p:scale>
          <a:sx n="98" d="100"/>
          <a:sy n="98" d="100"/>
        </p:scale>
        <p:origin x="498" y="84"/>
      </p:cViewPr>
      <p:guideLst>
        <p:guide orient="horz" pos="2902"/>
        <p:guide pos="55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7" d="100"/>
          <a:sy n="57" d="100"/>
        </p:scale>
        <p:origin x="2832" y="72"/>
      </p:cViewPr>
      <p:guideLst>
        <p:guide orient="horz" pos="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89592-8206-4EC1-8B5D-56C21E0EDB36}" type="doc">
      <dgm:prSet loTypeId="urn:microsoft.com/office/officeart/2005/8/layout/hProcess11#1" loCatId="process" qsTypeId="urn:microsoft.com/office/officeart/2005/8/quickstyle/simple1#1" qsCatId="simple" csTypeId="urn:microsoft.com/office/officeart/2005/8/colors/accent1_2#1" csCatId="accent1" phldr="1"/>
      <dgm:spPr/>
    </dgm:pt>
    <dgm:pt modelId="{E4B42757-611C-4EBC-BBEF-8DE5E63011D0}">
      <dgm:prSet phldrT="[文本]"/>
      <dgm:spPr/>
      <dgm:t>
        <a:bodyPr/>
        <a:lstStyle/>
        <a:p>
          <a:r>
            <a:rPr lang="zh-CN" altLang="en-US" dirty="0" smtClean="0"/>
            <a:t>项目工作总结（每周五下午）</a:t>
          </a:r>
          <a:endParaRPr lang="zh-CN" altLang="en-US" dirty="0"/>
        </a:p>
      </dgm:t>
    </dgm:pt>
    <dgm:pt modelId="{A3A17CC8-307D-430E-A9FF-B8EC9DCE05B2}" type="parTrans" cxnId="{BDFBAD3D-8A67-42BF-83CA-15804BDE75E4}">
      <dgm:prSet/>
      <dgm:spPr/>
      <dgm:t>
        <a:bodyPr/>
        <a:lstStyle/>
        <a:p>
          <a:endParaRPr lang="zh-CN" altLang="en-US"/>
        </a:p>
      </dgm:t>
    </dgm:pt>
    <dgm:pt modelId="{8C92E354-11EB-460E-B64D-32208ECB59EA}" type="sibTrans" cxnId="{BDFBAD3D-8A67-42BF-83CA-15804BDE75E4}">
      <dgm:prSet/>
      <dgm:spPr/>
      <dgm:t>
        <a:bodyPr/>
        <a:lstStyle/>
        <a:p>
          <a:endParaRPr lang="zh-CN" altLang="en-US"/>
        </a:p>
      </dgm:t>
    </dgm:pt>
    <dgm:pt modelId="{8543D1EF-3D8C-4A8D-922B-3ADBE0BACE66}">
      <dgm:prSet phldrT="[文本]"/>
      <dgm:spPr/>
      <dgm:t>
        <a:bodyPr/>
        <a:lstStyle/>
        <a:p>
          <a:r>
            <a:rPr lang="zh-CN" altLang="en-US" dirty="0" smtClean="0"/>
            <a:t>项目报告汇总准备（每周一上午）</a:t>
          </a:r>
          <a:endParaRPr lang="zh-CN" altLang="en-US" dirty="0"/>
        </a:p>
      </dgm:t>
    </dgm:pt>
    <dgm:pt modelId="{FEC0EE2D-AA77-4627-B31D-C8B6AC8B11B4}" type="parTrans" cxnId="{CA659474-9C7F-442B-975E-769CCB043171}">
      <dgm:prSet/>
      <dgm:spPr/>
      <dgm:t>
        <a:bodyPr/>
        <a:lstStyle/>
        <a:p>
          <a:endParaRPr lang="zh-CN" altLang="en-US"/>
        </a:p>
      </dgm:t>
    </dgm:pt>
    <dgm:pt modelId="{564A3616-91F9-4308-A176-658EF0EC0426}" type="sibTrans" cxnId="{CA659474-9C7F-442B-975E-769CCB043171}">
      <dgm:prSet/>
      <dgm:spPr/>
      <dgm:t>
        <a:bodyPr/>
        <a:lstStyle/>
        <a:p>
          <a:endParaRPr lang="zh-CN" altLang="en-US"/>
        </a:p>
      </dgm:t>
    </dgm:pt>
    <dgm:pt modelId="{483418FB-C732-412C-9A4D-555C23FF7929}">
      <dgm:prSet phldrT="[文本]"/>
      <dgm:spPr/>
      <dgm:t>
        <a:bodyPr/>
        <a:lstStyle/>
        <a:p>
          <a:r>
            <a:rPr lang="zh-CN" altLang="en-US" dirty="0" smtClean="0"/>
            <a:t>项目组周例会（每周一下午）</a:t>
          </a:r>
          <a:endParaRPr lang="zh-CN" altLang="en-US" dirty="0"/>
        </a:p>
      </dgm:t>
    </dgm:pt>
    <dgm:pt modelId="{EA9C05CA-B15A-451A-BC5A-34A509447C40}" type="parTrans" cxnId="{F2F368B2-6D3D-442F-9E4A-9A89005D4237}">
      <dgm:prSet/>
      <dgm:spPr/>
      <dgm:t>
        <a:bodyPr/>
        <a:lstStyle/>
        <a:p>
          <a:endParaRPr lang="zh-CN" altLang="en-US"/>
        </a:p>
      </dgm:t>
    </dgm:pt>
    <dgm:pt modelId="{0124EEE0-8749-4E9C-AE79-7853557075D8}" type="sibTrans" cxnId="{F2F368B2-6D3D-442F-9E4A-9A89005D4237}">
      <dgm:prSet/>
      <dgm:spPr/>
      <dgm:t>
        <a:bodyPr/>
        <a:lstStyle/>
        <a:p>
          <a:endParaRPr lang="zh-CN" altLang="en-US"/>
        </a:p>
      </dgm:t>
    </dgm:pt>
    <dgm:pt modelId="{E8AC2E1E-E250-45C1-9E57-FD85A9887249}" type="pres">
      <dgm:prSet presAssocID="{0EA89592-8206-4EC1-8B5D-56C21E0EDB36}" presName="Name0" presStyleCnt="0">
        <dgm:presLayoutVars>
          <dgm:dir/>
          <dgm:resizeHandles val="exact"/>
        </dgm:presLayoutVars>
      </dgm:prSet>
      <dgm:spPr/>
    </dgm:pt>
    <dgm:pt modelId="{75D4FA09-D3E1-46A2-97A9-6773D39B49D9}" type="pres">
      <dgm:prSet presAssocID="{0EA89592-8206-4EC1-8B5D-56C21E0EDB36}" presName="arrow" presStyleLbl="bgShp" presStyleIdx="0" presStyleCnt="1"/>
      <dgm:spPr>
        <a:solidFill>
          <a:srgbClr val="FFFF00"/>
        </a:solidFill>
      </dgm:spPr>
    </dgm:pt>
    <dgm:pt modelId="{59E50E43-CF2C-474D-BEB4-A38D7AF672AB}" type="pres">
      <dgm:prSet presAssocID="{0EA89592-8206-4EC1-8B5D-56C21E0EDB36}" presName="points" presStyleCnt="0"/>
      <dgm:spPr/>
    </dgm:pt>
    <dgm:pt modelId="{0497517F-5557-4187-97AA-E48B42748206}" type="pres">
      <dgm:prSet presAssocID="{E4B42757-611C-4EBC-BBEF-8DE5E63011D0}" presName="compositeA" presStyleCnt="0"/>
      <dgm:spPr/>
    </dgm:pt>
    <dgm:pt modelId="{F7DF7F83-28ED-41EC-826D-1D1AAFF090A4}" type="pres">
      <dgm:prSet presAssocID="{E4B42757-611C-4EBC-BBEF-8DE5E63011D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68B57-7346-4235-B289-408F7A5B217C}" type="pres">
      <dgm:prSet presAssocID="{E4B42757-611C-4EBC-BBEF-8DE5E63011D0}" presName="circleA" presStyleLbl="node1" presStyleIdx="0" presStyleCnt="3"/>
      <dgm:spPr/>
    </dgm:pt>
    <dgm:pt modelId="{20BADA97-4DC5-4C8D-969C-57E10130099B}" type="pres">
      <dgm:prSet presAssocID="{E4B42757-611C-4EBC-BBEF-8DE5E63011D0}" presName="spaceA" presStyleCnt="0"/>
      <dgm:spPr/>
    </dgm:pt>
    <dgm:pt modelId="{FE2954CA-44A9-4DED-9CAA-01E4B73A9B87}" type="pres">
      <dgm:prSet presAssocID="{8C92E354-11EB-460E-B64D-32208ECB59EA}" presName="space" presStyleCnt="0"/>
      <dgm:spPr/>
    </dgm:pt>
    <dgm:pt modelId="{8E4361CC-37BD-4DFB-B715-25CF9B3BB4DA}" type="pres">
      <dgm:prSet presAssocID="{8543D1EF-3D8C-4A8D-922B-3ADBE0BACE66}" presName="compositeB" presStyleCnt="0"/>
      <dgm:spPr/>
    </dgm:pt>
    <dgm:pt modelId="{EF8410C3-4946-4B2C-9A3B-90DDF3CD1A30}" type="pres">
      <dgm:prSet presAssocID="{8543D1EF-3D8C-4A8D-922B-3ADBE0BACE66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3D18C-21F3-47B1-8B89-1CC0F330CB66}" type="pres">
      <dgm:prSet presAssocID="{8543D1EF-3D8C-4A8D-922B-3ADBE0BACE66}" presName="circleB" presStyleLbl="node1" presStyleIdx="1" presStyleCnt="3"/>
      <dgm:spPr/>
    </dgm:pt>
    <dgm:pt modelId="{9F7411AD-6CC1-4FB3-B0F7-AD6A766C4B97}" type="pres">
      <dgm:prSet presAssocID="{8543D1EF-3D8C-4A8D-922B-3ADBE0BACE66}" presName="spaceB" presStyleCnt="0"/>
      <dgm:spPr/>
    </dgm:pt>
    <dgm:pt modelId="{F469E765-1ED2-4180-AF6B-81556C6EA5AE}" type="pres">
      <dgm:prSet presAssocID="{564A3616-91F9-4308-A176-658EF0EC0426}" presName="space" presStyleCnt="0"/>
      <dgm:spPr/>
    </dgm:pt>
    <dgm:pt modelId="{ABAD0F8A-44CA-414F-A3C2-2836314D9E9B}" type="pres">
      <dgm:prSet presAssocID="{483418FB-C732-412C-9A4D-555C23FF7929}" presName="compositeA" presStyleCnt="0"/>
      <dgm:spPr/>
    </dgm:pt>
    <dgm:pt modelId="{E069DE41-40F3-4257-827D-C152672397CF}" type="pres">
      <dgm:prSet presAssocID="{483418FB-C732-412C-9A4D-555C23FF792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AE4CA-2065-4274-9B62-CCA2761268BD}" type="pres">
      <dgm:prSet presAssocID="{483418FB-C732-412C-9A4D-555C23FF7929}" presName="circleA" presStyleLbl="node1" presStyleIdx="2" presStyleCnt="3"/>
      <dgm:spPr/>
    </dgm:pt>
    <dgm:pt modelId="{8A6D8799-9355-4B9D-BBAC-6413E517139F}" type="pres">
      <dgm:prSet presAssocID="{483418FB-C732-412C-9A4D-555C23FF7929}" presName="spaceA" presStyleCnt="0"/>
      <dgm:spPr/>
    </dgm:pt>
  </dgm:ptLst>
  <dgm:cxnLst>
    <dgm:cxn modelId="{F2F368B2-6D3D-442F-9E4A-9A89005D4237}" srcId="{0EA89592-8206-4EC1-8B5D-56C21E0EDB36}" destId="{483418FB-C732-412C-9A4D-555C23FF7929}" srcOrd="2" destOrd="0" parTransId="{EA9C05CA-B15A-451A-BC5A-34A509447C40}" sibTransId="{0124EEE0-8749-4E9C-AE79-7853557075D8}"/>
    <dgm:cxn modelId="{A7E61AB6-B703-40FD-B9A7-23AD788C1848}" type="presOf" srcId="{E4B42757-611C-4EBC-BBEF-8DE5E63011D0}" destId="{F7DF7F83-28ED-41EC-826D-1D1AAFF090A4}" srcOrd="0" destOrd="0" presId="urn:microsoft.com/office/officeart/2005/8/layout/hProcess11#1"/>
    <dgm:cxn modelId="{84958F2C-3D43-47E0-9185-9C29C7904B4F}" type="presOf" srcId="{483418FB-C732-412C-9A4D-555C23FF7929}" destId="{E069DE41-40F3-4257-827D-C152672397CF}" srcOrd="0" destOrd="0" presId="urn:microsoft.com/office/officeart/2005/8/layout/hProcess11#1"/>
    <dgm:cxn modelId="{F3F406DC-4A7A-4FDE-AC00-CFBC8CBBA073}" type="presOf" srcId="{0EA89592-8206-4EC1-8B5D-56C21E0EDB36}" destId="{E8AC2E1E-E250-45C1-9E57-FD85A9887249}" srcOrd="0" destOrd="0" presId="urn:microsoft.com/office/officeart/2005/8/layout/hProcess11#1"/>
    <dgm:cxn modelId="{BDFBAD3D-8A67-42BF-83CA-15804BDE75E4}" srcId="{0EA89592-8206-4EC1-8B5D-56C21E0EDB36}" destId="{E4B42757-611C-4EBC-BBEF-8DE5E63011D0}" srcOrd="0" destOrd="0" parTransId="{A3A17CC8-307D-430E-A9FF-B8EC9DCE05B2}" sibTransId="{8C92E354-11EB-460E-B64D-32208ECB59EA}"/>
    <dgm:cxn modelId="{D7DC12D3-8C8C-482B-B0F1-2ECCAC830FA1}" type="presOf" srcId="{8543D1EF-3D8C-4A8D-922B-3ADBE0BACE66}" destId="{EF8410C3-4946-4B2C-9A3B-90DDF3CD1A30}" srcOrd="0" destOrd="0" presId="urn:microsoft.com/office/officeart/2005/8/layout/hProcess11#1"/>
    <dgm:cxn modelId="{CA659474-9C7F-442B-975E-769CCB043171}" srcId="{0EA89592-8206-4EC1-8B5D-56C21E0EDB36}" destId="{8543D1EF-3D8C-4A8D-922B-3ADBE0BACE66}" srcOrd="1" destOrd="0" parTransId="{FEC0EE2D-AA77-4627-B31D-C8B6AC8B11B4}" sibTransId="{564A3616-91F9-4308-A176-658EF0EC0426}"/>
    <dgm:cxn modelId="{B256BE20-36DC-4A62-BEDA-C389D3C3753D}" type="presParOf" srcId="{E8AC2E1E-E250-45C1-9E57-FD85A9887249}" destId="{75D4FA09-D3E1-46A2-97A9-6773D39B49D9}" srcOrd="0" destOrd="0" presId="urn:microsoft.com/office/officeart/2005/8/layout/hProcess11#1"/>
    <dgm:cxn modelId="{8579CFDE-4274-4F48-AA6D-AE93C641A313}" type="presParOf" srcId="{E8AC2E1E-E250-45C1-9E57-FD85A9887249}" destId="{59E50E43-CF2C-474D-BEB4-A38D7AF672AB}" srcOrd="1" destOrd="0" presId="urn:microsoft.com/office/officeart/2005/8/layout/hProcess11#1"/>
    <dgm:cxn modelId="{92685DED-21AC-4AC5-BC5F-5CB4FE1B94E9}" type="presParOf" srcId="{59E50E43-CF2C-474D-BEB4-A38D7AF672AB}" destId="{0497517F-5557-4187-97AA-E48B42748206}" srcOrd="0" destOrd="0" presId="urn:microsoft.com/office/officeart/2005/8/layout/hProcess11#1"/>
    <dgm:cxn modelId="{611271F8-BBDC-4E46-8D05-271765F0BC42}" type="presParOf" srcId="{0497517F-5557-4187-97AA-E48B42748206}" destId="{F7DF7F83-28ED-41EC-826D-1D1AAFF090A4}" srcOrd="0" destOrd="0" presId="urn:microsoft.com/office/officeart/2005/8/layout/hProcess11#1"/>
    <dgm:cxn modelId="{7219128B-C4A9-410C-99AE-D51531C28F3E}" type="presParOf" srcId="{0497517F-5557-4187-97AA-E48B42748206}" destId="{C5468B57-7346-4235-B289-408F7A5B217C}" srcOrd="1" destOrd="0" presId="urn:microsoft.com/office/officeart/2005/8/layout/hProcess11#1"/>
    <dgm:cxn modelId="{19E5F6C4-64F7-4CA8-ABEC-31F9186C6401}" type="presParOf" srcId="{0497517F-5557-4187-97AA-E48B42748206}" destId="{20BADA97-4DC5-4C8D-969C-57E10130099B}" srcOrd="2" destOrd="0" presId="urn:microsoft.com/office/officeart/2005/8/layout/hProcess11#1"/>
    <dgm:cxn modelId="{B69E103C-BAB2-4EAA-9D40-9392046E4C1D}" type="presParOf" srcId="{59E50E43-CF2C-474D-BEB4-A38D7AF672AB}" destId="{FE2954CA-44A9-4DED-9CAA-01E4B73A9B87}" srcOrd="1" destOrd="0" presId="urn:microsoft.com/office/officeart/2005/8/layout/hProcess11#1"/>
    <dgm:cxn modelId="{F1F6C56C-1D48-4E56-92A8-0D0D5392BDA1}" type="presParOf" srcId="{59E50E43-CF2C-474D-BEB4-A38D7AF672AB}" destId="{8E4361CC-37BD-4DFB-B715-25CF9B3BB4DA}" srcOrd="2" destOrd="0" presId="urn:microsoft.com/office/officeart/2005/8/layout/hProcess11#1"/>
    <dgm:cxn modelId="{DFB38554-AFA2-43E0-956C-25095270F284}" type="presParOf" srcId="{8E4361CC-37BD-4DFB-B715-25CF9B3BB4DA}" destId="{EF8410C3-4946-4B2C-9A3B-90DDF3CD1A30}" srcOrd="0" destOrd="0" presId="urn:microsoft.com/office/officeart/2005/8/layout/hProcess11#1"/>
    <dgm:cxn modelId="{E4F2D7FB-7C69-4B79-A168-3147BB015FD2}" type="presParOf" srcId="{8E4361CC-37BD-4DFB-B715-25CF9B3BB4DA}" destId="{1A23D18C-21F3-47B1-8B89-1CC0F330CB66}" srcOrd="1" destOrd="0" presId="urn:microsoft.com/office/officeart/2005/8/layout/hProcess11#1"/>
    <dgm:cxn modelId="{78C6FA37-DED5-4AC4-A470-0698041ECB08}" type="presParOf" srcId="{8E4361CC-37BD-4DFB-B715-25CF9B3BB4DA}" destId="{9F7411AD-6CC1-4FB3-B0F7-AD6A766C4B97}" srcOrd="2" destOrd="0" presId="urn:microsoft.com/office/officeart/2005/8/layout/hProcess11#1"/>
    <dgm:cxn modelId="{45AB73A5-E027-4DB7-9DBB-2812A3AB2C41}" type="presParOf" srcId="{59E50E43-CF2C-474D-BEB4-A38D7AF672AB}" destId="{F469E765-1ED2-4180-AF6B-81556C6EA5AE}" srcOrd="3" destOrd="0" presId="urn:microsoft.com/office/officeart/2005/8/layout/hProcess11#1"/>
    <dgm:cxn modelId="{BD495747-B437-411D-ACA4-1A8EE3A1FBD3}" type="presParOf" srcId="{59E50E43-CF2C-474D-BEB4-A38D7AF672AB}" destId="{ABAD0F8A-44CA-414F-A3C2-2836314D9E9B}" srcOrd="4" destOrd="0" presId="urn:microsoft.com/office/officeart/2005/8/layout/hProcess11#1"/>
    <dgm:cxn modelId="{148D702E-4538-4B2E-919D-96D4E02C9FBF}" type="presParOf" srcId="{ABAD0F8A-44CA-414F-A3C2-2836314D9E9B}" destId="{E069DE41-40F3-4257-827D-C152672397CF}" srcOrd="0" destOrd="0" presId="urn:microsoft.com/office/officeart/2005/8/layout/hProcess11#1"/>
    <dgm:cxn modelId="{4EAA8D3B-90D6-4BD7-A893-D119C88102C9}" type="presParOf" srcId="{ABAD0F8A-44CA-414F-A3C2-2836314D9E9B}" destId="{295AE4CA-2065-4274-9B62-CCA2761268BD}" srcOrd="1" destOrd="0" presId="urn:microsoft.com/office/officeart/2005/8/layout/hProcess11#1"/>
    <dgm:cxn modelId="{E1C350E6-8C02-49FE-B393-66725A5BDCCB}" type="presParOf" srcId="{ABAD0F8A-44CA-414F-A3C2-2836314D9E9B}" destId="{8A6D8799-9355-4B9D-BBAC-6413E517139F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A30CF-B29F-4363-BFFD-32BD49151A83}" type="doc">
      <dgm:prSet loTypeId="urn:microsoft.com/office/officeart/2005/8/layout/vProcess5" loCatId="process" qsTypeId="urn:microsoft.com/office/officeart/2005/8/quickstyle/3d1#1" qsCatId="3D" csTypeId="urn:microsoft.com/office/officeart/2005/8/colors/accent2_5#1" csCatId="accent2" phldr="1"/>
      <dgm:spPr/>
      <dgm:t>
        <a:bodyPr/>
        <a:lstStyle/>
        <a:p>
          <a:endParaRPr lang="zh-CN" altLang="en-US"/>
        </a:p>
      </dgm:t>
    </dgm:pt>
    <dgm:pt modelId="{17B81850-FB7E-46F6-95D5-8BAB3B5F1D1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sz="1800" b="1" dirty="0" smtClean="0"/>
            <a:t>项目主进度计划</a:t>
          </a:r>
          <a:endParaRPr lang="en-US" sz="1800" b="1" dirty="0"/>
        </a:p>
      </dgm:t>
    </dgm:pt>
    <dgm:pt modelId="{74DE681B-9557-4C68-B1B9-207C3C664B70}" type="parTrans" cxnId="{2B5DAEA7-7961-4A86-A496-3A84E72911A1}">
      <dgm:prSet/>
      <dgm:spPr/>
      <dgm:t>
        <a:bodyPr/>
        <a:lstStyle/>
        <a:p>
          <a:endParaRPr lang="zh-CN" altLang="en-US" sz="1600"/>
        </a:p>
      </dgm:t>
    </dgm:pt>
    <dgm:pt modelId="{1FF7199A-7FC4-4952-94E0-CDC194E12C86}" type="sibTrans" cxnId="{2B5DAEA7-7961-4A86-A496-3A84E72911A1}">
      <dgm:prSet custT="1"/>
      <dgm:spPr/>
      <dgm:t>
        <a:bodyPr/>
        <a:lstStyle/>
        <a:p>
          <a:endParaRPr lang="zh-CN" altLang="en-US" sz="3200"/>
        </a:p>
      </dgm:t>
    </dgm:pt>
    <dgm:pt modelId="{B06E9B6E-599B-4D13-916C-3C792D3EED88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sz="1800" b="1" dirty="0" smtClean="0"/>
            <a:t>周滚动计划</a:t>
          </a:r>
          <a:endParaRPr lang="en-US" sz="1800" b="1" dirty="0"/>
        </a:p>
      </dgm:t>
    </dgm:pt>
    <dgm:pt modelId="{8145AB61-3D97-42DD-B736-B964794AD6B4}" type="parTrans" cxnId="{031CC633-3632-47D1-B6A0-47284D965EA0}">
      <dgm:prSet/>
      <dgm:spPr/>
      <dgm:t>
        <a:bodyPr/>
        <a:lstStyle/>
        <a:p>
          <a:endParaRPr lang="zh-CN" altLang="en-US" sz="1600"/>
        </a:p>
      </dgm:t>
    </dgm:pt>
    <dgm:pt modelId="{EBB85A27-366D-4ABA-A4B8-258332A1025E}" type="sibTrans" cxnId="{031CC633-3632-47D1-B6A0-47284D965EA0}">
      <dgm:prSet/>
      <dgm:spPr/>
      <dgm:t>
        <a:bodyPr/>
        <a:lstStyle/>
        <a:p>
          <a:endParaRPr lang="zh-CN" altLang="en-US" sz="1600"/>
        </a:p>
      </dgm:t>
    </dgm:pt>
    <dgm:pt modelId="{73F59ACB-1561-4F17-8037-39FBB062FA3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sz="1400" dirty="0" smtClean="0"/>
            <a:t>项目高阶计划，明确项目主要任务的计划进度和里程碑</a:t>
          </a:r>
          <a:endParaRPr lang="en-US" sz="1400" dirty="0"/>
        </a:p>
      </dgm:t>
    </dgm:pt>
    <dgm:pt modelId="{292C3297-A457-4D4E-9FFB-E10B582B53D2}" type="parTrans" cxnId="{1E0E544C-1391-49CA-832C-1D934A163D86}">
      <dgm:prSet/>
      <dgm:spPr/>
      <dgm:t>
        <a:bodyPr/>
        <a:lstStyle/>
        <a:p>
          <a:endParaRPr lang="zh-CN" altLang="en-US" sz="1600"/>
        </a:p>
      </dgm:t>
    </dgm:pt>
    <dgm:pt modelId="{69FCBBBD-F8A8-4D88-B28E-0E47F5CE0307}" type="sibTrans" cxnId="{1E0E544C-1391-49CA-832C-1D934A163D86}">
      <dgm:prSet/>
      <dgm:spPr/>
      <dgm:t>
        <a:bodyPr/>
        <a:lstStyle/>
        <a:p>
          <a:endParaRPr lang="zh-CN" altLang="en-US" sz="1600"/>
        </a:p>
      </dgm:t>
    </dgm:pt>
    <dgm:pt modelId="{4743A4BC-6BA5-4141-AB25-D2D7B7749083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sz="1600" dirty="0" smtClean="0"/>
            <a:t>根据项目主计划每周滚动详细工作计划，作为项目组每周工作的依据</a:t>
          </a:r>
          <a:endParaRPr lang="en-US" sz="1600" dirty="0"/>
        </a:p>
      </dgm:t>
    </dgm:pt>
    <dgm:pt modelId="{E4E2269A-B7CE-4853-AACB-8C8EEEC816A3}" type="parTrans" cxnId="{1DB39F44-C36D-46DF-88FD-6A67E4393E7F}">
      <dgm:prSet/>
      <dgm:spPr/>
      <dgm:t>
        <a:bodyPr/>
        <a:lstStyle/>
        <a:p>
          <a:endParaRPr lang="zh-CN" altLang="en-US" sz="1600"/>
        </a:p>
      </dgm:t>
    </dgm:pt>
    <dgm:pt modelId="{FD12B575-F5ED-4CF5-9177-ED5F0A975761}" type="sibTrans" cxnId="{1DB39F44-C36D-46DF-88FD-6A67E4393E7F}">
      <dgm:prSet/>
      <dgm:spPr/>
      <dgm:t>
        <a:bodyPr/>
        <a:lstStyle/>
        <a:p>
          <a:endParaRPr lang="zh-CN" altLang="en-US" sz="1600"/>
        </a:p>
      </dgm:t>
    </dgm:pt>
    <dgm:pt modelId="{F2ACD61E-DB67-4FB4-A3F3-C71633274A22}" type="pres">
      <dgm:prSet presAssocID="{6FCA30CF-B29F-4363-BFFD-32BD49151A8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A60804-E4F6-4CC6-8521-958D97FC57E2}" type="pres">
      <dgm:prSet presAssocID="{6FCA30CF-B29F-4363-BFFD-32BD49151A83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26E357C7-7566-4040-8F78-C402E5AAAA50}" type="pres">
      <dgm:prSet presAssocID="{6FCA30CF-B29F-4363-BFFD-32BD49151A8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9F5587-D06D-46AA-A959-1B1BB5030E14}" type="pres">
      <dgm:prSet presAssocID="{6FCA30CF-B29F-4363-BFFD-32BD49151A8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6B93AF-E41C-4109-BC4D-F9B408CFC7FE}" type="pres">
      <dgm:prSet presAssocID="{6FCA30CF-B29F-4363-BFFD-32BD49151A8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4963E-CECE-4D9F-9BB8-B0A8FE28E814}" type="pres">
      <dgm:prSet presAssocID="{6FCA30CF-B29F-4363-BFFD-32BD49151A8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3E2811-E862-4BA9-A150-6078AE8EDAA0}" type="pres">
      <dgm:prSet presAssocID="{6FCA30CF-B29F-4363-BFFD-32BD49151A8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1CC633-3632-47D1-B6A0-47284D965EA0}" srcId="{6FCA30CF-B29F-4363-BFFD-32BD49151A83}" destId="{B06E9B6E-599B-4D13-916C-3C792D3EED88}" srcOrd="1" destOrd="0" parTransId="{8145AB61-3D97-42DD-B736-B964794AD6B4}" sibTransId="{EBB85A27-366D-4ABA-A4B8-258332A1025E}"/>
    <dgm:cxn modelId="{3BFA42DA-723D-490D-8ABB-A9E5CC8FB855}" type="presOf" srcId="{73F59ACB-1561-4F17-8037-39FBB062FA30}" destId="{D6B4963E-CECE-4D9F-9BB8-B0A8FE28E814}" srcOrd="1" destOrd="1" presId="urn:microsoft.com/office/officeart/2005/8/layout/vProcess5"/>
    <dgm:cxn modelId="{1DB39F44-C36D-46DF-88FD-6A67E4393E7F}" srcId="{B06E9B6E-599B-4D13-916C-3C792D3EED88}" destId="{4743A4BC-6BA5-4141-AB25-D2D7B7749083}" srcOrd="0" destOrd="0" parTransId="{E4E2269A-B7CE-4853-AACB-8C8EEEC816A3}" sibTransId="{FD12B575-F5ED-4CF5-9177-ED5F0A975761}"/>
    <dgm:cxn modelId="{2B5DAEA7-7961-4A86-A496-3A84E72911A1}" srcId="{6FCA30CF-B29F-4363-BFFD-32BD49151A83}" destId="{17B81850-FB7E-46F6-95D5-8BAB3B5F1D13}" srcOrd="0" destOrd="0" parTransId="{74DE681B-9557-4C68-B1B9-207C3C664B70}" sibTransId="{1FF7199A-7FC4-4952-94E0-CDC194E12C86}"/>
    <dgm:cxn modelId="{127F93D4-E7C9-4DCB-BA01-45837E067754}" type="presOf" srcId="{1FF7199A-7FC4-4952-94E0-CDC194E12C86}" destId="{B06B93AF-E41C-4109-BC4D-F9B408CFC7FE}" srcOrd="0" destOrd="0" presId="urn:microsoft.com/office/officeart/2005/8/layout/vProcess5"/>
    <dgm:cxn modelId="{1E0E544C-1391-49CA-832C-1D934A163D86}" srcId="{17B81850-FB7E-46F6-95D5-8BAB3B5F1D13}" destId="{73F59ACB-1561-4F17-8037-39FBB062FA30}" srcOrd="0" destOrd="0" parTransId="{292C3297-A457-4D4E-9FFB-E10B582B53D2}" sibTransId="{69FCBBBD-F8A8-4D88-B28E-0E47F5CE0307}"/>
    <dgm:cxn modelId="{5D3768F1-49FE-4DB5-AB13-2B813C5739D3}" type="presOf" srcId="{17B81850-FB7E-46F6-95D5-8BAB3B5F1D13}" destId="{D6B4963E-CECE-4D9F-9BB8-B0A8FE28E814}" srcOrd="1" destOrd="0" presId="urn:microsoft.com/office/officeart/2005/8/layout/vProcess5"/>
    <dgm:cxn modelId="{19E47BF8-4595-4CDD-887B-5DB5C346B8AC}" type="presOf" srcId="{4743A4BC-6BA5-4141-AB25-D2D7B7749083}" destId="{EE9F5587-D06D-46AA-A959-1B1BB5030E14}" srcOrd="0" destOrd="1" presId="urn:microsoft.com/office/officeart/2005/8/layout/vProcess5"/>
    <dgm:cxn modelId="{5A73FF70-603D-4EE7-AF8A-22AEEC1B74C9}" type="presOf" srcId="{6FCA30CF-B29F-4363-BFFD-32BD49151A83}" destId="{F2ACD61E-DB67-4FB4-A3F3-C71633274A22}" srcOrd="0" destOrd="0" presId="urn:microsoft.com/office/officeart/2005/8/layout/vProcess5"/>
    <dgm:cxn modelId="{3EB0A71B-82B4-4BFF-877D-B2B15739CFF0}" type="presOf" srcId="{73F59ACB-1561-4F17-8037-39FBB062FA30}" destId="{26E357C7-7566-4040-8F78-C402E5AAAA50}" srcOrd="0" destOrd="1" presId="urn:microsoft.com/office/officeart/2005/8/layout/vProcess5"/>
    <dgm:cxn modelId="{0527F0E4-8E2E-44E3-83D1-78C3FC08D677}" type="presOf" srcId="{17B81850-FB7E-46F6-95D5-8BAB3B5F1D13}" destId="{26E357C7-7566-4040-8F78-C402E5AAAA50}" srcOrd="0" destOrd="0" presId="urn:microsoft.com/office/officeart/2005/8/layout/vProcess5"/>
    <dgm:cxn modelId="{68E2E34B-82BB-4686-9557-1D00D724FB87}" type="presOf" srcId="{4743A4BC-6BA5-4141-AB25-D2D7B7749083}" destId="{113E2811-E862-4BA9-A150-6078AE8EDAA0}" srcOrd="1" destOrd="1" presId="urn:microsoft.com/office/officeart/2005/8/layout/vProcess5"/>
    <dgm:cxn modelId="{8C551F15-BEF9-4DA7-A06C-6B1E4F559AE8}" type="presOf" srcId="{B06E9B6E-599B-4D13-916C-3C792D3EED88}" destId="{EE9F5587-D06D-46AA-A959-1B1BB5030E14}" srcOrd="0" destOrd="0" presId="urn:microsoft.com/office/officeart/2005/8/layout/vProcess5"/>
    <dgm:cxn modelId="{93C7E5EB-3878-4B7D-9FD3-C3DBD404FF08}" type="presOf" srcId="{B06E9B6E-599B-4D13-916C-3C792D3EED88}" destId="{113E2811-E862-4BA9-A150-6078AE8EDAA0}" srcOrd="1" destOrd="0" presId="urn:microsoft.com/office/officeart/2005/8/layout/vProcess5"/>
    <dgm:cxn modelId="{9598AE78-8DC3-459C-888B-F84633E84DA8}" type="presParOf" srcId="{F2ACD61E-DB67-4FB4-A3F3-C71633274A22}" destId="{09A60804-E4F6-4CC6-8521-958D97FC57E2}" srcOrd="0" destOrd="0" presId="urn:microsoft.com/office/officeart/2005/8/layout/vProcess5"/>
    <dgm:cxn modelId="{D7A59BEC-6E20-4AA8-8682-1C47CE5B35D9}" type="presParOf" srcId="{F2ACD61E-DB67-4FB4-A3F3-C71633274A22}" destId="{26E357C7-7566-4040-8F78-C402E5AAAA50}" srcOrd="1" destOrd="0" presId="urn:microsoft.com/office/officeart/2005/8/layout/vProcess5"/>
    <dgm:cxn modelId="{7818FD6A-4958-4F07-B3AD-52C1B80ECF6A}" type="presParOf" srcId="{F2ACD61E-DB67-4FB4-A3F3-C71633274A22}" destId="{EE9F5587-D06D-46AA-A959-1B1BB5030E14}" srcOrd="2" destOrd="0" presId="urn:microsoft.com/office/officeart/2005/8/layout/vProcess5"/>
    <dgm:cxn modelId="{FD223E71-8E0D-4059-AE40-64360C3751FF}" type="presParOf" srcId="{F2ACD61E-DB67-4FB4-A3F3-C71633274A22}" destId="{B06B93AF-E41C-4109-BC4D-F9B408CFC7FE}" srcOrd="3" destOrd="0" presId="urn:microsoft.com/office/officeart/2005/8/layout/vProcess5"/>
    <dgm:cxn modelId="{98497CF7-A289-4663-A6EF-ED4196236125}" type="presParOf" srcId="{F2ACD61E-DB67-4FB4-A3F3-C71633274A22}" destId="{D6B4963E-CECE-4D9F-9BB8-B0A8FE28E814}" srcOrd="4" destOrd="0" presId="urn:microsoft.com/office/officeart/2005/8/layout/vProcess5"/>
    <dgm:cxn modelId="{2ED9C88A-E895-415D-9AC9-89F88A7C95C8}" type="presParOf" srcId="{F2ACD61E-DB67-4FB4-A3F3-C71633274A22}" destId="{113E2811-E862-4BA9-A150-6078AE8EDAA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EB2B4-92DE-48D5-8F77-98435BC1AA57}" type="doc">
      <dgm:prSet loTypeId="urn:microsoft.com/office/officeart/2005/8/layout/vProcess5" loCatId="process" qsTypeId="urn:microsoft.com/office/officeart/2005/8/quickstyle/simple1#2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051D6E00-9EFC-439E-AF4E-5CDA0167400E}">
      <dgm:prSet/>
      <dgm:spPr/>
      <dgm:t>
        <a:bodyPr/>
        <a:lstStyle/>
        <a:p>
          <a:pPr rtl="0"/>
          <a:r>
            <a:rPr lang="zh-CN" dirty="0" smtClean="0"/>
            <a:t>项目实施现场交流</a:t>
          </a:r>
          <a:endParaRPr lang="zh-CN" dirty="0"/>
        </a:p>
      </dgm:t>
    </dgm:pt>
    <dgm:pt modelId="{695BC540-4F10-43F0-884A-389EFC343319}" type="parTrans" cxnId="{F58B8305-1462-4C77-911D-98CE1F5BF177}">
      <dgm:prSet/>
      <dgm:spPr/>
      <dgm:t>
        <a:bodyPr/>
        <a:lstStyle/>
        <a:p>
          <a:endParaRPr lang="zh-CN" altLang="en-US"/>
        </a:p>
      </dgm:t>
    </dgm:pt>
    <dgm:pt modelId="{1D642A73-763A-462D-AE6F-8002B0FD95E3}" type="sibTrans" cxnId="{F58B8305-1462-4C77-911D-98CE1F5BF177}">
      <dgm:prSet/>
      <dgm:spPr/>
      <dgm:t>
        <a:bodyPr/>
        <a:lstStyle/>
        <a:p>
          <a:endParaRPr lang="zh-CN" altLang="en-US"/>
        </a:p>
      </dgm:t>
    </dgm:pt>
    <dgm:pt modelId="{A5541F28-5373-4826-A91E-7EF5AE549D29}">
      <dgm:prSet/>
      <dgm:spPr/>
      <dgm:t>
        <a:bodyPr/>
        <a:lstStyle/>
        <a:p>
          <a:pPr rtl="0"/>
          <a:r>
            <a:rPr lang="zh-CN" altLang="en-US" dirty="0" smtClean="0"/>
            <a:t>项目文档的共同复审</a:t>
          </a:r>
          <a:endParaRPr lang="zh-CN" dirty="0"/>
        </a:p>
      </dgm:t>
    </dgm:pt>
    <dgm:pt modelId="{C5BFF65D-B93E-4AB4-8E02-235F8B32D435}" type="parTrans" cxnId="{CA2DAFF8-264C-4C31-B5F4-E5C20A86DD7F}">
      <dgm:prSet/>
      <dgm:spPr/>
      <dgm:t>
        <a:bodyPr/>
        <a:lstStyle/>
        <a:p>
          <a:endParaRPr lang="zh-CN" altLang="en-US"/>
        </a:p>
      </dgm:t>
    </dgm:pt>
    <dgm:pt modelId="{054465A1-942A-480A-9E75-B1CBACD91F96}" type="sibTrans" cxnId="{CA2DAFF8-264C-4C31-B5F4-E5C20A86DD7F}">
      <dgm:prSet/>
      <dgm:spPr/>
      <dgm:t>
        <a:bodyPr/>
        <a:lstStyle/>
        <a:p>
          <a:endParaRPr lang="zh-CN" altLang="en-US"/>
        </a:p>
      </dgm:t>
    </dgm:pt>
    <dgm:pt modelId="{CDCEA268-ECAA-42AA-9A7B-1B5D34271F0C}">
      <dgm:prSet/>
      <dgm:spPr/>
      <dgm:t>
        <a:bodyPr/>
        <a:lstStyle/>
        <a:p>
          <a:pPr rtl="0"/>
          <a:r>
            <a:rPr lang="zh-CN" dirty="0" smtClean="0"/>
            <a:t>项目完成后知识转移</a:t>
          </a:r>
          <a:endParaRPr lang="zh-CN" dirty="0"/>
        </a:p>
      </dgm:t>
    </dgm:pt>
    <dgm:pt modelId="{CADE4B36-E390-40FE-9329-D4D4A1EC783E}" type="parTrans" cxnId="{4BA4490E-37D4-4E6B-A286-E35125741B83}">
      <dgm:prSet/>
      <dgm:spPr/>
      <dgm:t>
        <a:bodyPr/>
        <a:lstStyle/>
        <a:p>
          <a:endParaRPr lang="zh-CN" altLang="en-US"/>
        </a:p>
      </dgm:t>
    </dgm:pt>
    <dgm:pt modelId="{26B69B67-8761-4644-8024-D24006BF6983}" type="sibTrans" cxnId="{4BA4490E-37D4-4E6B-A286-E35125741B83}">
      <dgm:prSet/>
      <dgm:spPr/>
      <dgm:t>
        <a:bodyPr/>
        <a:lstStyle/>
        <a:p>
          <a:endParaRPr lang="zh-CN" altLang="en-US"/>
        </a:p>
      </dgm:t>
    </dgm:pt>
    <dgm:pt modelId="{49DE3938-6AB9-4587-B17C-A17E381F4122}" type="pres">
      <dgm:prSet presAssocID="{916EB2B4-92DE-48D5-8F77-98435BC1AA5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EA788-4F55-4A29-A376-CAC3A33EF123}" type="pres">
      <dgm:prSet presAssocID="{916EB2B4-92DE-48D5-8F77-98435BC1AA57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B77A453B-4481-4927-B1A8-6C17343979BD}" type="pres">
      <dgm:prSet presAssocID="{916EB2B4-92DE-48D5-8F77-98435BC1AA5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427FA-4A74-40AA-A206-72C8245E886A}" type="pres">
      <dgm:prSet presAssocID="{916EB2B4-92DE-48D5-8F77-98435BC1AA5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E007E-F3DB-4F21-BC1A-766758731EC9}" type="pres">
      <dgm:prSet presAssocID="{916EB2B4-92DE-48D5-8F77-98435BC1AA5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029B7-CAB9-4520-B65E-B132FEE93273}" type="pres">
      <dgm:prSet presAssocID="{916EB2B4-92DE-48D5-8F77-98435BC1AA5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015F7-1FD0-4478-BDB8-8A8912439133}" type="pres">
      <dgm:prSet presAssocID="{916EB2B4-92DE-48D5-8F77-98435BC1AA5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F6D2-6869-4BD1-AA7B-E1A8098D21F0}" type="pres">
      <dgm:prSet presAssocID="{916EB2B4-92DE-48D5-8F77-98435BC1AA5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23F66-B5BF-4FBA-BD5E-C031F3DD572D}" type="pres">
      <dgm:prSet presAssocID="{916EB2B4-92DE-48D5-8F77-98435BC1AA5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26E72-95C6-4A2C-BCE3-36E4D73D0130}" type="pres">
      <dgm:prSet presAssocID="{916EB2B4-92DE-48D5-8F77-98435BC1AA5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9F1445-8E83-49B9-87A3-CE112E993E0C}" type="presOf" srcId="{CDCEA268-ECAA-42AA-9A7B-1B5D34271F0C}" destId="{031E007E-F3DB-4F21-BC1A-766758731EC9}" srcOrd="0" destOrd="0" presId="urn:microsoft.com/office/officeart/2005/8/layout/vProcess5"/>
    <dgm:cxn modelId="{BF814E0B-70BB-4DBF-998E-08547CA6EA25}" type="presOf" srcId="{1D642A73-763A-462D-AE6F-8002B0FD95E3}" destId="{013029B7-CAB9-4520-B65E-B132FEE93273}" srcOrd="0" destOrd="0" presId="urn:microsoft.com/office/officeart/2005/8/layout/vProcess5"/>
    <dgm:cxn modelId="{4BA4490E-37D4-4E6B-A286-E35125741B83}" srcId="{916EB2B4-92DE-48D5-8F77-98435BC1AA57}" destId="{CDCEA268-ECAA-42AA-9A7B-1B5D34271F0C}" srcOrd="2" destOrd="0" parTransId="{CADE4B36-E390-40FE-9329-D4D4A1EC783E}" sibTransId="{26B69B67-8761-4644-8024-D24006BF6983}"/>
    <dgm:cxn modelId="{CA2DAFF8-264C-4C31-B5F4-E5C20A86DD7F}" srcId="{916EB2B4-92DE-48D5-8F77-98435BC1AA57}" destId="{A5541F28-5373-4826-A91E-7EF5AE549D29}" srcOrd="1" destOrd="0" parTransId="{C5BFF65D-B93E-4AB4-8E02-235F8B32D435}" sibTransId="{054465A1-942A-480A-9E75-B1CBACD91F96}"/>
    <dgm:cxn modelId="{A1434C17-0280-4298-B6DD-3ABD32C97170}" type="presOf" srcId="{051D6E00-9EFC-439E-AF4E-5CDA0167400E}" destId="{B77A453B-4481-4927-B1A8-6C17343979BD}" srcOrd="0" destOrd="0" presId="urn:microsoft.com/office/officeart/2005/8/layout/vProcess5"/>
    <dgm:cxn modelId="{F58B8305-1462-4C77-911D-98CE1F5BF177}" srcId="{916EB2B4-92DE-48D5-8F77-98435BC1AA57}" destId="{051D6E00-9EFC-439E-AF4E-5CDA0167400E}" srcOrd="0" destOrd="0" parTransId="{695BC540-4F10-43F0-884A-389EFC343319}" sibTransId="{1D642A73-763A-462D-AE6F-8002B0FD95E3}"/>
    <dgm:cxn modelId="{9FA92BE4-2E25-467E-B9B9-43A758AF76D8}" type="presOf" srcId="{A5541F28-5373-4826-A91E-7EF5AE549D29}" destId="{47623F66-B5BF-4FBA-BD5E-C031F3DD572D}" srcOrd="1" destOrd="0" presId="urn:microsoft.com/office/officeart/2005/8/layout/vProcess5"/>
    <dgm:cxn modelId="{AD1361EC-12A2-4F33-9572-6E9F5FBB0FFE}" type="presOf" srcId="{054465A1-942A-480A-9E75-B1CBACD91F96}" destId="{417015F7-1FD0-4478-BDB8-8A8912439133}" srcOrd="0" destOrd="0" presId="urn:microsoft.com/office/officeart/2005/8/layout/vProcess5"/>
    <dgm:cxn modelId="{F3E8C873-5544-494B-AFC3-7FCA183136A2}" type="presOf" srcId="{CDCEA268-ECAA-42AA-9A7B-1B5D34271F0C}" destId="{6F826E72-95C6-4A2C-BCE3-36E4D73D0130}" srcOrd="1" destOrd="0" presId="urn:microsoft.com/office/officeart/2005/8/layout/vProcess5"/>
    <dgm:cxn modelId="{F75ABBD8-C4A3-4832-926C-28F334234D13}" type="presOf" srcId="{051D6E00-9EFC-439E-AF4E-5CDA0167400E}" destId="{21EEF6D2-6869-4BD1-AA7B-E1A8098D21F0}" srcOrd="1" destOrd="0" presId="urn:microsoft.com/office/officeart/2005/8/layout/vProcess5"/>
    <dgm:cxn modelId="{EE1E0D54-3371-478F-ACF5-96366ADB70DD}" type="presOf" srcId="{916EB2B4-92DE-48D5-8F77-98435BC1AA57}" destId="{49DE3938-6AB9-4587-B17C-A17E381F4122}" srcOrd="0" destOrd="0" presId="urn:microsoft.com/office/officeart/2005/8/layout/vProcess5"/>
    <dgm:cxn modelId="{8F381AC4-5EFE-49D9-A88C-AA7BE99FF402}" type="presOf" srcId="{A5541F28-5373-4826-A91E-7EF5AE549D29}" destId="{684427FA-4A74-40AA-A206-72C8245E886A}" srcOrd="0" destOrd="0" presId="urn:microsoft.com/office/officeart/2005/8/layout/vProcess5"/>
    <dgm:cxn modelId="{72B3D72C-A950-41C6-8A61-9171945F9B26}" type="presParOf" srcId="{49DE3938-6AB9-4587-B17C-A17E381F4122}" destId="{0E8EA788-4F55-4A29-A376-CAC3A33EF123}" srcOrd="0" destOrd="0" presId="urn:microsoft.com/office/officeart/2005/8/layout/vProcess5"/>
    <dgm:cxn modelId="{8E0EF58B-EA83-43A9-971A-4B9D4629DCF1}" type="presParOf" srcId="{49DE3938-6AB9-4587-B17C-A17E381F4122}" destId="{B77A453B-4481-4927-B1A8-6C17343979BD}" srcOrd="1" destOrd="0" presId="urn:microsoft.com/office/officeart/2005/8/layout/vProcess5"/>
    <dgm:cxn modelId="{2A578C02-5C0F-44F6-AE45-6A50199F36A9}" type="presParOf" srcId="{49DE3938-6AB9-4587-B17C-A17E381F4122}" destId="{684427FA-4A74-40AA-A206-72C8245E886A}" srcOrd="2" destOrd="0" presId="urn:microsoft.com/office/officeart/2005/8/layout/vProcess5"/>
    <dgm:cxn modelId="{7A497117-822E-4097-B4A3-3C0B633FF3C6}" type="presParOf" srcId="{49DE3938-6AB9-4587-B17C-A17E381F4122}" destId="{031E007E-F3DB-4F21-BC1A-766758731EC9}" srcOrd="3" destOrd="0" presId="urn:microsoft.com/office/officeart/2005/8/layout/vProcess5"/>
    <dgm:cxn modelId="{BFC3EEF6-A659-4C4B-84CE-5228C84264D2}" type="presParOf" srcId="{49DE3938-6AB9-4587-B17C-A17E381F4122}" destId="{013029B7-CAB9-4520-B65E-B132FEE93273}" srcOrd="4" destOrd="0" presId="urn:microsoft.com/office/officeart/2005/8/layout/vProcess5"/>
    <dgm:cxn modelId="{EAC24728-7ACB-4955-AF7C-37F9F925BA66}" type="presParOf" srcId="{49DE3938-6AB9-4587-B17C-A17E381F4122}" destId="{417015F7-1FD0-4478-BDB8-8A8912439133}" srcOrd="5" destOrd="0" presId="urn:microsoft.com/office/officeart/2005/8/layout/vProcess5"/>
    <dgm:cxn modelId="{22C3E428-B7FD-4C7B-BBC1-DDDB0CF091FD}" type="presParOf" srcId="{49DE3938-6AB9-4587-B17C-A17E381F4122}" destId="{21EEF6D2-6869-4BD1-AA7B-E1A8098D21F0}" srcOrd="6" destOrd="0" presId="urn:microsoft.com/office/officeart/2005/8/layout/vProcess5"/>
    <dgm:cxn modelId="{0737DA72-B6CD-459A-80FA-58D4B37171DD}" type="presParOf" srcId="{49DE3938-6AB9-4587-B17C-A17E381F4122}" destId="{47623F66-B5BF-4FBA-BD5E-C031F3DD572D}" srcOrd="7" destOrd="0" presId="urn:microsoft.com/office/officeart/2005/8/layout/vProcess5"/>
    <dgm:cxn modelId="{F260A1A4-07B1-4DBC-8C95-F70BDB5D94CB}" type="presParOf" srcId="{49DE3938-6AB9-4587-B17C-A17E381F4122}" destId="{6F826E72-95C6-4A2C-BCE3-36E4D73D01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FA09-D3E1-46A2-97A9-6773D39B49D9}">
      <dsp:nvSpPr>
        <dsp:cNvPr id="0" name=""/>
        <dsp:cNvSpPr/>
      </dsp:nvSpPr>
      <dsp:spPr>
        <a:xfrm>
          <a:off x="0" y="497205"/>
          <a:ext cx="3886200" cy="662940"/>
        </a:xfrm>
        <a:prstGeom prst="notchedRightArrow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F7F83-28ED-41EC-826D-1D1AAFF090A4}">
      <dsp:nvSpPr>
        <dsp:cNvPr id="0" name=""/>
        <dsp:cNvSpPr/>
      </dsp:nvSpPr>
      <dsp:spPr>
        <a:xfrm>
          <a:off x="1707" y="0"/>
          <a:ext cx="1127149" cy="66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项目工作总结（每周五下午）</a:t>
          </a:r>
          <a:endParaRPr lang="zh-CN" altLang="en-US" sz="1100" kern="1200" dirty="0"/>
        </a:p>
      </dsp:txBody>
      <dsp:txXfrm>
        <a:off x="1707" y="0"/>
        <a:ext cx="1127149" cy="662940"/>
      </dsp:txXfrm>
    </dsp:sp>
    <dsp:sp modelId="{C5468B57-7346-4235-B289-408F7A5B217C}">
      <dsp:nvSpPr>
        <dsp:cNvPr id="0" name=""/>
        <dsp:cNvSpPr/>
      </dsp:nvSpPr>
      <dsp:spPr>
        <a:xfrm>
          <a:off x="482415" y="745807"/>
          <a:ext cx="165735" cy="165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10C3-4946-4B2C-9A3B-90DDF3CD1A30}">
      <dsp:nvSpPr>
        <dsp:cNvPr id="0" name=""/>
        <dsp:cNvSpPr/>
      </dsp:nvSpPr>
      <dsp:spPr>
        <a:xfrm>
          <a:off x="1185215" y="994410"/>
          <a:ext cx="1127149" cy="66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项目报告汇总准备（每周一上午）</a:t>
          </a:r>
          <a:endParaRPr lang="zh-CN" altLang="en-US" sz="1100" kern="1200" dirty="0"/>
        </a:p>
      </dsp:txBody>
      <dsp:txXfrm>
        <a:off x="1185215" y="994410"/>
        <a:ext cx="1127149" cy="662940"/>
      </dsp:txXfrm>
    </dsp:sp>
    <dsp:sp modelId="{1A23D18C-21F3-47B1-8B89-1CC0F330CB66}">
      <dsp:nvSpPr>
        <dsp:cNvPr id="0" name=""/>
        <dsp:cNvSpPr/>
      </dsp:nvSpPr>
      <dsp:spPr>
        <a:xfrm>
          <a:off x="1665922" y="745807"/>
          <a:ext cx="165735" cy="165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DE41-40F3-4257-827D-C152672397CF}">
      <dsp:nvSpPr>
        <dsp:cNvPr id="0" name=""/>
        <dsp:cNvSpPr/>
      </dsp:nvSpPr>
      <dsp:spPr>
        <a:xfrm>
          <a:off x="2368722" y="0"/>
          <a:ext cx="1127149" cy="66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项目组周例会（每周一下午）</a:t>
          </a:r>
          <a:endParaRPr lang="zh-CN" altLang="en-US" sz="1100" kern="1200" dirty="0"/>
        </a:p>
      </dsp:txBody>
      <dsp:txXfrm>
        <a:off x="2368722" y="0"/>
        <a:ext cx="1127149" cy="662940"/>
      </dsp:txXfrm>
    </dsp:sp>
    <dsp:sp modelId="{295AE4CA-2065-4274-9B62-CCA2761268BD}">
      <dsp:nvSpPr>
        <dsp:cNvPr id="0" name=""/>
        <dsp:cNvSpPr/>
      </dsp:nvSpPr>
      <dsp:spPr>
        <a:xfrm>
          <a:off x="2849429" y="745807"/>
          <a:ext cx="165735" cy="165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357C7-7566-4040-8F78-C402E5AAAA50}">
      <dsp:nvSpPr>
        <dsp:cNvPr id="0" name=""/>
        <dsp:cNvSpPr/>
      </dsp:nvSpPr>
      <dsp:spPr>
        <a:xfrm>
          <a:off x="0" y="0"/>
          <a:ext cx="6304300" cy="11179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项目主进度计划</a:t>
          </a:r>
          <a:endParaRPr lang="en-US" sz="18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项目高阶计划，明确项目主要任务的计划进度和里程碑</a:t>
          </a:r>
          <a:endParaRPr lang="en-US" sz="1400" kern="1200" dirty="0"/>
        </a:p>
      </dsp:txBody>
      <dsp:txXfrm>
        <a:off x="32743" y="32743"/>
        <a:ext cx="5148838" cy="1052438"/>
      </dsp:txXfrm>
    </dsp:sp>
    <dsp:sp modelId="{EE9F5587-D06D-46AA-A959-1B1BB5030E14}">
      <dsp:nvSpPr>
        <dsp:cNvPr id="0" name=""/>
        <dsp:cNvSpPr/>
      </dsp:nvSpPr>
      <dsp:spPr>
        <a:xfrm>
          <a:off x="1112523" y="1366351"/>
          <a:ext cx="6304300" cy="11179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周滚动计划</a:t>
          </a:r>
          <a:endParaRPr lang="en-US" sz="18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根据项目主计划每周滚动详细工作计划，作为项目组每周工作的依据</a:t>
          </a:r>
          <a:endParaRPr lang="en-US" sz="1600" kern="1200" dirty="0"/>
        </a:p>
      </dsp:txBody>
      <dsp:txXfrm>
        <a:off x="1145266" y="1399094"/>
        <a:ext cx="4399640" cy="1052438"/>
      </dsp:txXfrm>
    </dsp:sp>
    <dsp:sp modelId="{B06B93AF-E41C-4109-BC4D-F9B408CFC7FE}">
      <dsp:nvSpPr>
        <dsp:cNvPr id="0" name=""/>
        <dsp:cNvSpPr/>
      </dsp:nvSpPr>
      <dsp:spPr>
        <a:xfrm>
          <a:off x="5577649" y="878812"/>
          <a:ext cx="726650" cy="726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5741145" y="878812"/>
        <a:ext cx="399658" cy="54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A453B-4481-4927-B1A8-6C17343979BD}">
      <dsp:nvSpPr>
        <dsp:cNvPr id="0" name=""/>
        <dsp:cNvSpPr/>
      </dsp:nvSpPr>
      <dsp:spPr>
        <a:xfrm>
          <a:off x="0" y="0"/>
          <a:ext cx="6732748" cy="66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项目实施现场交流</a:t>
          </a:r>
          <a:endParaRPr lang="zh-CN" sz="2700" kern="1200" dirty="0"/>
        </a:p>
      </dsp:txBody>
      <dsp:txXfrm>
        <a:off x="19575" y="19575"/>
        <a:ext cx="6011572" cy="629174"/>
      </dsp:txXfrm>
    </dsp:sp>
    <dsp:sp modelId="{684427FA-4A74-40AA-A206-72C8245E886A}">
      <dsp:nvSpPr>
        <dsp:cNvPr id="0" name=""/>
        <dsp:cNvSpPr/>
      </dsp:nvSpPr>
      <dsp:spPr>
        <a:xfrm>
          <a:off x="594065" y="779711"/>
          <a:ext cx="6732748" cy="668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项目文档的共同复审</a:t>
          </a:r>
          <a:endParaRPr lang="zh-CN" sz="2700" kern="1200" dirty="0"/>
        </a:p>
      </dsp:txBody>
      <dsp:txXfrm>
        <a:off x="613640" y="799286"/>
        <a:ext cx="5665121" cy="629174"/>
      </dsp:txXfrm>
    </dsp:sp>
    <dsp:sp modelId="{031E007E-F3DB-4F21-BC1A-766758731EC9}">
      <dsp:nvSpPr>
        <dsp:cNvPr id="0" name=""/>
        <dsp:cNvSpPr/>
      </dsp:nvSpPr>
      <dsp:spPr>
        <a:xfrm>
          <a:off x="1188131" y="1559423"/>
          <a:ext cx="6732748" cy="6683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项目完成后知识转移</a:t>
          </a:r>
          <a:endParaRPr lang="zh-CN" sz="2700" kern="1200" dirty="0"/>
        </a:p>
      </dsp:txBody>
      <dsp:txXfrm>
        <a:off x="1207706" y="1578998"/>
        <a:ext cx="5665121" cy="629174"/>
      </dsp:txXfrm>
    </dsp:sp>
    <dsp:sp modelId="{013029B7-CAB9-4520-B65E-B132FEE93273}">
      <dsp:nvSpPr>
        <dsp:cNvPr id="0" name=""/>
        <dsp:cNvSpPr/>
      </dsp:nvSpPr>
      <dsp:spPr>
        <a:xfrm>
          <a:off x="6298337" y="506812"/>
          <a:ext cx="434410" cy="43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6396079" y="506812"/>
        <a:ext cx="238926" cy="326894"/>
      </dsp:txXfrm>
    </dsp:sp>
    <dsp:sp modelId="{417015F7-1FD0-4478-BDB8-8A8912439133}">
      <dsp:nvSpPr>
        <dsp:cNvPr id="0" name=""/>
        <dsp:cNvSpPr/>
      </dsp:nvSpPr>
      <dsp:spPr>
        <a:xfrm>
          <a:off x="6892403" y="1282068"/>
          <a:ext cx="434410" cy="43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6990145" y="1282068"/>
        <a:ext cx="238926" cy="326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7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/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685800"/>
            <a:ext cx="4740275" cy="2667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5943600" cy="52651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8102" y="8954292"/>
            <a:ext cx="361798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3221F6-DF1F-4F4D-A457-D497032B3BDC}" type="slidenum">
              <a:rPr lang="en-US" sz="800" smtClean="0"/>
              <a:t>‹#›</a:t>
            </a:fld>
            <a:endParaRPr lang="en-US" sz="800" dirty="0" smtClean="0"/>
          </a:p>
        </p:txBody>
      </p:sp>
      <p:sp>
        <p:nvSpPr>
          <p:cNvPr id="10" name="Title 1"/>
          <p:cNvSpPr txBox="1"/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5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1200"/>
      </a:spcBef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344805" indent="-117475" algn="l" defTabSz="457200" rtl="0" eaLnBrk="1" latinLnBrk="0" hangingPunct="1">
      <a:spcBef>
        <a:spcPts val="600"/>
      </a:spcBef>
      <a:buFont typeface="Arial"/>
      <a:buChar char="•"/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973455" indent="-174625" algn="l" defTabSz="457200" rtl="0" eaLnBrk="1" latinLnBrk="0" hangingPunct="1">
      <a:spcBef>
        <a:spcPts val="600"/>
      </a:spcBef>
      <a:buFont typeface="Wingdings" charset="2"/>
      <a:buChar char="§"/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259205" indent="-11747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5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3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4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4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12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9413" y="4608513"/>
            <a:ext cx="3524872" cy="310172"/>
            <a:chOff x="5393493" y="4651595"/>
            <a:chExt cx="3524872" cy="31017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gray">
            <a:xfrm>
              <a:off x="8398452" y="4780760"/>
              <a:ext cx="519913" cy="790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407515" y="4759229"/>
              <a:ext cx="413968" cy="9490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6985629" y="4737831"/>
              <a:ext cx="294939" cy="137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60582" y="4745338"/>
              <a:ext cx="380424" cy="1226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441805" y="4710211"/>
              <a:ext cx="192940" cy="192940"/>
            </a:xfrm>
            <a:prstGeom prst="rect">
              <a:avLst/>
            </a:prstGeom>
          </p:spPr>
        </p:pic>
        <p:pic>
          <p:nvPicPr>
            <p:cNvPr id="22" name="Picture 21" descr="Federation_Logo_Color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5393493" y="4651595"/>
              <a:ext cx="310626" cy="310172"/>
            </a:xfrm>
            <a:prstGeom prst="rect">
              <a:avLst/>
            </a:prstGeom>
          </p:spPr>
        </p:pic>
        <p:pic>
          <p:nvPicPr>
            <p:cNvPr id="23" name="Picture 22" descr="VirtuStream.pn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789087" y="4732069"/>
              <a:ext cx="501392" cy="1203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06925"/>
            <a:ext cx="366563" cy="36656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14" y="4606925"/>
            <a:ext cx="1041373" cy="22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67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79413" y="4608513"/>
            <a:ext cx="3524872" cy="310172"/>
            <a:chOff x="5393493" y="4651595"/>
            <a:chExt cx="3524872" cy="310172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gray">
            <a:xfrm>
              <a:off x="8398452" y="4780760"/>
              <a:ext cx="519913" cy="790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407515" y="4759229"/>
              <a:ext cx="413968" cy="9490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6985629" y="4737831"/>
              <a:ext cx="294939" cy="137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60582" y="4745338"/>
              <a:ext cx="380424" cy="1226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441805" y="4710211"/>
              <a:ext cx="192940" cy="192940"/>
            </a:xfrm>
            <a:prstGeom prst="rect">
              <a:avLst/>
            </a:prstGeom>
          </p:spPr>
        </p:pic>
        <p:pic>
          <p:nvPicPr>
            <p:cNvPr id="23" name="Picture 22" descr="Federation_Logo_Color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5393493" y="4651595"/>
              <a:ext cx="310626" cy="310172"/>
            </a:xfrm>
            <a:prstGeom prst="rect">
              <a:avLst/>
            </a:prstGeom>
          </p:spPr>
        </p:pic>
        <p:pic>
          <p:nvPicPr>
            <p:cNvPr id="24" name="Picture 23" descr="VirtuStream.pn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789087" y="4732069"/>
              <a:ext cx="501392" cy="1203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06925"/>
            <a:ext cx="366563" cy="36656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14" y="4606925"/>
            <a:ext cx="1041373" cy="22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152400"/>
            <a:ext cx="8410575" cy="690563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600"/>
              </a:lnSpc>
              <a:defRPr sz="24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4" y="1016794"/>
            <a:ext cx="8410575" cy="34409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4000" cap="all" baseline="0">
                <a:solidFill>
                  <a:srgbClr val="2C95DD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chemeClr val="accent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432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9413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70180" indent="-170180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6255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9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2055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9413" y="4608513"/>
            <a:ext cx="3524872" cy="310172"/>
            <a:chOff x="379413" y="4608513"/>
            <a:chExt cx="3524872" cy="31017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gray">
            <a:xfrm>
              <a:off x="3384372" y="4737678"/>
              <a:ext cx="519913" cy="790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393435" y="4716147"/>
              <a:ext cx="413968" cy="9490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1971549" y="4694749"/>
              <a:ext cx="294939" cy="137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846502" y="4702256"/>
              <a:ext cx="380424" cy="1226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2427725" y="4667129"/>
              <a:ext cx="192940" cy="192940"/>
            </a:xfrm>
            <a:prstGeom prst="rect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pic>
          <p:nvPicPr>
            <p:cNvPr id="22" name="Picture 21" descr="Federation_Logo_Color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379413" y="4608513"/>
              <a:ext cx="310626" cy="310172"/>
            </a:xfrm>
            <a:prstGeom prst="rect">
              <a:avLst/>
            </a:prstGeom>
          </p:spPr>
        </p:pic>
        <p:pic>
          <p:nvPicPr>
            <p:cNvPr id="23" name="Picture 22" descr="Virtustream red and white.pn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2773479" y="4698680"/>
              <a:ext cx="502920" cy="1106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2113" y="4629151"/>
            <a:ext cx="787466" cy="180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21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413" y="4606925"/>
            <a:ext cx="366563" cy="366563"/>
          </a:xfrm>
          <a:prstGeom prst="rect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0394" y="4606925"/>
            <a:ext cx="1037813" cy="22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75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580" indent="-170180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655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380" indent="-170180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defTabSz="-635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  <a:latin typeface="+mn-lt"/>
              </a:rPr>
              <a:t>‹#›</a:t>
            </a:fld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defTabSz="-635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defTabSz="-635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w HC cloud cover.jpg"/>
          <p:cNvPicPr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664" y="0"/>
            <a:ext cx="9144664" cy="39502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022600"/>
            <a:ext cx="9144000" cy="953309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3" y="3257550"/>
            <a:ext cx="8383588" cy="1042639"/>
          </a:xfrm>
        </p:spPr>
        <p:txBody>
          <a:bodyPr/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XXX</a:t>
            </a:r>
            <a:r>
              <a:rPr lang="zh-CN" altLang="en-US" sz="2000" b="1" dirty="0" smtClean="0"/>
              <a:t>项目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en-US" sz="2000" b="1" dirty="0" smtClean="0"/>
              <a:t>项目启动会议</a:t>
            </a:r>
            <a:endParaRPr lang="en-US" sz="18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项目里程碑</a:t>
            </a:r>
            <a:endParaRPr lang="en-US" altLang="zh-TW" sz="28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50415" y="1748036"/>
            <a:ext cx="1600200" cy="79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950912" y="2523500"/>
            <a:ext cx="7790631" cy="0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Pentagon 26"/>
          <p:cNvSpPr/>
          <p:nvPr/>
        </p:nvSpPr>
        <p:spPr bwMode="auto">
          <a:xfrm>
            <a:off x="1252711" y="2105702"/>
            <a:ext cx="1981200" cy="285750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r>
              <a:rPr lang="zh-CN" altLang="en-US" sz="1800" dirty="0" smtClean="0"/>
              <a:t>调研</a:t>
            </a:r>
            <a:endParaRPr lang="zh-CN" altLang="en-US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233911" y="1809124"/>
            <a:ext cx="0" cy="93067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Pentagon 34"/>
          <p:cNvSpPr/>
          <p:nvPr/>
        </p:nvSpPr>
        <p:spPr bwMode="auto">
          <a:xfrm>
            <a:off x="1885950" y="1819952"/>
            <a:ext cx="3329162" cy="285750"/>
          </a:xfrm>
          <a:prstGeom prst="homePlat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r>
              <a:rPr lang="zh-CN" altLang="en-US" dirty="0" smtClean="0"/>
              <a:t>设计</a:t>
            </a:r>
            <a:endParaRPr lang="zh-CN" altLang="en-US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233911" y="2105704"/>
            <a:ext cx="0" cy="285749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215111" y="1796828"/>
            <a:ext cx="0" cy="94297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0800000" flipV="1">
            <a:off x="5215111" y="1237625"/>
            <a:ext cx="0" cy="111442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Pentagon 43"/>
          <p:cNvSpPr/>
          <p:nvPr/>
        </p:nvSpPr>
        <p:spPr bwMode="auto">
          <a:xfrm>
            <a:off x="5215111" y="1534202"/>
            <a:ext cx="1726232" cy="28575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eaLnBrk="1" fontAlgn="b" hangingPunct="1"/>
            <a:r>
              <a:rPr lang="zh-CN" altLang="en-US" dirty="0" smtClean="0"/>
              <a:t>云平台部署</a:t>
            </a:r>
            <a:endParaRPr lang="zh-CN" altLang="en-US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946751" y="1094750"/>
            <a:ext cx="0" cy="164505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950912" y="2105702"/>
            <a:ext cx="24384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950912" y="1819952"/>
            <a:ext cx="6114256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950912" y="1534202"/>
            <a:ext cx="4676056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219" y="2010598"/>
            <a:ext cx="651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规划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41219" y="1418786"/>
            <a:ext cx="6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监控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41219" y="1731995"/>
            <a:ext cx="6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执行</a:t>
            </a:r>
            <a:endParaRPr lang="en-US" sz="1400" dirty="0"/>
          </a:p>
        </p:txBody>
      </p:sp>
      <p:cxnSp>
        <p:nvCxnSpPr>
          <p:cNvPr id="46" name="Straight Connector 28"/>
          <p:cNvCxnSpPr/>
          <p:nvPr/>
        </p:nvCxnSpPr>
        <p:spPr bwMode="auto">
          <a:xfrm>
            <a:off x="1252711" y="2105703"/>
            <a:ext cx="0" cy="55629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Pentagon 43"/>
          <p:cNvSpPr/>
          <p:nvPr/>
        </p:nvSpPr>
        <p:spPr bwMode="auto">
          <a:xfrm>
            <a:off x="6543675" y="1241048"/>
            <a:ext cx="2197868" cy="285750"/>
          </a:xfrm>
          <a:prstGeom prst="homePlat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eaLnBrk="1" fontAlgn="b" hangingPunct="1"/>
            <a:r>
              <a:rPr lang="zh-CN" altLang="en-US" dirty="0" smtClean="0"/>
              <a:t>测试交付、运维支持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4939" y="2523500"/>
            <a:ext cx="10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周</a:t>
            </a:r>
            <a:endParaRPr lang="en-US" sz="1800" dirty="0"/>
          </a:p>
        </p:txBody>
      </p:sp>
      <p:cxnSp>
        <p:nvCxnSpPr>
          <p:cNvPr id="49" name="Straight Connector 62"/>
          <p:cNvCxnSpPr/>
          <p:nvPr/>
        </p:nvCxnSpPr>
        <p:spPr bwMode="auto">
          <a:xfrm flipH="1">
            <a:off x="944488" y="1256768"/>
            <a:ext cx="6048672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41219" y="1148756"/>
            <a:ext cx="6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收尾</a:t>
            </a:r>
            <a:endParaRPr 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252711" y="2828524"/>
            <a:ext cx="1981200" cy="276999"/>
          </a:xfrm>
          <a:prstGeom prst="rect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itchFamily="2" charset="2"/>
              <a:buChar char="ü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3959" y="2835493"/>
            <a:ext cx="1911152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itchFamily="2" charset="2"/>
              <a:buChar char="ü"/>
            </a:pPr>
            <a:endParaRPr lang="en-US" altLang="zh-CN" sz="1200" dirty="0"/>
          </a:p>
        </p:txBody>
      </p:sp>
      <p:sp>
        <p:nvSpPr>
          <p:cNvPr id="30" name="矩形 29"/>
          <p:cNvSpPr/>
          <p:nvPr/>
        </p:nvSpPr>
        <p:spPr>
          <a:xfrm>
            <a:off x="5285159" y="2838543"/>
            <a:ext cx="1656184" cy="276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itchFamily="2" charset="2"/>
              <a:buChar char="ü"/>
            </a:pPr>
            <a:endParaRPr lang="en-US" altLang="zh-CN" sz="1200" dirty="0" smtClean="0"/>
          </a:p>
        </p:txBody>
      </p:sp>
      <p:sp>
        <p:nvSpPr>
          <p:cNvPr id="31" name="矩形 30"/>
          <p:cNvSpPr/>
          <p:nvPr/>
        </p:nvSpPr>
        <p:spPr>
          <a:xfrm>
            <a:off x="7013351" y="2838544"/>
            <a:ext cx="1656184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itchFamily="2" charset="2"/>
              <a:buChar char="ü"/>
            </a:pPr>
            <a:endParaRPr lang="zh-CN" altLang="zh-CN" sz="1200" kern="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1219" y="2328261"/>
            <a:ext cx="6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启动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14739" y="2523500"/>
            <a:ext cx="11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sz="1800" dirty="0" smtClean="0"/>
              <a:t>周</a:t>
            </a:r>
            <a:endParaRPr lang="en-US" altLang="zh-CN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3661023" y="2523500"/>
            <a:ext cx="78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sz="1800" dirty="0" smtClean="0"/>
              <a:t>周</a:t>
            </a:r>
            <a:endParaRPr lang="en-US" altLang="zh-CN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679823" y="2537524"/>
            <a:ext cx="11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sz="1800" dirty="0" smtClean="0"/>
              <a:t>周</a:t>
            </a:r>
            <a:endParaRPr lang="en-US" altLang="zh-CN" sz="1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56917" y="2661999"/>
            <a:ext cx="551043" cy="200055"/>
            <a:chOff x="1172982" y="1004170"/>
            <a:chExt cx="551043" cy="200055"/>
          </a:xfrm>
        </p:grpSpPr>
        <p:sp>
          <p:nvSpPr>
            <p:cNvPr id="8" name="十字星 7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3/30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13790" y="2633478"/>
            <a:ext cx="551043" cy="200055"/>
            <a:chOff x="1172982" y="1004170"/>
            <a:chExt cx="551043" cy="200055"/>
          </a:xfrm>
        </p:grpSpPr>
        <p:sp>
          <p:nvSpPr>
            <p:cNvPr id="51" name="十字星 50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4/22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98398" y="2608138"/>
            <a:ext cx="551043" cy="200055"/>
            <a:chOff x="1172982" y="1004170"/>
            <a:chExt cx="551043" cy="200055"/>
          </a:xfrm>
        </p:grpSpPr>
        <p:sp>
          <p:nvSpPr>
            <p:cNvPr id="54" name="十字星 53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4/29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60523" y="2617663"/>
            <a:ext cx="551043" cy="200055"/>
            <a:chOff x="1172982" y="1004170"/>
            <a:chExt cx="551043" cy="200055"/>
          </a:xfrm>
        </p:grpSpPr>
        <p:sp>
          <p:nvSpPr>
            <p:cNvPr id="57" name="十字星 56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5/31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646726" y="2656602"/>
            <a:ext cx="551043" cy="200055"/>
            <a:chOff x="1172982" y="1004170"/>
            <a:chExt cx="551043" cy="200055"/>
          </a:xfrm>
        </p:grpSpPr>
        <p:sp>
          <p:nvSpPr>
            <p:cNvPr id="62" name="十字星 61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6/6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  <p:sp>
        <p:nvSpPr>
          <p:cNvPr id="65" name="Pentagon 43"/>
          <p:cNvSpPr/>
          <p:nvPr/>
        </p:nvSpPr>
        <p:spPr bwMode="auto">
          <a:xfrm>
            <a:off x="2562226" y="1534202"/>
            <a:ext cx="2652886" cy="28575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eaLnBrk="1" fontAlgn="b" hangingPunct="1"/>
            <a:r>
              <a:rPr lang="zh-CN" altLang="en-US" dirty="0" smtClean="0"/>
              <a:t>硬件部署</a:t>
            </a:r>
            <a:endParaRPr lang="zh-CN" altLang="en-US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531277" y="2629708"/>
            <a:ext cx="551043" cy="200055"/>
            <a:chOff x="1172982" y="1004170"/>
            <a:chExt cx="551043" cy="200055"/>
          </a:xfrm>
        </p:grpSpPr>
        <p:sp>
          <p:nvSpPr>
            <p:cNvPr id="69" name="十字星 68"/>
            <p:cNvSpPr/>
            <p:nvPr/>
          </p:nvSpPr>
          <p:spPr>
            <a:xfrm>
              <a:off x="1172982" y="1004170"/>
              <a:ext cx="159457" cy="144586"/>
            </a:xfrm>
            <a:prstGeom prst="star4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03864" y="1004170"/>
              <a:ext cx="420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2"/>
                  </a:solidFill>
                </a:rPr>
                <a:t>4/15</a:t>
              </a:r>
              <a:endParaRPr lang="zh-CN" altLang="en-US" sz="700" dirty="0" err="1" smtClean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80209" y="2453777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项目范围及关键交付物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项目里程碑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组织架构及人员工作安排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04775" y="1985185"/>
            <a:ext cx="1524000" cy="2586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829424" y="2343150"/>
            <a:ext cx="2257425" cy="22288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 Box 38"/>
          <p:cNvSpPr txBox="1">
            <a:spLocks noChangeArrowheads="1"/>
          </p:cNvSpPr>
          <p:nvPr/>
        </p:nvSpPr>
        <p:spPr bwMode="auto">
          <a:xfrm>
            <a:off x="255685" y="1983901"/>
            <a:ext cx="1165705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/>
              <a:t>XXX</a:t>
            </a:r>
            <a:r>
              <a:rPr lang="zh-CN" altLang="en-US" sz="1050" b="1" dirty="0" smtClean="0"/>
              <a:t>项目</a:t>
            </a:r>
            <a:r>
              <a:rPr lang="zh-CN" altLang="en-US" sz="1050" b="1" dirty="0" smtClean="0"/>
              <a:t>组成员</a:t>
            </a:r>
            <a:endParaRPr lang="en-US" sz="1050" b="1" dirty="0"/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7176293" y="2401780"/>
            <a:ext cx="830263" cy="292894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050" b="1" dirty="0" smtClean="0">
                <a:latin typeface="+mn-lt"/>
              </a:rPr>
              <a:t>XXX</a:t>
            </a:r>
            <a:r>
              <a:rPr lang="zh-CN" altLang="en-US" sz="1050" b="1" dirty="0" smtClean="0">
                <a:latin typeface="+mn-lt"/>
              </a:rPr>
              <a:t>项目</a:t>
            </a:r>
            <a:r>
              <a:rPr lang="zh-CN" altLang="en-US" sz="1050" b="1" dirty="0" smtClean="0">
                <a:latin typeface="+mn-lt"/>
              </a:rPr>
              <a:t>组成员</a:t>
            </a:r>
            <a:endParaRPr lang="en-US" sz="1050" b="1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9263" y="3329908"/>
            <a:ext cx="1259652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主机负责人</a:t>
            </a:r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58000" y="2743200"/>
            <a:ext cx="127007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项目经理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858000" y="3661965"/>
            <a:ext cx="1259652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私有</a:t>
            </a:r>
            <a:r>
              <a:rPr lang="zh-CN" altLang="en-US" sz="1000" dirty="0">
                <a:solidFill>
                  <a:schemeClr val="bg2"/>
                </a:solidFill>
                <a:cs typeface="Arial" pitchFamily="34" charset="0"/>
              </a:rPr>
              <a:t>云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规划</a:t>
            </a:r>
            <a:r>
              <a:rPr lang="zh-CN" altLang="en-US" sz="1000" dirty="0">
                <a:solidFill>
                  <a:schemeClr val="bg2"/>
                </a:solidFill>
                <a:cs typeface="Arial" pitchFamily="34" charset="0"/>
              </a:rPr>
              <a:t>顾问</a:t>
            </a:r>
            <a:endParaRPr lang="en-US" altLang="zh-CN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000" y="3355710"/>
            <a:ext cx="127007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私有</a:t>
            </a:r>
            <a:r>
              <a:rPr lang="zh-CN" altLang="en-US" sz="1000" dirty="0">
                <a:solidFill>
                  <a:schemeClr val="bg2"/>
                </a:solidFill>
                <a:cs typeface="Arial" pitchFamily="34" charset="0"/>
              </a:rPr>
              <a:t>云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规划顾问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0426" y="3954018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/>
                </a:solidFill>
                <a:cs typeface="Arial" pitchFamily="34" charset="0"/>
              </a:rPr>
              <a:t>虚拟化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负责人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5450" y="857250"/>
            <a:ext cx="5056867" cy="3714750"/>
            <a:chOff x="1752600" y="857250"/>
            <a:chExt cx="5755135" cy="3714750"/>
          </a:xfrm>
        </p:grpSpPr>
        <p:sp>
          <p:nvSpPr>
            <p:cNvPr id="74" name="Rectangle 73"/>
            <p:cNvSpPr/>
            <p:nvPr/>
          </p:nvSpPr>
          <p:spPr>
            <a:xfrm>
              <a:off x="1752600" y="857250"/>
              <a:ext cx="5715000" cy="1748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32122" y="1657350"/>
              <a:ext cx="1973943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组成员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752600" y="2600324"/>
              <a:ext cx="5715000" cy="6714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965723" y="2724150"/>
              <a:ext cx="1368403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经理</a:t>
              </a:r>
              <a:endParaRPr lang="en-US" altLang="zh-CN" sz="1000" dirty="0" smtClean="0">
                <a:solidFill>
                  <a:schemeClr val="bg2"/>
                </a:solidFill>
                <a:cs typeface="Arial" pitchFamily="34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协理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79" idx="1"/>
              <a:endCxn id="77" idx="3"/>
            </p:cNvCxnSpPr>
            <p:nvPr/>
          </p:nvCxnSpPr>
          <p:spPr>
            <a:xfrm flipH="1">
              <a:off x="4806065" y="2924175"/>
              <a:ext cx="159658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752600" y="3271739"/>
              <a:ext cx="5715001" cy="1300261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4820" y="3771901"/>
              <a:ext cx="1612923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经理</a:t>
              </a:r>
              <a:endParaRPr lang="en-US" altLang="zh-CN" sz="1000" dirty="0" smtClean="0">
                <a:solidFill>
                  <a:schemeClr val="bg2"/>
                </a:solidFill>
                <a:cs typeface="Arial" pitchFamily="34" charset="0"/>
              </a:endParaRPr>
            </a:p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协理</a:t>
              </a:r>
              <a:endParaRPr lang="en-US" altLang="zh-CN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842023" y="3781425"/>
              <a:ext cx="1368402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组成员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5516563" y="3964305"/>
              <a:ext cx="31366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5"/>
            <p:cNvSpPr txBox="1">
              <a:spLocks noChangeArrowheads="1"/>
            </p:cNvSpPr>
            <p:nvPr/>
          </p:nvSpPr>
          <p:spPr bwMode="auto">
            <a:xfrm>
              <a:off x="5507038" y="857250"/>
              <a:ext cx="1960563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1050" b="1" dirty="0" smtClean="0">
                  <a:latin typeface="+mn-lt"/>
                </a:rPr>
                <a:t>周例会交流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5867400" y="2612551"/>
              <a:ext cx="1600200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050" b="1" dirty="0" smtClean="0">
                  <a:latin typeface="+mn-lt"/>
                </a:rPr>
                <a:t>日常工作交流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6111199" y="3329565"/>
              <a:ext cx="1396536" cy="253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b="1" dirty="0" smtClean="0"/>
                <a:t>项目组成员交付工作</a:t>
              </a:r>
              <a:endParaRPr lang="en-US" sz="1050" b="1" dirty="0"/>
            </a:p>
          </p:txBody>
        </p:sp>
        <p:cxnSp>
          <p:nvCxnSpPr>
            <p:cNvPr id="122" name="Straight Arrow Connector 121"/>
            <p:cNvCxnSpPr>
              <a:stCxn id="77" idx="0"/>
              <a:endCxn id="75" idx="2"/>
            </p:cNvCxnSpPr>
            <p:nvPr/>
          </p:nvCxnSpPr>
          <p:spPr>
            <a:xfrm flipV="1">
              <a:off x="3819094" y="2057400"/>
              <a:ext cx="0" cy="666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2000250" y="3771900"/>
              <a:ext cx="1686855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组成员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832122" y="2724150"/>
              <a:ext cx="1973943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经理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72982" y="1657350"/>
              <a:ext cx="1368403" cy="400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组成员</a:t>
              </a:r>
              <a:endParaRPr lang="en-US" altLang="zh-CN" sz="1000" dirty="0" smtClean="0">
                <a:solidFill>
                  <a:schemeClr val="bg2"/>
                </a:solidFill>
                <a:cs typeface="Arial" pitchFamily="34" charset="0"/>
              </a:endParaRPr>
            </a:p>
            <a:p>
              <a:pPr algn="ctr"/>
              <a:r>
                <a:rPr lang="en-US" altLang="zh-CN" sz="1000" dirty="0" smtClean="0">
                  <a:solidFill>
                    <a:schemeClr val="bg2"/>
                  </a:solidFill>
                  <a:cs typeface="Arial" pitchFamily="34" charset="0"/>
                </a:rPr>
                <a:t>XXX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项目</a:t>
              </a:r>
              <a:r>
                <a:rPr lang="zh-CN" altLang="en-US" sz="1000" dirty="0" smtClean="0">
                  <a:solidFill>
                    <a:schemeClr val="bg2"/>
                  </a:solidFill>
                  <a:cs typeface="Arial" pitchFamily="34" charset="0"/>
                </a:rPr>
                <a:t>协理</a:t>
              </a:r>
              <a:endParaRPr lang="en-US" sz="10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4810125" y="1885950"/>
              <a:ext cx="159658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77" idx="2"/>
              <a:endCxn id="90" idx="0"/>
            </p:cNvCxnSpPr>
            <p:nvPr/>
          </p:nvCxnSpPr>
          <p:spPr>
            <a:xfrm rot="16200000" flipH="1">
              <a:off x="3941338" y="3001956"/>
              <a:ext cx="647701" cy="892188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77" idx="2"/>
              <a:endCxn id="98" idx="0"/>
            </p:cNvCxnSpPr>
            <p:nvPr/>
          </p:nvCxnSpPr>
          <p:spPr>
            <a:xfrm rot="5400000">
              <a:off x="3007536" y="2960342"/>
              <a:ext cx="647700" cy="975416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98" idx="2"/>
              <a:endCxn id="95" idx="2"/>
            </p:cNvCxnSpPr>
            <p:nvPr/>
          </p:nvCxnSpPr>
          <p:spPr>
            <a:xfrm rot="16200000" flipH="1">
              <a:off x="4680189" y="2335439"/>
              <a:ext cx="9525" cy="3682546"/>
            </a:xfrm>
            <a:prstGeom prst="bentConnector3">
              <a:avLst>
                <a:gd name="adj1" fmla="val 250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itle 2"/>
          <p:cNvSpPr txBox="1"/>
          <p:nvPr/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mtClean="0"/>
              <a:t>项目组织架构</a:t>
            </a:r>
            <a:endParaRPr lang="zh-CN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4775" y="845910"/>
            <a:ext cx="1524000" cy="1011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323012" y="820035"/>
            <a:ext cx="1031051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/>
              <a:t>XXX</a:t>
            </a:r>
            <a:r>
              <a:rPr lang="zh-CN" altLang="en-US" sz="1050" b="1" dirty="0" smtClean="0"/>
              <a:t>项目</a:t>
            </a:r>
            <a:r>
              <a:rPr lang="zh-CN" altLang="en-US" sz="1050" b="1" dirty="0" smtClean="0"/>
              <a:t>领导</a:t>
            </a:r>
            <a:endParaRPr lang="en-US" sz="1050" b="1" dirty="0"/>
          </a:p>
        </p:txBody>
      </p:sp>
      <p:sp>
        <p:nvSpPr>
          <p:cNvPr id="60" name="Rectangle 59"/>
          <p:cNvSpPr/>
          <p:nvPr/>
        </p:nvSpPr>
        <p:spPr>
          <a:xfrm>
            <a:off x="6831460" y="845907"/>
            <a:ext cx="1524000" cy="1433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7049699" y="820034"/>
            <a:ext cx="1031051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/>
              <a:t>XXX</a:t>
            </a:r>
            <a:r>
              <a:rPr lang="zh-CN" altLang="en-US" sz="1050" b="1" dirty="0" smtClean="0"/>
              <a:t>项目</a:t>
            </a:r>
            <a:r>
              <a:rPr lang="zh-CN" altLang="en-US" sz="1050" b="1" dirty="0" smtClean="0"/>
              <a:t>领导</a:t>
            </a:r>
            <a:endParaRPr lang="en-US" sz="1050" b="1" dirty="0"/>
          </a:p>
        </p:txBody>
      </p:sp>
      <p:sp>
        <p:nvSpPr>
          <p:cNvPr id="62" name="Rectangle 61"/>
          <p:cNvSpPr/>
          <p:nvPr/>
        </p:nvSpPr>
        <p:spPr>
          <a:xfrm>
            <a:off x="6955285" y="1322159"/>
            <a:ext cx="1258514" cy="40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2"/>
                </a:solidFill>
                <a:cs typeface="Arial" pitchFamily="34" charset="0"/>
              </a:rPr>
              <a:t>XXX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总监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54388" y="1779662"/>
            <a:ext cx="1258514" cy="4110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2"/>
                </a:solidFill>
                <a:cs typeface="Arial" pitchFamily="34" charset="0"/>
              </a:rPr>
              <a:t>XXX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总监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" y="1248171"/>
            <a:ext cx="1258514" cy="40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3" name="Rectangle 64"/>
          <p:cNvSpPr/>
          <p:nvPr/>
        </p:nvSpPr>
        <p:spPr>
          <a:xfrm>
            <a:off x="237228" y="2705798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云架构师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4" name="Rectangle 64"/>
          <p:cNvSpPr/>
          <p:nvPr/>
        </p:nvSpPr>
        <p:spPr>
          <a:xfrm>
            <a:off x="237228" y="3017853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网络负责人</a:t>
            </a:r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8" name="Rectangle 39"/>
          <p:cNvSpPr/>
          <p:nvPr/>
        </p:nvSpPr>
        <p:spPr>
          <a:xfrm>
            <a:off x="238125" y="3641963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存储负责人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9" name="Rectangle 117"/>
          <p:cNvSpPr/>
          <p:nvPr/>
        </p:nvSpPr>
        <p:spPr>
          <a:xfrm>
            <a:off x="6858000" y="3049455"/>
            <a:ext cx="127007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华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胜项目协理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0" name="Rectangle 117"/>
          <p:cNvSpPr/>
          <p:nvPr/>
        </p:nvSpPr>
        <p:spPr>
          <a:xfrm>
            <a:off x="6858000" y="3968220"/>
            <a:ext cx="127007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私有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云产品顾问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1" name="Rectangle 117"/>
          <p:cNvSpPr/>
          <p:nvPr/>
        </p:nvSpPr>
        <p:spPr>
          <a:xfrm>
            <a:off x="6858000" y="4274475"/>
            <a:ext cx="127007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私有</a:t>
            </a:r>
            <a:r>
              <a:rPr lang="zh-CN" altLang="en-US" sz="1000" dirty="0">
                <a:solidFill>
                  <a:schemeClr val="bg2"/>
                </a:solidFill>
                <a:cs typeface="Arial" pitchFamily="34" charset="0"/>
              </a:rPr>
              <a:t>云产品顾问</a:t>
            </a:r>
            <a:endParaRPr lang="en-US" altLang="zh-CN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2" name="Rectangle 117"/>
          <p:cNvSpPr/>
          <p:nvPr/>
        </p:nvSpPr>
        <p:spPr>
          <a:xfrm>
            <a:off x="8164960" y="3329565"/>
            <a:ext cx="398015" cy="12329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实施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3" name="Rectangle 117"/>
          <p:cNvSpPr/>
          <p:nvPr/>
        </p:nvSpPr>
        <p:spPr>
          <a:xfrm>
            <a:off x="8603109" y="3329565"/>
            <a:ext cx="398015" cy="12329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产品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顾问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7" name="Rectangle 39"/>
          <p:cNvSpPr/>
          <p:nvPr/>
        </p:nvSpPr>
        <p:spPr>
          <a:xfrm>
            <a:off x="240426" y="4266075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运维人员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7" name="Rectangle 64"/>
          <p:cNvSpPr/>
          <p:nvPr/>
        </p:nvSpPr>
        <p:spPr>
          <a:xfrm>
            <a:off x="240426" y="2375309"/>
            <a:ext cx="125851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项目经理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8" name="Rectangle 64"/>
          <p:cNvSpPr/>
          <p:nvPr/>
        </p:nvSpPr>
        <p:spPr>
          <a:xfrm>
            <a:off x="8172859" y="2743200"/>
            <a:ext cx="828265" cy="5488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bg2"/>
              </a:solidFill>
              <a:cs typeface="Arial" pitchFamily="34" charset="0"/>
            </a:endParaRPr>
          </a:p>
          <a:p>
            <a:pPr algn="ctr"/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项目</a:t>
            </a:r>
            <a:r>
              <a:rPr lang="zh-CN" altLang="en-US" sz="1000" dirty="0" smtClean="0">
                <a:solidFill>
                  <a:schemeClr val="bg2"/>
                </a:solidFill>
                <a:cs typeface="Arial" pitchFamily="34" charset="0"/>
              </a:rPr>
              <a:t>顾问</a:t>
            </a:r>
            <a:endParaRPr lang="en-US" sz="1000" dirty="0">
              <a:solidFill>
                <a:schemeClr val="bg2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/>
          <p:nvPr/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cap="all" dirty="0">
                <a:latin typeface="+mj-lt"/>
                <a:cs typeface="Verdana"/>
              </a:rPr>
              <a:t>项目人员工作安</a:t>
            </a:r>
            <a:r>
              <a:rPr lang="zh-CN" altLang="en-US" sz="2800" cap="all" dirty="0" smtClean="0">
                <a:latin typeface="+mj-lt"/>
                <a:cs typeface="Verdana"/>
              </a:rPr>
              <a:t>排</a:t>
            </a:r>
            <a:endParaRPr lang="zh-CN" altLang="en-US" sz="2800" cap="all" dirty="0">
              <a:latin typeface="+mj-lt"/>
              <a:cs typeface="Verdan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76321"/>
              </p:ext>
            </p:extLst>
          </p:nvPr>
        </p:nvGraphicFramePr>
        <p:xfrm>
          <a:off x="379413" y="685806"/>
          <a:ext cx="8229600" cy="4106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317"/>
                <a:gridCol w="1292317"/>
                <a:gridCol w="2822483"/>
                <a:gridCol w="2822483"/>
              </a:tblGrid>
              <a:tr h="128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项目组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项目角色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姓名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主要角色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128339">
                <a:tc row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项目经理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项目整体管理工作</a:t>
                      </a: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2566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513358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385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385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385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385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128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  <a:tr h="3850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2813" marR="42813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80209" y="2901452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项目范围及关键交付物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项目里程碑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项目组织架构及人员工作安排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61925"/>
            <a:ext cx="8410575" cy="690563"/>
          </a:xfrm>
        </p:spPr>
        <p:txBody>
          <a:bodyPr/>
          <a:lstStyle/>
          <a:p>
            <a:pPr algn="l"/>
            <a:r>
              <a:rPr lang="zh-CN" altLang="en-US" sz="2800" dirty="0" smtClean="0"/>
              <a:t>项目沟通机制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6714" y="789850"/>
            <a:ext cx="8525767" cy="4239350"/>
          </a:xfrm>
        </p:spPr>
        <p:txBody>
          <a:bodyPr>
            <a:normAutofit/>
          </a:bodyPr>
          <a:lstStyle/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制定各级的定期沟通机制，并持续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执行，保障双方的充分沟通</a:t>
            </a:r>
            <a:endParaRPr lang="zh-CN" altLang="en-US" u="sng" dirty="0">
              <a:solidFill>
                <a:schemeClr val="fol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4819" y="1272057"/>
            <a:ext cx="8224455" cy="3575968"/>
            <a:chOff x="424819" y="1272057"/>
            <a:chExt cx="8224455" cy="3575968"/>
          </a:xfrm>
        </p:grpSpPr>
        <p:sp>
          <p:nvSpPr>
            <p:cNvPr id="13" name="任意多边形 12"/>
            <p:cNvSpPr/>
            <p:nvPr/>
          </p:nvSpPr>
          <p:spPr>
            <a:xfrm>
              <a:off x="424819" y="1272057"/>
              <a:ext cx="2507455" cy="1002982"/>
            </a:xfrm>
            <a:custGeom>
              <a:avLst/>
              <a:gdLst>
                <a:gd name="connsiteX0" fmla="*/ 0 w 2507455"/>
                <a:gd name="connsiteY0" fmla="*/ 0 h 1002982"/>
                <a:gd name="connsiteX1" fmla="*/ 2507455 w 2507455"/>
                <a:gd name="connsiteY1" fmla="*/ 0 h 1002982"/>
                <a:gd name="connsiteX2" fmla="*/ 2507455 w 2507455"/>
                <a:gd name="connsiteY2" fmla="*/ 1002982 h 1002982"/>
                <a:gd name="connsiteX3" fmla="*/ 0 w 2507455"/>
                <a:gd name="connsiteY3" fmla="*/ 1002982 h 1002982"/>
                <a:gd name="connsiteX4" fmla="*/ 0 w 2507455"/>
                <a:gd name="connsiteY4" fmla="*/ 0 h 10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1002982">
                  <a:moveTo>
                    <a:pt x="0" y="0"/>
                  </a:moveTo>
                  <a:lnTo>
                    <a:pt x="2507455" y="0"/>
                  </a:lnTo>
                  <a:lnTo>
                    <a:pt x="2507455" y="1002982"/>
                  </a:lnTo>
                  <a:lnTo>
                    <a:pt x="0" y="100298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itchFamily="34" charset="-122"/>
                  <a:ea typeface="微软雅黑" pitchFamily="34" charset="-122"/>
                </a:rPr>
                <a:t>项目例会</a:t>
              </a:r>
              <a:endParaRPr lang="en-US" altLang="zh-CN" sz="1200" b="1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itchFamily="34" charset="-122"/>
                  <a:ea typeface="微软雅黑" pitchFamily="34" charset="-122"/>
                </a:rPr>
                <a:t>（每周一次）</a:t>
              </a:r>
              <a:endParaRPr lang="zh-CN" altLang="en-US" sz="12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4819" y="2256745"/>
              <a:ext cx="2507455" cy="2591280"/>
            </a:xfrm>
            <a:custGeom>
              <a:avLst/>
              <a:gdLst>
                <a:gd name="connsiteX0" fmla="*/ 0 w 2507455"/>
                <a:gd name="connsiteY0" fmla="*/ 0 h 2591280"/>
                <a:gd name="connsiteX1" fmla="*/ 2507455 w 2507455"/>
                <a:gd name="connsiteY1" fmla="*/ 0 h 2591280"/>
                <a:gd name="connsiteX2" fmla="*/ 2507455 w 2507455"/>
                <a:gd name="connsiteY2" fmla="*/ 2591280 h 2591280"/>
                <a:gd name="connsiteX3" fmla="*/ 0 w 2507455"/>
                <a:gd name="connsiteY3" fmla="*/ 2591280 h 2591280"/>
                <a:gd name="connsiteX4" fmla="*/ 0 w 2507455"/>
                <a:gd name="connsiteY4" fmla="*/ 0 h 25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2591280">
                  <a:moveTo>
                    <a:pt x="0" y="0"/>
                  </a:moveTo>
                  <a:lnTo>
                    <a:pt x="2507455" y="0"/>
                  </a:lnTo>
                  <a:lnTo>
                    <a:pt x="2507455" y="2591280"/>
                  </a:lnTo>
                  <a:lnTo>
                    <a:pt x="0" y="259128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参与角色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：项目经理及相关项目人员参加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讨论内容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：每周就项目进度、一般问题沟通、工作协调、下阶段工作安排等</a:t>
              </a: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沟通记录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：项目周报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283319" y="1272057"/>
              <a:ext cx="2507455" cy="1002982"/>
            </a:xfrm>
            <a:custGeom>
              <a:avLst/>
              <a:gdLst>
                <a:gd name="connsiteX0" fmla="*/ 0 w 2507455"/>
                <a:gd name="connsiteY0" fmla="*/ 0 h 1002982"/>
                <a:gd name="connsiteX1" fmla="*/ 2507455 w 2507455"/>
                <a:gd name="connsiteY1" fmla="*/ 0 h 1002982"/>
                <a:gd name="connsiteX2" fmla="*/ 2507455 w 2507455"/>
                <a:gd name="connsiteY2" fmla="*/ 1002982 h 1002982"/>
                <a:gd name="connsiteX3" fmla="*/ 0 w 2507455"/>
                <a:gd name="connsiteY3" fmla="*/ 1002982 h 1002982"/>
                <a:gd name="connsiteX4" fmla="*/ 0 w 2507455"/>
                <a:gd name="connsiteY4" fmla="*/ 0 h 10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1002982">
                  <a:moveTo>
                    <a:pt x="0" y="0"/>
                  </a:moveTo>
                  <a:lnTo>
                    <a:pt x="2507455" y="0"/>
                  </a:lnTo>
                  <a:lnTo>
                    <a:pt x="2507455" y="1002982"/>
                  </a:lnTo>
                  <a:lnTo>
                    <a:pt x="0" y="100298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baseline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阶段工作总结</a:t>
              </a:r>
              <a:endParaRPr lang="en-US" altLang="zh-CN" sz="1200" b="1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baseline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（设计和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测试交付</a:t>
              </a:r>
              <a:r>
                <a:rPr lang="zh-CN" altLang="en-US" sz="1200" b="1" kern="1200" baseline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阶段完成后）</a:t>
              </a:r>
              <a:endParaRPr lang="zh-CN" altLang="en-US" sz="1200" b="1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283319" y="2256745"/>
              <a:ext cx="2507455" cy="2591280"/>
            </a:xfrm>
            <a:custGeom>
              <a:avLst/>
              <a:gdLst>
                <a:gd name="connsiteX0" fmla="*/ 0 w 2507455"/>
                <a:gd name="connsiteY0" fmla="*/ 0 h 2591280"/>
                <a:gd name="connsiteX1" fmla="*/ 2507455 w 2507455"/>
                <a:gd name="connsiteY1" fmla="*/ 0 h 2591280"/>
                <a:gd name="connsiteX2" fmla="*/ 2507455 w 2507455"/>
                <a:gd name="connsiteY2" fmla="*/ 2591280 h 2591280"/>
                <a:gd name="connsiteX3" fmla="*/ 0 w 2507455"/>
                <a:gd name="connsiteY3" fmla="*/ 2591280 h 2591280"/>
                <a:gd name="connsiteX4" fmla="*/ 0 w 2507455"/>
                <a:gd name="connsiteY4" fmla="*/ 0 h 25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2591280">
                  <a:moveTo>
                    <a:pt x="0" y="0"/>
                  </a:moveTo>
                  <a:lnTo>
                    <a:pt x="2507455" y="0"/>
                  </a:lnTo>
                  <a:lnTo>
                    <a:pt x="2507455" y="2591280"/>
                  </a:lnTo>
                  <a:lnTo>
                    <a:pt x="0" y="259128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参与角色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：项目领导，项目经理及相关项目人员参加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讨论内容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：项目本阶段工作成果确认、问题处理与协调、下阶段工作安排等</a:t>
              </a:r>
              <a:endParaRPr lang="en-US" altLang="zh-CN" sz="1050" kern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沟通记录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：汇报材料、会议纪要</a:t>
              </a:r>
              <a:endParaRPr lang="en-US" altLang="zh-CN" sz="1050" kern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141819" y="1272057"/>
              <a:ext cx="2507455" cy="1002982"/>
            </a:xfrm>
            <a:custGeom>
              <a:avLst/>
              <a:gdLst>
                <a:gd name="connsiteX0" fmla="*/ 0 w 2507455"/>
                <a:gd name="connsiteY0" fmla="*/ 0 h 1002982"/>
                <a:gd name="connsiteX1" fmla="*/ 2507455 w 2507455"/>
                <a:gd name="connsiteY1" fmla="*/ 0 h 1002982"/>
                <a:gd name="connsiteX2" fmla="*/ 2507455 w 2507455"/>
                <a:gd name="connsiteY2" fmla="*/ 1002982 h 1002982"/>
                <a:gd name="connsiteX3" fmla="*/ 0 w 2507455"/>
                <a:gd name="connsiteY3" fmla="*/ 1002982 h 1002982"/>
                <a:gd name="connsiteX4" fmla="*/ 0 w 2507455"/>
                <a:gd name="connsiteY4" fmla="*/ 0 h 10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1002982">
                  <a:moveTo>
                    <a:pt x="0" y="0"/>
                  </a:moveTo>
                  <a:lnTo>
                    <a:pt x="2507455" y="0"/>
                  </a:lnTo>
                  <a:lnTo>
                    <a:pt x="2507455" y="1002982"/>
                  </a:lnTo>
                  <a:lnTo>
                    <a:pt x="0" y="100298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itchFamily="34" charset="-122"/>
                  <a:ea typeface="微软雅黑" pitchFamily="34" charset="-122"/>
                </a:rPr>
                <a:t>事件协调会</a:t>
              </a:r>
              <a:endParaRPr lang="en-US" altLang="zh-CN" sz="1200" b="1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kern="1200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b="1" kern="1200" dirty="0" smtClean="0">
                  <a:latin typeface="微软雅黑" pitchFamily="34" charset="-122"/>
                  <a:ea typeface="微软雅黑" pitchFamily="34" charset="-122"/>
                </a:rPr>
                <a:t>遇到项目事件时</a:t>
              </a:r>
              <a:r>
                <a:rPr lang="en-US" altLang="zh-CN" sz="1200" b="1" kern="1200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141819" y="2256745"/>
              <a:ext cx="2507455" cy="2591280"/>
            </a:xfrm>
            <a:custGeom>
              <a:avLst/>
              <a:gdLst>
                <a:gd name="connsiteX0" fmla="*/ 0 w 2507455"/>
                <a:gd name="connsiteY0" fmla="*/ 0 h 2591280"/>
                <a:gd name="connsiteX1" fmla="*/ 2507455 w 2507455"/>
                <a:gd name="connsiteY1" fmla="*/ 0 h 2591280"/>
                <a:gd name="connsiteX2" fmla="*/ 2507455 w 2507455"/>
                <a:gd name="connsiteY2" fmla="*/ 2591280 h 2591280"/>
                <a:gd name="connsiteX3" fmla="*/ 0 w 2507455"/>
                <a:gd name="connsiteY3" fmla="*/ 2591280 h 2591280"/>
                <a:gd name="connsiteX4" fmla="*/ 0 w 2507455"/>
                <a:gd name="connsiteY4" fmla="*/ 0 h 25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455" h="2591280">
                  <a:moveTo>
                    <a:pt x="0" y="0"/>
                  </a:moveTo>
                  <a:lnTo>
                    <a:pt x="2507455" y="0"/>
                  </a:lnTo>
                  <a:lnTo>
                    <a:pt x="2507455" y="2591280"/>
                  </a:lnTo>
                  <a:lnTo>
                    <a:pt x="0" y="259128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参与角色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</a:t>
              </a:r>
              <a:r>
                <a:rPr lang="zh-CN" altLang="en-US" sz="105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项目经理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及相关项目人员参加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讨论内容</a:t>
              </a:r>
              <a:r>
                <a:rPr lang="zh-CN" altLang="en-US" sz="1050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：就目前项目遇到的可以对项目进度、项目范围、项目人员产生影响的事件，讨论对策</a:t>
              </a:r>
              <a:endParaRPr lang="en-US" altLang="zh-CN" sz="1050" kern="1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57150" lvl="1" indent="-57150" algn="l" defTabSz="466725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har char="•"/>
              </a:pPr>
              <a:r>
                <a:rPr lang="zh-CN" altLang="en-US" sz="1050" b="1" u="sng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沟通记录</a:t>
              </a:r>
              <a:r>
                <a:rPr lang="zh-CN" altLang="en-US" sz="1050" b="0" u="none" kern="12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：会议纪要</a:t>
              </a:r>
              <a:endParaRPr lang="zh-CN" altLang="en-US" sz="105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周例会制度</a:t>
            </a:r>
            <a:endParaRPr lang="zh-CN" altLang="en-US" sz="2800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457200" y="3102099"/>
          <a:ext cx="3886200" cy="165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 Box 79"/>
          <p:cNvSpPr txBox="1">
            <a:spLocks noChangeArrowheads="1"/>
          </p:cNvSpPr>
          <p:nvPr/>
        </p:nvSpPr>
        <p:spPr bwMode="auto">
          <a:xfrm>
            <a:off x="296884" y="866463"/>
            <a:ext cx="4298868" cy="230832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项目组周例会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时间安排在每周一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下午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点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下午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点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1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项目经理和技术主要负责人需参加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项目报告的准备和汇总检查周期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每周一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中午前汇总完成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lvl="1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按照右图格式总结三方面内容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7" y="401476"/>
            <a:ext cx="3609358" cy="142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7" y="1881190"/>
            <a:ext cx="3609358" cy="131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252789"/>
            <a:ext cx="3533775" cy="134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项目进度管理机制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6714" y="1016794"/>
            <a:ext cx="8410575" cy="8310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1800" kern="0" dirty="0" smtClean="0">
                <a:solidFill>
                  <a:schemeClr val="tx1"/>
                </a:solidFill>
              </a:rPr>
              <a:t> 分级</a:t>
            </a:r>
            <a:r>
              <a:rPr lang="zh-CN" altLang="en-US" sz="1800" kern="0" dirty="0">
                <a:solidFill>
                  <a:schemeClr val="tx1"/>
                </a:solidFill>
              </a:rPr>
              <a:t>的进度计划方法： 主进度计划</a:t>
            </a:r>
            <a:r>
              <a:rPr lang="en-US" altLang="zh-CN" sz="1800" kern="0" dirty="0">
                <a:solidFill>
                  <a:schemeClr val="tx1"/>
                </a:solidFill>
              </a:rPr>
              <a:t>+</a:t>
            </a:r>
            <a:r>
              <a:rPr lang="zh-CN" altLang="en-US" sz="1800" kern="0" dirty="0">
                <a:solidFill>
                  <a:schemeClr val="tx1"/>
                </a:solidFill>
              </a:rPr>
              <a:t>项目组周滚动详细工作计划</a:t>
            </a:r>
            <a:endParaRPr lang="en-US" altLang="zh-CN" sz="1800" kern="0" dirty="0">
              <a:solidFill>
                <a:schemeClr val="tx1"/>
              </a:solidFill>
            </a:endParaRPr>
          </a:p>
          <a:p>
            <a:pPr eaLnBrk="0" hangingPunct="0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1800" kern="0" dirty="0" smtClean="0">
                <a:solidFill>
                  <a:schemeClr val="tx1"/>
                </a:solidFill>
              </a:rPr>
              <a:t> 渐进</a:t>
            </a:r>
            <a:r>
              <a:rPr lang="zh-CN" altLang="en-US" sz="1800" kern="0" dirty="0">
                <a:solidFill>
                  <a:schemeClr val="tx1"/>
                </a:solidFill>
              </a:rPr>
              <a:t>细化：通过滚动</a:t>
            </a:r>
            <a:r>
              <a:rPr lang="en-US" altLang="zh-CN" sz="1800" kern="0" dirty="0">
                <a:solidFill>
                  <a:schemeClr val="tx1"/>
                </a:solidFill>
              </a:rPr>
              <a:t>(Rolling wave)</a:t>
            </a:r>
            <a:r>
              <a:rPr lang="zh-CN" altLang="en-US" sz="1800" kern="0" dirty="0">
                <a:solidFill>
                  <a:schemeClr val="tx1"/>
                </a:solidFill>
              </a:rPr>
              <a:t>的方法不断滚动细化每周工作计划</a:t>
            </a:r>
          </a:p>
          <a:p>
            <a:endParaRPr lang="zh-CN" altLang="en-US" sz="1800" dirty="0"/>
          </a:p>
        </p:txBody>
      </p:sp>
      <p:graphicFrame>
        <p:nvGraphicFramePr>
          <p:cNvPr id="18" name="图示 17"/>
          <p:cNvGraphicFramePr/>
          <p:nvPr/>
        </p:nvGraphicFramePr>
        <p:xfrm>
          <a:off x="894259" y="2063223"/>
          <a:ext cx="7416824" cy="248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cap="all" dirty="0">
                <a:latin typeface="+mj-lt"/>
                <a:cs typeface="Verdana"/>
              </a:rPr>
              <a:t>项目质量和文档管理机制</a:t>
            </a:r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66714" y="789850"/>
            <a:ext cx="5643561" cy="36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 marL="342900" indent="-3429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项目质量控制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实施过程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中对文档质量将进行审核，在项目文档提交给万达之前，</a:t>
            </a:r>
            <a:r>
              <a:rPr lang="en-US" altLang="zh-CN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EMC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项目组内部将会进行内部审核；项目文档提交后，审核将由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万达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经理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组织项目成员进行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对于阶段性工作的提交物，万达和</a:t>
            </a:r>
            <a:r>
              <a:rPr lang="en-US" altLang="zh-CN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EMC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项目组将共同组织审核，阶段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交付物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审核不通过，则不能开展下一阶段同类工作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项目最终的交付，需要有万达和</a:t>
            </a:r>
            <a:r>
              <a:rPr lang="en-US" altLang="zh-CN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EMC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双方同意的测试报告，通过测试报告进行验证达到项目目标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zh-CN" altLang="en-US" sz="2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文档管理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文档管理规范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项目主要过程文档、各级段交付物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、项目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周报、会议纪要、问题跟踪表、项目汇报材料等及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时上传至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万达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指定的文档存放处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微软雅黑" pitchFamily="34" charset="-122"/>
              <a:buChar char="-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制定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统一的项目文档命名规则、版本管理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微软雅黑" pitchFamily="34" charset="-122"/>
              <a:buChar char="-"/>
            </a:pP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项目经理负责协调项目阶段之间的文档交接与说明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微软雅黑" pitchFamily="34" charset="-122"/>
              <a:buChar char="-"/>
            </a:pP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微软雅黑" pitchFamily="34" charset="-122"/>
              <a:buChar char="-"/>
            </a:pPr>
            <a:endParaRPr lang="zh-CN" altLang="en-US" sz="19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cap="all" dirty="0" smtClean="0">
                <a:latin typeface="+mj-lt"/>
                <a:cs typeface="Verdana"/>
              </a:rPr>
              <a:t>项目变更管理</a:t>
            </a:r>
            <a:endParaRPr lang="zh-CN" altLang="en-US" sz="2800" cap="all" dirty="0">
              <a:latin typeface="+mj-lt"/>
              <a:cs typeface="Verdan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6446" y="2734767"/>
            <a:ext cx="2119647" cy="2160006"/>
            <a:chOff x="4332412" y="439516"/>
            <a:chExt cx="4608512" cy="3240360"/>
          </a:xfrm>
        </p:grpSpPr>
        <p:sp>
          <p:nvSpPr>
            <p:cNvPr id="7" name="Oval 24"/>
            <p:cNvSpPr/>
            <p:nvPr/>
          </p:nvSpPr>
          <p:spPr bwMode="auto">
            <a:xfrm>
              <a:off x="4332412" y="439516"/>
              <a:ext cx="4608512" cy="32403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18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3"/>
            <p:cNvSpPr/>
            <p:nvPr/>
          </p:nvSpPr>
          <p:spPr bwMode="auto">
            <a:xfrm>
              <a:off x="4476428" y="1951684"/>
              <a:ext cx="576064" cy="288032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需求有变化</a:t>
              </a:r>
              <a:endPara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ounded Rectangle 7"/>
            <p:cNvSpPr/>
            <p:nvPr/>
          </p:nvSpPr>
          <p:spPr bwMode="auto">
            <a:xfrm>
              <a:off x="5412532" y="1951684"/>
              <a:ext cx="576064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项目计划</a:t>
              </a:r>
              <a:endParaRPr lang="en-US" altLang="zh-CN" sz="5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要变化</a:t>
              </a:r>
              <a:endPara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ounded Rectangle 8"/>
            <p:cNvSpPr/>
            <p:nvPr/>
          </p:nvSpPr>
          <p:spPr bwMode="auto">
            <a:xfrm>
              <a:off x="6420644" y="1122440"/>
              <a:ext cx="1512168" cy="306980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标准和规范要变化</a:t>
              </a:r>
              <a:endParaRPr lang="en-US" altLang="zh-CN" sz="500" dirty="0" smtClean="0"/>
            </a:p>
          </p:txBody>
        </p:sp>
        <p:sp>
          <p:nvSpPr>
            <p:cNvPr id="11" name="Rounded Rectangle 9"/>
            <p:cNvSpPr/>
            <p:nvPr/>
          </p:nvSpPr>
          <p:spPr bwMode="auto">
            <a:xfrm>
              <a:off x="6780684" y="1632624"/>
              <a:ext cx="1512168" cy="3069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详细设计要变化</a:t>
              </a:r>
              <a:endParaRPr lang="en-US" altLang="zh-CN" sz="500" dirty="0" smtClean="0"/>
            </a:p>
          </p:txBody>
        </p:sp>
        <p:sp>
          <p:nvSpPr>
            <p:cNvPr id="12" name="Rounded Rectangle 10"/>
            <p:cNvSpPr/>
            <p:nvPr/>
          </p:nvSpPr>
          <p:spPr bwMode="auto">
            <a:xfrm>
              <a:off x="6701148" y="2223568"/>
              <a:ext cx="1512168" cy="3069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关联设计要变化</a:t>
              </a:r>
              <a:endParaRPr lang="en-US" altLang="zh-CN" sz="500" dirty="0" smtClean="0"/>
            </a:p>
          </p:txBody>
        </p:sp>
        <p:sp>
          <p:nvSpPr>
            <p:cNvPr id="13" name="Rounded Rectangle 11"/>
            <p:cNvSpPr/>
            <p:nvPr/>
          </p:nvSpPr>
          <p:spPr bwMode="auto">
            <a:xfrm>
              <a:off x="6420644" y="2815780"/>
              <a:ext cx="1512168" cy="3069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500" dirty="0" smtClean="0"/>
                <a:t>时间、人力、成本要变化</a:t>
              </a:r>
              <a:endParaRPr lang="en-US" altLang="zh-CN" sz="500" dirty="0" smtClean="0"/>
            </a:p>
          </p:txBody>
        </p: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 bwMode="auto">
            <a:xfrm>
              <a:off x="5052492" y="2095700"/>
              <a:ext cx="360040" cy="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5"/>
            <p:cNvCxnSpPr>
              <a:stCxn id="9" idx="3"/>
            </p:cNvCxnSpPr>
            <p:nvPr/>
          </p:nvCxnSpPr>
          <p:spPr bwMode="auto">
            <a:xfrm flipV="1">
              <a:off x="5988596" y="1292650"/>
              <a:ext cx="432048" cy="80305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7"/>
            <p:cNvCxnSpPr>
              <a:stCxn id="9" idx="3"/>
              <a:endCxn id="11" idx="1"/>
            </p:cNvCxnSpPr>
            <p:nvPr/>
          </p:nvCxnSpPr>
          <p:spPr bwMode="auto">
            <a:xfrm flipV="1">
              <a:off x="5988596" y="1786114"/>
              <a:ext cx="792088" cy="309586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21"/>
            <p:cNvCxnSpPr>
              <a:stCxn id="9" idx="3"/>
              <a:endCxn id="12" idx="1"/>
            </p:cNvCxnSpPr>
            <p:nvPr/>
          </p:nvCxnSpPr>
          <p:spPr bwMode="auto">
            <a:xfrm>
              <a:off x="5988596" y="2095700"/>
              <a:ext cx="712552" cy="281358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23"/>
            <p:cNvCxnSpPr>
              <a:stCxn id="9" idx="3"/>
              <a:endCxn id="13" idx="1"/>
            </p:cNvCxnSpPr>
            <p:nvPr/>
          </p:nvCxnSpPr>
          <p:spPr bwMode="auto">
            <a:xfrm>
              <a:off x="5988596" y="2095700"/>
              <a:ext cx="432048" cy="87357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0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61" y="241296"/>
            <a:ext cx="2736304" cy="465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3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66715" y="789850"/>
            <a:ext cx="3639731" cy="3840291"/>
          </a:xfrm>
          <a:custGeom>
            <a:avLst/>
            <a:gdLst>
              <a:gd name="connsiteX0" fmla="*/ 0 w 5558386"/>
              <a:gd name="connsiteY0" fmla="*/ 0 h 3840291"/>
              <a:gd name="connsiteX1" fmla="*/ 5558386 w 5558386"/>
              <a:gd name="connsiteY1" fmla="*/ 0 h 3840291"/>
              <a:gd name="connsiteX2" fmla="*/ 5558386 w 5558386"/>
              <a:gd name="connsiteY2" fmla="*/ 3840291 h 3840291"/>
              <a:gd name="connsiteX3" fmla="*/ 0 w 5558386"/>
              <a:gd name="connsiteY3" fmla="*/ 3840291 h 3840291"/>
              <a:gd name="connsiteX4" fmla="*/ 0 w 5558386"/>
              <a:gd name="connsiteY4" fmla="*/ 0 h 3840291"/>
              <a:gd name="connsiteX0-1" fmla="*/ 0 w 5558386"/>
              <a:gd name="connsiteY0-2" fmla="*/ 0 h 3840291"/>
              <a:gd name="connsiteX1-3" fmla="*/ 5558386 w 5558386"/>
              <a:gd name="connsiteY1-4" fmla="*/ 0 h 3840291"/>
              <a:gd name="connsiteX2-5" fmla="*/ 2809900 w 5558386"/>
              <a:gd name="connsiteY2-6" fmla="*/ 2069632 h 3840291"/>
              <a:gd name="connsiteX3-7" fmla="*/ 0 w 5558386"/>
              <a:gd name="connsiteY3-8" fmla="*/ 3840291 h 3840291"/>
              <a:gd name="connsiteX4-9" fmla="*/ 0 w 5558386"/>
              <a:gd name="connsiteY4-10" fmla="*/ 0 h 3840291"/>
              <a:gd name="connsiteX0-11" fmla="*/ 0 w 5558386"/>
              <a:gd name="connsiteY0-12" fmla="*/ 0 h 3840291"/>
              <a:gd name="connsiteX1-13" fmla="*/ 5558386 w 5558386"/>
              <a:gd name="connsiteY1-14" fmla="*/ 0 h 3840291"/>
              <a:gd name="connsiteX2-15" fmla="*/ 5553100 w 5558386"/>
              <a:gd name="connsiteY2-16" fmla="*/ 3829719 h 3840291"/>
              <a:gd name="connsiteX3-17" fmla="*/ 0 w 5558386"/>
              <a:gd name="connsiteY3-18" fmla="*/ 3840291 h 3840291"/>
              <a:gd name="connsiteX4-19" fmla="*/ 0 w 5558386"/>
              <a:gd name="connsiteY4-20" fmla="*/ 0 h 38402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5558386" h="3840291">
                <a:moveTo>
                  <a:pt x="0" y="0"/>
                </a:moveTo>
                <a:lnTo>
                  <a:pt x="5558386" y="0"/>
                </a:lnTo>
                <a:lnTo>
                  <a:pt x="5553100" y="3829719"/>
                </a:lnTo>
                <a:lnTo>
                  <a:pt x="0" y="3840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 marL="342900" indent="-3429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</a:rPr>
              <a:t>变更管理目的</a:t>
            </a:r>
            <a:endParaRPr lang="zh-CN" altLang="en-US" sz="2000" u="sng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实施过程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中，内、外部因素的变化是客观存在的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变更管理流程需要记录变更申请、评估变更、审核变更、执行变更、更改项目所有计划反映变更</a:t>
            </a:r>
            <a:endParaRPr lang="zh-CN" altLang="en-US" sz="2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</a:rPr>
              <a:t>项目变更管理原则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项目的资源首先用于满足项目的首要目标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通过系统的手段降低非预期项目变更出现造成的影响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变更通过书面形式申请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变更执行需要得到双方的审核和批准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变更评估对于资源需求超过</a:t>
            </a:r>
            <a:r>
              <a:rPr lang="en-US" altLang="zh-CN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人天建议放入二期</a:t>
            </a:r>
            <a:r>
              <a:rPr lang="zh-CN" altLang="en-US" sz="19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endParaRPr lang="en-US" altLang="zh-CN" sz="19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71453" y="637181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领导致辞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项目目标</a:t>
            </a:r>
            <a:endParaRPr lang="en-US" altLang="zh-CN" sz="2000" dirty="0" smtClean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范围及关键交</a:t>
            </a:r>
            <a:r>
              <a:rPr lang="zh-CN" altLang="en-US" sz="2000" dirty="0" smtClean="0">
                <a:latin typeface="Verdana" pitchFamily="34" charset="0"/>
              </a:rPr>
              <a:t>付物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项目里程碑</a:t>
            </a:r>
            <a:endParaRPr lang="en-US" altLang="zh-CN" sz="2000" dirty="0"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组织架构及人员工作安排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cap="all" dirty="0">
                <a:latin typeface="+mj-lt"/>
                <a:cs typeface="Verdana"/>
              </a:rPr>
              <a:t>问题管理机制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683919"/>
            <a:ext cx="2133600" cy="357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395821-797F-42EF-A87C-58208796B202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76461" y="8354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39AC"/>
              </a:buClr>
            </a:pPr>
            <a:r>
              <a:rPr lang="zh-CN" altLang="en-US" sz="2800" dirty="0" smtClean="0">
                <a:latin typeface="+mn-ea"/>
              </a:rPr>
              <a:t>问题管理步骤：</a:t>
            </a:r>
            <a:endParaRPr lang="en-US" altLang="zh-CN" sz="2800" dirty="0">
              <a:latin typeface="+mn-ea"/>
            </a:endParaRPr>
          </a:p>
          <a:p>
            <a:pPr marL="171450" indent="-285750">
              <a:lnSpc>
                <a:spcPct val="150000"/>
              </a:lnSpc>
              <a:buClr>
                <a:srgbClr val="0039AC"/>
              </a:buClr>
              <a:buFont typeface="Wingdings" pitchFamily="2" charset="2"/>
              <a:buChar char="ü"/>
            </a:pPr>
            <a:r>
              <a:rPr lang="zh-CN" altLang="en-US" dirty="0">
                <a:latin typeface="+mn-ea"/>
              </a:rPr>
              <a:t>当遇到问题时，填写到问题登记表中</a:t>
            </a:r>
            <a:r>
              <a:rPr lang="zh-CN" altLang="zh-CN" dirty="0">
                <a:latin typeface="+mn-ea"/>
              </a:rPr>
              <a:t>。</a:t>
            </a:r>
          </a:p>
          <a:p>
            <a:pPr marL="171450" indent="-285750">
              <a:lnSpc>
                <a:spcPct val="150000"/>
              </a:lnSpc>
              <a:buClr>
                <a:srgbClr val="0039AC"/>
              </a:buClr>
              <a:buFont typeface="Wingdings" pitchFamily="2" charset="2"/>
              <a:buChar char="ü"/>
            </a:pPr>
            <a:r>
              <a:rPr lang="zh-CN" altLang="en-US" dirty="0">
                <a:latin typeface="+mn-ea"/>
              </a:rPr>
              <a:t>每周周</a:t>
            </a:r>
            <a:r>
              <a:rPr lang="zh-CN" altLang="en-US" dirty="0" smtClean="0">
                <a:latin typeface="+mn-ea"/>
              </a:rPr>
              <a:t>会</a:t>
            </a:r>
            <a:r>
              <a:rPr lang="en-US" altLang="zh-CN" dirty="0" smtClean="0">
                <a:latin typeface="+mn-ea"/>
              </a:rPr>
              <a:t>Review</a:t>
            </a:r>
            <a:r>
              <a:rPr lang="zh-CN" altLang="en-US" dirty="0" smtClean="0">
                <a:latin typeface="+mn-ea"/>
              </a:rPr>
              <a:t>问题登记表</a:t>
            </a:r>
            <a:r>
              <a:rPr lang="zh-CN" altLang="en-US" dirty="0">
                <a:latin typeface="+mn-ea"/>
              </a:rPr>
              <a:t>中问题解决进队情况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项目培训及知识转移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6714" y="1016794"/>
            <a:ext cx="8410575" cy="9834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1800" dirty="0" smtClean="0"/>
              <a:t>为了更好的知识传递，在本次项目中，我们将采用多形式的培训和知识转移方式，也期望万达的维护人员介入文档复审和测试，可以更加清晰深入的了解</a:t>
            </a:r>
            <a:r>
              <a:rPr lang="zh-CN" altLang="en-US" sz="1800" dirty="0"/>
              <a:t>整体架构的</a:t>
            </a:r>
            <a:r>
              <a:rPr lang="zh-CN" altLang="en-US" sz="1800" dirty="0" smtClean="0"/>
              <a:t>来龙去脉和技术细节，更好的进行后期。</a:t>
            </a:r>
            <a:endParaRPr lang="zh-CN" altLang="en-US" sz="18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78235" y="2131470"/>
          <a:ext cx="7920880" cy="222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80209" y="3358652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项目范围及关键交付物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项目里程碑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项目组织架构及人员工作安排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项目管理机制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/>
            <a:r>
              <a:rPr lang="zh-CN" altLang="en-US" smtClean="0">
                <a:latin typeface="Verdana" pitchFamily="34" charset="0"/>
              </a:rPr>
              <a:t>联</a:t>
            </a:r>
            <a:r>
              <a:rPr lang="zh-CN" altLang="en-US" dirty="0">
                <a:latin typeface="Verdana" pitchFamily="34" charset="0"/>
              </a:rPr>
              <a:t>系人列表</a:t>
            </a:r>
            <a:endParaRPr lang="en-US" altLang="zh-CN" dirty="0"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80209" y="3815852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项目范围及关键交付物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项目里程碑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项目组织架构及人员工作安排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项目管理机制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联系人列表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F010043RGB1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066926" y="0"/>
            <a:ext cx="4867794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14549"/>
            <a:ext cx="9144000" cy="457200"/>
          </a:xfrm>
        </p:spPr>
        <p:txBody>
          <a:bodyPr/>
          <a:lstStyle/>
          <a:p>
            <a:pPr algn="ctr"/>
            <a:r>
              <a:rPr lang="zh-CN" altLang="en-US" sz="6000" b="1" dirty="0" smtClean="0"/>
              <a:t>双方领</a:t>
            </a:r>
            <a:r>
              <a:rPr lang="zh-CN" altLang="en-US" sz="6000" b="1" dirty="0"/>
              <a:t>导致辞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endParaRPr lang="zh-CN" altLang="en-US" sz="6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71453" y="1069229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项目目标</a:t>
            </a:r>
            <a:endParaRPr lang="en-US" altLang="zh-CN" sz="2000" dirty="0" smtClean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范围及关键交</a:t>
            </a:r>
            <a:r>
              <a:rPr lang="zh-CN" altLang="en-US" sz="2000" dirty="0" smtClean="0">
                <a:latin typeface="Verdana" pitchFamily="34" charset="0"/>
              </a:rPr>
              <a:t>付物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项目里程碑</a:t>
            </a:r>
            <a:endParaRPr lang="en-US" altLang="zh-CN" sz="2000" dirty="0"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组织架构及人员工作安排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项目目标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536" y="690017"/>
            <a:ext cx="8352927" cy="3969678"/>
            <a:chOff x="1331640" y="-1604714"/>
            <a:chExt cx="8352927" cy="3969678"/>
          </a:xfrm>
        </p:grpSpPr>
        <p:pic>
          <p:nvPicPr>
            <p:cNvPr id="13" name="Picture 2" descr="http://blog.xebialabs.com/wp-content/uploads/2014/12/the-cloud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0" r="7177" b="19874"/>
            <a:stretch>
              <a:fillRect/>
            </a:stretch>
          </p:blipFill>
          <p:spPr bwMode="auto">
            <a:xfrm>
              <a:off x="1331640" y="-1604714"/>
              <a:ext cx="8352927" cy="396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5"/>
            <p:cNvSpPr/>
            <p:nvPr/>
          </p:nvSpPr>
          <p:spPr>
            <a:xfrm>
              <a:off x="2051720" y="-236562"/>
              <a:ext cx="6768752" cy="1230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ea"/>
                <a:buAutoNum type="ea1JpnChsDbPeriod"/>
              </a:pPr>
              <a:endParaRPr lang="en-US" altLang="zh-CN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514350" indent="-514350">
                <a:lnSpc>
                  <a:spcPct val="200000"/>
                </a:lnSpc>
                <a:buFont typeface="+mj-ea"/>
                <a:buAutoNum type="ea1JpnChsDbPeriod"/>
              </a:pP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71453" y="1535954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范围及关键交</a:t>
            </a:r>
            <a:r>
              <a:rPr lang="zh-CN" altLang="en-US" sz="2000" dirty="0" smtClean="0">
                <a:latin typeface="Verdana" pitchFamily="34" charset="0"/>
              </a:rPr>
              <a:t>付物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项目里程碑</a:t>
            </a:r>
            <a:endParaRPr lang="en-US" altLang="zh-CN" sz="2000" dirty="0"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组织架构及人员工作安排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4"/>
          <p:cNvSpPr txBox="1">
            <a:spLocks noChangeArrowheads="1"/>
          </p:cNvSpPr>
          <p:nvPr/>
        </p:nvSpPr>
        <p:spPr bwMode="auto">
          <a:xfrm>
            <a:off x="7067980" y="1006584"/>
            <a:ext cx="1943200" cy="3837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113030" indent="-113030"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100"/>
              </a:buClr>
              <a:defRPr/>
            </a:pPr>
            <a:endParaRPr lang="zh-CN" altLang="en-US" sz="1400" ker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1427643" y="1042987"/>
            <a:ext cx="1944107" cy="3805850"/>
          </a:xfrm>
          <a:prstGeom prst="rect">
            <a:avLst/>
          </a:prstGeom>
          <a:solidFill>
            <a:srgbClr val="D0DAE8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113030" indent="-113030"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91A5"/>
              </a:buClr>
              <a:defRPr/>
            </a:pPr>
            <a:endParaRPr lang="zh-CN" altLang="en-US" sz="1400" ker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287917" y="1040621"/>
            <a:ext cx="1943200" cy="3837231"/>
          </a:xfrm>
          <a:prstGeom prst="rect">
            <a:avLst/>
          </a:prstGeom>
          <a:solidFill>
            <a:srgbClr val="F9EAB9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113030" indent="-113030"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100"/>
              </a:buClr>
              <a:defRPr/>
            </a:pPr>
            <a:endParaRPr lang="zh-CN" altLang="en-US" sz="1400" ker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142875" y="1571625"/>
            <a:ext cx="1241425" cy="1828800"/>
          </a:xfrm>
          <a:prstGeom prst="rect">
            <a:avLst/>
          </a:prstGeom>
          <a:solidFill>
            <a:srgbClr val="FFE7CD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marL="113030" indent="-113030"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1B7C8"/>
              </a:buClr>
              <a:defRPr/>
            </a:pPr>
            <a:endParaRPr lang="zh-CN" altLang="en-US" sz="1400" ker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69" name="AutoShape 45"/>
          <p:cNvSpPr>
            <a:spLocks noChangeArrowheads="1"/>
          </p:cNvSpPr>
          <p:nvPr/>
        </p:nvSpPr>
        <p:spPr bwMode="gray">
          <a:xfrm>
            <a:off x="109538" y="1266825"/>
            <a:ext cx="1533525" cy="457200"/>
          </a:xfrm>
          <a:prstGeom prst="homePlate">
            <a:avLst>
              <a:gd name="adj" fmla="val 32975"/>
            </a:avLst>
          </a:prstGeom>
          <a:solidFill>
            <a:srgbClr val="FF6309"/>
          </a:solidFill>
          <a:ln w="19050" algn="ctr">
            <a:solidFill>
              <a:srgbClr val="FFFFFF"/>
            </a:solidFill>
            <a:miter lim="800000"/>
          </a:ln>
          <a:effectLst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200" kern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启动 </a:t>
            </a:r>
            <a:r>
              <a:rPr lang="en-US" altLang="zh-CN" sz="1200" kern="0" dirty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&amp; </a:t>
            </a:r>
            <a:r>
              <a:rPr lang="zh-CN" altLang="en-US" sz="1200" kern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准备</a:t>
            </a:r>
          </a:p>
        </p:txBody>
      </p:sp>
      <p:cxnSp>
        <p:nvCxnSpPr>
          <p:cNvPr id="70" name="肘形连接符 81"/>
          <p:cNvCxnSpPr>
            <a:cxnSpLocks noChangeShapeType="1"/>
            <a:stCxn id="75" idx="3"/>
            <a:endCxn id="87" idx="1"/>
          </p:cNvCxnSpPr>
          <p:nvPr/>
        </p:nvCxnSpPr>
        <p:spPr bwMode="auto">
          <a:xfrm flipV="1">
            <a:off x="1143000" y="1760552"/>
            <a:ext cx="849473" cy="41591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tailEnd type="triangle" w="med" len="med"/>
          </a:ln>
        </p:spPr>
      </p:cxnSp>
      <p:grpSp>
        <p:nvGrpSpPr>
          <p:cNvPr id="71" name="组合 76"/>
          <p:cNvGrpSpPr/>
          <p:nvPr/>
        </p:nvGrpSpPr>
        <p:grpSpPr bwMode="auto">
          <a:xfrm>
            <a:off x="285750" y="2657475"/>
            <a:ext cx="857250" cy="609600"/>
            <a:chOff x="2143108" y="2786058"/>
            <a:chExt cx="857256" cy="609600"/>
          </a:xfrm>
        </p:grpSpPr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2152633" y="2786058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组建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项目团队</a:t>
              </a: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2143108" y="278605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74" name="组合 82"/>
          <p:cNvGrpSpPr/>
          <p:nvPr/>
        </p:nvGrpSpPr>
        <p:grpSpPr bwMode="auto">
          <a:xfrm>
            <a:off x="285750" y="1871662"/>
            <a:ext cx="857250" cy="609600"/>
            <a:chOff x="2143108" y="2786058"/>
            <a:chExt cx="857256" cy="609600"/>
          </a:xfrm>
        </p:grpSpPr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152633" y="2786058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项目规划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2143108" y="278605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77" name="组合 287"/>
          <p:cNvGrpSpPr/>
          <p:nvPr/>
        </p:nvGrpSpPr>
        <p:grpSpPr bwMode="auto">
          <a:xfrm>
            <a:off x="1982948" y="2451551"/>
            <a:ext cx="857250" cy="609600"/>
            <a:chOff x="1785918" y="2714620"/>
            <a:chExt cx="857256" cy="609600"/>
          </a:xfrm>
        </p:grpSpPr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软硬件设备资源梳理</a:t>
              </a: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80" name="组合 290"/>
          <p:cNvGrpSpPr/>
          <p:nvPr/>
        </p:nvGrpSpPr>
        <p:grpSpPr bwMode="auto">
          <a:xfrm>
            <a:off x="1982948" y="3430092"/>
            <a:ext cx="857250" cy="609600"/>
            <a:chOff x="1785918" y="2714620"/>
            <a:chExt cx="857256" cy="609600"/>
          </a:xfrm>
        </p:grpSpPr>
        <p:sp>
          <p:nvSpPr>
            <p:cNvPr id="81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需求调研与分析</a:t>
              </a:r>
            </a:p>
          </p:txBody>
        </p:sp>
        <p:sp>
          <p:nvSpPr>
            <p:cNvPr id="82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</p:grpSp>
      <p:cxnSp>
        <p:nvCxnSpPr>
          <p:cNvPr id="83" name="肘形连接符 293"/>
          <p:cNvCxnSpPr>
            <a:cxnSpLocks noChangeShapeType="1"/>
            <a:stCxn id="72" idx="3"/>
            <a:endCxn id="87" idx="1"/>
          </p:cNvCxnSpPr>
          <p:nvPr/>
        </p:nvCxnSpPr>
        <p:spPr bwMode="auto">
          <a:xfrm flipV="1">
            <a:off x="1143000" y="1760552"/>
            <a:ext cx="849473" cy="120172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tailEnd type="triangle" w="med" len="med"/>
          </a:ln>
        </p:spPr>
      </p:cxnSp>
      <p:grpSp>
        <p:nvGrpSpPr>
          <p:cNvPr id="86" name="组合 302"/>
          <p:cNvGrpSpPr/>
          <p:nvPr/>
        </p:nvGrpSpPr>
        <p:grpSpPr bwMode="auto">
          <a:xfrm>
            <a:off x="1982948" y="1455752"/>
            <a:ext cx="857250" cy="609600"/>
            <a:chOff x="1785918" y="2714620"/>
            <a:chExt cx="857256" cy="609600"/>
          </a:xfrm>
        </p:grpSpPr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客户现有环境排查</a:t>
              </a:r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3381276" y="1038225"/>
            <a:ext cx="1913621" cy="3810612"/>
          </a:xfrm>
          <a:prstGeom prst="rect">
            <a:avLst/>
          </a:prstGeom>
          <a:solidFill>
            <a:srgbClr val="E9EACC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113030" indent="-113030"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EBB1F"/>
              </a:buClr>
              <a:defRPr/>
            </a:pPr>
            <a:endParaRPr lang="zh-CN" altLang="en-US" sz="1400" ker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08" name="AutoShape 20"/>
          <p:cNvSpPr>
            <a:spLocks noChangeArrowheads="1"/>
          </p:cNvSpPr>
          <p:nvPr/>
        </p:nvSpPr>
        <p:spPr bwMode="gray">
          <a:xfrm>
            <a:off x="1414943" y="708024"/>
            <a:ext cx="2228370" cy="457200"/>
          </a:xfrm>
          <a:prstGeom prst="homePlate">
            <a:avLst>
              <a:gd name="adj" fmla="val 67519"/>
            </a:avLst>
          </a:prstGeom>
          <a:solidFill>
            <a:srgbClr val="41B7C8"/>
          </a:solidFill>
          <a:ln w="19050" algn="ctr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调研</a:t>
            </a:r>
          </a:p>
        </p:txBody>
      </p:sp>
      <p:sp>
        <p:nvSpPr>
          <p:cNvPr id="109" name="AutoShape 29"/>
          <p:cNvSpPr>
            <a:spLocks noChangeArrowheads="1"/>
          </p:cNvSpPr>
          <p:nvPr/>
        </p:nvSpPr>
        <p:spPr bwMode="gray">
          <a:xfrm>
            <a:off x="5196949" y="708024"/>
            <a:ext cx="2209800" cy="457200"/>
          </a:xfrm>
          <a:prstGeom prst="chevron">
            <a:avLst>
              <a:gd name="adj" fmla="val 41486"/>
            </a:avLst>
          </a:prstGeom>
          <a:solidFill>
            <a:srgbClr val="FFE100"/>
          </a:solidFill>
          <a:ln w="19050" algn="ctr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0" dirty="0">
                <a:latin typeface="Arial" charset="0"/>
                <a:ea typeface="楷体_GB2312" pitchFamily="49" charset="-122"/>
              </a:rPr>
              <a:t>部署</a:t>
            </a:r>
          </a:p>
        </p:txBody>
      </p:sp>
      <p:sp>
        <p:nvSpPr>
          <p:cNvPr id="110" name="AutoShape 33"/>
          <p:cNvSpPr>
            <a:spLocks noChangeArrowheads="1"/>
          </p:cNvSpPr>
          <p:nvPr/>
        </p:nvSpPr>
        <p:spPr bwMode="gray">
          <a:xfrm>
            <a:off x="3338090" y="708024"/>
            <a:ext cx="2077354" cy="457200"/>
          </a:xfrm>
          <a:prstGeom prst="chevron">
            <a:avLst>
              <a:gd name="adj" fmla="val 49111"/>
            </a:avLst>
          </a:prstGeom>
          <a:solidFill>
            <a:srgbClr val="6EBB1F"/>
          </a:solidFill>
          <a:ln w="19050" algn="ctr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设计</a:t>
            </a:r>
          </a:p>
        </p:txBody>
      </p:sp>
      <p:sp>
        <p:nvSpPr>
          <p:cNvPr id="111" name="AutoShape 65"/>
          <p:cNvSpPr>
            <a:spLocks noChangeArrowheads="1"/>
          </p:cNvSpPr>
          <p:nvPr/>
        </p:nvSpPr>
        <p:spPr bwMode="gray">
          <a:xfrm>
            <a:off x="1414943" y="4628017"/>
            <a:ext cx="7596237" cy="457200"/>
          </a:xfrm>
          <a:prstGeom prst="rightArrow">
            <a:avLst>
              <a:gd name="adj1" fmla="val 91667"/>
              <a:gd name="adj2" fmla="val 31478"/>
            </a:avLst>
          </a:prstGeom>
          <a:solidFill>
            <a:srgbClr val="FFFF00"/>
          </a:solidFill>
          <a:ln w="28575" algn="ctr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800" i="1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项目管理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39711" y="2452468"/>
            <a:ext cx="1104682" cy="344533"/>
            <a:chOff x="3997485" y="2619375"/>
            <a:chExt cx="995157" cy="446542"/>
          </a:xfrm>
        </p:grpSpPr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007010" y="2619375"/>
              <a:ext cx="985632" cy="4465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服务器资源规划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18" name="Rectangle 19"/>
            <p:cNvSpPr>
              <a:spLocks noChangeArrowheads="1"/>
            </p:cNvSpPr>
            <p:nvPr/>
          </p:nvSpPr>
          <p:spPr bwMode="auto">
            <a:xfrm>
              <a:off x="3997485" y="2622783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a</a:t>
              </a:r>
            </a:p>
          </p:txBody>
        </p:sp>
      </p:grpSp>
      <p:cxnSp>
        <p:nvCxnSpPr>
          <p:cNvPr id="119" name="肘形连接符 332"/>
          <p:cNvCxnSpPr>
            <a:cxnSpLocks noChangeShapeType="1"/>
            <a:stCxn id="144" idx="2"/>
            <a:endCxn id="150" idx="1"/>
          </p:cNvCxnSpPr>
          <p:nvPr/>
        </p:nvCxnSpPr>
        <p:spPr bwMode="auto">
          <a:xfrm rot="5400000">
            <a:off x="3633776" y="2265836"/>
            <a:ext cx="983393" cy="550376"/>
          </a:xfrm>
          <a:prstGeom prst="bentConnector4">
            <a:avLst>
              <a:gd name="adj1" fmla="val 19914"/>
              <a:gd name="adj2" fmla="val 141535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120" name="组合 374"/>
          <p:cNvGrpSpPr/>
          <p:nvPr/>
        </p:nvGrpSpPr>
        <p:grpSpPr bwMode="auto">
          <a:xfrm>
            <a:off x="5587618" y="1404937"/>
            <a:ext cx="1379026" cy="366905"/>
            <a:chOff x="1795443" y="1230729"/>
            <a:chExt cx="847731" cy="366905"/>
          </a:xfrm>
        </p:grpSpPr>
        <p:sp>
          <p:nvSpPr>
            <p:cNvPr id="121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计算资源池建立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22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131" name="组合 389"/>
          <p:cNvGrpSpPr/>
          <p:nvPr/>
        </p:nvGrpSpPr>
        <p:grpSpPr bwMode="auto">
          <a:xfrm>
            <a:off x="7690083" y="1617009"/>
            <a:ext cx="857250" cy="609600"/>
            <a:chOff x="1785918" y="2714620"/>
            <a:chExt cx="857256" cy="609600"/>
          </a:xfrm>
        </p:grpSpPr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集成测试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12</a:t>
              </a:r>
            </a:p>
          </p:txBody>
        </p:sp>
      </p:grpSp>
      <p:grpSp>
        <p:nvGrpSpPr>
          <p:cNvPr id="136" name="组合 406"/>
          <p:cNvGrpSpPr/>
          <p:nvPr/>
        </p:nvGrpSpPr>
        <p:grpSpPr bwMode="auto">
          <a:xfrm>
            <a:off x="7690083" y="2563886"/>
            <a:ext cx="857250" cy="609600"/>
            <a:chOff x="1785918" y="2714620"/>
            <a:chExt cx="857256" cy="609600"/>
          </a:xfrm>
        </p:grpSpPr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应用负载联合测试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38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13</a:t>
              </a:r>
            </a:p>
          </p:txBody>
        </p:sp>
      </p:grpSp>
      <p:grpSp>
        <p:nvGrpSpPr>
          <p:cNvPr id="141" name="组合 419"/>
          <p:cNvGrpSpPr/>
          <p:nvPr/>
        </p:nvGrpSpPr>
        <p:grpSpPr bwMode="auto">
          <a:xfrm>
            <a:off x="7690083" y="3492573"/>
            <a:ext cx="857250" cy="609600"/>
            <a:chOff x="1785918" y="2714620"/>
            <a:chExt cx="857256" cy="609600"/>
          </a:xfrm>
        </p:grpSpPr>
        <p:sp>
          <p:nvSpPr>
            <p:cNvPr id="142" name="Rectangle 49"/>
            <p:cNvSpPr>
              <a:spLocks noChangeArrowheads="1"/>
            </p:cNvSpPr>
            <p:nvPr/>
          </p:nvSpPr>
          <p:spPr bwMode="auto">
            <a:xfrm>
              <a:off x="1795443" y="2714620"/>
              <a:ext cx="847731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知识转移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785918" y="2714620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81937" y="1439728"/>
            <a:ext cx="1420230" cy="609600"/>
            <a:chOff x="3997485" y="1619250"/>
            <a:chExt cx="785812" cy="609600"/>
          </a:xfrm>
        </p:grpSpPr>
        <p:sp>
          <p:nvSpPr>
            <p:cNvPr id="144" name="Rectangle 49"/>
            <p:cNvSpPr>
              <a:spLocks noChangeArrowheads="1"/>
            </p:cNvSpPr>
            <p:nvPr/>
          </p:nvSpPr>
          <p:spPr bwMode="auto">
            <a:xfrm>
              <a:off x="4007010" y="1619250"/>
              <a:ext cx="776287" cy="6096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云平台规划设计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45" name="Rectangle 19"/>
            <p:cNvSpPr>
              <a:spLocks noChangeArrowheads="1"/>
            </p:cNvSpPr>
            <p:nvPr/>
          </p:nvSpPr>
          <p:spPr bwMode="auto">
            <a:xfrm>
              <a:off x="3997485" y="1619250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lIns="0" tIns="0" rIns="0" bIns="0" anchor="ctr" anchorCtr="0"/>
          <a:lstStyle/>
          <a:p>
            <a:r>
              <a:rPr lang="zh-CN" altLang="en-US" b="1" dirty="0" smtClean="0"/>
              <a:t>实施</a:t>
            </a:r>
            <a:r>
              <a:rPr lang="zh-CN" altLang="en-US" b="1" dirty="0" smtClean="0"/>
              <a:t>服务方法论</a:t>
            </a:r>
            <a:endParaRPr lang="zh-CN" altLang="en-US" b="1" dirty="0"/>
          </a:p>
        </p:txBody>
      </p:sp>
      <p:sp>
        <p:nvSpPr>
          <p:cNvPr id="147" name="AutoShape 29"/>
          <p:cNvSpPr>
            <a:spLocks noChangeArrowheads="1"/>
          </p:cNvSpPr>
          <p:nvPr/>
        </p:nvSpPr>
        <p:spPr bwMode="gray">
          <a:xfrm>
            <a:off x="7034693" y="708024"/>
            <a:ext cx="2059424" cy="457200"/>
          </a:xfrm>
          <a:prstGeom prst="chevron">
            <a:avLst>
              <a:gd name="adj" fmla="val 41486"/>
            </a:avLst>
          </a:prstGeom>
          <a:solidFill>
            <a:srgbClr val="002060"/>
          </a:solidFill>
          <a:ln w="19050" algn="ctr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FFFF"/>
                </a:solidFill>
                <a:latin typeface="Arial" charset="0"/>
                <a:ea typeface="楷体_GB2312" pitchFamily="49" charset="-122"/>
              </a:rPr>
              <a:t>测试交付</a:t>
            </a:r>
            <a:endParaRPr lang="zh-CN" altLang="en-US" kern="0" dirty="0">
              <a:solidFill>
                <a:srgbClr val="FFFFFF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3839711" y="2860454"/>
            <a:ext cx="1104682" cy="344533"/>
            <a:chOff x="3997485" y="2619375"/>
            <a:chExt cx="995157" cy="446542"/>
          </a:xfrm>
        </p:grpSpPr>
        <p:sp>
          <p:nvSpPr>
            <p:cNvPr id="150" name="Rectangle 49"/>
            <p:cNvSpPr>
              <a:spLocks noChangeArrowheads="1"/>
            </p:cNvSpPr>
            <p:nvPr/>
          </p:nvSpPr>
          <p:spPr bwMode="auto">
            <a:xfrm>
              <a:off x="4007010" y="2619375"/>
              <a:ext cx="985632" cy="4465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存储资源规划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51" name="Rectangle 19"/>
            <p:cNvSpPr>
              <a:spLocks noChangeArrowheads="1"/>
            </p:cNvSpPr>
            <p:nvPr/>
          </p:nvSpPr>
          <p:spPr bwMode="auto">
            <a:xfrm>
              <a:off x="3997485" y="2622783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3839711" y="3289565"/>
            <a:ext cx="1104682" cy="344533"/>
            <a:chOff x="3997485" y="2619375"/>
            <a:chExt cx="995157" cy="446542"/>
          </a:xfrm>
        </p:grpSpPr>
        <p:sp>
          <p:nvSpPr>
            <p:cNvPr id="159" name="Rectangle 49"/>
            <p:cNvSpPr>
              <a:spLocks noChangeArrowheads="1"/>
            </p:cNvSpPr>
            <p:nvPr/>
          </p:nvSpPr>
          <p:spPr bwMode="auto">
            <a:xfrm>
              <a:off x="4007010" y="2619375"/>
              <a:ext cx="985632" cy="4465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网络资源规划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60" name="Rectangle 19"/>
            <p:cNvSpPr>
              <a:spLocks noChangeArrowheads="1"/>
            </p:cNvSpPr>
            <p:nvPr/>
          </p:nvSpPr>
          <p:spPr bwMode="auto">
            <a:xfrm>
              <a:off x="3997485" y="2622783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839711" y="3707002"/>
            <a:ext cx="1104682" cy="344533"/>
            <a:chOff x="3997485" y="2619375"/>
            <a:chExt cx="995157" cy="446542"/>
          </a:xfrm>
        </p:grpSpPr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4007010" y="2619375"/>
              <a:ext cx="985632" cy="4465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数据库服务规划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63" name="Rectangle 19"/>
            <p:cNvSpPr>
              <a:spLocks noChangeArrowheads="1"/>
            </p:cNvSpPr>
            <p:nvPr/>
          </p:nvSpPr>
          <p:spPr bwMode="auto">
            <a:xfrm>
              <a:off x="3997485" y="2622783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839711" y="4092766"/>
            <a:ext cx="1104682" cy="344533"/>
            <a:chOff x="3997485" y="2619375"/>
            <a:chExt cx="995157" cy="446542"/>
          </a:xfrm>
        </p:grpSpPr>
        <p:sp>
          <p:nvSpPr>
            <p:cNvPr id="165" name="Rectangle 49"/>
            <p:cNvSpPr>
              <a:spLocks noChangeArrowheads="1"/>
            </p:cNvSpPr>
            <p:nvPr/>
          </p:nvSpPr>
          <p:spPr bwMode="auto">
            <a:xfrm>
              <a:off x="4007010" y="2619375"/>
              <a:ext cx="985632" cy="44654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服务目录规划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66" name="Rectangle 19"/>
            <p:cNvSpPr>
              <a:spLocks noChangeArrowheads="1"/>
            </p:cNvSpPr>
            <p:nvPr/>
          </p:nvSpPr>
          <p:spPr bwMode="auto">
            <a:xfrm>
              <a:off x="3997485" y="2622783"/>
              <a:ext cx="152400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d</a:t>
              </a:r>
            </a:p>
          </p:txBody>
        </p:sp>
      </p:grpSp>
      <p:cxnSp>
        <p:nvCxnSpPr>
          <p:cNvPr id="24" name="肘形连接符 23"/>
          <p:cNvCxnSpPr>
            <a:stCxn id="144" idx="2"/>
            <a:endCxn id="117" idx="1"/>
          </p:cNvCxnSpPr>
          <p:nvPr/>
        </p:nvCxnSpPr>
        <p:spPr>
          <a:xfrm rot="5400000">
            <a:off x="3837769" y="2061843"/>
            <a:ext cx="575407" cy="550376"/>
          </a:xfrm>
          <a:prstGeom prst="bentConnector4">
            <a:avLst>
              <a:gd name="adj1" fmla="val 33573"/>
              <a:gd name="adj2" fmla="val 141535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6" name="肘形连接符 25"/>
          <p:cNvCxnSpPr>
            <a:stCxn id="144" idx="2"/>
            <a:endCxn id="159" idx="1"/>
          </p:cNvCxnSpPr>
          <p:nvPr/>
        </p:nvCxnSpPr>
        <p:spPr>
          <a:xfrm rot="5400000">
            <a:off x="3419220" y="2480392"/>
            <a:ext cx="1412504" cy="550376"/>
          </a:xfrm>
          <a:prstGeom prst="bentConnector4">
            <a:avLst>
              <a:gd name="adj1" fmla="val 13613"/>
              <a:gd name="adj2" fmla="val 141535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8" name="肘形连接符 27"/>
          <p:cNvCxnSpPr>
            <a:stCxn id="144" idx="2"/>
            <a:endCxn id="162" idx="1"/>
          </p:cNvCxnSpPr>
          <p:nvPr/>
        </p:nvCxnSpPr>
        <p:spPr>
          <a:xfrm rot="5400000">
            <a:off x="3210502" y="2689110"/>
            <a:ext cx="1829941" cy="550376"/>
          </a:xfrm>
          <a:prstGeom prst="bentConnector4">
            <a:avLst>
              <a:gd name="adj1" fmla="val 10452"/>
              <a:gd name="adj2" fmla="val 141535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0" name="肘形连接符 29"/>
          <p:cNvCxnSpPr>
            <a:stCxn id="144" idx="2"/>
            <a:endCxn id="165" idx="1"/>
          </p:cNvCxnSpPr>
          <p:nvPr/>
        </p:nvCxnSpPr>
        <p:spPr>
          <a:xfrm rot="5400000">
            <a:off x="3017620" y="2881992"/>
            <a:ext cx="2215705" cy="550376"/>
          </a:xfrm>
          <a:prstGeom prst="bentConnector4">
            <a:avLst>
              <a:gd name="adj1" fmla="val 8630"/>
              <a:gd name="adj2" fmla="val 141535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95" name="肘形连接符 317"/>
          <p:cNvCxnSpPr>
            <a:cxnSpLocks noChangeShapeType="1"/>
            <a:stCxn id="81" idx="3"/>
            <a:endCxn id="144" idx="1"/>
          </p:cNvCxnSpPr>
          <p:nvPr/>
        </p:nvCxnSpPr>
        <p:spPr bwMode="auto">
          <a:xfrm flipV="1">
            <a:off x="2840198" y="1744528"/>
            <a:ext cx="858954" cy="199036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94" name="肘形连接符 317"/>
          <p:cNvCxnSpPr>
            <a:cxnSpLocks noChangeShapeType="1"/>
            <a:stCxn id="87" idx="2"/>
            <a:endCxn id="78" idx="0"/>
          </p:cNvCxnSpPr>
          <p:nvPr/>
        </p:nvCxnSpPr>
        <p:spPr bwMode="auto">
          <a:xfrm>
            <a:off x="2416336" y="2065352"/>
            <a:ext cx="0" cy="3861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97" name="肘形连接符 317"/>
          <p:cNvCxnSpPr>
            <a:cxnSpLocks noChangeShapeType="1"/>
            <a:stCxn id="78" idx="2"/>
            <a:endCxn id="81" idx="0"/>
          </p:cNvCxnSpPr>
          <p:nvPr/>
        </p:nvCxnSpPr>
        <p:spPr bwMode="auto">
          <a:xfrm>
            <a:off x="2416336" y="3061151"/>
            <a:ext cx="0" cy="3689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04" name="肘形连接符 317"/>
          <p:cNvCxnSpPr>
            <a:cxnSpLocks noChangeShapeType="1"/>
            <a:stCxn id="144" idx="3"/>
            <a:endCxn id="121" idx="1"/>
          </p:cNvCxnSpPr>
          <p:nvPr/>
        </p:nvCxnSpPr>
        <p:spPr bwMode="auto">
          <a:xfrm flipV="1">
            <a:off x="5102167" y="1588390"/>
            <a:ext cx="485451" cy="1561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208" name="组合 374"/>
          <p:cNvGrpSpPr/>
          <p:nvPr/>
        </p:nvGrpSpPr>
        <p:grpSpPr bwMode="auto">
          <a:xfrm>
            <a:off x="5587619" y="1857999"/>
            <a:ext cx="1379026" cy="366905"/>
            <a:chOff x="1795443" y="1230729"/>
            <a:chExt cx="847731" cy="366905"/>
          </a:xfrm>
        </p:grpSpPr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存储资源池建立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10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211" name="组合 374"/>
          <p:cNvGrpSpPr/>
          <p:nvPr/>
        </p:nvGrpSpPr>
        <p:grpSpPr bwMode="auto">
          <a:xfrm>
            <a:off x="5587618" y="2311061"/>
            <a:ext cx="1379026" cy="366905"/>
            <a:chOff x="1795443" y="1230729"/>
            <a:chExt cx="847731" cy="366905"/>
          </a:xfrm>
        </p:grpSpPr>
        <p:sp>
          <p:nvSpPr>
            <p:cNvPr id="212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网络资源池建立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13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7</a:t>
              </a:r>
            </a:p>
          </p:txBody>
        </p:sp>
      </p:grpSp>
      <p:grpSp>
        <p:nvGrpSpPr>
          <p:cNvPr id="214" name="组合 374"/>
          <p:cNvGrpSpPr/>
          <p:nvPr/>
        </p:nvGrpSpPr>
        <p:grpSpPr bwMode="auto">
          <a:xfrm>
            <a:off x="5587618" y="2764123"/>
            <a:ext cx="1379026" cy="366905"/>
            <a:chOff x="1795443" y="1230729"/>
            <a:chExt cx="847731" cy="366905"/>
          </a:xfrm>
        </p:grpSpPr>
        <p:sp>
          <p:nvSpPr>
            <p:cNvPr id="215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自动化调度模块实施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16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217" name="组合 374"/>
          <p:cNvGrpSpPr/>
          <p:nvPr/>
        </p:nvGrpSpPr>
        <p:grpSpPr bwMode="auto">
          <a:xfrm>
            <a:off x="5587618" y="3217185"/>
            <a:ext cx="1379026" cy="366905"/>
            <a:chOff x="1795443" y="1230729"/>
            <a:chExt cx="847731" cy="366905"/>
          </a:xfrm>
        </p:grpSpPr>
        <p:sp>
          <p:nvSpPr>
            <p:cNvPr id="218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运维与监控模块实施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19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9</a:t>
              </a:r>
            </a:p>
          </p:txBody>
        </p:sp>
      </p:grpSp>
      <p:grpSp>
        <p:nvGrpSpPr>
          <p:cNvPr id="220" name="组合 374"/>
          <p:cNvGrpSpPr/>
          <p:nvPr/>
        </p:nvGrpSpPr>
        <p:grpSpPr bwMode="auto">
          <a:xfrm>
            <a:off x="5606018" y="3670247"/>
            <a:ext cx="1360628" cy="366905"/>
            <a:chOff x="1795443" y="1230729"/>
            <a:chExt cx="836421" cy="366905"/>
          </a:xfrm>
        </p:grpSpPr>
        <p:sp>
          <p:nvSpPr>
            <p:cNvPr id="221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3642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服务目录建立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10</a:t>
              </a:r>
            </a:p>
          </p:txBody>
        </p:sp>
      </p:grpSp>
      <p:grpSp>
        <p:nvGrpSpPr>
          <p:cNvPr id="223" name="组合 374"/>
          <p:cNvGrpSpPr/>
          <p:nvPr/>
        </p:nvGrpSpPr>
        <p:grpSpPr bwMode="auto">
          <a:xfrm>
            <a:off x="5606017" y="4123308"/>
            <a:ext cx="1379026" cy="366905"/>
            <a:chOff x="1795443" y="1230729"/>
            <a:chExt cx="847731" cy="366905"/>
          </a:xfrm>
        </p:grpSpPr>
        <p:sp>
          <p:nvSpPr>
            <p:cNvPr id="224" name="Rectangle 49"/>
            <p:cNvSpPr>
              <a:spLocks noChangeArrowheads="1"/>
            </p:cNvSpPr>
            <p:nvPr/>
          </p:nvSpPr>
          <p:spPr bwMode="auto">
            <a:xfrm>
              <a:off x="1795443" y="1230729"/>
              <a:ext cx="847731" cy="3669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工作流建立</a:t>
              </a:r>
              <a:endParaRPr lang="en-US" altLang="zh-CN" sz="1000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25" name="Rectangle 19"/>
            <p:cNvSpPr>
              <a:spLocks noChangeArrowheads="1"/>
            </p:cNvSpPr>
            <p:nvPr/>
          </p:nvSpPr>
          <p:spPr bwMode="auto">
            <a:xfrm>
              <a:off x="1796232" y="1239118"/>
              <a:ext cx="152401" cy="15240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11</a:t>
              </a:r>
            </a:p>
          </p:txBody>
        </p:sp>
      </p:grpSp>
      <p:cxnSp>
        <p:nvCxnSpPr>
          <p:cNvPr id="226" name="肘形连接符 317"/>
          <p:cNvCxnSpPr>
            <a:cxnSpLocks noChangeShapeType="1"/>
            <a:stCxn id="132" idx="2"/>
            <a:endCxn id="137" idx="0"/>
          </p:cNvCxnSpPr>
          <p:nvPr/>
        </p:nvCxnSpPr>
        <p:spPr bwMode="auto">
          <a:xfrm>
            <a:off x="8123471" y="2226609"/>
            <a:ext cx="0" cy="33727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29" name="肘形连接符 317"/>
          <p:cNvCxnSpPr>
            <a:cxnSpLocks noChangeShapeType="1"/>
            <a:stCxn id="137" idx="2"/>
            <a:endCxn id="142" idx="0"/>
          </p:cNvCxnSpPr>
          <p:nvPr/>
        </p:nvCxnSpPr>
        <p:spPr bwMode="auto">
          <a:xfrm>
            <a:off x="8123471" y="3173486"/>
            <a:ext cx="0" cy="319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32" name="肘形连接符 317"/>
          <p:cNvCxnSpPr>
            <a:cxnSpLocks noChangeShapeType="1"/>
            <a:stCxn id="121" idx="2"/>
            <a:endCxn id="209" idx="0"/>
          </p:cNvCxnSpPr>
          <p:nvPr/>
        </p:nvCxnSpPr>
        <p:spPr bwMode="auto">
          <a:xfrm>
            <a:off x="6277131" y="1771842"/>
            <a:ext cx="1" cy="861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36" name="肘形连接符 317"/>
          <p:cNvCxnSpPr>
            <a:cxnSpLocks noChangeShapeType="1"/>
            <a:stCxn id="209" idx="2"/>
            <a:endCxn id="212" idx="0"/>
          </p:cNvCxnSpPr>
          <p:nvPr/>
        </p:nvCxnSpPr>
        <p:spPr bwMode="auto">
          <a:xfrm flipH="1">
            <a:off x="6277131" y="2224904"/>
            <a:ext cx="1" cy="861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39" name="肘形连接符 317"/>
          <p:cNvCxnSpPr>
            <a:cxnSpLocks noChangeShapeType="1"/>
            <a:stCxn id="212" idx="2"/>
            <a:endCxn id="215" idx="0"/>
          </p:cNvCxnSpPr>
          <p:nvPr/>
        </p:nvCxnSpPr>
        <p:spPr bwMode="auto">
          <a:xfrm>
            <a:off x="6277131" y="2677966"/>
            <a:ext cx="0" cy="861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42" name="肘形连接符 317"/>
          <p:cNvCxnSpPr>
            <a:cxnSpLocks noChangeShapeType="1"/>
            <a:stCxn id="215" idx="2"/>
            <a:endCxn id="218" idx="0"/>
          </p:cNvCxnSpPr>
          <p:nvPr/>
        </p:nvCxnSpPr>
        <p:spPr bwMode="auto">
          <a:xfrm>
            <a:off x="6277131" y="3131028"/>
            <a:ext cx="0" cy="861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45" name="肘形连接符 317"/>
          <p:cNvCxnSpPr>
            <a:cxnSpLocks noChangeShapeType="1"/>
            <a:stCxn id="218" idx="2"/>
            <a:endCxn id="221" idx="0"/>
          </p:cNvCxnSpPr>
          <p:nvPr/>
        </p:nvCxnSpPr>
        <p:spPr bwMode="auto">
          <a:xfrm>
            <a:off x="6277131" y="3584090"/>
            <a:ext cx="9201" cy="861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49" name="肘形连接符 317"/>
          <p:cNvCxnSpPr>
            <a:cxnSpLocks noChangeShapeType="1"/>
            <a:stCxn id="221" idx="2"/>
            <a:endCxn id="224" idx="0"/>
          </p:cNvCxnSpPr>
          <p:nvPr/>
        </p:nvCxnSpPr>
        <p:spPr bwMode="auto">
          <a:xfrm>
            <a:off x="6286332" y="4037152"/>
            <a:ext cx="9198" cy="861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52" name="肘形连接符 317"/>
          <p:cNvCxnSpPr>
            <a:cxnSpLocks noChangeShapeType="1"/>
            <a:stCxn id="224" idx="3"/>
            <a:endCxn id="132" idx="1"/>
          </p:cNvCxnSpPr>
          <p:nvPr/>
        </p:nvCxnSpPr>
        <p:spPr bwMode="auto">
          <a:xfrm flipV="1">
            <a:off x="6985043" y="1921809"/>
            <a:ext cx="714565" cy="238495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项目范围及关键交</a:t>
            </a:r>
            <a:r>
              <a:rPr lang="zh-CN" altLang="en-US" dirty="0" smtClean="0"/>
              <a:t>付物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53505"/>
              </p:ext>
            </p:extLst>
          </p:nvPr>
        </p:nvGraphicFramePr>
        <p:xfrm>
          <a:off x="402446" y="1241941"/>
          <a:ext cx="8229600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4646"/>
                <a:gridCol w="3164646"/>
                <a:gridCol w="1900308"/>
              </a:tblGrid>
              <a:tr h="119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阶段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关键任务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交付物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</a:tr>
              <a:tr h="11968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调研阶段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1295" marR="51295" marT="0" marB="0"/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设计阶段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部署阶段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</a:t>
                      </a:r>
                      <a:r>
                        <a:rPr lang="zh-CN" sz="1200" kern="100" dirty="0" smtClean="0">
                          <a:effectLst/>
                        </a:rPr>
                        <a:t>交付</a:t>
                      </a:r>
                      <a:r>
                        <a:rPr lang="zh-CN" altLang="en-US" sz="1200" kern="100" dirty="0" smtClean="0">
                          <a:effectLst/>
                        </a:rPr>
                        <a:t>阶段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19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39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项目管理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1295" marR="51295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1295" marR="51295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71453" y="1968002"/>
            <a:ext cx="4752528" cy="432048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8" r="33528"/>
          <a:stretch>
            <a:fillRect/>
          </a:stretch>
        </p:blipFill>
        <p:spPr bwMode="gray">
          <a:xfrm>
            <a:off x="0" y="-9525"/>
            <a:ext cx="2672997" cy="51720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81324" y="688180"/>
            <a:ext cx="4437063" cy="3750470"/>
          </a:xfrm>
        </p:spPr>
        <p:txBody>
          <a:bodyPr/>
          <a:lstStyle/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领导致辞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项目目标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项目范围及关键交付物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项目里程碑</a:t>
            </a:r>
            <a:endParaRPr lang="en-US" altLang="zh-CN" sz="2000" dirty="0">
              <a:latin typeface="Verdana" pitchFamily="34" charset="0"/>
            </a:endParaRPr>
          </a:p>
          <a:p>
            <a:pPr lvl="0"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项目</a:t>
            </a:r>
            <a:r>
              <a:rPr lang="zh-CN" altLang="en-US" sz="2000" dirty="0">
                <a:latin typeface="Verdana" pitchFamily="34" charset="0"/>
              </a:rPr>
              <a:t>组织架构及人员工作安排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>
                <a:latin typeface="Verdana" pitchFamily="34" charset="0"/>
              </a:rPr>
              <a:t>项目管理机制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zh-CN" altLang="en-US" sz="2000" dirty="0" smtClean="0">
                <a:latin typeface="Verdana" pitchFamily="34" charset="0"/>
              </a:rPr>
              <a:t>联</a:t>
            </a:r>
            <a:r>
              <a:rPr lang="zh-CN" altLang="en-US" sz="2000" dirty="0">
                <a:latin typeface="Verdana" pitchFamily="34" charset="0"/>
              </a:rPr>
              <a:t>系人列表</a:t>
            </a:r>
            <a:endParaRPr lang="en-US" altLang="zh-CN" sz="2000" dirty="0">
              <a:latin typeface="Verdana" pitchFamily="34" charset="0"/>
            </a:endParaRPr>
          </a:p>
          <a:p>
            <a:pPr defTabSz="914400">
              <a:buFont typeface="Wingdings" pitchFamily="2" charset="2"/>
              <a:buChar char=""/>
            </a:pPr>
            <a:r>
              <a:rPr lang="en-GB" altLang="zh-CN" sz="2000" dirty="0">
                <a:latin typeface="Verdana" pitchFamily="34" charset="0"/>
              </a:rPr>
              <a:t>Q&amp;A</a:t>
            </a:r>
            <a:endParaRPr lang="en-US" altLang="zh-CN" sz="20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9888" y="1"/>
            <a:ext cx="84582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Agenda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15 EMC Template4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5 internal whi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015 internal black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EMC Template4</Template>
  <TotalTime>190</TotalTime>
  <Words>1207</Words>
  <Application>Microsoft Office PowerPoint</Application>
  <PresentationFormat>On-screen Show (16:9)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 Unicode MS</vt:lpstr>
      <vt:lpstr>Lucida Grande</vt:lpstr>
      <vt:lpstr>MetaNormalLF-Roman</vt:lpstr>
      <vt:lpstr>新細明體</vt:lpstr>
      <vt:lpstr>宋体</vt:lpstr>
      <vt:lpstr>微软雅黑</vt:lpstr>
      <vt:lpstr>楷体_GB2312</vt:lpstr>
      <vt:lpstr>Arial</vt:lpstr>
      <vt:lpstr>Calibri</vt:lpstr>
      <vt:lpstr>Times New Roman</vt:lpstr>
      <vt:lpstr>Verdana</vt:lpstr>
      <vt:lpstr>Wingdings</vt:lpstr>
      <vt:lpstr>2015 EMC Template4</vt:lpstr>
      <vt:lpstr>2015 internal white</vt:lpstr>
      <vt:lpstr>2015 internal black</vt:lpstr>
      <vt:lpstr>XXX公司 XXX项目 项目启动会议</vt:lpstr>
      <vt:lpstr>Agenda</vt:lpstr>
      <vt:lpstr>双方领导致辞 </vt:lpstr>
      <vt:lpstr>Agenda</vt:lpstr>
      <vt:lpstr>项目目标</vt:lpstr>
      <vt:lpstr>Agenda</vt:lpstr>
      <vt:lpstr>实施服务方法论</vt:lpstr>
      <vt:lpstr>项目范围及关键交付物</vt:lpstr>
      <vt:lpstr>Agenda</vt:lpstr>
      <vt:lpstr>项目里程碑</vt:lpstr>
      <vt:lpstr>Agenda</vt:lpstr>
      <vt:lpstr>PowerPoint Presentation</vt:lpstr>
      <vt:lpstr>PowerPoint Presentation</vt:lpstr>
      <vt:lpstr>Agenda</vt:lpstr>
      <vt:lpstr>项目沟通机制</vt:lpstr>
      <vt:lpstr>周例会制度</vt:lpstr>
      <vt:lpstr>项目进度管理机制</vt:lpstr>
      <vt:lpstr>项目质量和文档管理机制</vt:lpstr>
      <vt:lpstr>项目变更管理</vt:lpstr>
      <vt:lpstr>问题管理机制</vt:lpstr>
      <vt:lpstr>项目培训及知识转移</vt:lpstr>
      <vt:lpstr>Agenda</vt:lpstr>
      <vt:lpstr>联系人列表</vt:lpstr>
      <vt:lpstr>Agenda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 (8/13/15)</dc:title>
  <dc:creator>Wu, Yuping</dc:creator>
  <cp:lastModifiedBy>Guo, Hank</cp:lastModifiedBy>
  <cp:revision>196</cp:revision>
  <cp:lastPrinted>2015-08-06T17:35:00Z</cp:lastPrinted>
  <dcterms:created xsi:type="dcterms:W3CDTF">2015-10-10T03:19:00Z</dcterms:created>
  <dcterms:modified xsi:type="dcterms:W3CDTF">2018-01-13T14:38:16Z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